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02F90-0749-455D-8CDB-68FF52AF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87A11-A081-4408-BC4C-E063EF60C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CB6FD-243D-4151-B7D2-993B984A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0B0AF-CBB6-4292-87BB-E331AF7F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7B1BA-1226-4A61-8A32-B32BF372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AF59-EE0F-4AEB-B627-BD538F83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8DB7CF-66BD-44A2-B549-452B6D2BC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2BD24-2A54-4AEF-8B36-0034D38A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DEB2E-387E-4B62-85B4-65C40E2E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5C88A-2C05-4029-8BF6-579FDEE7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0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148093-2661-4DDE-A50F-E99DACEE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14B0DC-102F-4275-8E4C-8265F96D8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87468-2F8B-42A5-B180-F9AC2471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D4075-6354-43A2-A4BB-E5AC15EF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59DAA-692C-4304-B2BD-E0E1630C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5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47E1E-953C-4B52-9690-3858E230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04528-8A3B-47F5-8DD6-D6CA7745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F0EA1-F304-4033-9F08-4168E1CE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C39FF-B40C-4CFD-8792-56155BE4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22278-585B-40B3-8F37-6549F46E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1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FFC32-FA2F-484A-B189-E04F48ED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AB5DE-4612-4720-BC26-8C4EDA7F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89748-1598-4AAC-8CDE-08EB250C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C38C4-B6F7-4C61-9C78-2F2F9918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CA159-43E3-4592-AC6D-F81F489E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4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4A7BE-77B1-4987-84DD-C1E8F33D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4C40F-E573-4C4B-BF18-36BBF8DCB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CA77B-F2F4-4C9C-B995-BF057E185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64448-3230-4F3B-BF85-B059D92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13506-7A21-4FB4-9941-4E09F1E2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4DACA-D91F-4D70-A90F-84E6CA29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9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4338E-4344-465F-9478-4A59C5D3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EEF4-C6D6-42A9-9A95-8691275D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E0E48-DFD9-460C-9F6E-71E12A0E2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2084E3-0C50-4477-AF03-18883754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8EC4A-961F-47A5-BCE3-B938C73FB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1E637F-3671-49C0-9130-BABA9015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F8D22A-932C-47A8-AB64-7BC09EB4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BE9609-EE50-4111-8B04-32D66BB1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F146B-301F-478B-9C74-5B0C1748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42746F-2843-4ABE-8908-9658D49E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7FBBB9-F575-4F85-B4BF-5FA05604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7CA593-55E7-400D-8C8D-C4A1B40F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8E59B7-15D7-4FED-BF3D-0EDAABFB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51587E-37B2-479E-8066-6477CA1D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AF16C5-3EAD-468F-898D-4CB6218B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3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93B98-2E9E-46A2-885D-77D3336C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1E780-D364-443E-897D-B391A42F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DFDB2-6395-4ADF-900A-3CFF5162C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05689-858A-4F56-9835-6803C5A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4BD3A-61D3-4C98-959D-E3E3E3A7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C1E5B-19DA-45ED-84F8-8E2961A3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E4100-7672-4C59-98C9-B091B061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278C6-D524-4DD5-B142-AF215D6E1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4CFEF-096F-4CA6-AC91-18285C07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4C654-0633-44BC-B30B-03D78A2E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77BD8-744C-4C95-8E78-84714E7F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21E91-E582-4445-94A0-C8923BDB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4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9C5989-256A-48EF-91A3-18A257FC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53DA0-A248-44A6-88FE-BD239ECC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E16D2-F062-4319-A618-803D9E6F9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EE22-1045-4C2F-B90E-948CAEA709C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76D7E-3B17-4778-9F63-1D4F6DC87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24DCE-5306-4E4B-BFB8-F0E7B23AE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72BA-7485-4C49-B1AF-DFB86175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9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ebofscience.com/wos/author/record/23283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journal/1749124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2160467" y="659026"/>
            <a:ext cx="803296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China &amp; World Economy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学术分享系列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经济学实证研究论文写作的误区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及如何避免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傅十和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厦门大学邹至庄经济研究院、经济学院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2022-8-25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#7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可有可无的异质性分析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Meaningless or uninformative heterogeneity analysis: by region, by ownership, by demographic traits (age, gender, education), before and after a major policy…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异质性的分析要能有助于回答主要问题；有助于读者能更深入地理解主要变量之间的因果关系；如果去掉不影响读者的理解，应该去掉或放到附录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如果做异质性分析的话，考虑清楚分样本和交叉项之间的区别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4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#8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关键变量的测度离谱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环境管制的强度用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SO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等污染物排放量或者减污投资来衡量；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environmental governance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用政府补贴来衡量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地方保护主义程度用地方国企的比重衡量；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产业结构高级化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服务业比重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很量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；经济高质量发展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TFP 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或者绿色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GDP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很量；数字经济？普惠金融？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如果关键变量不能清楚地测度，就需要考虑换题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或者探索更好的、有说服力的测度方法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环境管制强度：文本分析，各地环保法律的数量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49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0" y="557427"/>
            <a:ext cx="1071880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#9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缺少经济学直觉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纯粹的数据挖掘，没有经济学理论来解释变量之间的关系；或者是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second-order important question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loosely connected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。如高铁开通对社会流动、产业集聚、城市生态效率、碳排放强度和空气污染、城市经济高质量发展的影响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计量模型要有经济学理论作指导；最好有一个简单的理论模型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(toy model)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；或应用已有经济学理论做通俗地解释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要有能解释变量之间因果关系的理论机制；且在引言就需要解释清楚，否则不知道为什么要研究这个问题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9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80A367-129A-4230-953D-AC42C8B65497}"/>
                  </a:ext>
                </a:extLst>
              </p:cNvPr>
              <p:cNvSpPr txBox="1"/>
              <p:nvPr/>
            </p:nvSpPr>
            <p:spPr>
              <a:xfrm>
                <a:off x="808181" y="557427"/>
                <a:ext cx="10575637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#10</a:t>
                </a:r>
                <a:r>
                  <a:rPr lang="zh-CN" altLang="en-US" sz="4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因果识别的策略缺失或主次颠倒</a:t>
                </a:r>
                <a:endParaRPr lang="en-US" altLang="zh-CN" sz="4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p"/>
                </a:pP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主要结果都是基于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估计；把因果识别的方法放到稳健性检验或者进一步讨论中。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p"/>
                </a:pPr>
                <a:endPara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主要实证计量模型写出来后，要接着讨论估计中存在的问题：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，讨论随机扰动项</a:t>
                </a:r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中包含什么因素会导致关键系数的估计有偏或有其他问题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Measurement error, omitted variables, confounding factors, reverse causality, self-selection or sorting; sample selection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针对存在的问题，逐一讨论如何解决；主要结果的报告要基于解决了因果识别问题的方法，如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IV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建议单列一节“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Causal identification issues and strategies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”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80A367-129A-4230-953D-AC42C8B65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81" y="557427"/>
                <a:ext cx="10575637" cy="6217087"/>
              </a:xfrm>
              <a:prstGeom prst="rect">
                <a:avLst/>
              </a:prstGeom>
              <a:blipFill>
                <a:blip r:embed="rId2"/>
                <a:stretch>
                  <a:fillRect l="-1326" t="-2255" r="-2422" b="-2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6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#11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introduction or motivation</a:t>
            </a: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with quotations of politicians’ speech or government documents; then a long background description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如何写好第一段和引言？第一段最好说明要研究的问题是什么，为什么重要，有何创新和贡献之处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然后引用几个主要的相关文献搭成一个背景，论证所研究的问题重要，研究有创新之处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如果文献不是很多的话，建议不需要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Literature review section,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中即可完成文献综述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QJE editor: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如果第一段没有说清楚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contribution,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desk reject 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轶事）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4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#12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 as abstract</a:t>
            </a: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时重复了摘要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摘要是对论文的总结：研究了什么问题，为什么重要，用了什么方法和数据，有何发现和结论，有何贡献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Conclusion: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有何发现和结论。可以讨论存在的不足、下一步可能的扩展、可能的政策含义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政策含义需要能从研究结论中直接推导出；不能提不直接相关的政策建议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5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#13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evidence based</a:t>
            </a: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陈述句陈述的内容没有根据、猜测性的、主观性的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陈述的内容可能是事实，但没有根据的话，就不可信、不严谨。需要引用参考文献、可靠的统计数据等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Every sentence should be evidence based.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实证结果如果出乎意料、很难解释，就存疑即可，无须牵强附会地解释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空气污染对不同类型消费的影响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93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#14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Boring</a:t>
            </a: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is fine; it is just boring.”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Environmental regulation affects listed firms’ green innovation,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企业数据，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DID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方法，很多机制检验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作者熟悉英文论文写作和实证研究技术，但没有充分发挥出来，论文的选题新意不够，或者文献综述搭成的背景不够巧妙，无法突出论文的创新之处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三思而后行：选好有创意的问题再做研究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更好地熟悉不同领域的文献，要有创意地组织文献，以突出你的创新之处。同样的内容，视角不同，创新不同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语言、句式等要有变化；引用新闻故事来说明研究动机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1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#15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Missing important references</a:t>
            </a: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故意不引用最相关的尤其是中国作者的论文，以显示创新之处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没有跟踪文献和该领域的最新进展；尤其是交叉领域的问题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主编通常从参考文献中找审稿人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主编通常知道研究该主题的同行是哪些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如果审稿人看到作者没有引用非常相关的自己的论文，可能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如果审稿人看到作者引用了自己的文章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Scholar vs researcher</a:t>
            </a:r>
          </a:p>
        </p:txBody>
      </p:sp>
    </p:spTree>
    <p:extLst>
      <p:ext uri="{BB962C8B-B14F-4D97-AF65-F5344CB8AC3E}">
        <p14:creationId xmlns:p14="http://schemas.microsoft.com/office/powerpoint/2010/main" val="254834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#16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修改回复不慎重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没有按照审稿意见逐条认真、尽量修改；攻击审稿人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R&amp;R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的机会非常宝贵，务必逐条尽量修改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对于不能修改的、错误的审稿意见，委婉提出解释或者澄清；也可在给主编的回复信中酌情说明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比如审稿人有相反的意见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1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背景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基于本人的审稿、会议论文点评、研讨会与学术讲座讨论、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SSCI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期刊编审的经历、感受和得到的建议与启发，初步总结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中国作者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英文经济学实证研究论文中常见的、但是容易避免的问题，以降低拒稿率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关于经济学学术写作的书籍和文章不少；但学术写作是个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learning by doing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的实战过程；有些规范和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Tips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并没有在出版物中写明，只在口头交流或者社会互动中流传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Caveat: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个人经验之谈，不保证成功；请勿对号入座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72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#17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English writing</a:t>
            </a: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“The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paper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poorly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written. There are many grammatical errors. Your paper should be copyedited.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Hire a professional copyeditor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Writing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learned.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但有一个门槛。中学、大学学的语法只够阅读，不够写作。需要熟悉一本英文语法书。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0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CD65E9-54C6-4CCF-B7C1-AD9B1969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3" y="24425"/>
            <a:ext cx="2583874" cy="34119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2EBBE5-7D90-4951-BEBA-0021C50D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05" y="31824"/>
            <a:ext cx="2274049" cy="34045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85788F-41DD-4FB8-ABD2-A5C1932CE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53" y="3536166"/>
            <a:ext cx="2507153" cy="3321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22A500-90C6-4414-BC96-A5B7097B6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008" y="3536166"/>
            <a:ext cx="2398142" cy="3321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0A99F-DE13-46C3-8AFA-42D18E0DE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079" y="31823"/>
            <a:ext cx="2398142" cy="34045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79A96-6433-45FB-9D54-56A2AF060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7981" y="24425"/>
            <a:ext cx="2335033" cy="34045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601C90-1870-4ED0-9D6D-125BEDE741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6352" y="3536166"/>
            <a:ext cx="2199145" cy="32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4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94047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#18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不愿审稿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当你发表过英文论文后，极有可能会被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SSCI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期刊主编邀请审稿。很多作者不愿意审稿，觉得浪费时间而且无偿。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成为审稿人的好处：接触到新的研究；培养自己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thinking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的能力；真正进入了学术界，审稿会得到认可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Publons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不少期刊评选优秀审稿人或给按时审完的审稿人适当报酬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经常审稿能得到新的研究的启发；取长补短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己所欲，施于人；学术界靠很多的无偿审稿支持高质量研究的发表，避免发表错误的研究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世界很小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521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82072" y="192835"/>
            <a:ext cx="1094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https://www.webofscience.com/wos/author/record/232836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CF306B-EDCD-43AB-B75E-CEB693C2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610"/>
            <a:ext cx="8131245" cy="49381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8AC897-9607-4FD5-9E10-59E3D57D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43" y="671148"/>
            <a:ext cx="5372566" cy="18518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10CC31-7FA9-43CD-B2CB-77003DCA0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682" y="2678475"/>
            <a:ext cx="6157364" cy="38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4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697344" y="1068280"/>
            <a:ext cx="109404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China &amp; World Economy </a:t>
            </a: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https://onlinelibrary.wiley.com/journal/1749124x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欢迎投稿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欢迎担任审稿人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4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一些参考资料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F1C07D-10FB-43F7-82AE-2E7E3EA5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61" y="3324801"/>
            <a:ext cx="2355467" cy="35331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1ADDAD-15B9-45A5-9863-0F181FF8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893" y="3314751"/>
            <a:ext cx="2355467" cy="35532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A1A54E-1A28-41C2-95BF-B2207474F815}"/>
              </a:ext>
            </a:extLst>
          </p:cNvPr>
          <p:cNvSpPr txBox="1"/>
          <p:nvPr/>
        </p:nvSpPr>
        <p:spPr>
          <a:xfrm>
            <a:off x="692728" y="1449387"/>
            <a:ext cx="1107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Cochrane, </a:t>
            </a:r>
            <a:r>
              <a:rPr lang="en-US" altLang="zh-CN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Tips for Ph. D. Students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 Davis, </a:t>
            </a:r>
            <a:r>
              <a:rPr lang="en-US" altLang="zh-CN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Ph.D. Thesis Research: Where do I Start?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Kwan Choi, </a:t>
            </a:r>
            <a:r>
              <a:rPr lang="en-US" altLang="zh-CN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Publish in Top Journals?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Plamen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Nikolov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Tips for Economics Research Papers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36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#1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没有一个好的研究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这个月我要写篇英文论文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需要先有个一个好的研究，然后才考虑写研究论文；不要轻易写英文论文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Larry Summers: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takes just as much time to write an unimportant paper as an important one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Hence . . . you might as well work on important topics. (Quoted from Don Davis)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选题需要具有一般性，国际读者会感兴趣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选题时就需要考虑好大概可以投往哪些国际期刊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交叉学科时，要考虑侧重哪个领域的期刊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空气污染对马拉松选手的影响：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JUE,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JEEM, JSE, 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Labour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E)</a:t>
            </a:r>
          </a:p>
        </p:txBody>
      </p:sp>
    </p:spTree>
    <p:extLst>
      <p:ext uri="{BB962C8B-B14F-4D97-AF65-F5344CB8AC3E}">
        <p14:creationId xmlns:p14="http://schemas.microsoft.com/office/powerpoint/2010/main" val="143701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#2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写完就投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这个月我投三篇英文论文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什么时候可以投稿？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well-polished manuscript; convincing method and conclusion.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投稿前要在不同公开场合报告过几次论文，综合考虑了听众的意见和建议，研究上没有大的硬伤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最好给同领域的作者阅读、评论过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潜在的审稿人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最好在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Working Paper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网上公布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可避免被抄袭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SSRN, 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Repec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(JUE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收稿时可以在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SSRN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发布）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Copyedited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#3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中文版英译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把中文版论文直接翻译成英文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如果论文非常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China-specific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，就没有必要写成英文论文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如果中文论文发表了，还要发表英文版吗？严格意义上是已经发表了，不能再投英文期刊。改成英文的话，建议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的不同。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极少数英文期刊接受发表的中文论文的英文版？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英文论文有基本标准、规范的结构，模仿即可。很多中文的论文结构不符合英文论文规范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一开始大段引用政治家的理念；中国特色的词汇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94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#4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太多假说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Hypothesis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1a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Hypothesis 1b,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…Hypothesis N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管理、金融、会计领域的期刊一般需要提炼一个以上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testable hypothesis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经济学期刊论文不需要提炼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Hypotheses,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直接说明要研究的问题是什么即可。通常一篇论文集中回答一个问题。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查阅拟投期刊上面论文的风格，是否需要提炼出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Hypothesis 1, 2? Top 5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经济学期刊基本没有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2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#5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Purely descriptive</a:t>
            </a: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建立各种指标综合测算，如城市创新度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高质量发展程度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、绿色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GDP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、各地区碳排放、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两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个指标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的耦合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或动态变化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各种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spatial econometrics model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经济学实证研究论文要求解决两个变量之间的因果关系问题；单纯的描述性统计分析和相关分析远远不够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stylized fact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empirical regularity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非常重要；如果很有新意的话，也值得发表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(Zhang et al.,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各个城市户籍管制强度的测算，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Growth and Change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Florida, Bohemian index, JEG)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如果指标的测度有说服力、有新意，可以进一步研究，把该指标作为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2526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A367-129A-4230-953D-AC42C8B65497}"/>
              </a:ext>
            </a:extLst>
          </p:cNvPr>
          <p:cNvSpPr txBox="1"/>
          <p:nvPr/>
        </p:nvSpPr>
        <p:spPr>
          <a:xfrm>
            <a:off x="808181" y="557427"/>
            <a:ext cx="105756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#6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小样本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small sample when big sample is available: 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高铁对长三角一体化的影响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；省级面板数据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基于小样本的出来的结论很有可能没有代表性，没有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external validity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尽可能选取有代表性的样本，使结论尽量具有一般性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考虑是否可以用城市、县级、企业、个体层面的样本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熟悉国内外公开的、常用的微观数据库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基于大数据、大型的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administrative micro data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的描述性分析、相关性分析也值得发表（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QJE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有很多，如基于卫星遥感数据的美国城市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urban sprawl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的测度）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2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2056</Words>
  <Application>Microsoft Office PowerPoint</Application>
  <PresentationFormat>宽屏</PresentationFormat>
  <Paragraphs>164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fisher fu</dc:creator>
  <cp:lastModifiedBy>fisher fu</cp:lastModifiedBy>
  <cp:revision>101</cp:revision>
  <dcterms:created xsi:type="dcterms:W3CDTF">2022-08-24T06:44:07Z</dcterms:created>
  <dcterms:modified xsi:type="dcterms:W3CDTF">2022-08-25T10:05:24Z</dcterms:modified>
</cp:coreProperties>
</file>