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77" r:id="rId7"/>
    <p:sldId id="268" r:id="rId8"/>
    <p:sldId id="267" r:id="rId9"/>
    <p:sldId id="261" r:id="rId10"/>
    <p:sldId id="262" r:id="rId11"/>
    <p:sldId id="270" r:id="rId12"/>
    <p:sldId id="269" r:id="rId13"/>
    <p:sldId id="263" r:id="rId14"/>
    <p:sldId id="264" r:id="rId15"/>
    <p:sldId id="271" r:id="rId16"/>
    <p:sldId id="272" r:id="rId17"/>
    <p:sldId id="265" r:id="rId18"/>
    <p:sldId id="274" r:id="rId19"/>
    <p:sldId id="273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604"/>
    <a:srgbClr val="0D1C02"/>
    <a:srgbClr val="295A07"/>
    <a:srgbClr val="9E1C02"/>
    <a:srgbClr val="467612"/>
    <a:srgbClr val="8BC94C"/>
    <a:srgbClr val="086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>
        <p:scale>
          <a:sx n="70" d="100"/>
          <a:sy n="70" d="100"/>
        </p:scale>
        <p:origin x="-12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4" y="-11273"/>
            <a:ext cx="9210002" cy="68851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ink.zhihu.com/?target=http://d.souche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3170" y="1850062"/>
            <a:ext cx="235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、下载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Node.js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7664" y="2770174"/>
            <a:ext cx="3473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下载地址：</a:t>
            </a:r>
            <a:r>
              <a:rPr lang="en-US" altLang="zh-CN" dirty="0" smtClean="0"/>
              <a:t>https</a:t>
            </a:r>
            <a:r>
              <a:rPr lang="en-US" altLang="zh-CN" dirty="0"/>
              <a:t>://nodejs.org/en/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 l="8507" t="10412" r="9028" b="4772"/>
          <a:stretch>
            <a:fillRect/>
          </a:stretch>
        </p:blipFill>
        <p:spPr bwMode="auto">
          <a:xfrm>
            <a:off x="2555776" y="3193507"/>
            <a:ext cx="3558332" cy="2929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186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3170" y="1850062"/>
            <a:ext cx="235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、安装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Node.js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 descr="http://www.yiibai.com/uploads/allimg/130824/1-130R41459445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67" y="3230576"/>
            <a:ext cx="2426518" cy="189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yiibai.com/uploads/allimg/130824/1-130R4150222Z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409" y="3230577"/>
            <a:ext cx="2376264" cy="185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yiibai.com/uploads/allimg/130824/1-130R415142L4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689" y="3188512"/>
            <a:ext cx="2337515" cy="185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09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9123" y="1700808"/>
            <a:ext cx="1268296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、测试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50" name="Picture 2" descr="http://www.yiibai.com/uploads/allimg/130824/1-130R4151R3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271" y="2970988"/>
            <a:ext cx="5751017" cy="314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13271" y="240839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node -v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2408393"/>
            <a:ext cx="156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node --version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4008" y="2408393"/>
            <a:ext cx="6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094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三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REPL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终端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2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2132856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REPL</a:t>
            </a:r>
            <a:r>
              <a:rPr lang="zh-CN" altLang="en-US" dirty="0"/>
              <a:t>表示读取评估和演示打印循环</a:t>
            </a:r>
            <a:r>
              <a:rPr lang="en-US" altLang="zh-CN" dirty="0"/>
              <a:t>(Read Eval Print Loop)</a:t>
            </a:r>
            <a:r>
              <a:rPr lang="zh-CN" altLang="en-US" dirty="0"/>
              <a:t>，它代表一个命令输入和系统在交互模式的输出响应窗口控制台或</a:t>
            </a:r>
            <a:r>
              <a:rPr lang="en-US" altLang="zh-CN" dirty="0"/>
              <a:t>Unix/ Linux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计算机环境。 </a:t>
            </a:r>
            <a:r>
              <a:rPr lang="en-US" altLang="zh-CN" dirty="0"/>
              <a:t>Node.js</a:t>
            </a:r>
            <a:r>
              <a:rPr lang="zh-CN" altLang="en-US" dirty="0"/>
              <a:t>附带了一个</a:t>
            </a:r>
            <a:r>
              <a:rPr lang="en-US" altLang="zh-CN" dirty="0"/>
              <a:t>REPL</a:t>
            </a:r>
            <a:r>
              <a:rPr lang="zh-CN" altLang="en-US" dirty="0"/>
              <a:t>环境。它执行以下期望的任务。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Read </a:t>
            </a:r>
            <a:r>
              <a:rPr lang="en-US" altLang="zh-CN" dirty="0"/>
              <a:t>- </a:t>
            </a:r>
            <a:r>
              <a:rPr lang="zh-CN" altLang="en-US" dirty="0"/>
              <a:t>读取用户的输入，解析在内存中输入</a:t>
            </a:r>
            <a:r>
              <a:rPr lang="en-US" altLang="zh-CN" dirty="0"/>
              <a:t>JavaScript</a:t>
            </a:r>
            <a:r>
              <a:rPr lang="zh-CN" altLang="en-US" dirty="0"/>
              <a:t>数据结构和存储。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Eval</a:t>
            </a:r>
            <a:r>
              <a:rPr lang="en-US" altLang="zh-CN" dirty="0"/>
              <a:t> - </a:t>
            </a:r>
            <a:r>
              <a:rPr lang="zh-CN" altLang="en-US" dirty="0"/>
              <a:t>接受和评估计算数据结构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Print</a:t>
            </a:r>
            <a:r>
              <a:rPr lang="en-US" altLang="zh-CN" dirty="0"/>
              <a:t> - </a:t>
            </a:r>
            <a:r>
              <a:rPr lang="zh-CN" altLang="en-US" dirty="0"/>
              <a:t>打印结果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Loop</a:t>
            </a:r>
            <a:r>
              <a:rPr lang="en-US" altLang="zh-CN" dirty="0"/>
              <a:t> - </a:t>
            </a:r>
            <a:r>
              <a:rPr lang="zh-CN" altLang="en-US" dirty="0"/>
              <a:t>循环上面的命令，直到用户按</a:t>
            </a:r>
            <a:r>
              <a:rPr lang="en-US" altLang="zh-CN" dirty="0"/>
              <a:t>Ctrl-C</a:t>
            </a:r>
            <a:r>
              <a:rPr lang="zh-CN" altLang="en-US" dirty="0"/>
              <a:t>两次。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Node REPL</a:t>
            </a:r>
            <a:r>
              <a:rPr lang="zh-CN" altLang="en-US" dirty="0"/>
              <a:t>结合</a:t>
            </a:r>
            <a:r>
              <a:rPr lang="en-US" altLang="zh-CN" dirty="0"/>
              <a:t>Node.js</a:t>
            </a:r>
            <a:r>
              <a:rPr lang="zh-CN" altLang="en-US" dirty="0"/>
              <a:t>的代码试验非常有用，用于调试</a:t>
            </a:r>
            <a:r>
              <a:rPr lang="en-US" altLang="zh-CN" dirty="0"/>
              <a:t>JavaScript</a:t>
            </a:r>
            <a:r>
              <a:rPr lang="zh-CN" altLang="en-US" dirty="0"/>
              <a:t>代码。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1548158"/>
            <a:ext cx="1890261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REPL</a:t>
            </a:r>
          </a:p>
        </p:txBody>
      </p:sp>
    </p:spTree>
    <p:extLst>
      <p:ext uri="{BB962C8B-B14F-4D97-AF65-F5344CB8AC3E}">
        <p14:creationId xmlns:p14="http://schemas.microsoft.com/office/powerpoint/2010/main" val="223186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48158"/>
            <a:ext cx="1890261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、启动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REPL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68" b="21750"/>
          <a:stretch/>
        </p:blipFill>
        <p:spPr bwMode="auto">
          <a:xfrm>
            <a:off x="1259632" y="2420888"/>
            <a:ext cx="5064869" cy="251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259632" y="5229200"/>
            <a:ext cx="6552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D1C02"/>
              </a:buClr>
              <a:buFont typeface="Calibri" pitchFamily="34" charset="0"/>
              <a:buChar char="↘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应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用程序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——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Node.js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command prompt</a:t>
            </a:r>
          </a:p>
          <a:p>
            <a:pPr marL="285750" indent="-285750">
              <a:lnSpc>
                <a:spcPct val="150000"/>
              </a:lnSpc>
              <a:buClr>
                <a:srgbClr val="0D1C02"/>
              </a:buClr>
              <a:buFont typeface="Calibri" pitchFamily="34" charset="0"/>
              <a:buChar char="↘"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Win+R—— CMD —— node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29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2203770"/>
            <a:ext cx="61926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ctrl </a:t>
            </a:r>
            <a:r>
              <a:rPr lang="en-US" altLang="zh-CN" b="1" dirty="0"/>
              <a:t>+ c</a:t>
            </a:r>
            <a:r>
              <a:rPr lang="en-US" altLang="zh-CN" dirty="0"/>
              <a:t> - </a:t>
            </a:r>
            <a:r>
              <a:rPr lang="zh-CN" altLang="en-US" dirty="0"/>
              <a:t>终止当前命令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ctrl </a:t>
            </a:r>
            <a:r>
              <a:rPr lang="en-US" altLang="zh-CN" b="1" dirty="0"/>
              <a:t>+ d</a:t>
            </a:r>
            <a:r>
              <a:rPr lang="en-US" altLang="zh-CN" dirty="0"/>
              <a:t> - </a:t>
            </a:r>
            <a:r>
              <a:rPr lang="zh-CN" altLang="en-US" dirty="0"/>
              <a:t>终止</a:t>
            </a:r>
            <a:r>
              <a:rPr lang="en-US" altLang="zh-CN" dirty="0"/>
              <a:t>Node REPL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Up/Down Keys</a:t>
            </a:r>
            <a:r>
              <a:rPr lang="en-US" altLang="zh-CN" dirty="0"/>
              <a:t> - </a:t>
            </a:r>
            <a:r>
              <a:rPr lang="zh-CN" altLang="en-US" dirty="0"/>
              <a:t>查看命令历史记录和修改以前的命令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.</a:t>
            </a:r>
            <a:r>
              <a:rPr lang="en-US" altLang="zh-CN" b="1" dirty="0"/>
              <a:t>help </a:t>
            </a:r>
            <a:r>
              <a:rPr lang="en-US" altLang="zh-CN" dirty="0"/>
              <a:t>- </a:t>
            </a:r>
            <a:r>
              <a:rPr lang="zh-CN" altLang="en-US" dirty="0"/>
              <a:t>所有命令的列表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.break</a:t>
            </a:r>
            <a:r>
              <a:rPr lang="en-US" altLang="zh-CN" dirty="0"/>
              <a:t> - </a:t>
            </a:r>
            <a:r>
              <a:rPr lang="zh-CN" altLang="en-US" dirty="0"/>
              <a:t>退出多行表达式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.clear </a:t>
            </a:r>
            <a:r>
              <a:rPr lang="en-US" altLang="zh-CN" dirty="0"/>
              <a:t>- </a:t>
            </a:r>
            <a:r>
              <a:rPr lang="zh-CN" altLang="en-US" dirty="0"/>
              <a:t>从多行表达退出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.save filename </a:t>
            </a:r>
            <a:r>
              <a:rPr lang="en-US" altLang="zh-CN" dirty="0"/>
              <a:t>- </a:t>
            </a:r>
            <a:r>
              <a:rPr lang="zh-CN" altLang="en-US" dirty="0"/>
              <a:t>当前</a:t>
            </a:r>
            <a:r>
              <a:rPr lang="en-US" altLang="zh-CN" dirty="0"/>
              <a:t>Node REPL</a:t>
            </a:r>
            <a:r>
              <a:rPr lang="zh-CN" altLang="en-US" dirty="0"/>
              <a:t>会话保存到文件中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.load filename</a:t>
            </a:r>
            <a:r>
              <a:rPr lang="en-US" altLang="zh-CN" dirty="0"/>
              <a:t> - </a:t>
            </a:r>
            <a:r>
              <a:rPr lang="zh-CN" altLang="en-US" dirty="0"/>
              <a:t>加载文件的内容在当前</a:t>
            </a:r>
            <a:r>
              <a:rPr lang="en-US" altLang="zh-CN" dirty="0"/>
              <a:t>Node REPL</a:t>
            </a:r>
            <a:r>
              <a:rPr lang="zh-CN" altLang="en-US" dirty="0"/>
              <a:t>会话</a:t>
            </a:r>
          </a:p>
        </p:txBody>
      </p:sp>
      <p:sp>
        <p:nvSpPr>
          <p:cNvPr id="3" name="矩形 2"/>
          <p:cNvSpPr/>
          <p:nvPr/>
        </p:nvSpPr>
        <p:spPr>
          <a:xfrm>
            <a:off x="1106917" y="1557439"/>
            <a:ext cx="2045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REPL 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四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的实例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1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75656" y="1571387"/>
            <a:ext cx="6984776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var http = require('http');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http.createServer(function </a:t>
            </a:r>
            <a:r>
              <a:rPr lang="en-US" altLang="zh-CN" dirty="0"/>
              <a:t>(request, response) 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// </a:t>
            </a:r>
            <a:r>
              <a:rPr lang="zh-CN" altLang="en-US" dirty="0"/>
              <a:t>发送 </a:t>
            </a:r>
            <a:r>
              <a:rPr lang="en-US" altLang="zh-CN" dirty="0"/>
              <a:t>HTTP </a:t>
            </a:r>
            <a:r>
              <a:rPr lang="zh-CN" altLang="en-US" dirty="0"/>
              <a:t>头部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	</a:t>
            </a:r>
            <a:r>
              <a:rPr lang="en-US" altLang="zh-CN" dirty="0"/>
              <a:t>// HTTP </a:t>
            </a:r>
            <a:r>
              <a:rPr lang="zh-CN" altLang="en-US" dirty="0"/>
              <a:t>状态值</a:t>
            </a:r>
            <a:r>
              <a:rPr lang="en-US" altLang="zh-CN" dirty="0"/>
              <a:t>: 200 : OK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// </a:t>
            </a:r>
            <a:r>
              <a:rPr lang="zh-CN" altLang="en-US" dirty="0"/>
              <a:t>内容类型</a:t>
            </a:r>
            <a:r>
              <a:rPr lang="en-US" altLang="zh-CN" dirty="0"/>
              <a:t>: text/plain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response.writeHead(200, {'Content-Type': 'text/plain'});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// </a:t>
            </a:r>
            <a:r>
              <a:rPr lang="zh-CN" altLang="en-US" dirty="0"/>
              <a:t>发送响应数据 </a:t>
            </a:r>
            <a:r>
              <a:rPr lang="en-US" altLang="zh-CN" dirty="0"/>
              <a:t>"Hello World"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response.end('Hello World\n');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}).listen(8888);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// </a:t>
            </a:r>
            <a:r>
              <a:rPr lang="zh-CN" altLang="en-US" dirty="0"/>
              <a:t>终端打印如下信息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console.log('Server running at http://127.0.0.1:8888/');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545" y="2420888"/>
            <a:ext cx="61341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8787" y="903654"/>
            <a:ext cx="1544637" cy="3842673"/>
            <a:chOff x="2338389" y="2213792"/>
            <a:chExt cx="1544637" cy="3842673"/>
          </a:xfrm>
        </p:grpSpPr>
        <p:sp>
          <p:nvSpPr>
            <p:cNvPr id="19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20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21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课  堂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导  入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4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393577" y="84382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139356" y="81567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6"/>
            <a:endCxn id="28" idx="2"/>
          </p:cNvCxnSpPr>
          <p:nvPr/>
        </p:nvCxnSpPr>
        <p:spPr>
          <a:xfrm flipV="1">
            <a:off x="627432" y="932602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60735" y="5438905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141243" y="5482850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30" idx="6"/>
            <a:endCxn id="31" idx="2"/>
          </p:cNvCxnSpPr>
          <p:nvPr/>
        </p:nvCxnSpPr>
        <p:spPr>
          <a:xfrm>
            <a:off x="3194590" y="5555833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256284" y="1026862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575055" y="2549177"/>
            <a:ext cx="41857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b="1" dirty="0"/>
              <a:t>全局性思</a:t>
            </a:r>
            <a:r>
              <a:rPr lang="zh-CN" altLang="en-US" b="1" dirty="0" smtClean="0"/>
              <a:t>维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b="1" dirty="0"/>
              <a:t>沟通成本</a:t>
            </a:r>
          </a:p>
          <a:p>
            <a:pPr>
              <a:lnSpc>
                <a:spcPct val="200000"/>
              </a:lnSpc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、创业企业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3549313" y="1395015"/>
            <a:ext cx="41857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为什么要学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Node.js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               ——web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全栈工程师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3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2975" y="1670547"/>
            <a:ext cx="1544637" cy="3842673"/>
            <a:chOff x="2338389" y="2213792"/>
            <a:chExt cx="1544637" cy="3842673"/>
          </a:xfrm>
        </p:grpSpPr>
        <p:sp>
          <p:nvSpPr>
            <p:cNvPr id="3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4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5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本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  课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小  结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957765" y="161071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03544" y="158256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6"/>
            <a:endCxn id="10" idx="2"/>
          </p:cNvCxnSpPr>
          <p:nvPr/>
        </p:nvCxnSpPr>
        <p:spPr>
          <a:xfrm flipV="1">
            <a:off x="1191620" y="1699495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524923" y="6205798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05431" y="6249743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2" idx="6"/>
            <a:endCxn id="13" idx="2"/>
          </p:cNvCxnSpPr>
          <p:nvPr/>
        </p:nvCxnSpPr>
        <p:spPr>
          <a:xfrm>
            <a:off x="3758778" y="6322726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20472" y="1793755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139243" y="3268356"/>
            <a:ext cx="41857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、正确下载和安装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Node.js 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、使用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REPL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终端</a:t>
            </a:r>
            <a:endParaRPr lang="zh-CN" altLang="en-US" b="1" dirty="0"/>
          </a:p>
          <a:p>
            <a:pPr>
              <a:lnSpc>
                <a:spcPct val="200000"/>
              </a:lnSpc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、入门小实例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4113501" y="2161908"/>
            <a:ext cx="4185722" cy="54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本课重点难点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01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42091" y="2710071"/>
            <a:ext cx="3264367" cy="1575456"/>
            <a:chOff x="5075682" y="-130682"/>
            <a:chExt cx="3264367" cy="1575456"/>
          </a:xfrm>
        </p:grpSpPr>
        <p:sp>
          <p:nvSpPr>
            <p:cNvPr id="3" name="流程图: 联系 2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sp>
          <p:nvSpPr>
            <p:cNvPr id="4" name="TextBox 3"/>
            <p:cNvSpPr txBox="1"/>
            <p:nvPr/>
          </p:nvSpPr>
          <p:spPr>
            <a:xfrm rot="19300716">
              <a:off x="5075682" y="-130682"/>
              <a:ext cx="3264367" cy="403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30000"/>
                </a:spcBef>
                <a:buClr>
                  <a:schemeClr val="bg2"/>
                </a:buClr>
                <a:buSzPct val="75000"/>
              </a:pPr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Node.js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简介。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54864" y="3019913"/>
            <a:ext cx="2466389" cy="1265614"/>
            <a:chOff x="5076056" y="179160"/>
            <a:chExt cx="2466389" cy="1265614"/>
          </a:xfrm>
        </p:grpSpPr>
        <p:sp>
          <p:nvSpPr>
            <p:cNvPr id="6" name="流程图: 联系 5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 rot="19300716">
              <a:off x="5171979" y="179160"/>
              <a:ext cx="237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Node.js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下载安装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67263" y="2839723"/>
            <a:ext cx="3011517" cy="1455027"/>
            <a:chOff x="5076056" y="-10253"/>
            <a:chExt cx="3011517" cy="1455027"/>
          </a:xfrm>
        </p:grpSpPr>
        <p:sp>
          <p:nvSpPr>
            <p:cNvPr id="9" name="流程图: 联系 8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3</a:t>
              </a:r>
              <a:endParaRPr lang="zh-CN" alt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19300716">
              <a:off x="5106165" y="-10253"/>
              <a:ext cx="2981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使用</a:t>
              </a:r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REPL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终端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200654" y="3277154"/>
            <a:ext cx="1008063" cy="1008373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培训机构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 bwMode="auto">
          <a:xfrm>
            <a:off x="1103023" y="3205695"/>
            <a:ext cx="46038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2260312" y="3205695"/>
            <a:ext cx="46037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 bwMode="auto">
          <a:xfrm rot="5400000" flipH="1">
            <a:off x="1681660" y="3756118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 rot="5400000" flipH="1">
            <a:off x="1681660" y="2603237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00654" y="3284790"/>
            <a:ext cx="1008063" cy="1000737"/>
          </a:xfrm>
          <a:prstGeom prst="rect">
            <a:avLst/>
          </a:prstGeom>
          <a:solidFill>
            <a:srgbClr val="295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本讲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内容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260312" y="4353533"/>
            <a:ext cx="5773862" cy="4247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3"/>
          <p:cNvSpPr txBox="1"/>
          <p:nvPr/>
        </p:nvSpPr>
        <p:spPr>
          <a:xfrm>
            <a:off x="1" y="787904"/>
            <a:ext cx="589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第一讲：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础</a:t>
            </a:r>
            <a:endParaRPr lang="zh-CN" altLang="en-US" sz="28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891422" y="1206891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endCxn id="19" idx="2"/>
          </p:cNvCxnSpPr>
          <p:nvPr/>
        </p:nvCxnSpPr>
        <p:spPr>
          <a:xfrm flipV="1">
            <a:off x="-15969" y="1323819"/>
            <a:ext cx="5907391" cy="1215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5987432" y="2830500"/>
            <a:ext cx="3011517" cy="1455027"/>
            <a:chOff x="5076056" y="-10253"/>
            <a:chExt cx="3011517" cy="1455027"/>
          </a:xfrm>
        </p:grpSpPr>
        <p:sp>
          <p:nvSpPr>
            <p:cNvPr id="22" name="流程图: 联系 21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4</a:t>
              </a:r>
              <a:endParaRPr lang="zh-CN" altLang="en-US" sz="16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9300716">
              <a:off x="5106165" y="-10253"/>
              <a:ext cx="2981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黑体" pitchFamily="49" charset="-122"/>
                  <a:ea typeface="黑体" pitchFamily="49" charset="-122"/>
                </a:rPr>
                <a:t>使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用</a:t>
              </a:r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JS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的实例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1547664" y="5832352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6"/>
          </p:cNvCxnSpPr>
          <p:nvPr/>
        </p:nvCxnSpPr>
        <p:spPr>
          <a:xfrm>
            <a:off x="1781519" y="5949280"/>
            <a:ext cx="7362481" cy="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7"/>
          <p:cNvSpPr txBox="1">
            <a:spLocks noChangeArrowheads="1"/>
          </p:cNvSpPr>
          <p:nvPr/>
        </p:nvSpPr>
        <p:spPr bwMode="auto">
          <a:xfrm>
            <a:off x="1" y="1412584"/>
            <a:ext cx="58914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2523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一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Node.js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简介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3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628800"/>
            <a:ext cx="3852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序：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Node.js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是怎样诞生的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5715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516216" y="3015826"/>
            <a:ext cx="2376264" cy="223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1.V8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2.Js</a:t>
            </a:r>
            <a:r>
              <a:rPr lang="zh-CN" altLang="en-US" dirty="0"/>
              <a:t>在服务器端的空白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事件驱动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4.commonJS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2060848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Node.js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是什么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Node.js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是建立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Chrome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V8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引擎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JavaScript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引擎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应用程序框架。 </a:t>
            </a:r>
          </a:p>
        </p:txBody>
      </p:sp>
      <p:sp>
        <p:nvSpPr>
          <p:cNvPr id="3" name="矩形 2"/>
          <p:cNvSpPr/>
          <p:nvPr/>
        </p:nvSpPr>
        <p:spPr>
          <a:xfrm>
            <a:off x="2332955" y="4000841"/>
            <a:ext cx="3921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Node.js =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运行环境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+ JavaScript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库</a:t>
            </a:r>
          </a:p>
        </p:txBody>
      </p:sp>
      <p:sp>
        <p:nvSpPr>
          <p:cNvPr id="4" name="矩形 3"/>
          <p:cNvSpPr/>
          <p:nvPr/>
        </p:nvSpPr>
        <p:spPr>
          <a:xfrm>
            <a:off x="622474" y="4869160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Node.js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是一个基于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Chrome JavaScript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运行时建立的一个</a:t>
            </a:r>
            <a:r>
              <a:rPr lang="zh-CN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平台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Node.js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是一个事件驱动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服务端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JavaScript</a:t>
            </a:r>
            <a:r>
              <a:rPr lang="zh-CN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环境</a:t>
            </a:r>
            <a:endParaRPr lang="zh-CN" altLang="en-US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4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3170" y="1850062"/>
            <a:ext cx="2356735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Node.js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特性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2708919"/>
            <a:ext cx="7632848" cy="220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D1C02"/>
              </a:buClr>
              <a:buFont typeface="Calibri" pitchFamily="34" charset="0"/>
              <a:buChar char="↘"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Node.js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库的异步和事件驱动的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API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全部都是异步就是非阻塞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200000"/>
              </a:lnSpc>
              <a:buClr>
                <a:srgbClr val="0D1C02"/>
              </a:buClr>
              <a:buFont typeface="Calibri" pitchFamily="34" charset="0"/>
              <a:buChar char="↘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内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置谷歌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Chrome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V8 JavaScript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引擎，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Node.js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库代码执行是非常快的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200000"/>
              </a:lnSpc>
              <a:buClr>
                <a:srgbClr val="0D1C02"/>
              </a:buClr>
              <a:buFont typeface="Calibri" pitchFamily="34" charset="0"/>
              <a:buChar char="↘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单线程但高度可扩展 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- Node.js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使用具有循环事件单线程模型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200000"/>
              </a:lnSpc>
              <a:buClr>
                <a:srgbClr val="0D1C02"/>
              </a:buClr>
              <a:buFont typeface="Calibri" pitchFamily="34" charset="0"/>
              <a:buChar char="↘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没有缓冲 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- Node.js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的应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用只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是输出数据在块中。</a:t>
            </a:r>
          </a:p>
        </p:txBody>
      </p:sp>
    </p:spTree>
    <p:extLst>
      <p:ext uri="{BB962C8B-B14F-4D97-AF65-F5344CB8AC3E}">
        <p14:creationId xmlns:p14="http://schemas.microsoft.com/office/powerpoint/2010/main" val="288029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46815" y="1840472"/>
            <a:ext cx="3312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谁在使用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Node.js?</a:t>
            </a:r>
          </a:p>
        </p:txBody>
      </p:sp>
      <p:sp>
        <p:nvSpPr>
          <p:cNvPr id="4" name="矩形 3"/>
          <p:cNvSpPr/>
          <p:nvPr/>
        </p:nvSpPr>
        <p:spPr>
          <a:xfrm>
            <a:off x="1626854" y="3500170"/>
            <a:ext cx="53103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淘宝数据魔方：数据魔方 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- 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淘宝官方数据产品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淘宝指数：淘宝指数 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- 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淘宝消费者数据研究平台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淘宝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全景洞察：全景洞察</a:t>
            </a:r>
          </a:p>
        </p:txBody>
      </p:sp>
      <p:sp>
        <p:nvSpPr>
          <p:cNvPr id="5" name="矩形 4"/>
          <p:cNvSpPr/>
          <p:nvPr/>
        </p:nvSpPr>
        <p:spPr>
          <a:xfrm>
            <a:off x="1675263" y="4942729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大搜车的主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app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后台，</a:t>
            </a:r>
            <a:r>
              <a:rPr lang="en-US" altLang="zh-CN" dirty="0">
                <a:latin typeface="黑体" pitchFamily="49" charset="-122"/>
                <a:ea typeface="黑体" pitchFamily="49" charset="-122"/>
                <a:hlinkClick r:id="rId2"/>
              </a:rPr>
              <a:t>http://d.souche.com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2894" y="5312061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angular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中文站就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Node.js restful api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搭的</a:t>
            </a:r>
          </a:p>
        </p:txBody>
      </p:sp>
      <p:sp>
        <p:nvSpPr>
          <p:cNvPr id="7" name="矩形 6"/>
          <p:cNvSpPr/>
          <p:nvPr/>
        </p:nvSpPr>
        <p:spPr>
          <a:xfrm>
            <a:off x="1639671" y="2633016"/>
            <a:ext cx="446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雅虎邮件开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发：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Node.js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先驱者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19672" y="3087130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Linkedin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、微软、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eBay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、沃尔玛、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Turner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029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二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Node.js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下载安装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751</Words>
  <Application>Microsoft Office PowerPoint</Application>
  <PresentationFormat>全屏显示(4:3)</PresentationFormat>
  <Paragraphs>130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yiren</cp:lastModifiedBy>
  <cp:revision>33</cp:revision>
  <dcterms:modified xsi:type="dcterms:W3CDTF">2016-04-28T02:25:01Z</dcterms:modified>
</cp:coreProperties>
</file>