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57" r:id="rId6"/>
    <p:sldId id="262" r:id="rId7"/>
    <p:sldId id="277" r:id="rId8"/>
    <p:sldId id="278" r:id="rId9"/>
    <p:sldId id="279" r:id="rId10"/>
    <p:sldId id="280" r:id="rId11"/>
    <p:sldId id="281" r:id="rId12"/>
    <p:sldId id="261" r:id="rId13"/>
    <p:sldId id="268" r:id="rId14"/>
    <p:sldId id="270" r:id="rId15"/>
    <p:sldId id="269" r:id="rId16"/>
    <p:sldId id="282" r:id="rId17"/>
    <p:sldId id="283" r:id="rId18"/>
    <p:sldId id="284" r:id="rId19"/>
    <p:sldId id="285" r:id="rId20"/>
    <p:sldId id="275" r:id="rId21"/>
    <p:sldId id="276"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6E12"/>
    <a:srgbClr val="193604"/>
    <a:srgbClr val="0D1C02"/>
    <a:srgbClr val="295A07"/>
    <a:srgbClr val="9E1C02"/>
    <a:srgbClr val="467612"/>
    <a:srgbClr val="8BC9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49" autoAdjust="0"/>
  </p:normalViewPr>
  <p:slideViewPr>
    <p:cSldViewPr>
      <p:cViewPr>
        <p:scale>
          <a:sx n="70" d="100"/>
          <a:sy n="70" d="100"/>
        </p:scale>
        <p:origin x="-127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097"/>
            <a:ext cx="9144000" cy="683580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灯片编号占位符 5"/>
          <p:cNvSpPr txBox="1">
            <a:spLocks/>
          </p:cNvSpPr>
          <p:nvPr userDrawn="1"/>
        </p:nvSpPr>
        <p:spPr>
          <a:xfrm>
            <a:off x="6705600" y="6508750"/>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pPr/>
              <a:t>‹#›</a:t>
            </a:fld>
            <a:endParaRPr lang="zh-CN" alt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04" y="-11273"/>
            <a:ext cx="9210002" cy="68851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2016/5/12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097"/>
            <a:ext cx="9144000" cy="6835806"/>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2016/5/12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1"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09868" y="2986302"/>
            <a:ext cx="7545655" cy="1137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2400" b="0" i="0" u="none" strike="noStrike" cap="none" normalizeH="0" baseline="0" dirty="0" smtClean="0">
                <a:ln>
                  <a:noFill/>
                </a:ln>
                <a:solidFill>
                  <a:srgbClr val="000000"/>
                </a:solidFill>
                <a:effectLst/>
                <a:latin typeface="Calibri" pitchFamily="34" charset="0"/>
                <a:ea typeface="宋体" pitchFamily="2" charset="-122"/>
                <a:cs typeface="宋体" pitchFamily="2" charset="-122"/>
              </a:rPr>
              <a:t>在启动</a:t>
            </a:r>
            <a:r>
              <a:rPr kumimoji="0" lang="en-US" altLang="zh-CN" sz="2400" b="0" i="0" u="none" strike="noStrike" cap="none" normalizeH="0" baseline="0" dirty="0" smtClean="0">
                <a:ln>
                  <a:noFill/>
                </a:ln>
                <a:solidFill>
                  <a:srgbClr val="000000"/>
                </a:solidFill>
                <a:effectLst/>
                <a:latin typeface="Calibri" pitchFamily="34" charset="0"/>
                <a:ea typeface="宋体" pitchFamily="2" charset="-122"/>
                <a:cs typeface="宋体" pitchFamily="2" charset="-122"/>
              </a:rPr>
              <a:t>node-inpspector</a:t>
            </a:r>
            <a:r>
              <a:rPr kumimoji="0" lang="zh-CN" altLang="en-US" sz="2400" b="0" i="0" u="none" strike="noStrike" cap="none" normalizeH="0" baseline="0" dirty="0" smtClean="0">
                <a:ln>
                  <a:noFill/>
                </a:ln>
                <a:solidFill>
                  <a:srgbClr val="000000"/>
                </a:solidFill>
                <a:effectLst/>
                <a:latin typeface="Calibri" pitchFamily="34" charset="0"/>
                <a:ea typeface="宋体" pitchFamily="2" charset="-122"/>
                <a:cs typeface="宋体" pitchFamily="2" charset="-122"/>
              </a:rPr>
              <a:t>之后，</a:t>
            </a:r>
            <a:endParaRPr kumimoji="0" lang="en-US" altLang="zh-CN" sz="2400" b="0" i="0" u="none" strike="noStrike" cap="none" normalizeH="0" baseline="0" dirty="0" smtClean="0">
              <a:ln>
                <a:noFill/>
              </a:ln>
              <a:solidFill>
                <a:srgbClr val="000000"/>
              </a:solidFill>
              <a:effectLst/>
              <a:latin typeface="Calibri" pitchFamily="34" charset="0"/>
              <a:ea typeface="宋体" pitchFamily="2" charset="-122"/>
              <a:cs typeface="宋体" pitchFamily="2" charset="-122"/>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Calibri" pitchFamily="34" charset="0"/>
                <a:ea typeface="宋体" pitchFamily="2" charset="-122"/>
                <a:cs typeface="宋体" pitchFamily="2" charset="-122"/>
              </a:rPr>
              <a:t>我们可以通过</a:t>
            </a:r>
            <a:r>
              <a:rPr kumimoji="0" lang="en-US" altLang="zh-CN" sz="2400" b="0" i="0" u="none" strike="noStrike" cap="none" normalizeH="0" baseline="0" dirty="0" smtClean="0">
                <a:ln>
                  <a:noFill/>
                </a:ln>
                <a:solidFill>
                  <a:srgbClr val="000000"/>
                </a:solidFill>
                <a:effectLst/>
                <a:latin typeface="Calibri" pitchFamily="34" charset="0"/>
                <a:ea typeface="宋体" pitchFamily="2" charset="-122"/>
                <a:cs typeface="宋体" pitchFamily="2" charset="-122"/>
              </a:rPr>
              <a:t>--debug</a:t>
            </a:r>
            <a:r>
              <a:rPr kumimoji="0" lang="zh-CN" altLang="en-US" sz="2400" b="0" i="0" u="none" strike="noStrike" cap="none" normalizeH="0" baseline="0" dirty="0" smtClean="0">
                <a:ln>
                  <a:noFill/>
                </a:ln>
                <a:solidFill>
                  <a:srgbClr val="000000"/>
                </a:solidFill>
                <a:effectLst/>
                <a:latin typeface="Calibri" pitchFamily="34" charset="0"/>
                <a:ea typeface="宋体" pitchFamily="2" charset="-122"/>
                <a:cs typeface="宋体" pitchFamily="2" charset="-122"/>
              </a:rPr>
              <a:t>或</a:t>
            </a:r>
            <a:r>
              <a:rPr kumimoji="0" lang="en-US" altLang="zh-CN" sz="2400" b="0" i="0" u="none" strike="noStrike" cap="none" normalizeH="0" baseline="0" dirty="0" smtClean="0">
                <a:ln>
                  <a:noFill/>
                </a:ln>
                <a:solidFill>
                  <a:srgbClr val="000000"/>
                </a:solidFill>
                <a:effectLst/>
                <a:latin typeface="Calibri" pitchFamily="34" charset="0"/>
                <a:ea typeface="宋体" pitchFamily="2" charset="-122"/>
                <a:cs typeface="宋体" pitchFamily="2" charset="-122"/>
              </a:rPr>
              <a:t>--debug-brk</a:t>
            </a:r>
            <a:r>
              <a:rPr kumimoji="0" lang="zh-CN" altLang="en-US" sz="2400" b="0" i="0" u="none" strike="noStrike" cap="none" normalizeH="0" baseline="0" dirty="0" smtClean="0">
                <a:ln>
                  <a:noFill/>
                </a:ln>
                <a:solidFill>
                  <a:srgbClr val="000000"/>
                </a:solidFill>
                <a:effectLst/>
                <a:latin typeface="Calibri" pitchFamily="34" charset="0"/>
                <a:ea typeface="宋体" pitchFamily="2" charset="-122"/>
                <a:cs typeface="宋体" pitchFamily="2" charset="-122"/>
              </a:rPr>
              <a:t>来启动</a:t>
            </a:r>
            <a:r>
              <a:rPr kumimoji="0" lang="en-US" altLang="zh-CN" sz="2400" b="0" i="0" u="none" strike="noStrike" cap="none" normalizeH="0" baseline="0" dirty="0" smtClean="0">
                <a:ln>
                  <a:noFill/>
                </a:ln>
                <a:solidFill>
                  <a:srgbClr val="000000"/>
                </a:solidFill>
                <a:effectLst/>
                <a:latin typeface="Calibri" pitchFamily="34" charset="0"/>
                <a:ea typeface="宋体" pitchFamily="2" charset="-122"/>
                <a:cs typeface="宋体" pitchFamily="2" charset="-122"/>
              </a:rPr>
              <a:t>node.js</a:t>
            </a:r>
            <a:r>
              <a:rPr kumimoji="0" lang="zh-CN" altLang="en-US" sz="2400" b="0" i="0" u="none" strike="noStrike" cap="none" normalizeH="0" baseline="0" dirty="0" smtClean="0">
                <a:ln>
                  <a:noFill/>
                </a:ln>
                <a:solidFill>
                  <a:srgbClr val="000000"/>
                </a:solidFill>
                <a:effectLst/>
                <a:latin typeface="Calibri" pitchFamily="34" charset="0"/>
                <a:ea typeface="宋体" pitchFamily="2" charset="-122"/>
                <a:cs typeface="宋体" pitchFamily="2" charset="-122"/>
              </a:rPr>
              <a:t>程序。</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5121" name="图片 4" descr="说明: http://images.cnitblog.com/blog/349217/201312/21204736-7d811c0bacab4d0db40c5f2727988f44.png"/>
          <p:cNvPicPr>
            <a:picLocks noChangeAspect="1" noChangeArrowheads="1"/>
          </p:cNvPicPr>
          <p:nvPr/>
        </p:nvPicPr>
        <p:blipFill>
          <a:blip r:embed="rId2">
            <a:extLst>
              <a:ext uri="{28A0092B-C50C-407E-A947-70E740481C1C}">
                <a14:useLocalDpi xmlns:a14="http://schemas.microsoft.com/office/drawing/2010/main" val="0"/>
              </a:ext>
            </a:extLst>
          </a:blip>
          <a:srcRect t="27374" b="20671"/>
          <a:stretch>
            <a:fillRect/>
          </a:stretch>
        </p:blipFill>
        <p:spPr bwMode="auto">
          <a:xfrm>
            <a:off x="1506326" y="4509120"/>
            <a:ext cx="5544618" cy="117613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125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5" name="图片 4" descr="http://images.cnitblog.com/blog/349217/201312/21204725-75e07ccf683649458e584ddd197ad07f.png"/>
          <p:cNvPicPr/>
          <p:nvPr/>
        </p:nvPicPr>
        <p:blipFill rotWithShape="1">
          <a:blip r:embed="rId3">
            <a:extLst>
              <a:ext uri="{28A0092B-C50C-407E-A947-70E740481C1C}">
                <a14:useLocalDpi xmlns:a14="http://schemas.microsoft.com/office/drawing/2010/main" val="0"/>
              </a:ext>
            </a:extLst>
          </a:blip>
          <a:srcRect t="24534" b="22535"/>
          <a:stretch/>
        </p:blipFill>
        <p:spPr bwMode="auto">
          <a:xfrm>
            <a:off x="1396975" y="2071317"/>
            <a:ext cx="6091555" cy="87122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86609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6023" y="1926124"/>
            <a:ext cx="7920880" cy="369332"/>
          </a:xfrm>
          <a:prstGeom prst="rect">
            <a:avLst/>
          </a:prstGeom>
        </p:spPr>
        <p:txBody>
          <a:bodyPr wrap="square">
            <a:spAutoFit/>
          </a:bodyPr>
          <a:lstStyle/>
          <a:p>
            <a:r>
              <a:rPr lang="zh-CN" altLang="en-US" dirty="0" smtClean="0"/>
              <a:t>可</a:t>
            </a:r>
            <a:r>
              <a:rPr lang="zh-CN" altLang="en-US" dirty="0"/>
              <a:t>以访问</a:t>
            </a:r>
            <a:r>
              <a:rPr lang="en-US" altLang="zh-CN" dirty="0"/>
              <a:t>http://127.0.0.1:8888/debug?port=5858 </a:t>
            </a:r>
            <a:r>
              <a:rPr lang="zh-CN" altLang="en-US" dirty="0"/>
              <a:t>使用浏览器调试了</a:t>
            </a:r>
          </a:p>
        </p:txBody>
      </p:sp>
      <p:pic>
        <p:nvPicPr>
          <p:cNvPr id="6146" name="Picture 2" descr="http://images.cnitblog.com/blog/349217/201312/21204833-11839059230f4d01a99b9a8374e1e0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996952"/>
            <a:ext cx="8640960" cy="2402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609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a:spLocks noChangeArrowheads="1"/>
          </p:cNvSpPr>
          <p:nvPr/>
        </p:nvSpPr>
        <p:spPr bwMode="auto">
          <a:xfrm rot="20760209">
            <a:off x="4699137" y="3130025"/>
            <a:ext cx="4114498" cy="3236913"/>
          </a:xfrm>
          <a:prstGeom prst="rect">
            <a:avLst/>
          </a:prstGeom>
          <a:solidFill>
            <a:srgbClr val="467612"/>
          </a:solidFill>
          <a:ln>
            <a:noFill/>
          </a:ln>
        </p:spPr>
        <p:txBody>
          <a:bodyPr anchor="ctr"/>
          <a:lstStyle/>
          <a:p>
            <a:pPr algn="ctr"/>
            <a:endParaRPr lang="zh-CN" altLang="en-US">
              <a:solidFill>
                <a:srgbClr val="FFFFFF"/>
              </a:solidFill>
              <a:latin typeface="Calibri" pitchFamily="34" charset="0"/>
            </a:endParaRPr>
          </a:p>
        </p:txBody>
      </p:sp>
      <p:sp>
        <p:nvSpPr>
          <p:cNvPr id="3" name="圆角矩形 7"/>
          <p:cNvSpPr>
            <a:spLocks noChangeArrowheads="1"/>
          </p:cNvSpPr>
          <p:nvPr/>
        </p:nvSpPr>
        <p:spPr bwMode="auto">
          <a:xfrm rot="20760209">
            <a:off x="5279650" y="3991515"/>
            <a:ext cx="2643188" cy="357187"/>
          </a:xfrm>
          <a:prstGeom prst="roundRect">
            <a:avLst>
              <a:gd name="adj" fmla="val 16667"/>
            </a:avLst>
          </a:pr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FFFF"/>
              </a:solidFill>
              <a:latin typeface="Calibri" pitchFamily="34" charset="0"/>
            </a:endParaRPr>
          </a:p>
        </p:txBody>
      </p:sp>
      <p:sp>
        <p:nvSpPr>
          <p:cNvPr id="4" name="TextBox 8"/>
          <p:cNvSpPr txBox="1">
            <a:spLocks noChangeArrowheads="1"/>
          </p:cNvSpPr>
          <p:nvPr/>
        </p:nvSpPr>
        <p:spPr bwMode="auto">
          <a:xfrm rot="20760209">
            <a:off x="5347913" y="3977505"/>
            <a:ext cx="2571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dirty="0" smtClean="0">
                <a:solidFill>
                  <a:schemeClr val="bg1"/>
                </a:solidFill>
                <a:latin typeface="Calibri" pitchFamily="34" charset="0"/>
              </a:rPr>
              <a:t>2016</a:t>
            </a:r>
            <a:r>
              <a:rPr lang="zh-CN" altLang="en-US" dirty="0" smtClean="0">
                <a:solidFill>
                  <a:schemeClr val="bg1"/>
                </a:solidFill>
                <a:latin typeface="Calibri" pitchFamily="34" charset="0"/>
              </a:rPr>
              <a:t>年</a:t>
            </a:r>
            <a:r>
              <a:rPr lang="en-US" altLang="zh-CN" dirty="0" smtClean="0">
                <a:solidFill>
                  <a:schemeClr val="bg1"/>
                </a:solidFill>
                <a:latin typeface="Calibri" pitchFamily="34" charset="0"/>
              </a:rPr>
              <a:t>4</a:t>
            </a:r>
            <a:r>
              <a:rPr lang="zh-CN" altLang="en-US" dirty="0" smtClean="0">
                <a:solidFill>
                  <a:schemeClr val="bg1"/>
                </a:solidFill>
                <a:latin typeface="Calibri" pitchFamily="34" charset="0"/>
              </a:rPr>
              <a:t>月</a:t>
            </a:r>
            <a:r>
              <a:rPr lang="en-US" altLang="zh-CN" dirty="0" smtClean="0">
                <a:solidFill>
                  <a:schemeClr val="bg1"/>
                </a:solidFill>
                <a:latin typeface="Calibri" pitchFamily="34" charset="0"/>
              </a:rPr>
              <a:t>19</a:t>
            </a:r>
            <a:r>
              <a:rPr lang="zh-CN" altLang="en-US" dirty="0" smtClean="0">
                <a:solidFill>
                  <a:schemeClr val="bg1"/>
                </a:solidFill>
                <a:latin typeface="Calibri" pitchFamily="34" charset="0"/>
              </a:rPr>
              <a:t>日</a:t>
            </a:r>
            <a:endParaRPr lang="zh-CN" altLang="en-US" dirty="0">
              <a:solidFill>
                <a:schemeClr val="bg1"/>
              </a:solidFill>
              <a:latin typeface="Calibri" pitchFamily="34" charset="0"/>
            </a:endParaRPr>
          </a:p>
        </p:txBody>
      </p:sp>
      <p:sp>
        <p:nvSpPr>
          <p:cNvPr id="5" name="任意多边形 11"/>
          <p:cNvSpPr>
            <a:spLocks noChangeArrowheads="1"/>
          </p:cNvSpPr>
          <p:nvPr/>
        </p:nvSpPr>
        <p:spPr bwMode="auto">
          <a:xfrm rot="20760209">
            <a:off x="5157413" y="5750465"/>
            <a:ext cx="3825875" cy="0"/>
          </a:xfrm>
          <a:custGeom>
            <a:avLst/>
            <a:gdLst>
              <a:gd name="T0" fmla="*/ 0 w 3825849"/>
              <a:gd name="T1" fmla="*/ 3825953 w 3825849"/>
              <a:gd name="T2" fmla="*/ 3825953 w 3825849"/>
              <a:gd name="T3" fmla="*/ 0 60000 65536"/>
              <a:gd name="T4" fmla="*/ 0 60000 65536"/>
              <a:gd name="T5" fmla="*/ 0 60000 65536"/>
              <a:gd name="T6" fmla="*/ 0 w 3825849"/>
              <a:gd name="T7" fmla="*/ 3825849 w 3825849"/>
            </a:gdLst>
            <a:ahLst/>
            <a:cxnLst>
              <a:cxn ang="T3">
                <a:pos x="T0" y="0"/>
              </a:cxn>
              <a:cxn ang="T4">
                <a:pos x="T1" y="0"/>
              </a:cxn>
              <a:cxn ang="T5">
                <a:pos x="T2" y="0"/>
              </a:cxn>
            </a:cxnLst>
            <a:rect l="T6" t="0" r="T7" b="0"/>
            <a:pathLst>
              <a:path w="3825849">
                <a:moveTo>
                  <a:pt x="0" y="0"/>
                </a:moveTo>
                <a:lnTo>
                  <a:pt x="3825849" y="0"/>
                </a:lnTo>
              </a:path>
            </a:pathLst>
          </a:custGeom>
          <a:noFill/>
          <a:ln w="38100" cap="rnd"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6" name="Group 6"/>
          <p:cNvGrpSpPr>
            <a:grpSpLocks/>
          </p:cNvGrpSpPr>
          <p:nvPr/>
        </p:nvGrpSpPr>
        <p:grpSpPr bwMode="auto">
          <a:xfrm>
            <a:off x="4804988" y="4832890"/>
            <a:ext cx="3883025" cy="415925"/>
            <a:chOff x="0" y="0"/>
            <a:chExt cx="3882950" cy="415869"/>
          </a:xfrm>
        </p:grpSpPr>
        <p:sp>
          <p:nvSpPr>
            <p:cNvPr id="7" name="TextBox 9"/>
            <p:cNvSpPr txBox="1">
              <a:spLocks noChangeArrowheads="1"/>
            </p:cNvSpPr>
            <p:nvPr/>
          </p:nvSpPr>
          <p:spPr bwMode="auto">
            <a:xfrm rot="-839791">
              <a:off x="0" y="77315"/>
              <a:ext cx="1785950"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600">
                  <a:solidFill>
                    <a:schemeClr val="bg1"/>
                  </a:solidFill>
                  <a:latin typeface="微软雅黑" pitchFamily="34" charset="-122"/>
                  <a:ea typeface="微软雅黑" pitchFamily="34" charset="-122"/>
                </a:rPr>
                <a:t>拍摄场次</a:t>
              </a:r>
            </a:p>
          </p:txBody>
        </p:sp>
        <p:sp>
          <p:nvSpPr>
            <p:cNvPr id="8" name="任意多边形 13"/>
            <p:cNvSpPr>
              <a:spLocks noChangeArrowheads="1"/>
            </p:cNvSpPr>
            <p:nvPr/>
          </p:nvSpPr>
          <p:spPr bwMode="auto">
            <a:xfrm rot="-839791">
              <a:off x="977881" y="0"/>
              <a:ext cx="2905069" cy="14285"/>
            </a:xfrm>
            <a:custGeom>
              <a:avLst/>
              <a:gdLst>
                <a:gd name="T0" fmla="*/ 0 w 3825849"/>
                <a:gd name="T1" fmla="*/ 14285 h 14285"/>
                <a:gd name="T2" fmla="*/ 1271869 w 3825849"/>
                <a:gd name="T3" fmla="*/ 14285 h 14285"/>
                <a:gd name="T4" fmla="*/ 1271869 w 3825849"/>
                <a:gd name="T5" fmla="*/ 14285 h 14285"/>
                <a:gd name="T6" fmla="*/ 0 60000 65536"/>
                <a:gd name="T7" fmla="*/ 0 60000 65536"/>
                <a:gd name="T8" fmla="*/ 0 60000 65536"/>
                <a:gd name="T9" fmla="*/ 0 w 3825849"/>
                <a:gd name="T10" fmla="*/ 0 h 14285"/>
                <a:gd name="T11" fmla="*/ 3825849 w 3825849"/>
                <a:gd name="T12" fmla="*/ 14285 h 14285"/>
              </a:gdLst>
              <a:ahLst/>
              <a:cxnLst>
                <a:cxn ang="T6">
                  <a:pos x="T0" y="T1"/>
                </a:cxn>
                <a:cxn ang="T7">
                  <a:pos x="T2" y="T3"/>
                </a:cxn>
                <a:cxn ang="T8">
                  <a:pos x="T4" y="T5"/>
                </a:cxn>
              </a:cxnLst>
              <a:rect l="T9" t="T10" r="T11" b="T12"/>
              <a:pathLst>
                <a:path w="3825849" h="14285">
                  <a:moveTo>
                    <a:pt x="0" y="0"/>
                  </a:moveTo>
                  <a:lnTo>
                    <a:pt x="3825849" y="0"/>
                  </a:lnTo>
                </a:path>
              </a:pathLst>
            </a:custGeom>
            <a:noFill/>
            <a:ln w="28575" cap="rnd" cmpd="sng">
              <a:no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bg1"/>
                </a:solidFill>
              </a:endParaRPr>
            </a:p>
          </p:txBody>
        </p:sp>
      </p:grpSp>
      <p:grpSp>
        <p:nvGrpSpPr>
          <p:cNvPr id="9" name="Group 9"/>
          <p:cNvGrpSpPr>
            <a:grpSpLocks/>
          </p:cNvGrpSpPr>
          <p:nvPr/>
        </p:nvGrpSpPr>
        <p:grpSpPr bwMode="auto">
          <a:xfrm>
            <a:off x="4903413" y="5169440"/>
            <a:ext cx="3881437" cy="450850"/>
            <a:chOff x="0" y="0"/>
            <a:chExt cx="3881932" cy="449564"/>
          </a:xfrm>
        </p:grpSpPr>
        <p:sp>
          <p:nvSpPr>
            <p:cNvPr id="10" name="任意多边形 12"/>
            <p:cNvSpPr>
              <a:spLocks noChangeArrowheads="1"/>
            </p:cNvSpPr>
            <p:nvPr/>
          </p:nvSpPr>
          <p:spPr bwMode="auto">
            <a:xfrm rot="-839791">
              <a:off x="976437" y="0"/>
              <a:ext cx="2905495" cy="49072"/>
            </a:xfrm>
            <a:custGeom>
              <a:avLst/>
              <a:gdLst>
                <a:gd name="T0" fmla="*/ 0 w 3825849"/>
                <a:gd name="T1" fmla="*/ 49072 h 49072"/>
                <a:gd name="T2" fmla="*/ 1272615 w 3825849"/>
                <a:gd name="T3" fmla="*/ 49072 h 49072"/>
                <a:gd name="T4" fmla="*/ 1272615 w 3825849"/>
                <a:gd name="T5" fmla="*/ 49072 h 49072"/>
                <a:gd name="T6" fmla="*/ 0 60000 65536"/>
                <a:gd name="T7" fmla="*/ 0 60000 65536"/>
                <a:gd name="T8" fmla="*/ 0 60000 65536"/>
                <a:gd name="T9" fmla="*/ 0 w 3825849"/>
                <a:gd name="T10" fmla="*/ 0 h 49072"/>
                <a:gd name="T11" fmla="*/ 3825849 w 3825849"/>
                <a:gd name="T12" fmla="*/ 49072 h 49072"/>
              </a:gdLst>
              <a:ahLst/>
              <a:cxnLst>
                <a:cxn ang="T6">
                  <a:pos x="T0" y="T1"/>
                </a:cxn>
                <a:cxn ang="T7">
                  <a:pos x="T2" y="T3"/>
                </a:cxn>
                <a:cxn ang="T8">
                  <a:pos x="T4" y="T5"/>
                </a:cxn>
              </a:cxnLst>
              <a:rect l="T9" t="T10" r="T11" b="T12"/>
              <a:pathLst>
                <a:path w="3825849" h="49072">
                  <a:moveTo>
                    <a:pt x="0" y="0"/>
                  </a:moveTo>
                  <a:lnTo>
                    <a:pt x="3825849" y="0"/>
                  </a:lnTo>
                </a:path>
              </a:pathLst>
            </a:custGeom>
            <a:noFill/>
            <a:ln w="28575" cap="rnd" cmpd="sng">
              <a:no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bg1"/>
                </a:solidFill>
              </a:endParaRPr>
            </a:p>
          </p:txBody>
        </p:sp>
        <p:sp>
          <p:nvSpPr>
            <p:cNvPr id="11" name="TextBox 14"/>
            <p:cNvSpPr txBox="1">
              <a:spLocks noChangeArrowheads="1"/>
            </p:cNvSpPr>
            <p:nvPr/>
          </p:nvSpPr>
          <p:spPr bwMode="auto">
            <a:xfrm rot="-839791">
              <a:off x="0" y="111010"/>
              <a:ext cx="1785950"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600">
                  <a:solidFill>
                    <a:schemeClr val="bg1"/>
                  </a:solidFill>
                  <a:latin typeface="微软雅黑" pitchFamily="34" charset="-122"/>
                  <a:ea typeface="微软雅黑" pitchFamily="34" charset="-122"/>
                </a:rPr>
                <a:t>执行导演</a:t>
              </a:r>
            </a:p>
          </p:txBody>
        </p:sp>
      </p:grpSp>
      <p:grpSp>
        <p:nvGrpSpPr>
          <p:cNvPr id="12" name="Group 12"/>
          <p:cNvGrpSpPr>
            <a:grpSpLocks/>
          </p:cNvGrpSpPr>
          <p:nvPr/>
        </p:nvGrpSpPr>
        <p:grpSpPr bwMode="auto">
          <a:xfrm>
            <a:off x="5003425" y="5520277"/>
            <a:ext cx="3879850" cy="457200"/>
            <a:chOff x="0" y="0"/>
            <a:chExt cx="3880368" cy="457331"/>
          </a:xfrm>
        </p:grpSpPr>
        <p:sp>
          <p:nvSpPr>
            <p:cNvPr id="13" name="TextBox 10"/>
            <p:cNvSpPr txBox="1">
              <a:spLocks noChangeArrowheads="1"/>
            </p:cNvSpPr>
            <p:nvPr/>
          </p:nvSpPr>
          <p:spPr bwMode="auto">
            <a:xfrm rot="-839791">
              <a:off x="0" y="118777"/>
              <a:ext cx="1785950"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600">
                  <a:solidFill>
                    <a:schemeClr val="bg1"/>
                  </a:solidFill>
                  <a:latin typeface="微软雅黑" pitchFamily="34" charset="-122"/>
                  <a:ea typeface="微软雅黑" pitchFamily="34" charset="-122"/>
                </a:rPr>
                <a:t>后期制作</a:t>
              </a:r>
            </a:p>
          </p:txBody>
        </p:sp>
        <p:sp>
          <p:nvSpPr>
            <p:cNvPr id="14" name="任意多边形 15"/>
            <p:cNvSpPr>
              <a:spLocks noChangeArrowheads="1"/>
            </p:cNvSpPr>
            <p:nvPr/>
          </p:nvSpPr>
          <p:spPr bwMode="auto">
            <a:xfrm rot="-839791">
              <a:off x="974855" y="0"/>
              <a:ext cx="2905513" cy="49227"/>
            </a:xfrm>
            <a:custGeom>
              <a:avLst/>
              <a:gdLst>
                <a:gd name="T0" fmla="*/ 0 w 3825849"/>
                <a:gd name="T1" fmla="*/ 49227 h 49227"/>
                <a:gd name="T2" fmla="*/ 1272647 w 3825849"/>
                <a:gd name="T3" fmla="*/ 49227 h 49227"/>
                <a:gd name="T4" fmla="*/ 1272647 w 3825849"/>
                <a:gd name="T5" fmla="*/ 49227 h 49227"/>
                <a:gd name="T6" fmla="*/ 0 60000 65536"/>
                <a:gd name="T7" fmla="*/ 0 60000 65536"/>
                <a:gd name="T8" fmla="*/ 0 60000 65536"/>
                <a:gd name="T9" fmla="*/ 0 w 3825849"/>
                <a:gd name="T10" fmla="*/ 0 h 49227"/>
                <a:gd name="T11" fmla="*/ 3825849 w 3825849"/>
                <a:gd name="T12" fmla="*/ 49227 h 49227"/>
              </a:gdLst>
              <a:ahLst/>
              <a:cxnLst>
                <a:cxn ang="T6">
                  <a:pos x="T0" y="T1"/>
                </a:cxn>
                <a:cxn ang="T7">
                  <a:pos x="T2" y="T3"/>
                </a:cxn>
                <a:cxn ang="T8">
                  <a:pos x="T4" y="T5"/>
                </a:cxn>
              </a:cxnLst>
              <a:rect l="T9" t="T10" r="T11" b="T12"/>
              <a:pathLst>
                <a:path w="3825849" h="49227">
                  <a:moveTo>
                    <a:pt x="0" y="0"/>
                  </a:moveTo>
                  <a:lnTo>
                    <a:pt x="3825849" y="0"/>
                  </a:lnTo>
                </a:path>
              </a:pathLst>
            </a:custGeom>
            <a:noFill/>
            <a:ln w="28575" cap="rnd" cmpd="sng">
              <a:no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bg1"/>
                </a:solidFill>
              </a:endParaRPr>
            </a:p>
          </p:txBody>
        </p:sp>
      </p:grpSp>
      <p:sp>
        <p:nvSpPr>
          <p:cNvPr id="15" name="TextBox 16"/>
          <p:cNvSpPr txBox="1">
            <a:spLocks noChangeArrowheads="1"/>
          </p:cNvSpPr>
          <p:nvPr/>
        </p:nvSpPr>
        <p:spPr bwMode="auto">
          <a:xfrm rot="20760209">
            <a:off x="5222020" y="6015312"/>
            <a:ext cx="182659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400" dirty="0">
                <a:solidFill>
                  <a:schemeClr val="bg1"/>
                </a:solidFill>
                <a:latin typeface="微软雅黑" pitchFamily="34" charset="-122"/>
                <a:ea typeface="微软雅黑" pitchFamily="34" charset="-122"/>
              </a:rPr>
              <a:t>发布日期</a:t>
            </a:r>
            <a:r>
              <a:rPr lang="en-US" altLang="zh-CN" sz="1400" dirty="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2016.4.19</a:t>
            </a:r>
            <a:endParaRPr lang="zh-CN" altLang="en-US" sz="1400" dirty="0">
              <a:solidFill>
                <a:schemeClr val="bg1"/>
              </a:solidFill>
              <a:latin typeface="微软雅黑" pitchFamily="34" charset="-122"/>
              <a:ea typeface="微软雅黑" pitchFamily="34" charset="-122"/>
            </a:endParaRPr>
          </a:p>
        </p:txBody>
      </p:sp>
      <p:sp>
        <p:nvSpPr>
          <p:cNvPr id="16" name="TextBox 17"/>
          <p:cNvSpPr txBox="1">
            <a:spLocks noChangeArrowheads="1"/>
          </p:cNvSpPr>
          <p:nvPr/>
        </p:nvSpPr>
        <p:spPr bwMode="auto">
          <a:xfrm rot="20760209">
            <a:off x="7121150" y="5550440"/>
            <a:ext cx="178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400" dirty="0">
                <a:solidFill>
                  <a:schemeClr val="bg1"/>
                </a:solidFill>
                <a:latin typeface="微软雅黑" pitchFamily="34" charset="-122"/>
                <a:ea typeface="微软雅黑" pitchFamily="34" charset="-122"/>
              </a:rPr>
              <a:t>片长</a:t>
            </a:r>
            <a:r>
              <a:rPr lang="en-US" altLang="zh-CN" sz="1400" dirty="0" smtClean="0">
                <a:solidFill>
                  <a:schemeClr val="bg1"/>
                </a:solidFill>
                <a:latin typeface="微软雅黑" pitchFamily="34" charset="-122"/>
                <a:ea typeface="微软雅黑" pitchFamily="34" charset="-122"/>
              </a:rPr>
              <a:t>:90”00’</a:t>
            </a:r>
            <a:endParaRPr lang="zh-CN" altLang="en-US" sz="1400" dirty="0">
              <a:solidFill>
                <a:schemeClr val="bg1"/>
              </a:solidFill>
              <a:latin typeface="微软雅黑" pitchFamily="34" charset="-122"/>
              <a:ea typeface="微软雅黑" pitchFamily="34" charset="-122"/>
            </a:endParaRPr>
          </a:p>
        </p:txBody>
      </p:sp>
      <p:grpSp>
        <p:nvGrpSpPr>
          <p:cNvPr id="25" name="Group 25"/>
          <p:cNvGrpSpPr>
            <a:grpSpLocks/>
          </p:cNvGrpSpPr>
          <p:nvPr/>
        </p:nvGrpSpPr>
        <p:grpSpPr bwMode="auto">
          <a:xfrm rot="19860000">
            <a:off x="3948850" y="2147127"/>
            <a:ext cx="4153378" cy="572991"/>
            <a:chOff x="0" y="0"/>
            <a:chExt cx="4156812" cy="573300"/>
          </a:xfrm>
        </p:grpSpPr>
        <p:sp>
          <p:nvSpPr>
            <p:cNvPr id="27" name="矩形 31"/>
            <p:cNvSpPr>
              <a:spLocks noChangeArrowheads="1"/>
            </p:cNvSpPr>
            <p:nvPr/>
          </p:nvSpPr>
          <p:spPr bwMode="auto">
            <a:xfrm>
              <a:off x="2871" y="-3555"/>
              <a:ext cx="4153159" cy="571808"/>
            </a:xfrm>
            <a:prstGeom prst="rect">
              <a:avLst/>
            </a:prstGeom>
            <a:solidFill>
              <a:schemeClr val="tx1">
                <a:lumMod val="85000"/>
                <a:lumOff val="15000"/>
              </a:schemeClr>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28" name="平行四边形 38"/>
            <p:cNvSpPr>
              <a:spLocks noChangeArrowheads="1"/>
            </p:cNvSpPr>
            <p:nvPr/>
          </p:nvSpPr>
          <p:spPr bwMode="auto">
            <a:xfrm rot="10800000" flipH="1">
              <a:off x="454" y="-1184"/>
              <a:ext cx="642978"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29" name="平行四边形 41"/>
            <p:cNvSpPr>
              <a:spLocks noChangeArrowheads="1"/>
            </p:cNvSpPr>
            <p:nvPr/>
          </p:nvSpPr>
          <p:spPr bwMode="auto">
            <a:xfrm rot="10800000" flipH="1">
              <a:off x="3507554" y="-1674"/>
              <a:ext cx="641390"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30" name="平行四边形 42"/>
            <p:cNvSpPr>
              <a:spLocks noChangeArrowheads="1"/>
            </p:cNvSpPr>
            <p:nvPr/>
          </p:nvSpPr>
          <p:spPr bwMode="auto">
            <a:xfrm rot="10800000" flipH="1">
              <a:off x="2094045" y="-2409"/>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31" name="平行四边形 43"/>
            <p:cNvSpPr>
              <a:spLocks noChangeArrowheads="1"/>
            </p:cNvSpPr>
            <p:nvPr/>
          </p:nvSpPr>
          <p:spPr bwMode="auto">
            <a:xfrm rot="10800000" flipH="1">
              <a:off x="1400448" y="-2057"/>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32" name="平行四边形 44"/>
            <p:cNvSpPr>
              <a:spLocks noChangeArrowheads="1"/>
            </p:cNvSpPr>
            <p:nvPr/>
          </p:nvSpPr>
          <p:spPr bwMode="auto">
            <a:xfrm rot="10800000" flipH="1">
              <a:off x="2801829" y="-2158"/>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33" name="平行四边形 45"/>
            <p:cNvSpPr>
              <a:spLocks noChangeArrowheads="1"/>
            </p:cNvSpPr>
            <p:nvPr/>
          </p:nvSpPr>
          <p:spPr bwMode="auto">
            <a:xfrm rot="10800000" flipH="1">
              <a:off x="694051" y="-1537"/>
              <a:ext cx="642978"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grpSp>
      <p:sp>
        <p:nvSpPr>
          <p:cNvPr id="34" name="TextBox 60"/>
          <p:cNvSpPr txBox="1">
            <a:spLocks noChangeArrowheads="1"/>
          </p:cNvSpPr>
          <p:nvPr/>
        </p:nvSpPr>
        <p:spPr bwMode="auto">
          <a:xfrm rot="20760209">
            <a:off x="5887663" y="4486815"/>
            <a:ext cx="2860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sz="1600" dirty="0" smtClean="0">
                <a:solidFill>
                  <a:schemeClr val="bg1"/>
                </a:solidFill>
                <a:latin typeface="微软雅黑" pitchFamily="34" charset="-122"/>
                <a:ea typeface="微软雅黑" pitchFamily="34" charset="-122"/>
              </a:rPr>
              <a:t>《NODE.JS》</a:t>
            </a:r>
            <a:r>
              <a:rPr lang="zh-CN" altLang="en-US" sz="1600" dirty="0" smtClean="0">
                <a:solidFill>
                  <a:schemeClr val="bg1"/>
                </a:solidFill>
                <a:latin typeface="微软雅黑" pitchFamily="34" charset="-122"/>
                <a:ea typeface="微软雅黑" pitchFamily="34" charset="-122"/>
              </a:rPr>
              <a:t>第十讲</a:t>
            </a:r>
            <a:endParaRPr lang="zh-CN" altLang="en-US" sz="1600" dirty="0">
              <a:solidFill>
                <a:schemeClr val="bg1"/>
              </a:solidFill>
              <a:latin typeface="微软雅黑" pitchFamily="34" charset="-122"/>
              <a:ea typeface="微软雅黑" pitchFamily="34" charset="-122"/>
            </a:endParaRPr>
          </a:p>
        </p:txBody>
      </p:sp>
      <p:sp>
        <p:nvSpPr>
          <p:cNvPr id="35" name="TextBox 61"/>
          <p:cNvSpPr txBox="1">
            <a:spLocks noChangeArrowheads="1"/>
          </p:cNvSpPr>
          <p:nvPr/>
        </p:nvSpPr>
        <p:spPr bwMode="auto">
          <a:xfrm rot="20760209">
            <a:off x="6128734" y="4886845"/>
            <a:ext cx="22463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600" dirty="0">
                <a:solidFill>
                  <a:schemeClr val="bg1"/>
                </a:solidFill>
                <a:latin typeface="微软雅黑" pitchFamily="34" charset="-122"/>
                <a:ea typeface="微软雅黑" pitchFamily="34" charset="-122"/>
              </a:rPr>
              <a:t>王 智 娟</a:t>
            </a:r>
          </a:p>
        </p:txBody>
      </p:sp>
      <p:sp>
        <p:nvSpPr>
          <p:cNvPr id="36" name="TextBox 62"/>
          <p:cNvSpPr txBox="1">
            <a:spLocks noChangeArrowheads="1"/>
          </p:cNvSpPr>
          <p:nvPr/>
        </p:nvSpPr>
        <p:spPr bwMode="auto">
          <a:xfrm rot="20760209">
            <a:off x="6223161" y="5227675"/>
            <a:ext cx="24436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600" dirty="0" smtClean="0">
                <a:solidFill>
                  <a:schemeClr val="bg1"/>
                </a:solidFill>
                <a:latin typeface="微软雅黑" pitchFamily="34" charset="-122"/>
                <a:ea typeface="微软雅黑" pitchFamily="34" charset="-122"/>
              </a:rPr>
              <a:t>河北师范大学软件学院</a:t>
            </a:r>
            <a:endParaRPr lang="zh-CN" altLang="en-US" sz="1600" dirty="0">
              <a:solidFill>
                <a:schemeClr val="bg1"/>
              </a:solidFill>
              <a:latin typeface="微软雅黑" pitchFamily="34" charset="-122"/>
              <a:ea typeface="微软雅黑" pitchFamily="34" charset="-122"/>
            </a:endParaRPr>
          </a:p>
        </p:txBody>
      </p:sp>
      <p:sp>
        <p:nvSpPr>
          <p:cNvPr id="38" name="TextBox 46"/>
          <p:cNvSpPr txBox="1">
            <a:spLocks noChangeArrowheads="1"/>
          </p:cNvSpPr>
          <p:nvPr/>
        </p:nvSpPr>
        <p:spPr bwMode="auto">
          <a:xfrm>
            <a:off x="9416" y="966938"/>
            <a:ext cx="368909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ctr" eaLnBrk="1" hangingPunct="1"/>
            <a:r>
              <a:rPr lang="zh-CN" altLang="en-US" sz="4000" dirty="0" smtClean="0">
                <a:solidFill>
                  <a:schemeClr val="tx1">
                    <a:lumMod val="85000"/>
                    <a:lumOff val="15000"/>
                  </a:schemeClr>
                </a:solidFill>
                <a:latin typeface="微软雅黑" pitchFamily="34" charset="-122"/>
                <a:ea typeface="微软雅黑" pitchFamily="34" charset="-122"/>
              </a:rPr>
              <a:t>第 二 部 分</a:t>
            </a:r>
            <a:endParaRPr lang="zh-CN" altLang="en-US" sz="4000" dirty="0">
              <a:solidFill>
                <a:schemeClr val="tx1">
                  <a:lumMod val="85000"/>
                  <a:lumOff val="15000"/>
                </a:schemeClr>
              </a:solidFill>
              <a:latin typeface="微软雅黑" pitchFamily="34" charset="-122"/>
              <a:ea typeface="微软雅黑" pitchFamily="34" charset="-122"/>
            </a:endParaRPr>
          </a:p>
        </p:txBody>
      </p:sp>
      <p:sp>
        <p:nvSpPr>
          <p:cNvPr id="39" name="TextBox 47"/>
          <p:cNvSpPr txBox="1">
            <a:spLocks noChangeArrowheads="1"/>
          </p:cNvSpPr>
          <p:nvPr/>
        </p:nvSpPr>
        <p:spPr bwMode="auto">
          <a:xfrm>
            <a:off x="7665" y="1797310"/>
            <a:ext cx="42557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r" eaLnBrk="1" hangingPunct="1">
              <a:lnSpc>
                <a:spcPct val="150000"/>
              </a:lnSpc>
              <a:spcBef>
                <a:spcPct val="30000"/>
              </a:spcBef>
              <a:buClr>
                <a:schemeClr val="bg2"/>
              </a:buClr>
              <a:buSzPct val="75000"/>
            </a:pPr>
            <a:r>
              <a:rPr lang="en-US" altLang="zh-CN" sz="2400" dirty="0" smtClean="0">
                <a:solidFill>
                  <a:schemeClr val="tx1">
                    <a:lumMod val="85000"/>
                    <a:lumOff val="15000"/>
                  </a:schemeClr>
                </a:solidFill>
                <a:latin typeface="微软雅黑" pitchFamily="34" charset="-122"/>
                <a:ea typeface="微软雅黑" pitchFamily="34" charset="-122"/>
              </a:rPr>
              <a:t>Nodejs</a:t>
            </a:r>
            <a:r>
              <a:rPr lang="zh-CN" altLang="en-US" sz="2400" dirty="0" smtClean="0">
                <a:solidFill>
                  <a:schemeClr val="tx1">
                    <a:lumMod val="85000"/>
                    <a:lumOff val="15000"/>
                  </a:schemeClr>
                </a:solidFill>
                <a:latin typeface="微软雅黑" pitchFamily="34" charset="-122"/>
                <a:ea typeface="微软雅黑" pitchFamily="34" charset="-122"/>
              </a:rPr>
              <a:t>测试</a:t>
            </a:r>
            <a:r>
              <a:rPr lang="en-US" altLang="zh-CN" sz="2400" dirty="0">
                <a:solidFill>
                  <a:schemeClr val="tx1">
                    <a:lumMod val="85000"/>
                    <a:lumOff val="15000"/>
                  </a:schemeClr>
                </a:solidFill>
                <a:latin typeface="微软雅黑" pitchFamily="34" charset="-122"/>
                <a:ea typeface="微软雅黑" pitchFamily="34" charset="-122"/>
              </a:rPr>
              <a:t>.</a:t>
            </a:r>
            <a:endParaRPr lang="zh-CN" altLang="en-US" sz="2400" dirty="0">
              <a:solidFill>
                <a:schemeClr val="tx1">
                  <a:lumMod val="85000"/>
                  <a:lumOff val="15000"/>
                </a:schemeClr>
              </a:solidFill>
              <a:latin typeface="微软雅黑" pitchFamily="34" charset="-122"/>
              <a:ea typeface="微软雅黑" pitchFamily="34" charset="-122"/>
            </a:endParaRPr>
          </a:p>
        </p:txBody>
      </p:sp>
      <p:grpSp>
        <p:nvGrpSpPr>
          <p:cNvPr id="40" name="Group 25"/>
          <p:cNvGrpSpPr>
            <a:grpSpLocks/>
          </p:cNvGrpSpPr>
          <p:nvPr/>
        </p:nvGrpSpPr>
        <p:grpSpPr bwMode="auto">
          <a:xfrm rot="20749611" flipH="1">
            <a:off x="4367403" y="3160070"/>
            <a:ext cx="4152143" cy="573869"/>
            <a:chOff x="454" y="-3554"/>
            <a:chExt cx="4155576" cy="574178"/>
          </a:xfrm>
        </p:grpSpPr>
        <p:sp>
          <p:nvSpPr>
            <p:cNvPr id="41" name="矩形 31"/>
            <p:cNvSpPr>
              <a:spLocks noChangeArrowheads="1"/>
            </p:cNvSpPr>
            <p:nvPr/>
          </p:nvSpPr>
          <p:spPr bwMode="auto">
            <a:xfrm>
              <a:off x="2871" y="-3554"/>
              <a:ext cx="4153159" cy="571808"/>
            </a:xfrm>
            <a:prstGeom prst="rect">
              <a:avLst/>
            </a:prstGeom>
            <a:solidFill>
              <a:schemeClr val="tx1">
                <a:lumMod val="85000"/>
                <a:lumOff val="15000"/>
              </a:schemeClr>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2" name="平行四边形 38"/>
            <p:cNvSpPr>
              <a:spLocks noChangeArrowheads="1"/>
            </p:cNvSpPr>
            <p:nvPr/>
          </p:nvSpPr>
          <p:spPr bwMode="auto">
            <a:xfrm rot="10800000" flipH="1">
              <a:off x="454" y="-1184"/>
              <a:ext cx="642978"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3" name="平行四边形 41"/>
            <p:cNvSpPr>
              <a:spLocks noChangeArrowheads="1"/>
            </p:cNvSpPr>
            <p:nvPr/>
          </p:nvSpPr>
          <p:spPr bwMode="auto">
            <a:xfrm rot="10800000" flipH="1">
              <a:off x="3507554" y="-1674"/>
              <a:ext cx="641390"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4" name="平行四边形 42"/>
            <p:cNvSpPr>
              <a:spLocks noChangeArrowheads="1"/>
            </p:cNvSpPr>
            <p:nvPr/>
          </p:nvSpPr>
          <p:spPr bwMode="auto">
            <a:xfrm rot="10800000" flipH="1">
              <a:off x="2094045" y="-2409"/>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5" name="平行四边形 43"/>
            <p:cNvSpPr>
              <a:spLocks noChangeArrowheads="1"/>
            </p:cNvSpPr>
            <p:nvPr/>
          </p:nvSpPr>
          <p:spPr bwMode="auto">
            <a:xfrm rot="10800000" flipH="1">
              <a:off x="1400448" y="-2057"/>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6" name="平行四边形 44"/>
            <p:cNvSpPr>
              <a:spLocks noChangeArrowheads="1"/>
            </p:cNvSpPr>
            <p:nvPr/>
          </p:nvSpPr>
          <p:spPr bwMode="auto">
            <a:xfrm rot="10800000" flipH="1">
              <a:off x="2801829" y="-2158"/>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7" name="平行四边形 45"/>
            <p:cNvSpPr>
              <a:spLocks noChangeArrowheads="1"/>
            </p:cNvSpPr>
            <p:nvPr/>
          </p:nvSpPr>
          <p:spPr bwMode="auto">
            <a:xfrm rot="10800000" flipH="1">
              <a:off x="694051" y="-1537"/>
              <a:ext cx="642978"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grpSp>
      <p:cxnSp>
        <p:nvCxnSpPr>
          <p:cNvPr id="50" name="直接连接符 49"/>
          <p:cNvCxnSpPr/>
          <p:nvPr/>
        </p:nvCxnSpPr>
        <p:spPr>
          <a:xfrm>
            <a:off x="7665" y="1674824"/>
            <a:ext cx="4360341" cy="0"/>
          </a:xfrm>
          <a:prstGeom prst="line">
            <a:avLst/>
          </a:prstGeom>
          <a:ln>
            <a:solidFill>
              <a:srgbClr val="295A07"/>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4263445" y="1557896"/>
            <a:ext cx="233855" cy="233855"/>
          </a:xfrm>
          <a:prstGeom prst="ellipse">
            <a:avLst/>
          </a:prstGeom>
          <a:solidFill>
            <a:srgbClr val="467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230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2000"/>
                                        <p:tgtEl>
                                          <p:spTgt spid="3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2000"/>
                                        <p:tgtEl>
                                          <p:spTgt spid="3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2000"/>
                                        <p:tgtEl>
                                          <p:spTgt spid="36"/>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1000"/>
                                        <p:tgtEl>
                                          <p:spTgt spid="38"/>
                                        </p:tgtEl>
                                      </p:cBhvr>
                                    </p:animEffect>
                                  </p:childTnLst>
                                </p:cTn>
                              </p:par>
                            </p:childTnLst>
                          </p:cTn>
                        </p:par>
                        <p:par>
                          <p:cTn id="52" fill="hold">
                            <p:stCondLst>
                              <p:cond delay="6500"/>
                            </p:stCondLst>
                            <p:childTnLst>
                              <p:par>
                                <p:cTn id="53" presetID="10" presetClass="entr" presetSubtype="0" fill="hold" grpId="0" nodeType="afterEffect">
                                  <p:stCondLst>
                                    <p:cond delay="0"/>
                                  </p:stCondLst>
                                  <p:iterate type="lt">
                                    <p:tmPct val="10000"/>
                                  </p:iterate>
                                  <p:childTnLst>
                                    <p:set>
                                      <p:cBhvr>
                                        <p:cTn id="54" dur="1" fill="hold">
                                          <p:stCondLst>
                                            <p:cond delay="0"/>
                                          </p:stCondLst>
                                        </p:cTn>
                                        <p:tgtEl>
                                          <p:spTgt spid="39"/>
                                        </p:tgtEl>
                                        <p:attrNameLst>
                                          <p:attrName>style.visibility</p:attrName>
                                        </p:attrNameLst>
                                      </p:cBhvr>
                                      <p:to>
                                        <p:strVal val="visible"/>
                                      </p:to>
                                    </p:set>
                                    <p:animEffect transition="in" filter="fade">
                                      <p:cBhvr>
                                        <p:cTn id="55" dur="1000"/>
                                        <p:tgtEl>
                                          <p:spTgt spid="39"/>
                                        </p:tgtEl>
                                      </p:cBhvr>
                                    </p:animEffect>
                                  </p:childTnLst>
                                </p:cTn>
                              </p:par>
                            </p:childTnLst>
                          </p:cTn>
                        </p:par>
                        <p:par>
                          <p:cTn id="56" fill="hold">
                            <p:stCondLst>
                              <p:cond delay="8300"/>
                            </p:stCondLst>
                            <p:childTnLst>
                              <p:par>
                                <p:cTn id="57" presetID="1" presetClass="exit" presetSubtype="0" fill="hold" nodeType="afterEffect">
                                  <p:stCondLst>
                                    <p:cond delay="0"/>
                                  </p:stCondLst>
                                  <p:childTnLst>
                                    <p:set>
                                      <p:cBhvr>
                                        <p:cTn id="58" dur="1" fill="hold">
                                          <p:stCondLst>
                                            <p:cond delay="0"/>
                                          </p:stCondLst>
                                        </p:cTn>
                                        <p:tgtEl>
                                          <p:spTgt spid="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4" grpId="0" build="allAtOnce" autoUpdateAnimBg="0"/>
      <p:bldP spid="5" grpId="0" animBg="1"/>
      <p:bldP spid="15" grpId="0" autoUpdateAnimBg="0"/>
      <p:bldP spid="16" grpId="0" autoUpdateAnimBg="0"/>
      <p:bldP spid="34" grpId="0" autoUpdateAnimBg="0"/>
      <p:bldP spid="35" grpId="0" autoUpdateAnimBg="0"/>
      <p:bldP spid="36" grpId="0" autoUpdateAnimBg="0"/>
      <p:bldP spid="38" grpId="0" autoUpdateAnimBg="0"/>
      <p:bldP spid="3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p:cNvSpPr/>
          <p:nvPr/>
        </p:nvSpPr>
        <p:spPr>
          <a:xfrm>
            <a:off x="971600" y="1561806"/>
            <a:ext cx="2505814" cy="646331"/>
          </a:xfrm>
          <a:prstGeom prst="rect">
            <a:avLst/>
          </a:prstGeom>
        </p:spPr>
        <p:txBody>
          <a:bodyPr wrap="none">
            <a:spAutoFit/>
          </a:bodyPr>
          <a:lstStyle/>
          <a:p>
            <a:pPr>
              <a:lnSpc>
                <a:spcPct val="150000"/>
              </a:lnSpc>
            </a:pPr>
            <a:r>
              <a:rPr lang="en-US" altLang="zh-CN" sz="2400" b="1" dirty="0" smtClean="0">
                <a:solidFill>
                  <a:srgbClr val="193604"/>
                </a:solidFill>
                <a:latin typeface="黑体" pitchFamily="49" charset="-122"/>
                <a:ea typeface="黑体" pitchFamily="49" charset="-122"/>
              </a:rPr>
              <a:t>1</a:t>
            </a:r>
            <a:r>
              <a:rPr lang="zh-CN" altLang="en-US" sz="2400" b="1" dirty="0" smtClean="0">
                <a:solidFill>
                  <a:srgbClr val="193604"/>
                </a:solidFill>
                <a:latin typeface="黑体" pitchFamily="49" charset="-122"/>
                <a:ea typeface="黑体" pitchFamily="49" charset="-122"/>
              </a:rPr>
              <a:t>、单元测试简介</a:t>
            </a:r>
            <a:endParaRPr lang="en-US" altLang="zh-CN" sz="2400" b="1" dirty="0">
              <a:solidFill>
                <a:srgbClr val="193604"/>
              </a:solidFill>
              <a:latin typeface="黑体" pitchFamily="49" charset="-122"/>
              <a:ea typeface="黑体" pitchFamily="49" charset="-122"/>
            </a:endParaRPr>
          </a:p>
        </p:txBody>
      </p:sp>
      <p:sp>
        <p:nvSpPr>
          <p:cNvPr id="4" name="矩形 3"/>
          <p:cNvSpPr/>
          <p:nvPr/>
        </p:nvSpPr>
        <p:spPr>
          <a:xfrm>
            <a:off x="832140" y="2564904"/>
            <a:ext cx="7526524" cy="2862322"/>
          </a:xfrm>
          <a:prstGeom prst="rect">
            <a:avLst/>
          </a:prstGeom>
        </p:spPr>
        <p:txBody>
          <a:bodyPr wrap="square">
            <a:spAutoFit/>
          </a:bodyPr>
          <a:lstStyle/>
          <a:p>
            <a:pPr>
              <a:lnSpc>
                <a:spcPct val="150000"/>
              </a:lnSpc>
            </a:pPr>
            <a:r>
              <a:rPr lang="zh-CN" altLang="en-US" sz="2000" dirty="0" smtClean="0"/>
              <a:t>           在</a:t>
            </a:r>
            <a:r>
              <a:rPr lang="zh-CN" altLang="en-US" sz="2000" dirty="0"/>
              <a:t>计算机编程中，单元测试（又称为模块测试</a:t>
            </a:r>
            <a:r>
              <a:rPr lang="en-US" altLang="zh-CN" sz="2000" dirty="0"/>
              <a:t>, Unit Testing</a:t>
            </a:r>
            <a:r>
              <a:rPr lang="zh-CN" altLang="en-US" sz="2000" dirty="0"/>
              <a:t>）是针对程序模块（软件设计的最小单位）来进行正确性检验的测试工作。程序单元是应用的最小可测试部件。在过程化编程中，一个单元就是单个程序、函数、过程等；对于面向对象编程，最小单元就是方法，包括基类（超类）、抽象类、或者派生类（子类）中的方法。</a:t>
            </a:r>
          </a:p>
        </p:txBody>
      </p:sp>
    </p:spTree>
    <p:extLst>
      <p:ext uri="{BB962C8B-B14F-4D97-AF65-F5344CB8AC3E}">
        <p14:creationId xmlns:p14="http://schemas.microsoft.com/office/powerpoint/2010/main" val="2880296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971600" y="1561806"/>
            <a:ext cx="2815194" cy="646331"/>
          </a:xfrm>
          <a:prstGeom prst="rect">
            <a:avLst/>
          </a:prstGeom>
        </p:spPr>
        <p:txBody>
          <a:bodyPr wrap="none">
            <a:spAutoFit/>
          </a:bodyPr>
          <a:lstStyle/>
          <a:p>
            <a:pPr>
              <a:lnSpc>
                <a:spcPct val="150000"/>
              </a:lnSpc>
            </a:pPr>
            <a:r>
              <a:rPr lang="en-US" altLang="zh-CN" sz="2400" b="1" dirty="0" smtClean="0">
                <a:solidFill>
                  <a:srgbClr val="193604"/>
                </a:solidFill>
                <a:latin typeface="黑体" pitchFamily="49" charset="-122"/>
                <a:ea typeface="黑体" pitchFamily="49" charset="-122"/>
              </a:rPr>
              <a:t>2</a:t>
            </a:r>
            <a:r>
              <a:rPr lang="zh-CN" altLang="en-US" sz="2400" b="1" dirty="0" smtClean="0">
                <a:solidFill>
                  <a:srgbClr val="193604"/>
                </a:solidFill>
                <a:latin typeface="黑体" pitchFamily="49" charset="-122"/>
                <a:ea typeface="黑体" pitchFamily="49" charset="-122"/>
              </a:rPr>
              <a:t>、单元测试的分类</a:t>
            </a:r>
            <a:endParaRPr lang="en-US" altLang="zh-CN" sz="2400" b="1" dirty="0">
              <a:solidFill>
                <a:srgbClr val="193604"/>
              </a:solidFill>
              <a:latin typeface="黑体" pitchFamily="49" charset="-122"/>
              <a:ea typeface="黑体" pitchFamily="49" charset="-122"/>
            </a:endParaRPr>
          </a:p>
        </p:txBody>
      </p:sp>
      <p:sp>
        <p:nvSpPr>
          <p:cNvPr id="2" name="Rectangle 1"/>
          <p:cNvSpPr>
            <a:spLocks noChangeArrowheads="1"/>
          </p:cNvSpPr>
          <p:nvPr/>
        </p:nvSpPr>
        <p:spPr bwMode="auto">
          <a:xfrm>
            <a:off x="1403648" y="2420888"/>
            <a:ext cx="6048672" cy="1902368"/>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38050" rIns="0" bIns="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2400" b="0" i="0" u="none" strike="noStrike" cap="none" normalizeH="0" baseline="0" dirty="0" smtClean="0">
                <a:ln>
                  <a:noFill/>
                </a:ln>
                <a:effectLst/>
                <a:latin typeface="+mn-ea"/>
                <a:cs typeface="宋体" pitchFamily="2" charset="-122"/>
              </a:rPr>
              <a:t>单元测试的分类</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sz="2400" b="0" i="0" u="none" strike="noStrike" cap="none" normalizeH="0" baseline="0" dirty="0" smtClean="0">
                <a:ln>
                  <a:noFill/>
                </a:ln>
                <a:effectLst/>
                <a:latin typeface="+mn-ea"/>
                <a:cs typeface="宋体" pitchFamily="2" charset="-122"/>
              </a:rPr>
              <a:t>单元测试根据主流的分类可以分成两类，</a:t>
            </a:r>
            <a:endParaRPr kumimoji="0" lang="en-US" altLang="zh-CN" sz="2400" b="0" i="0" u="none" strike="noStrike" cap="none" normalizeH="0" baseline="0" dirty="0" smtClean="0">
              <a:ln>
                <a:noFill/>
              </a:ln>
              <a:effectLst/>
              <a:latin typeface="+mn-ea"/>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sz="2400" b="0" i="0" u="none" strike="noStrike" cap="none" normalizeH="0" baseline="0" dirty="0" smtClean="0">
                <a:ln>
                  <a:noFill/>
                </a:ln>
                <a:effectLst/>
                <a:latin typeface="+mn-ea"/>
                <a:cs typeface="宋体" pitchFamily="2" charset="-122"/>
              </a:rPr>
              <a:t>分别是</a:t>
            </a:r>
            <a:r>
              <a:rPr kumimoji="0" lang="zh-CN" altLang="zh-CN" sz="2400" b="0" i="0" u="none" strike="noStrike" cap="none" normalizeH="0" baseline="0" dirty="0" smtClean="0">
                <a:ln>
                  <a:noFill/>
                </a:ln>
                <a:effectLst/>
                <a:latin typeface="+mn-ea"/>
                <a:cs typeface="宋体" pitchFamily="2" charset="-122"/>
              </a:rPr>
              <a:t>BDD</a:t>
            </a:r>
            <a:r>
              <a:rPr kumimoji="0" lang="zh-CN" sz="2400" b="0" i="0" u="none" strike="noStrike" cap="none" normalizeH="0" baseline="0" dirty="0" smtClean="0">
                <a:ln>
                  <a:noFill/>
                </a:ln>
                <a:effectLst/>
                <a:latin typeface="+mn-ea"/>
                <a:cs typeface="宋体" pitchFamily="2" charset="-122"/>
              </a:rPr>
              <a:t>和</a:t>
            </a:r>
            <a:r>
              <a:rPr kumimoji="0" lang="zh-CN" altLang="zh-CN" sz="2400" b="0" i="0" u="none" strike="noStrike" cap="none" normalizeH="0" baseline="0" dirty="0" smtClean="0">
                <a:ln>
                  <a:noFill/>
                </a:ln>
                <a:effectLst/>
                <a:latin typeface="+mn-ea"/>
                <a:cs typeface="宋体" pitchFamily="2" charset="-122"/>
              </a:rPr>
              <a:t>TDD</a:t>
            </a:r>
          </a:p>
        </p:txBody>
      </p:sp>
    </p:spTree>
    <p:extLst>
      <p:ext uri="{BB962C8B-B14F-4D97-AF65-F5344CB8AC3E}">
        <p14:creationId xmlns:p14="http://schemas.microsoft.com/office/powerpoint/2010/main" val="2186094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971600" y="1561806"/>
            <a:ext cx="1116011" cy="646331"/>
          </a:xfrm>
          <a:prstGeom prst="rect">
            <a:avLst/>
          </a:prstGeom>
        </p:spPr>
        <p:txBody>
          <a:bodyPr wrap="none">
            <a:spAutoFit/>
          </a:bodyPr>
          <a:lstStyle/>
          <a:p>
            <a:pPr>
              <a:lnSpc>
                <a:spcPct val="150000"/>
              </a:lnSpc>
            </a:pPr>
            <a:r>
              <a:rPr lang="en-US" altLang="zh-CN" sz="2400" b="1" dirty="0" smtClean="0">
                <a:solidFill>
                  <a:srgbClr val="193604"/>
                </a:solidFill>
                <a:latin typeface="黑体" pitchFamily="49" charset="-122"/>
                <a:ea typeface="黑体" pitchFamily="49" charset="-122"/>
              </a:rPr>
              <a:t>3</a:t>
            </a:r>
            <a:r>
              <a:rPr lang="zh-CN" altLang="en-US" sz="2400" b="1" dirty="0" smtClean="0">
                <a:solidFill>
                  <a:srgbClr val="193604"/>
                </a:solidFill>
                <a:latin typeface="黑体" pitchFamily="49" charset="-122"/>
                <a:ea typeface="黑体" pitchFamily="49" charset="-122"/>
              </a:rPr>
              <a:t>、</a:t>
            </a:r>
            <a:r>
              <a:rPr lang="en-US" altLang="zh-CN" sz="2400" b="1" dirty="0" smtClean="0">
                <a:solidFill>
                  <a:srgbClr val="193604"/>
                </a:solidFill>
                <a:latin typeface="黑体" pitchFamily="49" charset="-122"/>
                <a:ea typeface="黑体" pitchFamily="49" charset="-122"/>
              </a:rPr>
              <a:t>TDD</a:t>
            </a:r>
            <a:endParaRPr lang="en-US" altLang="zh-CN" sz="2400" b="1" dirty="0">
              <a:solidFill>
                <a:srgbClr val="193604"/>
              </a:solidFill>
              <a:latin typeface="黑体" pitchFamily="49" charset="-122"/>
              <a:ea typeface="黑体" pitchFamily="49" charset="-122"/>
            </a:endParaRPr>
          </a:p>
        </p:txBody>
      </p:sp>
      <p:sp>
        <p:nvSpPr>
          <p:cNvPr id="2" name="矩形 1"/>
          <p:cNvSpPr/>
          <p:nvPr/>
        </p:nvSpPr>
        <p:spPr>
          <a:xfrm>
            <a:off x="827584" y="2276872"/>
            <a:ext cx="7776864" cy="3831818"/>
          </a:xfrm>
          <a:prstGeom prst="rect">
            <a:avLst/>
          </a:prstGeom>
        </p:spPr>
        <p:txBody>
          <a:bodyPr wrap="square">
            <a:spAutoFit/>
          </a:bodyPr>
          <a:lstStyle/>
          <a:p>
            <a:pPr>
              <a:lnSpc>
                <a:spcPct val="150000"/>
              </a:lnSpc>
            </a:pPr>
            <a:r>
              <a:rPr lang="en-US" altLang="zh-CN" dirty="0"/>
              <a:t>TDD</a:t>
            </a:r>
            <a:r>
              <a:rPr lang="zh-CN" altLang="en-US" dirty="0"/>
              <a:t>的英文全称是</a:t>
            </a:r>
            <a:r>
              <a:rPr lang="en-US" altLang="zh-CN" dirty="0"/>
              <a:t>Test-Driven Development</a:t>
            </a:r>
            <a:r>
              <a:rPr lang="zh-CN" altLang="en-US" dirty="0"/>
              <a:t>，即测试驱动开发。测试驱动开发的流程是</a:t>
            </a:r>
            <a:br>
              <a:rPr lang="zh-CN" altLang="en-US" dirty="0"/>
            </a:br>
            <a:r>
              <a:rPr lang="en-US" altLang="zh-CN" dirty="0"/>
              <a:t>- </a:t>
            </a:r>
            <a:r>
              <a:rPr lang="zh-CN" altLang="en-US" dirty="0"/>
              <a:t>开发人员写了一些测试代码</a:t>
            </a:r>
            <a:br>
              <a:rPr lang="zh-CN" altLang="en-US" dirty="0"/>
            </a:br>
            <a:r>
              <a:rPr lang="en-US" altLang="zh-CN" dirty="0"/>
              <a:t>- </a:t>
            </a:r>
            <a:r>
              <a:rPr lang="zh-CN" altLang="en-US" dirty="0"/>
              <a:t>开发人员跑了这些测试用例，然后毫无疑问的这些测试用例失败了因为测试中提到的类和方法并没有实现</a:t>
            </a:r>
            <a:br>
              <a:rPr lang="zh-CN" altLang="en-US" dirty="0"/>
            </a:br>
            <a:r>
              <a:rPr lang="en-US" altLang="zh-CN" dirty="0"/>
              <a:t>- </a:t>
            </a:r>
            <a:r>
              <a:rPr lang="zh-CN" altLang="en-US" dirty="0"/>
              <a:t>开发人员开始实现测试用例里面提到的方法</a:t>
            </a:r>
            <a:br>
              <a:rPr lang="zh-CN" altLang="en-US" dirty="0"/>
            </a:br>
            <a:r>
              <a:rPr lang="en-US" altLang="zh-CN" dirty="0"/>
              <a:t>- </a:t>
            </a:r>
            <a:r>
              <a:rPr lang="zh-CN" altLang="en-US" dirty="0"/>
              <a:t>如果开发者写好了某个功能点，他会欣喜地发现之前的相对应的测试用例通过了</a:t>
            </a:r>
            <a:br>
              <a:rPr lang="zh-CN" altLang="en-US" dirty="0"/>
            </a:br>
            <a:r>
              <a:rPr lang="en-US" altLang="zh-CN" dirty="0"/>
              <a:t>- </a:t>
            </a:r>
            <a:r>
              <a:rPr lang="zh-CN" altLang="en-US" dirty="0"/>
              <a:t>开发者人员可以重构代码，并添加注释，完成后期工作</a:t>
            </a:r>
          </a:p>
        </p:txBody>
      </p:sp>
    </p:spTree>
    <p:extLst>
      <p:ext uri="{BB962C8B-B14F-4D97-AF65-F5344CB8AC3E}">
        <p14:creationId xmlns:p14="http://schemas.microsoft.com/office/powerpoint/2010/main" val="2186094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0699" t="14642" r="50000" b="21695"/>
          <a:stretch/>
        </p:blipFill>
        <p:spPr bwMode="auto">
          <a:xfrm>
            <a:off x="539552" y="1556791"/>
            <a:ext cx="5113503" cy="4657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6012160" y="3212976"/>
            <a:ext cx="2271776" cy="793487"/>
          </a:xfrm>
          <a:prstGeom prst="rect">
            <a:avLst/>
          </a:prstGeom>
        </p:spPr>
        <p:txBody>
          <a:bodyPr wrap="none">
            <a:spAutoFit/>
          </a:bodyPr>
          <a:lstStyle/>
          <a:p>
            <a:pPr>
              <a:lnSpc>
                <a:spcPct val="150000"/>
              </a:lnSpc>
            </a:pPr>
            <a:r>
              <a:rPr lang="en-US" altLang="zh-CN" sz="3600" b="1" dirty="0" smtClean="0">
                <a:solidFill>
                  <a:srgbClr val="193604"/>
                </a:solidFill>
                <a:latin typeface="黑体" pitchFamily="49" charset="-122"/>
                <a:ea typeface="黑体" pitchFamily="49" charset="-122"/>
              </a:rPr>
              <a:t>TDD</a:t>
            </a:r>
            <a:r>
              <a:rPr lang="zh-CN" altLang="en-US" sz="3600" b="1" dirty="0" smtClean="0">
                <a:solidFill>
                  <a:srgbClr val="193604"/>
                </a:solidFill>
                <a:latin typeface="黑体" pitchFamily="49" charset="-122"/>
                <a:ea typeface="黑体" pitchFamily="49" charset="-122"/>
              </a:rPr>
              <a:t>流程图</a:t>
            </a:r>
            <a:endParaRPr lang="en-US" altLang="zh-CN" sz="3600" b="1" dirty="0">
              <a:solidFill>
                <a:srgbClr val="193604"/>
              </a:solidFill>
              <a:latin typeface="黑体" pitchFamily="49" charset="-122"/>
              <a:ea typeface="黑体" pitchFamily="49" charset="-122"/>
            </a:endParaRPr>
          </a:p>
        </p:txBody>
      </p:sp>
    </p:spTree>
    <p:extLst>
      <p:ext uri="{BB962C8B-B14F-4D97-AF65-F5344CB8AC3E}">
        <p14:creationId xmlns:p14="http://schemas.microsoft.com/office/powerpoint/2010/main" val="1125547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971600" y="1561806"/>
            <a:ext cx="1116011" cy="559769"/>
          </a:xfrm>
          <a:prstGeom prst="rect">
            <a:avLst/>
          </a:prstGeom>
        </p:spPr>
        <p:txBody>
          <a:bodyPr wrap="none">
            <a:spAutoFit/>
          </a:bodyPr>
          <a:lstStyle/>
          <a:p>
            <a:pPr>
              <a:lnSpc>
                <a:spcPct val="150000"/>
              </a:lnSpc>
            </a:pPr>
            <a:r>
              <a:rPr lang="en-US" altLang="zh-CN" sz="2400" b="1" dirty="0" smtClean="0">
                <a:solidFill>
                  <a:srgbClr val="193604"/>
                </a:solidFill>
                <a:latin typeface="黑体" pitchFamily="49" charset="-122"/>
                <a:ea typeface="黑体" pitchFamily="49" charset="-122"/>
              </a:rPr>
              <a:t>4</a:t>
            </a:r>
            <a:r>
              <a:rPr lang="zh-CN" altLang="en-US" sz="2400" b="1" dirty="0" smtClean="0">
                <a:solidFill>
                  <a:srgbClr val="193604"/>
                </a:solidFill>
                <a:latin typeface="黑体" pitchFamily="49" charset="-122"/>
                <a:ea typeface="黑体" pitchFamily="49" charset="-122"/>
              </a:rPr>
              <a:t>、</a:t>
            </a:r>
            <a:r>
              <a:rPr lang="en-US" altLang="zh-CN" sz="2400" b="1" dirty="0" smtClean="0">
                <a:solidFill>
                  <a:srgbClr val="193604"/>
                </a:solidFill>
                <a:latin typeface="黑体" pitchFamily="49" charset="-122"/>
                <a:ea typeface="黑体" pitchFamily="49" charset="-122"/>
              </a:rPr>
              <a:t>BDD</a:t>
            </a:r>
            <a:endParaRPr lang="en-US" altLang="zh-CN" sz="2400" b="1" dirty="0">
              <a:solidFill>
                <a:srgbClr val="193604"/>
              </a:solidFill>
              <a:latin typeface="黑体" pitchFamily="49" charset="-122"/>
              <a:ea typeface="黑体" pitchFamily="49" charset="-122"/>
            </a:endParaRPr>
          </a:p>
        </p:txBody>
      </p:sp>
      <p:sp>
        <p:nvSpPr>
          <p:cNvPr id="2" name="矩形 1"/>
          <p:cNvSpPr/>
          <p:nvPr/>
        </p:nvSpPr>
        <p:spPr>
          <a:xfrm>
            <a:off x="1187893" y="2564904"/>
            <a:ext cx="6840760" cy="1338828"/>
          </a:xfrm>
          <a:prstGeom prst="rect">
            <a:avLst/>
          </a:prstGeom>
        </p:spPr>
        <p:txBody>
          <a:bodyPr wrap="square">
            <a:spAutoFit/>
          </a:bodyPr>
          <a:lstStyle/>
          <a:p>
            <a:pPr>
              <a:lnSpc>
                <a:spcPct val="150000"/>
              </a:lnSpc>
            </a:pPr>
            <a:r>
              <a:rPr lang="en-US" altLang="zh-CN" dirty="0"/>
              <a:t>BDD</a:t>
            </a:r>
            <a:r>
              <a:rPr lang="zh-CN" altLang="en-US" dirty="0"/>
              <a:t>的英文全称是</a:t>
            </a:r>
            <a:r>
              <a:rPr lang="en-US" altLang="zh-CN" dirty="0"/>
              <a:t>Behavior-Driven Development</a:t>
            </a:r>
            <a:r>
              <a:rPr lang="zh-CN" altLang="en-US" dirty="0"/>
              <a:t>，即行为驱动开发。</a:t>
            </a:r>
            <a:br>
              <a:rPr lang="zh-CN" altLang="en-US" dirty="0"/>
            </a:br>
            <a:r>
              <a:rPr lang="en-US" altLang="zh-CN" dirty="0"/>
              <a:t>BDD</a:t>
            </a:r>
            <a:r>
              <a:rPr lang="zh-CN" altLang="en-US" dirty="0"/>
              <a:t>与</a:t>
            </a:r>
            <a:r>
              <a:rPr lang="en-US" altLang="zh-CN" dirty="0"/>
              <a:t>TDD</a:t>
            </a:r>
            <a:r>
              <a:rPr lang="zh-CN" altLang="en-US" dirty="0"/>
              <a:t>的主要区别是在写测试案例的时候的措辞，</a:t>
            </a:r>
            <a:r>
              <a:rPr lang="en-US" altLang="zh-CN" dirty="0"/>
              <a:t>BDD</a:t>
            </a:r>
            <a:r>
              <a:rPr lang="zh-CN" altLang="en-US" dirty="0"/>
              <a:t>的测试案例更像是一份说明书，在详细描述软件的每一个功能</a:t>
            </a:r>
            <a:r>
              <a:rPr lang="zh-CN" altLang="en-US" dirty="0" smtClean="0"/>
              <a:t>。</a:t>
            </a:r>
            <a:endParaRPr lang="zh-CN" altLang="en-US" dirty="0"/>
          </a:p>
        </p:txBody>
      </p:sp>
    </p:spTree>
    <p:extLst>
      <p:ext uri="{BB962C8B-B14F-4D97-AF65-F5344CB8AC3E}">
        <p14:creationId xmlns:p14="http://schemas.microsoft.com/office/powerpoint/2010/main" val="4218354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矩形 13"/>
          <p:cNvSpPr/>
          <p:nvPr/>
        </p:nvSpPr>
        <p:spPr>
          <a:xfrm>
            <a:off x="971600" y="1561806"/>
            <a:ext cx="2045753" cy="559769"/>
          </a:xfrm>
          <a:prstGeom prst="rect">
            <a:avLst/>
          </a:prstGeom>
        </p:spPr>
        <p:txBody>
          <a:bodyPr wrap="none">
            <a:spAutoFit/>
          </a:bodyPr>
          <a:lstStyle/>
          <a:p>
            <a:pPr>
              <a:lnSpc>
                <a:spcPct val="150000"/>
              </a:lnSpc>
            </a:pPr>
            <a:r>
              <a:rPr lang="en-US" altLang="zh-CN" sz="2400" b="1" dirty="0" smtClean="0">
                <a:solidFill>
                  <a:srgbClr val="193604"/>
                </a:solidFill>
                <a:latin typeface="黑体" pitchFamily="49" charset="-122"/>
                <a:ea typeface="黑体" pitchFamily="49" charset="-122"/>
              </a:rPr>
              <a:t>5</a:t>
            </a:r>
            <a:r>
              <a:rPr lang="zh-CN" altLang="en-US" sz="2400" b="1" dirty="0" smtClean="0">
                <a:solidFill>
                  <a:srgbClr val="193604"/>
                </a:solidFill>
                <a:latin typeface="黑体" pitchFamily="49" charset="-122"/>
                <a:ea typeface="黑体" pitchFamily="49" charset="-122"/>
              </a:rPr>
              <a:t>、</a:t>
            </a:r>
            <a:r>
              <a:rPr lang="en-US" altLang="zh-CN" sz="2400" b="1" dirty="0">
                <a:solidFill>
                  <a:srgbClr val="193604"/>
                </a:solidFill>
                <a:latin typeface="黑体" pitchFamily="49" charset="-122"/>
                <a:ea typeface="黑体" pitchFamily="49" charset="-122"/>
              </a:rPr>
              <a:t>mocha</a:t>
            </a:r>
            <a:r>
              <a:rPr lang="zh-CN" altLang="en-US" sz="2400" b="1" dirty="0">
                <a:solidFill>
                  <a:srgbClr val="193604"/>
                </a:solidFill>
                <a:latin typeface="黑体" pitchFamily="49" charset="-122"/>
                <a:ea typeface="黑体" pitchFamily="49" charset="-122"/>
              </a:rPr>
              <a:t>框架</a:t>
            </a:r>
          </a:p>
        </p:txBody>
      </p:sp>
      <p:sp>
        <p:nvSpPr>
          <p:cNvPr id="2" name="矩形 1"/>
          <p:cNvSpPr/>
          <p:nvPr/>
        </p:nvSpPr>
        <p:spPr>
          <a:xfrm>
            <a:off x="971600" y="2177893"/>
            <a:ext cx="7344816" cy="1338828"/>
          </a:xfrm>
          <a:prstGeom prst="rect">
            <a:avLst/>
          </a:prstGeom>
        </p:spPr>
        <p:txBody>
          <a:bodyPr wrap="square">
            <a:spAutoFit/>
          </a:bodyPr>
          <a:lstStyle/>
          <a:p>
            <a:pPr>
              <a:lnSpc>
                <a:spcPct val="150000"/>
              </a:lnSpc>
            </a:pPr>
            <a:r>
              <a:rPr lang="en-US" altLang="zh-CN" dirty="0" smtClean="0"/>
              <a:t>         Mocha</a:t>
            </a:r>
            <a:r>
              <a:rPr lang="zh-CN" altLang="en-US" dirty="0"/>
              <a:t>是一个基于</a:t>
            </a:r>
            <a:r>
              <a:rPr lang="en-US" altLang="zh-CN" dirty="0"/>
              <a:t>node.js</a:t>
            </a:r>
            <a:r>
              <a:rPr lang="zh-CN" altLang="en-US" dirty="0"/>
              <a:t>和浏览器的集合各种特性的</a:t>
            </a:r>
            <a:r>
              <a:rPr lang="en-US" altLang="zh-CN" dirty="0"/>
              <a:t>Javascript</a:t>
            </a:r>
            <a:r>
              <a:rPr lang="zh-CN" altLang="en-US" dirty="0"/>
              <a:t>测试框架，并且可以让异步测试也变的简单和有趣。</a:t>
            </a:r>
            <a:r>
              <a:rPr lang="en-US" altLang="zh-CN" dirty="0"/>
              <a:t>Mocha</a:t>
            </a:r>
            <a:r>
              <a:rPr lang="zh-CN" altLang="en-US" dirty="0"/>
              <a:t>的测试是连续的，在正确的测试条件中遇到未捕获的异常时，会给出灵活且准确的报告。</a:t>
            </a:r>
          </a:p>
        </p:txBody>
      </p:sp>
      <p:sp>
        <p:nvSpPr>
          <p:cNvPr id="5" name="Rectangle 4"/>
          <p:cNvSpPr>
            <a:spLocks noChangeArrowheads="1"/>
          </p:cNvSpPr>
          <p:nvPr/>
        </p:nvSpPr>
        <p:spPr bwMode="auto">
          <a:xfrm>
            <a:off x="1115616" y="4437112"/>
            <a:ext cx="4896544" cy="85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38050" rIns="0" bIns="2380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C00000"/>
                </a:solidFill>
                <a:effectLst/>
                <a:latin typeface="Arial Unicode MS"/>
                <a:ea typeface="Source Code Pro"/>
                <a:cs typeface="宋体" pitchFamily="2" charset="-122"/>
              </a:rPr>
              <a:t>npm install -g mocha</a:t>
            </a:r>
            <a:r>
              <a:rPr kumimoji="0" lang="zh-CN" altLang="zh-CN" sz="2400" b="1" i="0" u="none" strike="noStrike" cap="none" normalizeH="0" baseline="0" dirty="0" smtClean="0">
                <a:ln>
                  <a:noFill/>
                </a:ln>
                <a:solidFill>
                  <a:srgbClr val="C00000"/>
                </a:solidFill>
                <a:effectLst/>
                <a:latin typeface="Arial" pitchFamily="34" charset="0"/>
                <a:ea typeface="宋体" pitchFamily="2" charset="-122"/>
                <a:cs typeface="宋体" pitchFamily="2" charset="-122"/>
              </a:rPr>
              <a:t> </a:t>
            </a:r>
          </a:p>
        </p:txBody>
      </p:sp>
      <p:sp>
        <p:nvSpPr>
          <p:cNvPr id="7" name="Rectangle 4"/>
          <p:cNvSpPr>
            <a:spLocks noChangeArrowheads="1"/>
          </p:cNvSpPr>
          <p:nvPr/>
        </p:nvSpPr>
        <p:spPr bwMode="auto">
          <a:xfrm>
            <a:off x="1115491" y="3729647"/>
            <a:ext cx="4896544" cy="85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38050" rIns="0" bIns="2380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effectLst/>
                <a:latin typeface="Arial" pitchFamily="34" charset="0"/>
                <a:ea typeface="宋体" pitchFamily="2" charset="-122"/>
                <a:cs typeface="宋体" pitchFamily="2" charset="-122"/>
              </a:rPr>
              <a:t>安装和使用</a:t>
            </a:r>
            <a:endParaRPr kumimoji="0" lang="zh-CN" altLang="zh-CN" sz="2400" b="0" i="0" u="none" strike="noStrike" cap="none" normalizeH="0" baseline="0" dirty="0" smtClean="0">
              <a:ln>
                <a:noFill/>
              </a:ln>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218354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755576" y="1196752"/>
            <a:ext cx="7848872" cy="5282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38050" rIns="0" bIns="2380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effectLst/>
                <a:latin typeface="Arial Unicode MS"/>
                <a:ea typeface="Source Code Pro"/>
                <a:cs typeface="宋体" pitchFamily="2" charset="-122"/>
              </a:rPr>
              <a:t>npm install -g mocha</a:t>
            </a:r>
            <a:endParaRPr kumimoji="0" lang="en-US" altLang="zh-CN" sz="2400" b="0" i="0" u="none" strike="noStrike" cap="none" normalizeH="0" baseline="0" dirty="0" smtClean="0">
              <a:ln>
                <a:noFill/>
              </a:ln>
              <a:effectLst/>
              <a:latin typeface="Arial Unicode MS"/>
              <a:ea typeface="Source Code Pro"/>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effectLst/>
                <a:latin typeface="Arial Unicode MS"/>
                <a:ea typeface="Source Code Pro"/>
                <a:cs typeface="宋体" pitchFamily="2" charset="-122"/>
              </a:rPr>
              <a:t>mkdir test </a:t>
            </a:r>
            <a:endParaRPr kumimoji="0" lang="en-US" altLang="zh-CN" sz="2400" b="0" i="0" u="none" strike="noStrike" cap="none" normalizeH="0" baseline="0" dirty="0" smtClean="0">
              <a:ln>
                <a:noFill/>
              </a:ln>
              <a:effectLst/>
              <a:latin typeface="Arial Unicode MS"/>
              <a:ea typeface="Source Code Pro"/>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effectLst/>
                <a:latin typeface="Arial Unicode MS"/>
                <a:ea typeface="Source Code Pro"/>
                <a:cs typeface="宋体" pitchFamily="2" charset="-122"/>
              </a:rPr>
              <a:t>$EDITOR test/test.js </a:t>
            </a:r>
            <a:endParaRPr kumimoji="0" lang="en-US" altLang="zh-CN" sz="2400" b="0" i="0" u="none" strike="noStrike" cap="none" normalizeH="0" baseline="0" dirty="0" smtClean="0">
              <a:ln>
                <a:noFill/>
              </a:ln>
              <a:effectLst/>
              <a:latin typeface="Arial Unicode MS"/>
              <a:ea typeface="Source Code Pro"/>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effectLst/>
                <a:latin typeface="Arial Unicode MS"/>
                <a:ea typeface="Source Code Pro"/>
                <a:cs typeface="宋体" pitchFamily="2" charset="-122"/>
              </a:rPr>
              <a:t>var assert = require("assert"); </a:t>
            </a:r>
            <a:endParaRPr kumimoji="0" lang="en-US" altLang="zh-CN" sz="2400" b="0" i="0" u="none" strike="noStrike" cap="none" normalizeH="0" baseline="0" dirty="0" smtClean="0">
              <a:ln>
                <a:noFill/>
              </a:ln>
              <a:effectLst/>
              <a:latin typeface="Arial Unicode MS"/>
              <a:ea typeface="Source Code Pro"/>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effectLst/>
                <a:latin typeface="Arial Unicode MS"/>
                <a:ea typeface="Source Code Pro"/>
                <a:cs typeface="宋体" pitchFamily="2" charset="-122"/>
              </a:rPr>
              <a:t>describe('Array', function() {</a:t>
            </a:r>
            <a:endParaRPr kumimoji="0" lang="en-US" altLang="zh-CN" sz="2400" b="0" i="0" u="none" strike="noStrike" cap="none" normalizeH="0" baseline="0" dirty="0" smtClean="0">
              <a:ln>
                <a:noFill/>
              </a:ln>
              <a:effectLst/>
              <a:latin typeface="Arial Unicode MS"/>
              <a:ea typeface="Source Code Pro"/>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effectLst/>
                <a:latin typeface="Arial Unicode MS"/>
                <a:ea typeface="Source Code Pro"/>
                <a:cs typeface="宋体" pitchFamily="2" charset="-122"/>
              </a:rPr>
              <a:t> describe('#indexOf()', function() { </a:t>
            </a:r>
            <a:endParaRPr kumimoji="0" lang="en-US" altLang="zh-CN" sz="2400" b="0" i="0" u="none" strike="noStrike" cap="none" normalizeH="0" baseline="0" dirty="0" smtClean="0">
              <a:ln>
                <a:noFill/>
              </a:ln>
              <a:effectLst/>
              <a:latin typeface="Arial Unicode MS"/>
              <a:ea typeface="Source Code Pro"/>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effectLst/>
                <a:latin typeface="Arial Unicode MS"/>
                <a:ea typeface="Source Code Pro"/>
                <a:cs typeface="宋体" pitchFamily="2" charset="-122"/>
              </a:rPr>
              <a:t>it('should return -1 when the value is not present', function() { </a:t>
            </a:r>
            <a:endParaRPr kumimoji="0" lang="en-US" altLang="zh-CN" sz="2400" b="0" i="0" u="none" strike="noStrike" cap="none" normalizeH="0" baseline="0" dirty="0" smtClean="0">
              <a:ln>
                <a:noFill/>
              </a:ln>
              <a:effectLst/>
              <a:latin typeface="Arial Unicode MS"/>
              <a:ea typeface="Source Code Pro"/>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effectLst/>
                <a:latin typeface="Arial Unicode MS"/>
                <a:ea typeface="Source Code Pro"/>
                <a:cs typeface="宋体" pitchFamily="2" charset="-122"/>
              </a:rPr>
              <a:t>assert.equal(-1, [1,2,3].indexOf(5)); assert.equal(-1, [1,2,3].indexOf(0)); </a:t>
            </a:r>
            <a:endParaRPr kumimoji="0" lang="en-US" altLang="zh-CN" sz="2400" b="0" i="0" u="none" strike="noStrike" cap="none" normalizeH="0" baseline="0" dirty="0" smtClean="0">
              <a:ln>
                <a:noFill/>
              </a:ln>
              <a:effectLst/>
              <a:latin typeface="Arial Unicode MS"/>
              <a:ea typeface="Source Code Pro"/>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effectLst/>
                <a:latin typeface="Arial Unicode MS"/>
                <a:ea typeface="Source Code Pro"/>
                <a:cs typeface="宋体" pitchFamily="2" charset="-122"/>
              </a:rPr>
              <a:t>}); }); });</a:t>
            </a:r>
            <a:endParaRPr kumimoji="0" lang="en-US" altLang="zh-CN" sz="2400" b="0" i="0" u="none" strike="noStrike" cap="none" normalizeH="0" baseline="0" dirty="0" smtClean="0">
              <a:ln>
                <a:noFill/>
              </a:ln>
              <a:effectLst/>
              <a:latin typeface="Arial Unicode MS"/>
              <a:ea typeface="Source Code Pro"/>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effectLst/>
                <a:latin typeface="Arial Unicode MS"/>
                <a:ea typeface="Source Code Pro"/>
                <a:cs typeface="宋体" pitchFamily="2" charset="-122"/>
              </a:rPr>
              <a:t>mocha </a:t>
            </a:r>
            <a:endParaRPr kumimoji="0" lang="en-US" altLang="zh-CN" sz="2400" b="0" i="0" u="none" strike="noStrike" cap="none" normalizeH="0" baseline="0" dirty="0" smtClean="0">
              <a:ln>
                <a:noFill/>
              </a:ln>
              <a:effectLst/>
              <a:latin typeface="Arial Unicode MS"/>
              <a:ea typeface="Source Code Pro"/>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effectLst/>
                <a:latin typeface="Arial Unicode MS"/>
                <a:ea typeface="Source Code Pro"/>
                <a:cs typeface="宋体" pitchFamily="2" charset="-122"/>
              </a:rPr>
              <a:t>✔ 1 test complete (1ms)</a:t>
            </a:r>
            <a:r>
              <a:rPr kumimoji="0" lang="zh-CN" altLang="zh-CN" sz="2400" b="0" i="0" u="none" strike="noStrike" cap="none" normalizeH="0" baseline="0" dirty="0" smtClean="0">
                <a:ln>
                  <a:noFill/>
                </a:ln>
                <a:effectLst/>
                <a:latin typeface="Arial" pitchFamily="34" charset="0"/>
                <a:ea typeface="宋体" pitchFamily="2" charset="-122"/>
                <a:cs typeface="宋体" pitchFamily="2" charset="-122"/>
              </a:rPr>
              <a:t> </a:t>
            </a:r>
          </a:p>
        </p:txBody>
      </p:sp>
    </p:spTree>
    <p:extLst>
      <p:ext uri="{BB962C8B-B14F-4D97-AF65-F5344CB8AC3E}">
        <p14:creationId xmlns:p14="http://schemas.microsoft.com/office/powerpoint/2010/main" val="4218354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628787" y="903654"/>
            <a:ext cx="1544637" cy="3842673"/>
            <a:chOff x="2338389" y="2213792"/>
            <a:chExt cx="1544637" cy="3842673"/>
          </a:xfrm>
        </p:grpSpPr>
        <p:sp>
          <p:nvSpPr>
            <p:cNvPr id="19" name="MH_SubTitle_1"/>
            <p:cNvSpPr/>
            <p:nvPr>
              <p:custDataLst>
                <p:tags r:id="rId1"/>
              </p:custDataLst>
            </p:nvPr>
          </p:nvSpPr>
          <p:spPr>
            <a:xfrm>
              <a:off x="2339975" y="3040214"/>
              <a:ext cx="1543050" cy="3016250"/>
            </a:xfrm>
            <a:custGeom>
              <a:avLst/>
              <a:gdLst>
                <a:gd name="connsiteX0" fmla="*/ 771513 w 1543025"/>
                <a:gd name="connsiteY0" fmla="*/ 280548 h 3015913"/>
                <a:gd name="connsiteX1" fmla="*/ 640638 w 1543025"/>
                <a:gd name="connsiteY1" fmla="*/ 411423 h 3015913"/>
                <a:gd name="connsiteX2" fmla="*/ 771513 w 1543025"/>
                <a:gd name="connsiteY2" fmla="*/ 542298 h 3015913"/>
                <a:gd name="connsiteX3" fmla="*/ 902388 w 1543025"/>
                <a:gd name="connsiteY3" fmla="*/ 411423 h 3015913"/>
                <a:gd name="connsiteX4" fmla="*/ 771513 w 1543025"/>
                <a:gd name="connsiteY4" fmla="*/ 280548 h 3015913"/>
                <a:gd name="connsiteX5" fmla="*/ 771513 w 1543025"/>
                <a:gd name="connsiteY5" fmla="*/ 0 h 3015913"/>
                <a:gd name="connsiteX6" fmla="*/ 1543025 w 1543025"/>
                <a:gd name="connsiteY6" fmla="*/ 481223 h 3015913"/>
                <a:gd name="connsiteX7" fmla="*/ 1543025 w 1543025"/>
                <a:gd name="connsiteY7" fmla="*/ 3015913 h 3015913"/>
                <a:gd name="connsiteX8" fmla="*/ 0 w 1543025"/>
                <a:gd name="connsiteY8" fmla="*/ 3015913 h 3015913"/>
                <a:gd name="connsiteX9" fmla="*/ 0 w 1543025"/>
                <a:gd name="connsiteY9" fmla="*/ 481223 h 30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25" h="3015913">
                  <a:moveTo>
                    <a:pt x="771513" y="280548"/>
                  </a:moveTo>
                  <a:cubicBezTo>
                    <a:pt x="699233" y="280548"/>
                    <a:pt x="640638" y="339143"/>
                    <a:pt x="640638" y="411423"/>
                  </a:cubicBezTo>
                  <a:cubicBezTo>
                    <a:pt x="640638" y="483703"/>
                    <a:pt x="699233" y="542298"/>
                    <a:pt x="771513" y="542298"/>
                  </a:cubicBezTo>
                  <a:cubicBezTo>
                    <a:pt x="843793" y="542298"/>
                    <a:pt x="902388" y="483703"/>
                    <a:pt x="902388" y="411423"/>
                  </a:cubicBezTo>
                  <a:cubicBezTo>
                    <a:pt x="902388" y="339143"/>
                    <a:pt x="843793" y="280548"/>
                    <a:pt x="771513" y="280548"/>
                  </a:cubicBezTo>
                  <a:close/>
                  <a:moveTo>
                    <a:pt x="771513" y="0"/>
                  </a:moveTo>
                  <a:lnTo>
                    <a:pt x="1543025" y="481223"/>
                  </a:lnTo>
                  <a:lnTo>
                    <a:pt x="1543025" y="3015913"/>
                  </a:lnTo>
                  <a:lnTo>
                    <a:pt x="0" y="3015913"/>
                  </a:lnTo>
                  <a:lnTo>
                    <a:pt x="0" y="481223"/>
                  </a:lnTo>
                  <a:close/>
                </a:path>
              </a:pathLst>
            </a:custGeom>
            <a:solidFill>
              <a:srgbClr val="8BC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0" rIns="68580" bIns="972000" anchor="ctr">
              <a:normAutofit/>
            </a:bodyPr>
            <a:lstStyle/>
            <a:p>
              <a:pPr algn="ctr">
                <a:defRPr/>
              </a:pPr>
              <a:endParaRPr lang="zh-CN" altLang="en-US" sz="2800" dirty="0">
                <a:solidFill>
                  <a:srgbClr val="FFFFFF"/>
                </a:solidFill>
              </a:endParaRPr>
            </a:p>
          </p:txBody>
        </p:sp>
        <p:sp>
          <p:nvSpPr>
            <p:cNvPr id="20" name="MH_Other_1"/>
            <p:cNvSpPr/>
            <p:nvPr>
              <p:custDataLst>
                <p:tags r:id="rId2"/>
              </p:custDataLst>
            </p:nvPr>
          </p:nvSpPr>
          <p:spPr>
            <a:xfrm>
              <a:off x="2339975" y="5565928"/>
              <a:ext cx="1543050" cy="490537"/>
            </a:xfrm>
            <a:prstGeom prst="rect">
              <a:avLst/>
            </a:prstGeom>
            <a:solidFill>
              <a:srgbClr val="295A0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solidFill>
                  <a:srgbClr val="FFFFFF"/>
                </a:solidFill>
              </a:endParaRPr>
            </a:p>
          </p:txBody>
        </p:sp>
        <p:cxnSp>
          <p:nvCxnSpPr>
            <p:cNvPr id="21" name="MH_Other_2"/>
            <p:cNvCxnSpPr/>
            <p:nvPr>
              <p:custDataLst>
                <p:tags r:id="rId3"/>
              </p:custDataLst>
            </p:nvPr>
          </p:nvCxnSpPr>
          <p:spPr>
            <a:xfrm>
              <a:off x="2339975" y="5565927"/>
              <a:ext cx="154305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2" name="MH_Other_3"/>
            <p:cNvCxnSpPr/>
            <p:nvPr>
              <p:custDataLst>
                <p:tags r:id="rId4"/>
              </p:custDataLst>
            </p:nvPr>
          </p:nvCxnSpPr>
          <p:spPr>
            <a:xfrm>
              <a:off x="2390776" y="4461027"/>
              <a:ext cx="1439863" cy="0"/>
            </a:xfrm>
            <a:prstGeom prst="line">
              <a:avLst/>
            </a:prstGeom>
            <a:ln w="12700">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3" name="MH_Text_1"/>
            <p:cNvSpPr txBox="1"/>
            <p:nvPr>
              <p:custDataLst>
                <p:tags r:id="rId5"/>
              </p:custDataLst>
            </p:nvPr>
          </p:nvSpPr>
          <p:spPr>
            <a:xfrm>
              <a:off x="2338389" y="4461027"/>
              <a:ext cx="1544637" cy="1104900"/>
            </a:xfrm>
            <a:prstGeom prst="rect">
              <a:avLst/>
            </a:prstGeom>
            <a:solidFill>
              <a:srgbClr val="467612"/>
            </a:solidFill>
          </p:spPr>
          <p:txBody>
            <a:bodyPr lIns="54000" rIns="54000" anchor="ctr">
              <a:noAutofit/>
            </a:bodyPr>
            <a:lstStyle/>
            <a:p>
              <a:pPr algn="ctr">
                <a:lnSpc>
                  <a:spcPct val="130000"/>
                </a:lnSpc>
                <a:defRPr/>
              </a:pPr>
              <a:r>
                <a:rPr lang="zh-CN" altLang="en-US" b="1" kern="0" dirty="0" smtClean="0">
                  <a:solidFill>
                    <a:schemeClr val="bg1"/>
                  </a:solidFill>
                  <a:latin typeface="微软雅黑" panose="020B0503020204020204" pitchFamily="34" charset="-122"/>
                  <a:ea typeface="微软雅黑" panose="020B0503020204020204" pitchFamily="34" charset="-122"/>
                  <a:cs typeface="Arial" pitchFamily="34" charset="0"/>
                </a:rPr>
                <a:t>课  堂</a:t>
              </a:r>
              <a:endParaRPr lang="en-US" altLang="zh-CN" b="1" kern="0" dirty="0" smtClean="0">
                <a:solidFill>
                  <a:schemeClr val="bg1"/>
                </a:solidFill>
                <a:latin typeface="微软雅黑" panose="020B0503020204020204" pitchFamily="34" charset="-122"/>
                <a:ea typeface="微软雅黑" panose="020B0503020204020204" pitchFamily="34" charset="-122"/>
                <a:cs typeface="Arial" pitchFamily="34" charset="0"/>
              </a:endParaRPr>
            </a:p>
            <a:p>
              <a:pPr algn="ctr">
                <a:lnSpc>
                  <a:spcPct val="130000"/>
                </a:lnSpc>
                <a:defRPr/>
              </a:pPr>
              <a:r>
                <a:rPr lang="zh-CN" altLang="en-US" b="1" kern="0" dirty="0" smtClean="0">
                  <a:solidFill>
                    <a:schemeClr val="bg1"/>
                  </a:solidFill>
                  <a:latin typeface="微软雅黑" panose="020B0503020204020204" pitchFamily="34" charset="-122"/>
                  <a:ea typeface="微软雅黑" panose="020B0503020204020204" pitchFamily="34" charset="-122"/>
                  <a:cs typeface="Arial" pitchFamily="34" charset="0"/>
                </a:rPr>
                <a:t>导  入</a:t>
              </a:r>
              <a:endParaRPr lang="zh-CN" altLang="en-US" b="1" kern="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24" name="MH_Other_4"/>
            <p:cNvSpPr/>
            <p:nvPr>
              <p:custDataLst>
                <p:tags r:id="rId6"/>
              </p:custDataLst>
            </p:nvPr>
          </p:nvSpPr>
          <p:spPr>
            <a:xfrm>
              <a:off x="2971021" y="2213792"/>
              <a:ext cx="414337" cy="1219200"/>
            </a:xfrm>
            <a:custGeom>
              <a:avLst/>
              <a:gdLst>
                <a:gd name="connsiteX0" fmla="*/ 99809 w 763548"/>
                <a:gd name="connsiteY0" fmla="*/ 959606 h 959606"/>
                <a:gd name="connsiteX1" fmla="*/ 54089 w 763548"/>
                <a:gd name="connsiteY1" fmla="*/ 60446 h 959606"/>
                <a:gd name="connsiteX2" fmla="*/ 755129 w 763548"/>
                <a:gd name="connsiteY2" fmla="*/ 167126 h 959606"/>
                <a:gd name="connsiteX3" fmla="*/ 465569 w 763548"/>
                <a:gd name="connsiteY3" fmla="*/ 852926 h 959606"/>
                <a:gd name="connsiteX0" fmla="*/ 99809 w 763548"/>
                <a:gd name="connsiteY0" fmla="*/ 1041447 h 1041447"/>
                <a:gd name="connsiteX1" fmla="*/ 54089 w 763548"/>
                <a:gd name="connsiteY1" fmla="*/ 66087 h 1041447"/>
                <a:gd name="connsiteX2" fmla="*/ 755129 w 763548"/>
                <a:gd name="connsiteY2" fmla="*/ 172767 h 1041447"/>
                <a:gd name="connsiteX3" fmla="*/ 465569 w 763548"/>
                <a:gd name="connsiteY3" fmla="*/ 858567 h 1041447"/>
                <a:gd name="connsiteX0" fmla="*/ 87445 w 589165"/>
                <a:gd name="connsiteY0" fmla="*/ 1265428 h 1265428"/>
                <a:gd name="connsiteX1" fmla="*/ 41725 w 589165"/>
                <a:gd name="connsiteY1" fmla="*/ 290068 h 1265428"/>
                <a:gd name="connsiteX2" fmla="*/ 575125 w 589165"/>
                <a:gd name="connsiteY2" fmla="*/ 46228 h 1265428"/>
                <a:gd name="connsiteX3" fmla="*/ 453205 w 589165"/>
                <a:gd name="connsiteY3" fmla="*/ 1082548 h 1265428"/>
                <a:gd name="connsiteX0" fmla="*/ 23351 w 516465"/>
                <a:gd name="connsiteY0" fmla="*/ 1265428 h 1265428"/>
                <a:gd name="connsiteX1" fmla="*/ 160511 w 516465"/>
                <a:gd name="connsiteY1" fmla="*/ 290068 h 1265428"/>
                <a:gd name="connsiteX2" fmla="*/ 511031 w 516465"/>
                <a:gd name="connsiteY2" fmla="*/ 46228 h 1265428"/>
                <a:gd name="connsiteX3" fmla="*/ 389111 w 516465"/>
                <a:gd name="connsiteY3" fmla="*/ 1082548 h 1265428"/>
                <a:gd name="connsiteX0" fmla="*/ 46185 w 544047"/>
                <a:gd name="connsiteY0" fmla="*/ 1265428 h 1265428"/>
                <a:gd name="connsiteX1" fmla="*/ 76665 w 544047"/>
                <a:gd name="connsiteY1" fmla="*/ 290068 h 1265428"/>
                <a:gd name="connsiteX2" fmla="*/ 533865 w 544047"/>
                <a:gd name="connsiteY2" fmla="*/ 46228 h 1265428"/>
                <a:gd name="connsiteX3" fmla="*/ 411945 w 544047"/>
                <a:gd name="connsiteY3" fmla="*/ 1082548 h 1265428"/>
                <a:gd name="connsiteX0" fmla="*/ 110427 w 608289"/>
                <a:gd name="connsiteY0" fmla="*/ 1265428 h 1265428"/>
                <a:gd name="connsiteX1" fmla="*/ 140907 w 608289"/>
                <a:gd name="connsiteY1" fmla="*/ 290068 h 1265428"/>
                <a:gd name="connsiteX2" fmla="*/ 598107 w 608289"/>
                <a:gd name="connsiteY2" fmla="*/ 46228 h 1265428"/>
                <a:gd name="connsiteX3" fmla="*/ 476187 w 608289"/>
                <a:gd name="connsiteY3" fmla="*/ 1082548 h 1265428"/>
                <a:gd name="connsiteX0" fmla="*/ 48521 w 590413"/>
                <a:gd name="connsiteY0" fmla="*/ 1103198 h 1103198"/>
                <a:gd name="connsiteX1" fmla="*/ 79001 w 590413"/>
                <a:gd name="connsiteY1" fmla="*/ 127838 h 1103198"/>
                <a:gd name="connsiteX2" fmla="*/ 581921 w 590413"/>
                <a:gd name="connsiteY2" fmla="*/ 97358 h 1103198"/>
                <a:gd name="connsiteX3" fmla="*/ 414281 w 590413"/>
                <a:gd name="connsiteY3" fmla="*/ 920318 h 1103198"/>
                <a:gd name="connsiteX0" fmla="*/ 48521 w 590894"/>
                <a:gd name="connsiteY0" fmla="*/ 1225803 h 1225803"/>
                <a:gd name="connsiteX1" fmla="*/ 79001 w 590894"/>
                <a:gd name="connsiteY1" fmla="*/ 250443 h 1225803"/>
                <a:gd name="connsiteX2" fmla="*/ 581921 w 590894"/>
                <a:gd name="connsiteY2" fmla="*/ 219963 h 1225803"/>
                <a:gd name="connsiteX3" fmla="*/ 414281 w 590894"/>
                <a:gd name="connsiteY3" fmla="*/ 1042923 h 1225803"/>
                <a:gd name="connsiteX0" fmla="*/ 26321 w 675662"/>
                <a:gd name="connsiteY0" fmla="*/ 1257677 h 1257677"/>
                <a:gd name="connsiteX1" fmla="*/ 163481 w 675662"/>
                <a:gd name="connsiteY1" fmla="*/ 251837 h 1257677"/>
                <a:gd name="connsiteX2" fmla="*/ 666401 w 675662"/>
                <a:gd name="connsiteY2" fmla="*/ 221357 h 1257677"/>
                <a:gd name="connsiteX3" fmla="*/ 498761 w 675662"/>
                <a:gd name="connsiteY3" fmla="*/ 1044317 h 1257677"/>
                <a:gd name="connsiteX0" fmla="*/ 43742 w 601395"/>
                <a:gd name="connsiteY0" fmla="*/ 1241740 h 1241740"/>
                <a:gd name="connsiteX1" fmla="*/ 89462 w 601395"/>
                <a:gd name="connsiteY1" fmla="*/ 251140 h 1241740"/>
                <a:gd name="connsiteX2" fmla="*/ 592382 w 601395"/>
                <a:gd name="connsiteY2" fmla="*/ 220660 h 1241740"/>
                <a:gd name="connsiteX3" fmla="*/ 424742 w 601395"/>
                <a:gd name="connsiteY3" fmla="*/ 1043620 h 1241740"/>
                <a:gd name="connsiteX0" fmla="*/ 43742 w 596005"/>
                <a:gd name="connsiteY0" fmla="*/ 1119350 h 1119350"/>
                <a:gd name="connsiteX1" fmla="*/ 89462 w 596005"/>
                <a:gd name="connsiteY1" fmla="*/ 128750 h 1119350"/>
                <a:gd name="connsiteX2" fmla="*/ 592382 w 596005"/>
                <a:gd name="connsiteY2" fmla="*/ 98270 h 1119350"/>
                <a:gd name="connsiteX3" fmla="*/ 333302 w 596005"/>
                <a:gd name="connsiteY3" fmla="*/ 921230 h 1119350"/>
                <a:gd name="connsiteX0" fmla="*/ 43742 w 597650"/>
                <a:gd name="connsiteY0" fmla="*/ 1119350 h 1119350"/>
                <a:gd name="connsiteX1" fmla="*/ 89462 w 597650"/>
                <a:gd name="connsiteY1" fmla="*/ 128750 h 1119350"/>
                <a:gd name="connsiteX2" fmla="*/ 592382 w 597650"/>
                <a:gd name="connsiteY2" fmla="*/ 98270 h 1119350"/>
                <a:gd name="connsiteX3" fmla="*/ 371402 w 597650"/>
                <a:gd name="connsiteY3" fmla="*/ 921230 h 1119350"/>
                <a:gd name="connsiteX0" fmla="*/ 43742 w 598661"/>
                <a:gd name="connsiteY0" fmla="*/ 1119967 h 1119967"/>
                <a:gd name="connsiteX1" fmla="*/ 89462 w 598661"/>
                <a:gd name="connsiteY1" fmla="*/ 129367 h 1119967"/>
                <a:gd name="connsiteX2" fmla="*/ 592382 w 598661"/>
                <a:gd name="connsiteY2" fmla="*/ 98887 h 1119967"/>
                <a:gd name="connsiteX3" fmla="*/ 390452 w 598661"/>
                <a:gd name="connsiteY3" fmla="*/ 931372 h 1119967"/>
                <a:gd name="connsiteX0" fmla="*/ 43742 w 599221"/>
                <a:gd name="connsiteY0" fmla="*/ 1116893 h 1116893"/>
                <a:gd name="connsiteX1" fmla="*/ 89462 w 599221"/>
                <a:gd name="connsiteY1" fmla="*/ 126293 h 1116893"/>
                <a:gd name="connsiteX2" fmla="*/ 592382 w 599221"/>
                <a:gd name="connsiteY2" fmla="*/ 95813 h 1116893"/>
                <a:gd name="connsiteX3" fmla="*/ 399977 w 599221"/>
                <a:gd name="connsiteY3" fmla="*/ 880673 h 1116893"/>
                <a:gd name="connsiteX0" fmla="*/ 43742 w 598661"/>
                <a:gd name="connsiteY0" fmla="*/ 1119349 h 1119349"/>
                <a:gd name="connsiteX1" fmla="*/ 89462 w 598661"/>
                <a:gd name="connsiteY1" fmla="*/ 128749 h 1119349"/>
                <a:gd name="connsiteX2" fmla="*/ 592382 w 598661"/>
                <a:gd name="connsiteY2" fmla="*/ 98269 h 1119349"/>
                <a:gd name="connsiteX3" fmla="*/ 390452 w 598661"/>
                <a:gd name="connsiteY3" fmla="*/ 921229 h 1119349"/>
                <a:gd name="connsiteX0" fmla="*/ 35221 w 396661"/>
                <a:gd name="connsiteY0" fmla="*/ 1119349 h 1119349"/>
                <a:gd name="connsiteX1" fmla="*/ 80941 w 396661"/>
                <a:gd name="connsiteY1" fmla="*/ 128749 h 1119349"/>
                <a:gd name="connsiteX2" fmla="*/ 376162 w 396661"/>
                <a:gd name="connsiteY2" fmla="*/ 98269 h 1119349"/>
                <a:gd name="connsiteX3" fmla="*/ 381931 w 396661"/>
                <a:gd name="connsiteY3" fmla="*/ 921229 h 1119349"/>
                <a:gd name="connsiteX0" fmla="*/ 151837 w 513277"/>
                <a:gd name="connsiteY0" fmla="*/ 1184144 h 1184144"/>
                <a:gd name="connsiteX1" fmla="*/ 197557 w 513277"/>
                <a:gd name="connsiteY1" fmla="*/ 193544 h 1184144"/>
                <a:gd name="connsiteX2" fmla="*/ 492778 w 513277"/>
                <a:gd name="connsiteY2" fmla="*/ 163064 h 1184144"/>
                <a:gd name="connsiteX3" fmla="*/ 498547 w 513277"/>
                <a:gd name="connsiteY3" fmla="*/ 986024 h 1184144"/>
                <a:gd name="connsiteX0" fmla="*/ 114125 w 475565"/>
                <a:gd name="connsiteY0" fmla="*/ 1184144 h 1184144"/>
                <a:gd name="connsiteX1" fmla="*/ 159845 w 475565"/>
                <a:gd name="connsiteY1" fmla="*/ 193544 h 1184144"/>
                <a:gd name="connsiteX2" fmla="*/ 455066 w 475565"/>
                <a:gd name="connsiteY2" fmla="*/ 163064 h 1184144"/>
                <a:gd name="connsiteX3" fmla="*/ 460835 w 475565"/>
                <a:gd name="connsiteY3" fmla="*/ 986024 h 1184144"/>
                <a:gd name="connsiteX0" fmla="*/ -1 w 361439"/>
                <a:gd name="connsiteY0" fmla="*/ 1090904 h 1090904"/>
                <a:gd name="connsiteX1" fmla="*/ 45719 w 361439"/>
                <a:gd name="connsiteY1" fmla="*/ 100304 h 1090904"/>
                <a:gd name="connsiteX2" fmla="*/ 340940 w 361439"/>
                <a:gd name="connsiteY2" fmla="*/ 69824 h 1090904"/>
                <a:gd name="connsiteX3" fmla="*/ 346709 w 361439"/>
                <a:gd name="connsiteY3" fmla="*/ 892784 h 1090904"/>
                <a:gd name="connsiteX0" fmla="*/ 0 w 346604"/>
                <a:gd name="connsiteY0" fmla="*/ 1135079 h 1135079"/>
                <a:gd name="connsiteX1" fmla="*/ 30884 w 346604"/>
                <a:gd name="connsiteY1" fmla="*/ 129643 h 1135079"/>
                <a:gd name="connsiteX2" fmla="*/ 326105 w 346604"/>
                <a:gd name="connsiteY2" fmla="*/ 99163 h 1135079"/>
                <a:gd name="connsiteX3" fmla="*/ 331874 w 346604"/>
                <a:gd name="connsiteY3" fmla="*/ 922123 h 1135079"/>
                <a:gd name="connsiteX0" fmla="*/ 0 w 391111"/>
                <a:gd name="connsiteY0" fmla="*/ 1166549 h 1166548"/>
                <a:gd name="connsiteX1" fmla="*/ 75391 w 391111"/>
                <a:gd name="connsiteY1" fmla="*/ 131441 h 1166548"/>
                <a:gd name="connsiteX2" fmla="*/ 370612 w 391111"/>
                <a:gd name="connsiteY2" fmla="*/ 100961 h 1166548"/>
                <a:gd name="connsiteX3" fmla="*/ 376381 w 391111"/>
                <a:gd name="connsiteY3" fmla="*/ 923921 h 1166548"/>
                <a:gd name="connsiteX0" fmla="*/ 0 w 391111"/>
                <a:gd name="connsiteY0" fmla="*/ 1154019 h 1154019"/>
                <a:gd name="connsiteX1" fmla="*/ 29319 w 391111"/>
                <a:gd name="connsiteY1" fmla="*/ 940484 h 1154019"/>
                <a:gd name="connsiteX2" fmla="*/ 75391 w 391111"/>
                <a:gd name="connsiteY2" fmla="*/ 118911 h 1154019"/>
                <a:gd name="connsiteX3" fmla="*/ 370612 w 391111"/>
                <a:gd name="connsiteY3" fmla="*/ 88431 h 1154019"/>
                <a:gd name="connsiteX4" fmla="*/ 376381 w 391111"/>
                <a:gd name="connsiteY4" fmla="*/ 911391 h 1154019"/>
                <a:gd name="connsiteX0" fmla="*/ 18086 w 409197"/>
                <a:gd name="connsiteY0" fmla="*/ 1155698 h 1155698"/>
                <a:gd name="connsiteX1" fmla="*/ 2899 w 409197"/>
                <a:gd name="connsiteY1" fmla="*/ 971834 h 1155698"/>
                <a:gd name="connsiteX2" fmla="*/ 93477 w 409197"/>
                <a:gd name="connsiteY2" fmla="*/ 120590 h 1155698"/>
                <a:gd name="connsiteX3" fmla="*/ 388698 w 409197"/>
                <a:gd name="connsiteY3" fmla="*/ 90110 h 1155698"/>
                <a:gd name="connsiteX4" fmla="*/ 394467 w 409197"/>
                <a:gd name="connsiteY4" fmla="*/ 913070 h 1155698"/>
                <a:gd name="connsiteX0" fmla="*/ 75711 w 407479"/>
                <a:gd name="connsiteY0" fmla="*/ 1111192 h 1111192"/>
                <a:gd name="connsiteX1" fmla="*/ 1181 w 407479"/>
                <a:gd name="connsiteY1" fmla="*/ 971834 h 1111192"/>
                <a:gd name="connsiteX2" fmla="*/ 91759 w 407479"/>
                <a:gd name="connsiteY2" fmla="*/ 120590 h 1111192"/>
                <a:gd name="connsiteX3" fmla="*/ 386980 w 407479"/>
                <a:gd name="connsiteY3" fmla="*/ 90110 h 1111192"/>
                <a:gd name="connsiteX4" fmla="*/ 392749 w 407479"/>
                <a:gd name="connsiteY4" fmla="*/ 913070 h 1111192"/>
                <a:gd name="connsiteX0" fmla="*/ 134613 w 407039"/>
                <a:gd name="connsiteY0" fmla="*/ 1111192 h 1111192"/>
                <a:gd name="connsiteX1" fmla="*/ 741 w 407039"/>
                <a:gd name="connsiteY1" fmla="*/ 971834 h 1111192"/>
                <a:gd name="connsiteX2" fmla="*/ 91319 w 407039"/>
                <a:gd name="connsiteY2" fmla="*/ 120590 h 1111192"/>
                <a:gd name="connsiteX3" fmla="*/ 386540 w 407039"/>
                <a:gd name="connsiteY3" fmla="*/ 90110 h 1111192"/>
                <a:gd name="connsiteX4" fmla="*/ 392309 w 407039"/>
                <a:gd name="connsiteY4" fmla="*/ 913070 h 1111192"/>
                <a:gd name="connsiteX0" fmla="*/ 208557 w 406805"/>
                <a:gd name="connsiteY0" fmla="*/ 1096356 h 1096356"/>
                <a:gd name="connsiteX1" fmla="*/ 507 w 406805"/>
                <a:gd name="connsiteY1" fmla="*/ 971834 h 1096356"/>
                <a:gd name="connsiteX2" fmla="*/ 91085 w 406805"/>
                <a:gd name="connsiteY2" fmla="*/ 120590 h 1096356"/>
                <a:gd name="connsiteX3" fmla="*/ 386306 w 406805"/>
                <a:gd name="connsiteY3" fmla="*/ 90110 h 1096356"/>
                <a:gd name="connsiteX4" fmla="*/ 392075 w 406805"/>
                <a:gd name="connsiteY4" fmla="*/ 913070 h 1096356"/>
                <a:gd name="connsiteX0" fmla="*/ 119854 w 407115"/>
                <a:gd name="connsiteY0" fmla="*/ 1126028 h 1126028"/>
                <a:gd name="connsiteX1" fmla="*/ 817 w 407115"/>
                <a:gd name="connsiteY1" fmla="*/ 971834 h 1126028"/>
                <a:gd name="connsiteX2" fmla="*/ 91395 w 407115"/>
                <a:gd name="connsiteY2" fmla="*/ 120590 h 1126028"/>
                <a:gd name="connsiteX3" fmla="*/ 386616 w 407115"/>
                <a:gd name="connsiteY3" fmla="*/ 90110 h 1126028"/>
                <a:gd name="connsiteX4" fmla="*/ 392385 w 407115"/>
                <a:gd name="connsiteY4" fmla="*/ 913070 h 1126028"/>
                <a:gd name="connsiteX0" fmla="*/ 178960 w 406878"/>
                <a:gd name="connsiteY0" fmla="*/ 1096356 h 1096356"/>
                <a:gd name="connsiteX1" fmla="*/ 580 w 406878"/>
                <a:gd name="connsiteY1" fmla="*/ 971834 h 1096356"/>
                <a:gd name="connsiteX2" fmla="*/ 91158 w 406878"/>
                <a:gd name="connsiteY2" fmla="*/ 120590 h 1096356"/>
                <a:gd name="connsiteX3" fmla="*/ 386379 w 406878"/>
                <a:gd name="connsiteY3" fmla="*/ 90110 h 1096356"/>
                <a:gd name="connsiteX4" fmla="*/ 392148 w 406878"/>
                <a:gd name="connsiteY4" fmla="*/ 913070 h 1096356"/>
                <a:gd name="connsiteX0" fmla="*/ 178380 w 406298"/>
                <a:gd name="connsiteY0" fmla="*/ 1096356 h 1163321"/>
                <a:gd name="connsiteX1" fmla="*/ 0 w 406298"/>
                <a:gd name="connsiteY1" fmla="*/ 971834 h 1163321"/>
                <a:gd name="connsiteX2" fmla="*/ 90578 w 406298"/>
                <a:gd name="connsiteY2" fmla="*/ 120590 h 1163321"/>
                <a:gd name="connsiteX3" fmla="*/ 385799 w 406298"/>
                <a:gd name="connsiteY3" fmla="*/ 90110 h 1163321"/>
                <a:gd name="connsiteX4" fmla="*/ 391568 w 406298"/>
                <a:gd name="connsiteY4" fmla="*/ 913070 h 1163321"/>
                <a:gd name="connsiteX0" fmla="*/ 178380 w 406298"/>
                <a:gd name="connsiteY0" fmla="*/ 1022178 h 1139611"/>
                <a:gd name="connsiteX1" fmla="*/ 0 w 406298"/>
                <a:gd name="connsiteY1" fmla="*/ 971834 h 1139611"/>
                <a:gd name="connsiteX2" fmla="*/ 90578 w 406298"/>
                <a:gd name="connsiteY2" fmla="*/ 120590 h 1139611"/>
                <a:gd name="connsiteX3" fmla="*/ 385799 w 406298"/>
                <a:gd name="connsiteY3" fmla="*/ 90110 h 1139611"/>
                <a:gd name="connsiteX4" fmla="*/ 391568 w 406298"/>
                <a:gd name="connsiteY4" fmla="*/ 913070 h 1139611"/>
                <a:gd name="connsiteX0" fmla="*/ 178380 w 393129"/>
                <a:gd name="connsiteY0" fmla="*/ 1020191 h 1137624"/>
                <a:gd name="connsiteX1" fmla="*/ 0 w 393129"/>
                <a:gd name="connsiteY1" fmla="*/ 969847 h 1137624"/>
                <a:gd name="connsiteX2" fmla="*/ 90578 w 393129"/>
                <a:gd name="connsiteY2" fmla="*/ 118603 h 1137624"/>
                <a:gd name="connsiteX3" fmla="*/ 385799 w 393129"/>
                <a:gd name="connsiteY3" fmla="*/ 88123 h 1137624"/>
                <a:gd name="connsiteX4" fmla="*/ 317390 w 393129"/>
                <a:gd name="connsiteY4" fmla="*/ 881412 h 1137624"/>
                <a:gd name="connsiteX0" fmla="*/ 178380 w 426632"/>
                <a:gd name="connsiteY0" fmla="*/ 1134413 h 1251846"/>
                <a:gd name="connsiteX1" fmla="*/ 0 w 426632"/>
                <a:gd name="connsiteY1" fmla="*/ 1084069 h 1251846"/>
                <a:gd name="connsiteX2" fmla="*/ 90578 w 426632"/>
                <a:gd name="connsiteY2" fmla="*/ 232825 h 1251846"/>
                <a:gd name="connsiteX3" fmla="*/ 385799 w 426632"/>
                <a:gd name="connsiteY3" fmla="*/ 202345 h 1251846"/>
                <a:gd name="connsiteX4" fmla="*/ 317390 w 426632"/>
                <a:gd name="connsiteY4" fmla="*/ 995634 h 1251846"/>
                <a:gd name="connsiteX0" fmla="*/ 178380 w 429261"/>
                <a:gd name="connsiteY0" fmla="*/ 1134413 h 1251846"/>
                <a:gd name="connsiteX1" fmla="*/ 0 w 429261"/>
                <a:gd name="connsiteY1" fmla="*/ 1084069 h 1251846"/>
                <a:gd name="connsiteX2" fmla="*/ 90578 w 429261"/>
                <a:gd name="connsiteY2" fmla="*/ 232825 h 1251846"/>
                <a:gd name="connsiteX3" fmla="*/ 385799 w 429261"/>
                <a:gd name="connsiteY3" fmla="*/ 202345 h 1251846"/>
                <a:gd name="connsiteX4" fmla="*/ 335271 w 429261"/>
                <a:gd name="connsiteY4" fmla="*/ 968811 h 1251846"/>
                <a:gd name="connsiteX0" fmla="*/ 178380 w 425434"/>
                <a:gd name="connsiteY0" fmla="*/ 1134413 h 1251846"/>
                <a:gd name="connsiteX1" fmla="*/ 0 w 425434"/>
                <a:gd name="connsiteY1" fmla="*/ 1084069 h 1251846"/>
                <a:gd name="connsiteX2" fmla="*/ 90578 w 425434"/>
                <a:gd name="connsiteY2" fmla="*/ 232825 h 1251846"/>
                <a:gd name="connsiteX3" fmla="*/ 385799 w 425434"/>
                <a:gd name="connsiteY3" fmla="*/ 202345 h 1251846"/>
                <a:gd name="connsiteX4" fmla="*/ 308448 w 425434"/>
                <a:gd name="connsiteY4" fmla="*/ 968811 h 1251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434" h="1251846">
                  <a:moveTo>
                    <a:pt x="178380" y="1134413"/>
                  </a:moveTo>
                  <a:cubicBezTo>
                    <a:pt x="183267" y="1098824"/>
                    <a:pt x="31942" y="1449451"/>
                    <a:pt x="0" y="1084069"/>
                  </a:cubicBezTo>
                  <a:cubicBezTo>
                    <a:pt x="12565" y="911551"/>
                    <a:pt x="26278" y="379779"/>
                    <a:pt x="90578" y="232825"/>
                  </a:cubicBezTo>
                  <a:cubicBezTo>
                    <a:pt x="154878" y="85871"/>
                    <a:pt x="258983" y="-191831"/>
                    <a:pt x="385799" y="202345"/>
                  </a:cubicBezTo>
                  <a:cubicBezTo>
                    <a:pt x="512615" y="596521"/>
                    <a:pt x="293208" y="895151"/>
                    <a:pt x="308448" y="968811"/>
                  </a:cubicBezTo>
                </a:path>
              </a:pathLst>
            </a:custGeom>
            <a:noFill/>
            <a:ln w="12700">
              <a:solidFill>
                <a:srgbClr val="46761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rgbClr val="FFFFFF"/>
                </a:solidFill>
              </a:endParaRPr>
            </a:p>
          </p:txBody>
        </p:sp>
      </p:grpSp>
      <p:sp>
        <p:nvSpPr>
          <p:cNvPr id="27" name="椭圆 26"/>
          <p:cNvSpPr/>
          <p:nvPr/>
        </p:nvSpPr>
        <p:spPr>
          <a:xfrm>
            <a:off x="393577" y="843824"/>
            <a:ext cx="233855" cy="233855"/>
          </a:xfrm>
          <a:prstGeom prst="ellipse">
            <a:avLst/>
          </a:prstGeom>
          <a:solidFill>
            <a:srgbClr val="467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8139356" y="815674"/>
            <a:ext cx="233855" cy="233855"/>
          </a:xfrm>
          <a:prstGeom prst="ellipse">
            <a:avLst/>
          </a:prstGeom>
          <a:solidFill>
            <a:srgbClr val="467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6"/>
            <a:endCxn id="28" idx="2"/>
          </p:cNvCxnSpPr>
          <p:nvPr/>
        </p:nvCxnSpPr>
        <p:spPr>
          <a:xfrm flipV="1">
            <a:off x="627432" y="932602"/>
            <a:ext cx="7511924" cy="28150"/>
          </a:xfrm>
          <a:prstGeom prst="line">
            <a:avLst/>
          </a:prstGeom>
          <a:ln>
            <a:solidFill>
              <a:srgbClr val="467612"/>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2960735" y="5438905"/>
            <a:ext cx="233855" cy="233855"/>
          </a:xfrm>
          <a:prstGeom prst="ellipse">
            <a:avLst/>
          </a:prstGeom>
          <a:solidFill>
            <a:srgbClr val="467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8141243" y="5482850"/>
            <a:ext cx="233855" cy="233855"/>
          </a:xfrm>
          <a:prstGeom prst="ellipse">
            <a:avLst/>
          </a:prstGeom>
          <a:solidFill>
            <a:srgbClr val="467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6"/>
            <a:endCxn id="31" idx="2"/>
          </p:cNvCxnSpPr>
          <p:nvPr/>
        </p:nvCxnSpPr>
        <p:spPr>
          <a:xfrm>
            <a:off x="3194590" y="5555833"/>
            <a:ext cx="4946653" cy="43945"/>
          </a:xfrm>
          <a:prstGeom prst="line">
            <a:avLst/>
          </a:prstGeom>
          <a:ln>
            <a:solidFill>
              <a:srgbClr val="46761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256284" y="1026862"/>
            <a:ext cx="0" cy="4528971"/>
          </a:xfrm>
          <a:prstGeom prst="line">
            <a:avLst/>
          </a:prstGeom>
          <a:ln>
            <a:solidFill>
              <a:srgbClr val="467612"/>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2699793" y="1306188"/>
            <a:ext cx="5556490" cy="3970318"/>
          </a:xfrm>
          <a:prstGeom prst="rect">
            <a:avLst/>
          </a:prstGeom>
        </p:spPr>
        <p:txBody>
          <a:bodyPr wrap="square">
            <a:spAutoFit/>
          </a:bodyPr>
          <a:lstStyle/>
          <a:p>
            <a:pPr>
              <a:lnSpc>
                <a:spcPct val="200000"/>
              </a:lnSpc>
            </a:pPr>
            <a:r>
              <a:rPr lang="zh-CN" altLang="en-US" dirty="0" smtClean="0"/>
              <a:t>         使</a:t>
            </a:r>
            <a:r>
              <a:rPr lang="zh-CN" altLang="en-US" dirty="0"/>
              <a:t>用过</a:t>
            </a:r>
            <a:r>
              <a:rPr lang="en-US" altLang="zh-CN" dirty="0"/>
              <a:t>PHP</a:t>
            </a:r>
            <a:r>
              <a:rPr lang="zh-CN" altLang="en-US" dirty="0"/>
              <a:t>的同学肯定都清楚，修改了某个脚本文件后，只要刷新页面服务器就会加载新的内容，但是</a:t>
            </a:r>
            <a:r>
              <a:rPr lang="en-US" altLang="zh-CN" dirty="0"/>
              <a:t>node.js</a:t>
            </a:r>
            <a:r>
              <a:rPr lang="zh-CN" altLang="en-US" dirty="0"/>
              <a:t>在第一次引用到某个文件解析后会将其放入内存，下次访问的时候直接在内存中获取，以提高效率，但是这对我们开发造成一定困扰，修改了某个</a:t>
            </a:r>
            <a:r>
              <a:rPr lang="en-US" altLang="zh-CN" dirty="0"/>
              <a:t>module</a:t>
            </a:r>
            <a:r>
              <a:rPr lang="zh-CN" altLang="en-US" dirty="0"/>
              <a:t>后只能重启服务器后才能生效，调试起来效率还是很低的。</a:t>
            </a:r>
            <a:endParaRPr lang="en-US" altLang="zh-CN" dirty="0">
              <a:latin typeface="黑体" pitchFamily="49" charset="-122"/>
              <a:ea typeface="黑体" pitchFamily="49" charset="-122"/>
            </a:endParaRPr>
          </a:p>
        </p:txBody>
      </p:sp>
    </p:spTree>
    <p:extLst>
      <p:ext uri="{BB962C8B-B14F-4D97-AF65-F5344CB8AC3E}">
        <p14:creationId xmlns:p14="http://schemas.microsoft.com/office/powerpoint/2010/main" val="22453312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92975" y="1670547"/>
            <a:ext cx="1544637" cy="3842673"/>
            <a:chOff x="2338389" y="2213792"/>
            <a:chExt cx="1544637" cy="3842673"/>
          </a:xfrm>
        </p:grpSpPr>
        <p:sp>
          <p:nvSpPr>
            <p:cNvPr id="3" name="MH_SubTitle_1"/>
            <p:cNvSpPr/>
            <p:nvPr>
              <p:custDataLst>
                <p:tags r:id="rId1"/>
              </p:custDataLst>
            </p:nvPr>
          </p:nvSpPr>
          <p:spPr>
            <a:xfrm>
              <a:off x="2339975" y="3040214"/>
              <a:ext cx="1543050" cy="3016250"/>
            </a:xfrm>
            <a:custGeom>
              <a:avLst/>
              <a:gdLst>
                <a:gd name="connsiteX0" fmla="*/ 771513 w 1543025"/>
                <a:gd name="connsiteY0" fmla="*/ 280548 h 3015913"/>
                <a:gd name="connsiteX1" fmla="*/ 640638 w 1543025"/>
                <a:gd name="connsiteY1" fmla="*/ 411423 h 3015913"/>
                <a:gd name="connsiteX2" fmla="*/ 771513 w 1543025"/>
                <a:gd name="connsiteY2" fmla="*/ 542298 h 3015913"/>
                <a:gd name="connsiteX3" fmla="*/ 902388 w 1543025"/>
                <a:gd name="connsiteY3" fmla="*/ 411423 h 3015913"/>
                <a:gd name="connsiteX4" fmla="*/ 771513 w 1543025"/>
                <a:gd name="connsiteY4" fmla="*/ 280548 h 3015913"/>
                <a:gd name="connsiteX5" fmla="*/ 771513 w 1543025"/>
                <a:gd name="connsiteY5" fmla="*/ 0 h 3015913"/>
                <a:gd name="connsiteX6" fmla="*/ 1543025 w 1543025"/>
                <a:gd name="connsiteY6" fmla="*/ 481223 h 3015913"/>
                <a:gd name="connsiteX7" fmla="*/ 1543025 w 1543025"/>
                <a:gd name="connsiteY7" fmla="*/ 3015913 h 3015913"/>
                <a:gd name="connsiteX8" fmla="*/ 0 w 1543025"/>
                <a:gd name="connsiteY8" fmla="*/ 3015913 h 3015913"/>
                <a:gd name="connsiteX9" fmla="*/ 0 w 1543025"/>
                <a:gd name="connsiteY9" fmla="*/ 481223 h 30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25" h="3015913">
                  <a:moveTo>
                    <a:pt x="771513" y="280548"/>
                  </a:moveTo>
                  <a:cubicBezTo>
                    <a:pt x="699233" y="280548"/>
                    <a:pt x="640638" y="339143"/>
                    <a:pt x="640638" y="411423"/>
                  </a:cubicBezTo>
                  <a:cubicBezTo>
                    <a:pt x="640638" y="483703"/>
                    <a:pt x="699233" y="542298"/>
                    <a:pt x="771513" y="542298"/>
                  </a:cubicBezTo>
                  <a:cubicBezTo>
                    <a:pt x="843793" y="542298"/>
                    <a:pt x="902388" y="483703"/>
                    <a:pt x="902388" y="411423"/>
                  </a:cubicBezTo>
                  <a:cubicBezTo>
                    <a:pt x="902388" y="339143"/>
                    <a:pt x="843793" y="280548"/>
                    <a:pt x="771513" y="280548"/>
                  </a:cubicBezTo>
                  <a:close/>
                  <a:moveTo>
                    <a:pt x="771513" y="0"/>
                  </a:moveTo>
                  <a:lnTo>
                    <a:pt x="1543025" y="481223"/>
                  </a:lnTo>
                  <a:lnTo>
                    <a:pt x="1543025" y="3015913"/>
                  </a:lnTo>
                  <a:lnTo>
                    <a:pt x="0" y="3015913"/>
                  </a:lnTo>
                  <a:lnTo>
                    <a:pt x="0" y="481223"/>
                  </a:lnTo>
                  <a:close/>
                </a:path>
              </a:pathLst>
            </a:custGeom>
            <a:solidFill>
              <a:srgbClr val="8BC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0" rIns="68580" bIns="972000" anchor="ctr">
              <a:normAutofit/>
            </a:bodyPr>
            <a:lstStyle/>
            <a:p>
              <a:pPr algn="ctr">
                <a:defRPr/>
              </a:pPr>
              <a:endParaRPr lang="zh-CN" altLang="en-US" sz="2800" dirty="0">
                <a:solidFill>
                  <a:srgbClr val="FFFFFF"/>
                </a:solidFill>
              </a:endParaRPr>
            </a:p>
          </p:txBody>
        </p:sp>
        <p:sp>
          <p:nvSpPr>
            <p:cNvPr id="4" name="MH_Other_1"/>
            <p:cNvSpPr/>
            <p:nvPr>
              <p:custDataLst>
                <p:tags r:id="rId2"/>
              </p:custDataLst>
            </p:nvPr>
          </p:nvSpPr>
          <p:spPr>
            <a:xfrm>
              <a:off x="2339975" y="5565928"/>
              <a:ext cx="1543050" cy="490537"/>
            </a:xfrm>
            <a:prstGeom prst="rect">
              <a:avLst/>
            </a:prstGeom>
            <a:solidFill>
              <a:srgbClr val="295A0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solidFill>
                  <a:srgbClr val="FFFFFF"/>
                </a:solidFill>
              </a:endParaRPr>
            </a:p>
          </p:txBody>
        </p:sp>
        <p:cxnSp>
          <p:nvCxnSpPr>
            <p:cNvPr id="5" name="MH_Other_2"/>
            <p:cNvCxnSpPr/>
            <p:nvPr>
              <p:custDataLst>
                <p:tags r:id="rId3"/>
              </p:custDataLst>
            </p:nvPr>
          </p:nvCxnSpPr>
          <p:spPr>
            <a:xfrm>
              <a:off x="2339975" y="5565927"/>
              <a:ext cx="154305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 name="MH_Other_3"/>
            <p:cNvCxnSpPr/>
            <p:nvPr>
              <p:custDataLst>
                <p:tags r:id="rId4"/>
              </p:custDataLst>
            </p:nvPr>
          </p:nvCxnSpPr>
          <p:spPr>
            <a:xfrm>
              <a:off x="2390776" y="4461027"/>
              <a:ext cx="1439863" cy="0"/>
            </a:xfrm>
            <a:prstGeom prst="line">
              <a:avLst/>
            </a:prstGeom>
            <a:ln w="12700">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7" name="MH_Text_1"/>
            <p:cNvSpPr txBox="1"/>
            <p:nvPr>
              <p:custDataLst>
                <p:tags r:id="rId5"/>
              </p:custDataLst>
            </p:nvPr>
          </p:nvSpPr>
          <p:spPr>
            <a:xfrm>
              <a:off x="2338389" y="4461027"/>
              <a:ext cx="1544637" cy="1104900"/>
            </a:xfrm>
            <a:prstGeom prst="rect">
              <a:avLst/>
            </a:prstGeom>
            <a:solidFill>
              <a:srgbClr val="467612"/>
            </a:solidFill>
          </p:spPr>
          <p:txBody>
            <a:bodyPr lIns="54000" rIns="54000" anchor="ctr">
              <a:noAutofit/>
            </a:bodyPr>
            <a:lstStyle/>
            <a:p>
              <a:pPr algn="ctr">
                <a:lnSpc>
                  <a:spcPct val="130000"/>
                </a:lnSpc>
                <a:defRPr/>
              </a:pPr>
              <a:r>
                <a:rPr lang="zh-CN" altLang="en-US" b="1" kern="0" dirty="0">
                  <a:solidFill>
                    <a:schemeClr val="bg1"/>
                  </a:solidFill>
                  <a:latin typeface="微软雅黑" panose="020B0503020204020204" pitchFamily="34" charset="-122"/>
                  <a:ea typeface="微软雅黑" panose="020B0503020204020204" pitchFamily="34" charset="-122"/>
                  <a:cs typeface="Arial" pitchFamily="34" charset="0"/>
                </a:rPr>
                <a:t>本</a:t>
              </a:r>
              <a:r>
                <a:rPr lang="zh-CN" altLang="en-US" b="1" kern="0" dirty="0" smtClean="0">
                  <a:solidFill>
                    <a:schemeClr val="bg1"/>
                  </a:solidFill>
                  <a:latin typeface="微软雅黑" panose="020B0503020204020204" pitchFamily="34" charset="-122"/>
                  <a:ea typeface="微软雅黑" panose="020B0503020204020204" pitchFamily="34" charset="-122"/>
                  <a:cs typeface="Arial" pitchFamily="34" charset="0"/>
                </a:rPr>
                <a:t>  课</a:t>
              </a:r>
              <a:endParaRPr lang="en-US" altLang="zh-CN" b="1" kern="0" dirty="0" smtClean="0">
                <a:solidFill>
                  <a:schemeClr val="bg1"/>
                </a:solidFill>
                <a:latin typeface="微软雅黑" panose="020B0503020204020204" pitchFamily="34" charset="-122"/>
                <a:ea typeface="微软雅黑" panose="020B0503020204020204" pitchFamily="34" charset="-122"/>
                <a:cs typeface="Arial" pitchFamily="34" charset="0"/>
              </a:endParaRPr>
            </a:p>
            <a:p>
              <a:pPr algn="ctr">
                <a:lnSpc>
                  <a:spcPct val="130000"/>
                </a:lnSpc>
                <a:defRPr/>
              </a:pPr>
              <a:r>
                <a:rPr lang="zh-CN" altLang="en-US" b="1" kern="0" dirty="0" smtClean="0">
                  <a:solidFill>
                    <a:schemeClr val="bg1"/>
                  </a:solidFill>
                  <a:latin typeface="微软雅黑" panose="020B0503020204020204" pitchFamily="34" charset="-122"/>
                  <a:ea typeface="微软雅黑" panose="020B0503020204020204" pitchFamily="34" charset="-122"/>
                  <a:cs typeface="Arial" pitchFamily="34" charset="0"/>
                </a:rPr>
                <a:t>小  结</a:t>
              </a:r>
              <a:endParaRPr lang="zh-CN" altLang="en-US" b="1" kern="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8" name="MH_Other_4"/>
            <p:cNvSpPr/>
            <p:nvPr>
              <p:custDataLst>
                <p:tags r:id="rId6"/>
              </p:custDataLst>
            </p:nvPr>
          </p:nvSpPr>
          <p:spPr>
            <a:xfrm>
              <a:off x="2971021" y="2213792"/>
              <a:ext cx="414337" cy="1219200"/>
            </a:xfrm>
            <a:custGeom>
              <a:avLst/>
              <a:gdLst>
                <a:gd name="connsiteX0" fmla="*/ 99809 w 763548"/>
                <a:gd name="connsiteY0" fmla="*/ 959606 h 959606"/>
                <a:gd name="connsiteX1" fmla="*/ 54089 w 763548"/>
                <a:gd name="connsiteY1" fmla="*/ 60446 h 959606"/>
                <a:gd name="connsiteX2" fmla="*/ 755129 w 763548"/>
                <a:gd name="connsiteY2" fmla="*/ 167126 h 959606"/>
                <a:gd name="connsiteX3" fmla="*/ 465569 w 763548"/>
                <a:gd name="connsiteY3" fmla="*/ 852926 h 959606"/>
                <a:gd name="connsiteX0" fmla="*/ 99809 w 763548"/>
                <a:gd name="connsiteY0" fmla="*/ 1041447 h 1041447"/>
                <a:gd name="connsiteX1" fmla="*/ 54089 w 763548"/>
                <a:gd name="connsiteY1" fmla="*/ 66087 h 1041447"/>
                <a:gd name="connsiteX2" fmla="*/ 755129 w 763548"/>
                <a:gd name="connsiteY2" fmla="*/ 172767 h 1041447"/>
                <a:gd name="connsiteX3" fmla="*/ 465569 w 763548"/>
                <a:gd name="connsiteY3" fmla="*/ 858567 h 1041447"/>
                <a:gd name="connsiteX0" fmla="*/ 87445 w 589165"/>
                <a:gd name="connsiteY0" fmla="*/ 1265428 h 1265428"/>
                <a:gd name="connsiteX1" fmla="*/ 41725 w 589165"/>
                <a:gd name="connsiteY1" fmla="*/ 290068 h 1265428"/>
                <a:gd name="connsiteX2" fmla="*/ 575125 w 589165"/>
                <a:gd name="connsiteY2" fmla="*/ 46228 h 1265428"/>
                <a:gd name="connsiteX3" fmla="*/ 453205 w 589165"/>
                <a:gd name="connsiteY3" fmla="*/ 1082548 h 1265428"/>
                <a:gd name="connsiteX0" fmla="*/ 23351 w 516465"/>
                <a:gd name="connsiteY0" fmla="*/ 1265428 h 1265428"/>
                <a:gd name="connsiteX1" fmla="*/ 160511 w 516465"/>
                <a:gd name="connsiteY1" fmla="*/ 290068 h 1265428"/>
                <a:gd name="connsiteX2" fmla="*/ 511031 w 516465"/>
                <a:gd name="connsiteY2" fmla="*/ 46228 h 1265428"/>
                <a:gd name="connsiteX3" fmla="*/ 389111 w 516465"/>
                <a:gd name="connsiteY3" fmla="*/ 1082548 h 1265428"/>
                <a:gd name="connsiteX0" fmla="*/ 46185 w 544047"/>
                <a:gd name="connsiteY0" fmla="*/ 1265428 h 1265428"/>
                <a:gd name="connsiteX1" fmla="*/ 76665 w 544047"/>
                <a:gd name="connsiteY1" fmla="*/ 290068 h 1265428"/>
                <a:gd name="connsiteX2" fmla="*/ 533865 w 544047"/>
                <a:gd name="connsiteY2" fmla="*/ 46228 h 1265428"/>
                <a:gd name="connsiteX3" fmla="*/ 411945 w 544047"/>
                <a:gd name="connsiteY3" fmla="*/ 1082548 h 1265428"/>
                <a:gd name="connsiteX0" fmla="*/ 110427 w 608289"/>
                <a:gd name="connsiteY0" fmla="*/ 1265428 h 1265428"/>
                <a:gd name="connsiteX1" fmla="*/ 140907 w 608289"/>
                <a:gd name="connsiteY1" fmla="*/ 290068 h 1265428"/>
                <a:gd name="connsiteX2" fmla="*/ 598107 w 608289"/>
                <a:gd name="connsiteY2" fmla="*/ 46228 h 1265428"/>
                <a:gd name="connsiteX3" fmla="*/ 476187 w 608289"/>
                <a:gd name="connsiteY3" fmla="*/ 1082548 h 1265428"/>
                <a:gd name="connsiteX0" fmla="*/ 48521 w 590413"/>
                <a:gd name="connsiteY0" fmla="*/ 1103198 h 1103198"/>
                <a:gd name="connsiteX1" fmla="*/ 79001 w 590413"/>
                <a:gd name="connsiteY1" fmla="*/ 127838 h 1103198"/>
                <a:gd name="connsiteX2" fmla="*/ 581921 w 590413"/>
                <a:gd name="connsiteY2" fmla="*/ 97358 h 1103198"/>
                <a:gd name="connsiteX3" fmla="*/ 414281 w 590413"/>
                <a:gd name="connsiteY3" fmla="*/ 920318 h 1103198"/>
                <a:gd name="connsiteX0" fmla="*/ 48521 w 590894"/>
                <a:gd name="connsiteY0" fmla="*/ 1225803 h 1225803"/>
                <a:gd name="connsiteX1" fmla="*/ 79001 w 590894"/>
                <a:gd name="connsiteY1" fmla="*/ 250443 h 1225803"/>
                <a:gd name="connsiteX2" fmla="*/ 581921 w 590894"/>
                <a:gd name="connsiteY2" fmla="*/ 219963 h 1225803"/>
                <a:gd name="connsiteX3" fmla="*/ 414281 w 590894"/>
                <a:gd name="connsiteY3" fmla="*/ 1042923 h 1225803"/>
                <a:gd name="connsiteX0" fmla="*/ 26321 w 675662"/>
                <a:gd name="connsiteY0" fmla="*/ 1257677 h 1257677"/>
                <a:gd name="connsiteX1" fmla="*/ 163481 w 675662"/>
                <a:gd name="connsiteY1" fmla="*/ 251837 h 1257677"/>
                <a:gd name="connsiteX2" fmla="*/ 666401 w 675662"/>
                <a:gd name="connsiteY2" fmla="*/ 221357 h 1257677"/>
                <a:gd name="connsiteX3" fmla="*/ 498761 w 675662"/>
                <a:gd name="connsiteY3" fmla="*/ 1044317 h 1257677"/>
                <a:gd name="connsiteX0" fmla="*/ 43742 w 601395"/>
                <a:gd name="connsiteY0" fmla="*/ 1241740 h 1241740"/>
                <a:gd name="connsiteX1" fmla="*/ 89462 w 601395"/>
                <a:gd name="connsiteY1" fmla="*/ 251140 h 1241740"/>
                <a:gd name="connsiteX2" fmla="*/ 592382 w 601395"/>
                <a:gd name="connsiteY2" fmla="*/ 220660 h 1241740"/>
                <a:gd name="connsiteX3" fmla="*/ 424742 w 601395"/>
                <a:gd name="connsiteY3" fmla="*/ 1043620 h 1241740"/>
                <a:gd name="connsiteX0" fmla="*/ 43742 w 596005"/>
                <a:gd name="connsiteY0" fmla="*/ 1119350 h 1119350"/>
                <a:gd name="connsiteX1" fmla="*/ 89462 w 596005"/>
                <a:gd name="connsiteY1" fmla="*/ 128750 h 1119350"/>
                <a:gd name="connsiteX2" fmla="*/ 592382 w 596005"/>
                <a:gd name="connsiteY2" fmla="*/ 98270 h 1119350"/>
                <a:gd name="connsiteX3" fmla="*/ 333302 w 596005"/>
                <a:gd name="connsiteY3" fmla="*/ 921230 h 1119350"/>
                <a:gd name="connsiteX0" fmla="*/ 43742 w 597650"/>
                <a:gd name="connsiteY0" fmla="*/ 1119350 h 1119350"/>
                <a:gd name="connsiteX1" fmla="*/ 89462 w 597650"/>
                <a:gd name="connsiteY1" fmla="*/ 128750 h 1119350"/>
                <a:gd name="connsiteX2" fmla="*/ 592382 w 597650"/>
                <a:gd name="connsiteY2" fmla="*/ 98270 h 1119350"/>
                <a:gd name="connsiteX3" fmla="*/ 371402 w 597650"/>
                <a:gd name="connsiteY3" fmla="*/ 921230 h 1119350"/>
                <a:gd name="connsiteX0" fmla="*/ 43742 w 598661"/>
                <a:gd name="connsiteY0" fmla="*/ 1119967 h 1119967"/>
                <a:gd name="connsiteX1" fmla="*/ 89462 w 598661"/>
                <a:gd name="connsiteY1" fmla="*/ 129367 h 1119967"/>
                <a:gd name="connsiteX2" fmla="*/ 592382 w 598661"/>
                <a:gd name="connsiteY2" fmla="*/ 98887 h 1119967"/>
                <a:gd name="connsiteX3" fmla="*/ 390452 w 598661"/>
                <a:gd name="connsiteY3" fmla="*/ 931372 h 1119967"/>
                <a:gd name="connsiteX0" fmla="*/ 43742 w 599221"/>
                <a:gd name="connsiteY0" fmla="*/ 1116893 h 1116893"/>
                <a:gd name="connsiteX1" fmla="*/ 89462 w 599221"/>
                <a:gd name="connsiteY1" fmla="*/ 126293 h 1116893"/>
                <a:gd name="connsiteX2" fmla="*/ 592382 w 599221"/>
                <a:gd name="connsiteY2" fmla="*/ 95813 h 1116893"/>
                <a:gd name="connsiteX3" fmla="*/ 399977 w 599221"/>
                <a:gd name="connsiteY3" fmla="*/ 880673 h 1116893"/>
                <a:gd name="connsiteX0" fmla="*/ 43742 w 598661"/>
                <a:gd name="connsiteY0" fmla="*/ 1119349 h 1119349"/>
                <a:gd name="connsiteX1" fmla="*/ 89462 w 598661"/>
                <a:gd name="connsiteY1" fmla="*/ 128749 h 1119349"/>
                <a:gd name="connsiteX2" fmla="*/ 592382 w 598661"/>
                <a:gd name="connsiteY2" fmla="*/ 98269 h 1119349"/>
                <a:gd name="connsiteX3" fmla="*/ 390452 w 598661"/>
                <a:gd name="connsiteY3" fmla="*/ 921229 h 1119349"/>
                <a:gd name="connsiteX0" fmla="*/ 35221 w 396661"/>
                <a:gd name="connsiteY0" fmla="*/ 1119349 h 1119349"/>
                <a:gd name="connsiteX1" fmla="*/ 80941 w 396661"/>
                <a:gd name="connsiteY1" fmla="*/ 128749 h 1119349"/>
                <a:gd name="connsiteX2" fmla="*/ 376162 w 396661"/>
                <a:gd name="connsiteY2" fmla="*/ 98269 h 1119349"/>
                <a:gd name="connsiteX3" fmla="*/ 381931 w 396661"/>
                <a:gd name="connsiteY3" fmla="*/ 921229 h 1119349"/>
                <a:gd name="connsiteX0" fmla="*/ 151837 w 513277"/>
                <a:gd name="connsiteY0" fmla="*/ 1184144 h 1184144"/>
                <a:gd name="connsiteX1" fmla="*/ 197557 w 513277"/>
                <a:gd name="connsiteY1" fmla="*/ 193544 h 1184144"/>
                <a:gd name="connsiteX2" fmla="*/ 492778 w 513277"/>
                <a:gd name="connsiteY2" fmla="*/ 163064 h 1184144"/>
                <a:gd name="connsiteX3" fmla="*/ 498547 w 513277"/>
                <a:gd name="connsiteY3" fmla="*/ 986024 h 1184144"/>
                <a:gd name="connsiteX0" fmla="*/ 114125 w 475565"/>
                <a:gd name="connsiteY0" fmla="*/ 1184144 h 1184144"/>
                <a:gd name="connsiteX1" fmla="*/ 159845 w 475565"/>
                <a:gd name="connsiteY1" fmla="*/ 193544 h 1184144"/>
                <a:gd name="connsiteX2" fmla="*/ 455066 w 475565"/>
                <a:gd name="connsiteY2" fmla="*/ 163064 h 1184144"/>
                <a:gd name="connsiteX3" fmla="*/ 460835 w 475565"/>
                <a:gd name="connsiteY3" fmla="*/ 986024 h 1184144"/>
                <a:gd name="connsiteX0" fmla="*/ -1 w 361439"/>
                <a:gd name="connsiteY0" fmla="*/ 1090904 h 1090904"/>
                <a:gd name="connsiteX1" fmla="*/ 45719 w 361439"/>
                <a:gd name="connsiteY1" fmla="*/ 100304 h 1090904"/>
                <a:gd name="connsiteX2" fmla="*/ 340940 w 361439"/>
                <a:gd name="connsiteY2" fmla="*/ 69824 h 1090904"/>
                <a:gd name="connsiteX3" fmla="*/ 346709 w 361439"/>
                <a:gd name="connsiteY3" fmla="*/ 892784 h 1090904"/>
                <a:gd name="connsiteX0" fmla="*/ 0 w 346604"/>
                <a:gd name="connsiteY0" fmla="*/ 1135079 h 1135079"/>
                <a:gd name="connsiteX1" fmla="*/ 30884 w 346604"/>
                <a:gd name="connsiteY1" fmla="*/ 129643 h 1135079"/>
                <a:gd name="connsiteX2" fmla="*/ 326105 w 346604"/>
                <a:gd name="connsiteY2" fmla="*/ 99163 h 1135079"/>
                <a:gd name="connsiteX3" fmla="*/ 331874 w 346604"/>
                <a:gd name="connsiteY3" fmla="*/ 922123 h 1135079"/>
                <a:gd name="connsiteX0" fmla="*/ 0 w 391111"/>
                <a:gd name="connsiteY0" fmla="*/ 1166549 h 1166548"/>
                <a:gd name="connsiteX1" fmla="*/ 75391 w 391111"/>
                <a:gd name="connsiteY1" fmla="*/ 131441 h 1166548"/>
                <a:gd name="connsiteX2" fmla="*/ 370612 w 391111"/>
                <a:gd name="connsiteY2" fmla="*/ 100961 h 1166548"/>
                <a:gd name="connsiteX3" fmla="*/ 376381 w 391111"/>
                <a:gd name="connsiteY3" fmla="*/ 923921 h 1166548"/>
                <a:gd name="connsiteX0" fmla="*/ 0 w 391111"/>
                <a:gd name="connsiteY0" fmla="*/ 1154019 h 1154019"/>
                <a:gd name="connsiteX1" fmla="*/ 29319 w 391111"/>
                <a:gd name="connsiteY1" fmla="*/ 940484 h 1154019"/>
                <a:gd name="connsiteX2" fmla="*/ 75391 w 391111"/>
                <a:gd name="connsiteY2" fmla="*/ 118911 h 1154019"/>
                <a:gd name="connsiteX3" fmla="*/ 370612 w 391111"/>
                <a:gd name="connsiteY3" fmla="*/ 88431 h 1154019"/>
                <a:gd name="connsiteX4" fmla="*/ 376381 w 391111"/>
                <a:gd name="connsiteY4" fmla="*/ 911391 h 1154019"/>
                <a:gd name="connsiteX0" fmla="*/ 18086 w 409197"/>
                <a:gd name="connsiteY0" fmla="*/ 1155698 h 1155698"/>
                <a:gd name="connsiteX1" fmla="*/ 2899 w 409197"/>
                <a:gd name="connsiteY1" fmla="*/ 971834 h 1155698"/>
                <a:gd name="connsiteX2" fmla="*/ 93477 w 409197"/>
                <a:gd name="connsiteY2" fmla="*/ 120590 h 1155698"/>
                <a:gd name="connsiteX3" fmla="*/ 388698 w 409197"/>
                <a:gd name="connsiteY3" fmla="*/ 90110 h 1155698"/>
                <a:gd name="connsiteX4" fmla="*/ 394467 w 409197"/>
                <a:gd name="connsiteY4" fmla="*/ 913070 h 1155698"/>
                <a:gd name="connsiteX0" fmla="*/ 75711 w 407479"/>
                <a:gd name="connsiteY0" fmla="*/ 1111192 h 1111192"/>
                <a:gd name="connsiteX1" fmla="*/ 1181 w 407479"/>
                <a:gd name="connsiteY1" fmla="*/ 971834 h 1111192"/>
                <a:gd name="connsiteX2" fmla="*/ 91759 w 407479"/>
                <a:gd name="connsiteY2" fmla="*/ 120590 h 1111192"/>
                <a:gd name="connsiteX3" fmla="*/ 386980 w 407479"/>
                <a:gd name="connsiteY3" fmla="*/ 90110 h 1111192"/>
                <a:gd name="connsiteX4" fmla="*/ 392749 w 407479"/>
                <a:gd name="connsiteY4" fmla="*/ 913070 h 1111192"/>
                <a:gd name="connsiteX0" fmla="*/ 134613 w 407039"/>
                <a:gd name="connsiteY0" fmla="*/ 1111192 h 1111192"/>
                <a:gd name="connsiteX1" fmla="*/ 741 w 407039"/>
                <a:gd name="connsiteY1" fmla="*/ 971834 h 1111192"/>
                <a:gd name="connsiteX2" fmla="*/ 91319 w 407039"/>
                <a:gd name="connsiteY2" fmla="*/ 120590 h 1111192"/>
                <a:gd name="connsiteX3" fmla="*/ 386540 w 407039"/>
                <a:gd name="connsiteY3" fmla="*/ 90110 h 1111192"/>
                <a:gd name="connsiteX4" fmla="*/ 392309 w 407039"/>
                <a:gd name="connsiteY4" fmla="*/ 913070 h 1111192"/>
                <a:gd name="connsiteX0" fmla="*/ 208557 w 406805"/>
                <a:gd name="connsiteY0" fmla="*/ 1096356 h 1096356"/>
                <a:gd name="connsiteX1" fmla="*/ 507 w 406805"/>
                <a:gd name="connsiteY1" fmla="*/ 971834 h 1096356"/>
                <a:gd name="connsiteX2" fmla="*/ 91085 w 406805"/>
                <a:gd name="connsiteY2" fmla="*/ 120590 h 1096356"/>
                <a:gd name="connsiteX3" fmla="*/ 386306 w 406805"/>
                <a:gd name="connsiteY3" fmla="*/ 90110 h 1096356"/>
                <a:gd name="connsiteX4" fmla="*/ 392075 w 406805"/>
                <a:gd name="connsiteY4" fmla="*/ 913070 h 1096356"/>
                <a:gd name="connsiteX0" fmla="*/ 119854 w 407115"/>
                <a:gd name="connsiteY0" fmla="*/ 1126028 h 1126028"/>
                <a:gd name="connsiteX1" fmla="*/ 817 w 407115"/>
                <a:gd name="connsiteY1" fmla="*/ 971834 h 1126028"/>
                <a:gd name="connsiteX2" fmla="*/ 91395 w 407115"/>
                <a:gd name="connsiteY2" fmla="*/ 120590 h 1126028"/>
                <a:gd name="connsiteX3" fmla="*/ 386616 w 407115"/>
                <a:gd name="connsiteY3" fmla="*/ 90110 h 1126028"/>
                <a:gd name="connsiteX4" fmla="*/ 392385 w 407115"/>
                <a:gd name="connsiteY4" fmla="*/ 913070 h 1126028"/>
                <a:gd name="connsiteX0" fmla="*/ 178960 w 406878"/>
                <a:gd name="connsiteY0" fmla="*/ 1096356 h 1096356"/>
                <a:gd name="connsiteX1" fmla="*/ 580 w 406878"/>
                <a:gd name="connsiteY1" fmla="*/ 971834 h 1096356"/>
                <a:gd name="connsiteX2" fmla="*/ 91158 w 406878"/>
                <a:gd name="connsiteY2" fmla="*/ 120590 h 1096356"/>
                <a:gd name="connsiteX3" fmla="*/ 386379 w 406878"/>
                <a:gd name="connsiteY3" fmla="*/ 90110 h 1096356"/>
                <a:gd name="connsiteX4" fmla="*/ 392148 w 406878"/>
                <a:gd name="connsiteY4" fmla="*/ 913070 h 1096356"/>
                <a:gd name="connsiteX0" fmla="*/ 178380 w 406298"/>
                <a:gd name="connsiteY0" fmla="*/ 1096356 h 1163321"/>
                <a:gd name="connsiteX1" fmla="*/ 0 w 406298"/>
                <a:gd name="connsiteY1" fmla="*/ 971834 h 1163321"/>
                <a:gd name="connsiteX2" fmla="*/ 90578 w 406298"/>
                <a:gd name="connsiteY2" fmla="*/ 120590 h 1163321"/>
                <a:gd name="connsiteX3" fmla="*/ 385799 w 406298"/>
                <a:gd name="connsiteY3" fmla="*/ 90110 h 1163321"/>
                <a:gd name="connsiteX4" fmla="*/ 391568 w 406298"/>
                <a:gd name="connsiteY4" fmla="*/ 913070 h 1163321"/>
                <a:gd name="connsiteX0" fmla="*/ 178380 w 406298"/>
                <a:gd name="connsiteY0" fmla="*/ 1022178 h 1139611"/>
                <a:gd name="connsiteX1" fmla="*/ 0 w 406298"/>
                <a:gd name="connsiteY1" fmla="*/ 971834 h 1139611"/>
                <a:gd name="connsiteX2" fmla="*/ 90578 w 406298"/>
                <a:gd name="connsiteY2" fmla="*/ 120590 h 1139611"/>
                <a:gd name="connsiteX3" fmla="*/ 385799 w 406298"/>
                <a:gd name="connsiteY3" fmla="*/ 90110 h 1139611"/>
                <a:gd name="connsiteX4" fmla="*/ 391568 w 406298"/>
                <a:gd name="connsiteY4" fmla="*/ 913070 h 1139611"/>
                <a:gd name="connsiteX0" fmla="*/ 178380 w 393129"/>
                <a:gd name="connsiteY0" fmla="*/ 1020191 h 1137624"/>
                <a:gd name="connsiteX1" fmla="*/ 0 w 393129"/>
                <a:gd name="connsiteY1" fmla="*/ 969847 h 1137624"/>
                <a:gd name="connsiteX2" fmla="*/ 90578 w 393129"/>
                <a:gd name="connsiteY2" fmla="*/ 118603 h 1137624"/>
                <a:gd name="connsiteX3" fmla="*/ 385799 w 393129"/>
                <a:gd name="connsiteY3" fmla="*/ 88123 h 1137624"/>
                <a:gd name="connsiteX4" fmla="*/ 317390 w 393129"/>
                <a:gd name="connsiteY4" fmla="*/ 881412 h 1137624"/>
                <a:gd name="connsiteX0" fmla="*/ 178380 w 426632"/>
                <a:gd name="connsiteY0" fmla="*/ 1134413 h 1251846"/>
                <a:gd name="connsiteX1" fmla="*/ 0 w 426632"/>
                <a:gd name="connsiteY1" fmla="*/ 1084069 h 1251846"/>
                <a:gd name="connsiteX2" fmla="*/ 90578 w 426632"/>
                <a:gd name="connsiteY2" fmla="*/ 232825 h 1251846"/>
                <a:gd name="connsiteX3" fmla="*/ 385799 w 426632"/>
                <a:gd name="connsiteY3" fmla="*/ 202345 h 1251846"/>
                <a:gd name="connsiteX4" fmla="*/ 317390 w 426632"/>
                <a:gd name="connsiteY4" fmla="*/ 995634 h 1251846"/>
                <a:gd name="connsiteX0" fmla="*/ 178380 w 429261"/>
                <a:gd name="connsiteY0" fmla="*/ 1134413 h 1251846"/>
                <a:gd name="connsiteX1" fmla="*/ 0 w 429261"/>
                <a:gd name="connsiteY1" fmla="*/ 1084069 h 1251846"/>
                <a:gd name="connsiteX2" fmla="*/ 90578 w 429261"/>
                <a:gd name="connsiteY2" fmla="*/ 232825 h 1251846"/>
                <a:gd name="connsiteX3" fmla="*/ 385799 w 429261"/>
                <a:gd name="connsiteY3" fmla="*/ 202345 h 1251846"/>
                <a:gd name="connsiteX4" fmla="*/ 335271 w 429261"/>
                <a:gd name="connsiteY4" fmla="*/ 968811 h 1251846"/>
                <a:gd name="connsiteX0" fmla="*/ 178380 w 425434"/>
                <a:gd name="connsiteY0" fmla="*/ 1134413 h 1251846"/>
                <a:gd name="connsiteX1" fmla="*/ 0 w 425434"/>
                <a:gd name="connsiteY1" fmla="*/ 1084069 h 1251846"/>
                <a:gd name="connsiteX2" fmla="*/ 90578 w 425434"/>
                <a:gd name="connsiteY2" fmla="*/ 232825 h 1251846"/>
                <a:gd name="connsiteX3" fmla="*/ 385799 w 425434"/>
                <a:gd name="connsiteY3" fmla="*/ 202345 h 1251846"/>
                <a:gd name="connsiteX4" fmla="*/ 308448 w 425434"/>
                <a:gd name="connsiteY4" fmla="*/ 968811 h 1251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434" h="1251846">
                  <a:moveTo>
                    <a:pt x="178380" y="1134413"/>
                  </a:moveTo>
                  <a:cubicBezTo>
                    <a:pt x="183267" y="1098824"/>
                    <a:pt x="31942" y="1449451"/>
                    <a:pt x="0" y="1084069"/>
                  </a:cubicBezTo>
                  <a:cubicBezTo>
                    <a:pt x="12565" y="911551"/>
                    <a:pt x="26278" y="379779"/>
                    <a:pt x="90578" y="232825"/>
                  </a:cubicBezTo>
                  <a:cubicBezTo>
                    <a:pt x="154878" y="85871"/>
                    <a:pt x="258983" y="-191831"/>
                    <a:pt x="385799" y="202345"/>
                  </a:cubicBezTo>
                  <a:cubicBezTo>
                    <a:pt x="512615" y="596521"/>
                    <a:pt x="293208" y="895151"/>
                    <a:pt x="308448" y="968811"/>
                  </a:cubicBezTo>
                </a:path>
              </a:pathLst>
            </a:custGeom>
            <a:noFill/>
            <a:ln w="12700">
              <a:solidFill>
                <a:srgbClr val="46761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rgbClr val="FFFFFF"/>
                </a:solidFill>
              </a:endParaRPr>
            </a:p>
          </p:txBody>
        </p:sp>
      </p:grpSp>
      <p:sp>
        <p:nvSpPr>
          <p:cNvPr id="9" name="椭圆 8"/>
          <p:cNvSpPr/>
          <p:nvPr/>
        </p:nvSpPr>
        <p:spPr>
          <a:xfrm>
            <a:off x="957765" y="1610717"/>
            <a:ext cx="233855" cy="233855"/>
          </a:xfrm>
          <a:prstGeom prst="ellipse">
            <a:avLst/>
          </a:prstGeom>
          <a:solidFill>
            <a:srgbClr val="467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703544" y="1582567"/>
            <a:ext cx="233855" cy="233855"/>
          </a:xfrm>
          <a:prstGeom prst="ellipse">
            <a:avLst/>
          </a:prstGeom>
          <a:solidFill>
            <a:srgbClr val="467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a:stCxn id="9" idx="6"/>
            <a:endCxn id="10" idx="2"/>
          </p:cNvCxnSpPr>
          <p:nvPr/>
        </p:nvCxnSpPr>
        <p:spPr>
          <a:xfrm flipV="1">
            <a:off x="1191620" y="1699495"/>
            <a:ext cx="7511924" cy="28150"/>
          </a:xfrm>
          <a:prstGeom prst="line">
            <a:avLst/>
          </a:prstGeom>
          <a:ln>
            <a:solidFill>
              <a:srgbClr val="467612"/>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3524923" y="6205798"/>
            <a:ext cx="233855" cy="233855"/>
          </a:xfrm>
          <a:prstGeom prst="ellipse">
            <a:avLst/>
          </a:prstGeom>
          <a:solidFill>
            <a:srgbClr val="467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05431" y="6249743"/>
            <a:ext cx="233855" cy="233855"/>
          </a:xfrm>
          <a:prstGeom prst="ellipse">
            <a:avLst/>
          </a:prstGeom>
          <a:solidFill>
            <a:srgbClr val="467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stCxn id="12" idx="6"/>
            <a:endCxn id="13" idx="2"/>
          </p:cNvCxnSpPr>
          <p:nvPr/>
        </p:nvCxnSpPr>
        <p:spPr>
          <a:xfrm>
            <a:off x="3758778" y="6322726"/>
            <a:ext cx="4946653" cy="43945"/>
          </a:xfrm>
          <a:prstGeom prst="line">
            <a:avLst/>
          </a:prstGeom>
          <a:ln>
            <a:solidFill>
              <a:srgbClr val="46761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820472" y="1793755"/>
            <a:ext cx="0" cy="4528971"/>
          </a:xfrm>
          <a:prstGeom prst="line">
            <a:avLst/>
          </a:prstGeom>
          <a:ln>
            <a:solidFill>
              <a:srgbClr val="467612"/>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098300" y="2889747"/>
            <a:ext cx="4185722" cy="3000821"/>
          </a:xfrm>
          <a:prstGeom prst="rect">
            <a:avLst/>
          </a:prstGeom>
        </p:spPr>
        <p:txBody>
          <a:bodyPr wrap="square">
            <a:spAutoFit/>
          </a:bodyPr>
          <a:lstStyle/>
          <a:p>
            <a:pPr>
              <a:lnSpc>
                <a:spcPct val="150000"/>
              </a:lnSpc>
            </a:pPr>
            <a:r>
              <a:rPr lang="en-US" altLang="zh-CN" b="1" dirty="0" smtClean="0">
                <a:latin typeface="黑体" pitchFamily="49" charset="-122"/>
                <a:ea typeface="黑体" pitchFamily="49" charset="-122"/>
              </a:rPr>
              <a:t>1</a:t>
            </a:r>
            <a:r>
              <a:rPr lang="zh-CN" altLang="en-US" b="1" dirty="0" smtClean="0">
                <a:latin typeface="黑体" pitchFamily="49" charset="-122"/>
                <a:ea typeface="黑体" pitchFamily="49" charset="-122"/>
              </a:rPr>
              <a:t>、</a:t>
            </a:r>
            <a:r>
              <a:rPr lang="en-US" altLang="zh-CN" b="1" dirty="0">
                <a:latin typeface="黑体" pitchFamily="49" charset="-122"/>
                <a:ea typeface="黑体" pitchFamily="49" charset="-122"/>
              </a:rPr>
              <a:t> nodejs</a:t>
            </a:r>
            <a:r>
              <a:rPr lang="zh-CN" altLang="en-US" b="1" dirty="0">
                <a:latin typeface="黑体" pitchFamily="49" charset="-122"/>
                <a:ea typeface="黑体" pitchFamily="49" charset="-122"/>
              </a:rPr>
              <a:t>调</a:t>
            </a:r>
            <a:r>
              <a:rPr lang="zh-CN" altLang="en-US" b="1" dirty="0" smtClean="0">
                <a:latin typeface="黑体" pitchFamily="49" charset="-122"/>
                <a:ea typeface="黑体" pitchFamily="49" charset="-122"/>
              </a:rPr>
              <a:t>试</a:t>
            </a:r>
            <a:endParaRPr lang="en-US" altLang="zh-CN" b="1" dirty="0" smtClean="0">
              <a:latin typeface="黑体" pitchFamily="49" charset="-122"/>
              <a:ea typeface="黑体" pitchFamily="49" charset="-122"/>
            </a:endParaRPr>
          </a:p>
          <a:p>
            <a:pPr>
              <a:lnSpc>
                <a:spcPct val="150000"/>
              </a:lnSpc>
            </a:pPr>
            <a:r>
              <a:rPr lang="zh-CN" altLang="en-US" dirty="0" smtClean="0">
                <a:latin typeface="黑体" pitchFamily="49" charset="-122"/>
                <a:ea typeface="黑体" pitchFamily="49" charset="-122"/>
              </a:rPr>
              <a:t>   自</a:t>
            </a:r>
            <a:r>
              <a:rPr lang="zh-CN" altLang="en-US" dirty="0">
                <a:latin typeface="黑体" pitchFamily="49" charset="-122"/>
                <a:ea typeface="黑体" pitchFamily="49" charset="-122"/>
              </a:rPr>
              <a:t>动重启服务</a:t>
            </a:r>
            <a:r>
              <a:rPr lang="zh-CN" altLang="en-US" dirty="0" smtClean="0">
                <a:latin typeface="黑体" pitchFamily="49" charset="-122"/>
                <a:ea typeface="黑体" pitchFamily="49" charset="-122"/>
              </a:rPr>
              <a:t>器</a:t>
            </a:r>
            <a:endParaRPr lang="en-US" altLang="zh-CN" dirty="0" smtClean="0">
              <a:latin typeface="黑体" pitchFamily="49" charset="-122"/>
              <a:ea typeface="黑体" pitchFamily="49" charset="-122"/>
            </a:endParaRPr>
          </a:p>
          <a:p>
            <a:pPr>
              <a:lnSpc>
                <a:spcPct val="150000"/>
              </a:lnSpc>
            </a:pPr>
            <a:r>
              <a:rPr lang="zh-CN" altLang="en-US" dirty="0" smtClean="0">
                <a:latin typeface="黑体" pitchFamily="49" charset="-122"/>
                <a:ea typeface="黑体" pitchFamily="49" charset="-122"/>
              </a:rPr>
              <a:t>   原</a:t>
            </a:r>
            <a:r>
              <a:rPr lang="zh-CN" altLang="en-US" dirty="0">
                <a:latin typeface="黑体" pitchFamily="49" charset="-122"/>
                <a:ea typeface="黑体" pitchFamily="49" charset="-122"/>
              </a:rPr>
              <a:t>生控制台调</a:t>
            </a:r>
            <a:r>
              <a:rPr lang="zh-CN" altLang="en-US" dirty="0" smtClean="0">
                <a:latin typeface="黑体" pitchFamily="49" charset="-122"/>
                <a:ea typeface="黑体" pitchFamily="49" charset="-122"/>
              </a:rPr>
              <a:t>试</a:t>
            </a:r>
            <a:endParaRPr lang="en-US" altLang="zh-CN" dirty="0" smtClean="0">
              <a:latin typeface="黑体" pitchFamily="49" charset="-122"/>
              <a:ea typeface="黑体" pitchFamily="49" charset="-122"/>
            </a:endParaRPr>
          </a:p>
          <a:p>
            <a:pPr>
              <a:lnSpc>
                <a:spcPct val="150000"/>
              </a:lnSpc>
            </a:pPr>
            <a:r>
              <a:rPr lang="zh-CN" altLang="en-US" dirty="0" smtClean="0">
                <a:latin typeface="黑体" pitchFamily="49" charset="-122"/>
                <a:ea typeface="黑体" pitchFamily="49" charset="-122"/>
              </a:rPr>
              <a:t>   使</a:t>
            </a:r>
            <a:r>
              <a:rPr lang="zh-CN" altLang="en-US" dirty="0">
                <a:latin typeface="黑体" pitchFamily="49" charset="-122"/>
                <a:ea typeface="黑体" pitchFamily="49" charset="-122"/>
              </a:rPr>
              <a:t>用</a:t>
            </a:r>
            <a:r>
              <a:rPr lang="en-US" altLang="zh-CN" dirty="0">
                <a:latin typeface="黑体" pitchFamily="49" charset="-122"/>
                <a:ea typeface="黑体" pitchFamily="49" charset="-122"/>
              </a:rPr>
              <a:t>node-inspector</a:t>
            </a:r>
            <a:r>
              <a:rPr lang="zh-CN" altLang="en-US" dirty="0">
                <a:latin typeface="黑体" pitchFamily="49" charset="-122"/>
                <a:ea typeface="黑体" pitchFamily="49" charset="-122"/>
              </a:rPr>
              <a:t>调</a:t>
            </a:r>
            <a:r>
              <a:rPr lang="zh-CN" altLang="en-US" dirty="0" smtClean="0">
                <a:latin typeface="黑体" pitchFamily="49" charset="-122"/>
                <a:ea typeface="黑体" pitchFamily="49" charset="-122"/>
              </a:rPr>
              <a:t>试</a:t>
            </a:r>
            <a:endParaRPr lang="en-US" altLang="zh-CN" dirty="0" smtClean="0">
              <a:latin typeface="黑体" pitchFamily="49" charset="-122"/>
              <a:ea typeface="黑体" pitchFamily="49" charset="-122"/>
            </a:endParaRPr>
          </a:p>
          <a:p>
            <a:pPr>
              <a:lnSpc>
                <a:spcPct val="150000"/>
              </a:lnSpc>
            </a:pPr>
            <a:r>
              <a:rPr lang="en-US" altLang="zh-CN" b="1" dirty="0" smtClean="0">
                <a:latin typeface="黑体" pitchFamily="49" charset="-122"/>
                <a:ea typeface="黑体" pitchFamily="49" charset="-122"/>
              </a:rPr>
              <a:t>2</a:t>
            </a:r>
            <a:r>
              <a:rPr lang="zh-CN" altLang="en-US" b="1" dirty="0" smtClean="0">
                <a:latin typeface="黑体" pitchFamily="49" charset="-122"/>
                <a:ea typeface="黑体" pitchFamily="49" charset="-122"/>
              </a:rPr>
              <a:t>、</a:t>
            </a:r>
            <a:r>
              <a:rPr lang="en-US" altLang="zh-CN" b="1" dirty="0">
                <a:latin typeface="黑体" pitchFamily="49" charset="-122"/>
                <a:ea typeface="黑体" pitchFamily="49" charset="-122"/>
              </a:rPr>
              <a:t> </a:t>
            </a:r>
            <a:r>
              <a:rPr lang="en-US" altLang="zh-CN" b="1" dirty="0" smtClean="0">
                <a:latin typeface="黑体" pitchFamily="49" charset="-122"/>
                <a:ea typeface="黑体" pitchFamily="49" charset="-122"/>
              </a:rPr>
              <a:t>nodejs</a:t>
            </a:r>
            <a:r>
              <a:rPr lang="zh-CN" altLang="en-US" b="1" dirty="0" smtClean="0">
                <a:latin typeface="黑体" pitchFamily="49" charset="-122"/>
                <a:ea typeface="黑体" pitchFamily="49" charset="-122"/>
              </a:rPr>
              <a:t>测试</a:t>
            </a:r>
            <a:endParaRPr lang="en-US" altLang="zh-CN" b="1" dirty="0" smtClean="0">
              <a:latin typeface="黑体" pitchFamily="49" charset="-122"/>
              <a:ea typeface="黑体" pitchFamily="49" charset="-122"/>
            </a:endParaRPr>
          </a:p>
          <a:p>
            <a:pPr>
              <a:lnSpc>
                <a:spcPct val="150000"/>
              </a:lnSpc>
            </a:pPr>
            <a:r>
              <a:rPr lang="zh-CN" altLang="en-US" dirty="0" smtClean="0">
                <a:latin typeface="黑体" pitchFamily="49" charset="-122"/>
                <a:ea typeface="黑体" pitchFamily="49" charset="-122"/>
              </a:rPr>
              <a:t>    单</a:t>
            </a:r>
            <a:r>
              <a:rPr lang="zh-CN" altLang="en-US" dirty="0">
                <a:latin typeface="黑体" pitchFamily="49" charset="-122"/>
                <a:ea typeface="黑体" pitchFamily="49" charset="-122"/>
              </a:rPr>
              <a:t>元测试的分</a:t>
            </a:r>
            <a:r>
              <a:rPr lang="zh-CN" altLang="en-US" dirty="0" smtClean="0">
                <a:latin typeface="黑体" pitchFamily="49" charset="-122"/>
                <a:ea typeface="黑体" pitchFamily="49" charset="-122"/>
              </a:rPr>
              <a:t>类</a:t>
            </a:r>
            <a:endParaRPr lang="en-US" altLang="zh-CN" dirty="0" smtClean="0">
              <a:latin typeface="黑体" pitchFamily="49" charset="-122"/>
              <a:ea typeface="黑体" pitchFamily="49" charset="-122"/>
            </a:endParaRPr>
          </a:p>
          <a:p>
            <a:pPr>
              <a:lnSpc>
                <a:spcPct val="150000"/>
              </a:lnSpc>
            </a:pPr>
            <a:r>
              <a:rPr lang="en-US" altLang="zh-CN" dirty="0" smtClean="0">
                <a:latin typeface="黑体" pitchFamily="49" charset="-122"/>
                <a:ea typeface="黑体" pitchFamily="49" charset="-122"/>
              </a:rPr>
              <a:t>    mocha</a:t>
            </a:r>
            <a:r>
              <a:rPr lang="zh-CN" altLang="en-US" dirty="0">
                <a:latin typeface="黑体" pitchFamily="49" charset="-122"/>
                <a:ea typeface="黑体" pitchFamily="49" charset="-122"/>
              </a:rPr>
              <a:t>框</a:t>
            </a:r>
            <a:r>
              <a:rPr lang="zh-CN" altLang="en-US" dirty="0" smtClean="0">
                <a:latin typeface="黑体" pitchFamily="49" charset="-122"/>
                <a:ea typeface="黑体" pitchFamily="49" charset="-122"/>
              </a:rPr>
              <a:t>架</a:t>
            </a:r>
            <a:endParaRPr lang="zh-CN" altLang="en-US" dirty="0"/>
          </a:p>
        </p:txBody>
      </p:sp>
      <p:sp>
        <p:nvSpPr>
          <p:cNvPr id="17" name="矩形 16"/>
          <p:cNvSpPr/>
          <p:nvPr/>
        </p:nvSpPr>
        <p:spPr>
          <a:xfrm>
            <a:off x="4113501" y="2161908"/>
            <a:ext cx="4185722" cy="546753"/>
          </a:xfrm>
          <a:prstGeom prst="rect">
            <a:avLst/>
          </a:prstGeom>
        </p:spPr>
        <p:txBody>
          <a:bodyPr wrap="square">
            <a:spAutoFit/>
          </a:bodyPr>
          <a:lstStyle/>
          <a:p>
            <a:pPr>
              <a:lnSpc>
                <a:spcPct val="200000"/>
              </a:lnSpc>
            </a:pPr>
            <a:r>
              <a:rPr lang="zh-CN" altLang="en-US" dirty="0" smtClean="0">
                <a:latin typeface="黑体" pitchFamily="49" charset="-122"/>
                <a:ea typeface="黑体" pitchFamily="49" charset="-122"/>
              </a:rPr>
              <a:t>本课重点难点</a:t>
            </a: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val="128009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9018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642091" y="2681217"/>
            <a:ext cx="3264367" cy="1604310"/>
            <a:chOff x="5075682" y="-159536"/>
            <a:chExt cx="3264367" cy="1604310"/>
          </a:xfrm>
        </p:grpSpPr>
        <p:sp>
          <p:nvSpPr>
            <p:cNvPr id="3" name="流程图: 联系 2"/>
            <p:cNvSpPr/>
            <p:nvPr/>
          </p:nvSpPr>
          <p:spPr>
            <a:xfrm>
              <a:off x="5076056" y="987574"/>
              <a:ext cx="457200" cy="457200"/>
            </a:xfrm>
            <a:prstGeom prst="flowChartConnector">
              <a:avLst/>
            </a:prstGeom>
            <a:solidFill>
              <a:srgbClr val="295A07"/>
            </a:solidFill>
            <a:ln>
              <a:solidFill>
                <a:srgbClr val="086E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t>1</a:t>
              </a:r>
              <a:endParaRPr lang="zh-CN" altLang="en-US" sz="1600" b="1" dirty="0"/>
            </a:p>
          </p:txBody>
        </p:sp>
        <p:sp>
          <p:nvSpPr>
            <p:cNvPr id="4" name="TextBox 3"/>
            <p:cNvSpPr txBox="1"/>
            <p:nvPr/>
          </p:nvSpPr>
          <p:spPr>
            <a:xfrm rot="19300716">
              <a:off x="5075682" y="-159536"/>
              <a:ext cx="3264367" cy="461665"/>
            </a:xfrm>
            <a:prstGeom prst="rect">
              <a:avLst/>
            </a:prstGeom>
            <a:noFill/>
          </p:spPr>
          <p:txBody>
            <a:bodyPr wrap="square" rtlCol="0">
              <a:spAutoFit/>
            </a:bodyPr>
            <a:lstStyle/>
            <a:p>
              <a:pPr algn="just">
                <a:lnSpc>
                  <a:spcPct val="150000"/>
                </a:lnSpc>
                <a:spcBef>
                  <a:spcPct val="30000"/>
                </a:spcBef>
                <a:buClr>
                  <a:schemeClr val="bg2"/>
                </a:buClr>
                <a:buSzPct val="75000"/>
              </a:pPr>
              <a:r>
                <a:rPr lang="en-US" altLang="zh-CN" sz="1600" dirty="0" smtClean="0">
                  <a:latin typeface="黑体" pitchFamily="49" charset="-122"/>
                  <a:ea typeface="黑体" pitchFamily="49" charset="-122"/>
                </a:rPr>
                <a:t>Nodejs</a:t>
              </a:r>
              <a:r>
                <a:rPr lang="zh-CN" altLang="en-US" sz="1600" dirty="0" smtClean="0">
                  <a:latin typeface="黑体" pitchFamily="49" charset="-122"/>
                  <a:ea typeface="黑体" pitchFamily="49" charset="-122"/>
                </a:rPr>
                <a:t>调试</a:t>
              </a:r>
              <a:r>
                <a:rPr lang="en-US" altLang="zh-CN" sz="1600" dirty="0" smtClean="0">
                  <a:latin typeface="黑体" pitchFamily="49" charset="-122"/>
                  <a:ea typeface="黑体" pitchFamily="49" charset="-122"/>
                </a:rPr>
                <a:t>.</a:t>
              </a:r>
              <a:endParaRPr lang="zh-CN" altLang="en-US" sz="1600" dirty="0">
                <a:latin typeface="黑体" pitchFamily="49" charset="-122"/>
                <a:ea typeface="黑体" pitchFamily="49" charset="-122"/>
              </a:endParaRPr>
            </a:p>
          </p:txBody>
        </p:sp>
      </p:grpSp>
      <p:grpSp>
        <p:nvGrpSpPr>
          <p:cNvPr id="5" name="组合 4"/>
          <p:cNvGrpSpPr/>
          <p:nvPr/>
        </p:nvGrpSpPr>
        <p:grpSpPr>
          <a:xfrm>
            <a:off x="3754864" y="3019913"/>
            <a:ext cx="2466389" cy="1265614"/>
            <a:chOff x="5076056" y="179160"/>
            <a:chExt cx="2466389" cy="1265614"/>
          </a:xfrm>
        </p:grpSpPr>
        <p:sp>
          <p:nvSpPr>
            <p:cNvPr id="6" name="流程图: 联系 5"/>
            <p:cNvSpPr/>
            <p:nvPr/>
          </p:nvSpPr>
          <p:spPr>
            <a:xfrm>
              <a:off x="5076056" y="987574"/>
              <a:ext cx="457200" cy="457200"/>
            </a:xfrm>
            <a:prstGeom prst="flowChartConnector">
              <a:avLst/>
            </a:prstGeom>
            <a:solidFill>
              <a:srgbClr val="295A07"/>
            </a:solidFill>
            <a:ln>
              <a:solidFill>
                <a:srgbClr val="086E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t>2</a:t>
              </a:r>
              <a:endParaRPr lang="zh-CN" altLang="en-US" sz="1600" b="1" dirty="0"/>
            </a:p>
          </p:txBody>
        </p:sp>
        <p:sp>
          <p:nvSpPr>
            <p:cNvPr id="7" name="TextBox 6"/>
            <p:cNvSpPr txBox="1"/>
            <p:nvPr/>
          </p:nvSpPr>
          <p:spPr>
            <a:xfrm rot="19300716">
              <a:off x="5171979" y="179160"/>
              <a:ext cx="2370466" cy="338554"/>
            </a:xfrm>
            <a:prstGeom prst="rect">
              <a:avLst/>
            </a:prstGeom>
            <a:noFill/>
          </p:spPr>
          <p:txBody>
            <a:bodyPr wrap="square" rtlCol="0">
              <a:spAutoFit/>
            </a:bodyPr>
            <a:lstStyle/>
            <a:p>
              <a:r>
                <a:rPr lang="en-US" altLang="zh-CN" sz="1600" dirty="0" smtClean="0">
                  <a:latin typeface="黑体" pitchFamily="49" charset="-122"/>
                  <a:ea typeface="黑体" pitchFamily="49" charset="-122"/>
                </a:rPr>
                <a:t>Nodejs</a:t>
              </a:r>
              <a:r>
                <a:rPr lang="zh-CN" altLang="en-US" sz="1600" dirty="0" smtClean="0">
                  <a:latin typeface="黑体" pitchFamily="49" charset="-122"/>
                  <a:ea typeface="黑体" pitchFamily="49" charset="-122"/>
                </a:rPr>
                <a:t>测试</a:t>
              </a:r>
              <a:endParaRPr lang="zh-CN" altLang="en-US" sz="1600" dirty="0">
                <a:latin typeface="黑体" pitchFamily="49" charset="-122"/>
                <a:ea typeface="黑体" pitchFamily="49" charset="-122"/>
              </a:endParaRPr>
            </a:p>
          </p:txBody>
        </p:sp>
      </p:grpSp>
      <p:sp>
        <p:nvSpPr>
          <p:cNvPr id="11" name="矩形 10"/>
          <p:cNvSpPr/>
          <p:nvPr/>
        </p:nvSpPr>
        <p:spPr bwMode="auto">
          <a:xfrm>
            <a:off x="1200654" y="3277154"/>
            <a:ext cx="1008063" cy="1008373"/>
          </a:xfrm>
          <a:prstGeom prst="rect">
            <a:avLst/>
          </a:prstGeom>
          <a:solidFill>
            <a:srgbClr val="04AE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smtClean="0">
                <a:latin typeface="微软雅黑" pitchFamily="34" charset="-122"/>
                <a:ea typeface="微软雅黑" pitchFamily="34" charset="-122"/>
              </a:rPr>
              <a:t>培训机构</a:t>
            </a:r>
            <a:endParaRPr lang="zh-CN" altLang="en-US" sz="1100" dirty="0"/>
          </a:p>
        </p:txBody>
      </p:sp>
      <p:sp>
        <p:nvSpPr>
          <p:cNvPr id="12" name="矩形 11"/>
          <p:cNvSpPr/>
          <p:nvPr/>
        </p:nvSpPr>
        <p:spPr bwMode="auto">
          <a:xfrm>
            <a:off x="1103023" y="3205695"/>
            <a:ext cx="46038" cy="115288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矩形 12"/>
          <p:cNvSpPr/>
          <p:nvPr/>
        </p:nvSpPr>
        <p:spPr bwMode="auto">
          <a:xfrm>
            <a:off x="2260312" y="3205695"/>
            <a:ext cx="46037" cy="115288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矩形 13"/>
          <p:cNvSpPr/>
          <p:nvPr/>
        </p:nvSpPr>
        <p:spPr bwMode="auto">
          <a:xfrm rot="5400000" flipH="1">
            <a:off x="1681660" y="3756118"/>
            <a:ext cx="46052" cy="12033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矩形 14"/>
          <p:cNvSpPr/>
          <p:nvPr/>
        </p:nvSpPr>
        <p:spPr bwMode="auto">
          <a:xfrm rot="5400000" flipH="1">
            <a:off x="1681660" y="2603237"/>
            <a:ext cx="46052" cy="12033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p:cNvSpPr/>
          <p:nvPr/>
        </p:nvSpPr>
        <p:spPr bwMode="auto">
          <a:xfrm>
            <a:off x="1200654" y="3284790"/>
            <a:ext cx="1008063" cy="1000737"/>
          </a:xfrm>
          <a:prstGeom prst="rect">
            <a:avLst/>
          </a:prstGeom>
          <a:solidFill>
            <a:srgbClr val="295A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smtClean="0">
                <a:latin typeface="黑体" pitchFamily="2" charset="-122"/>
                <a:ea typeface="黑体" pitchFamily="2" charset="-122"/>
              </a:rPr>
              <a:t>本讲</a:t>
            </a:r>
            <a:endParaRPr lang="en-US" altLang="zh-CN" sz="2000" dirty="0" smtClean="0">
              <a:latin typeface="黑体" pitchFamily="2" charset="-122"/>
              <a:ea typeface="黑体" pitchFamily="2" charset="-122"/>
            </a:endParaRPr>
          </a:p>
          <a:p>
            <a:pPr algn="ctr">
              <a:defRPr/>
            </a:pPr>
            <a:r>
              <a:rPr lang="zh-CN" altLang="en-US" sz="2000" dirty="0" smtClean="0">
                <a:latin typeface="黑体" pitchFamily="2" charset="-122"/>
                <a:ea typeface="黑体" pitchFamily="2" charset="-122"/>
              </a:rPr>
              <a:t>内容</a:t>
            </a:r>
            <a:endParaRPr lang="zh-CN" altLang="en-US" sz="2000" dirty="0">
              <a:latin typeface="黑体" pitchFamily="2" charset="-122"/>
              <a:ea typeface="黑体" pitchFamily="2" charset="-122"/>
            </a:endParaRPr>
          </a:p>
        </p:txBody>
      </p:sp>
      <p:cxnSp>
        <p:nvCxnSpPr>
          <p:cNvPr id="17" name="直接箭头连接符 16"/>
          <p:cNvCxnSpPr/>
          <p:nvPr/>
        </p:nvCxnSpPr>
        <p:spPr>
          <a:xfrm>
            <a:off x="2260312" y="4353533"/>
            <a:ext cx="5773862" cy="4247"/>
          </a:xfrm>
          <a:prstGeom prst="straightConnector1">
            <a:avLst/>
          </a:prstGeom>
          <a:ln w="444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文本框 43"/>
          <p:cNvSpPr txBox="1"/>
          <p:nvPr/>
        </p:nvSpPr>
        <p:spPr>
          <a:xfrm>
            <a:off x="1" y="787904"/>
            <a:ext cx="5891422" cy="523220"/>
          </a:xfrm>
          <a:prstGeom prst="rect">
            <a:avLst/>
          </a:prstGeom>
          <a:noFill/>
        </p:spPr>
        <p:txBody>
          <a:bodyPr wrap="square" rtlCol="0">
            <a:spAutoFit/>
          </a:bodyPr>
          <a:lstStyle/>
          <a:p>
            <a:pPr algn="ctr">
              <a:spcBef>
                <a:spcPct val="50000"/>
              </a:spcBef>
            </a:pPr>
            <a:r>
              <a:rPr lang="zh-CN" altLang="en-US" sz="2800" b="1" dirty="0" smtClean="0">
                <a:solidFill>
                  <a:schemeClr val="accent3">
                    <a:lumMod val="50000"/>
                  </a:schemeClr>
                </a:solidFill>
                <a:latin typeface="微软雅黑" panose="020B0503020204020204" pitchFamily="34" charset="-122"/>
                <a:ea typeface="微软雅黑" panose="020B0503020204020204" pitchFamily="34" charset="-122"/>
              </a:rPr>
              <a:t>第十讲：</a:t>
            </a:r>
            <a:r>
              <a:rPr lang="en-US" altLang="zh-CN" sz="2800" b="1" dirty="0" smtClean="0">
                <a:solidFill>
                  <a:schemeClr val="accent3">
                    <a:lumMod val="50000"/>
                  </a:schemeClr>
                </a:solidFill>
                <a:latin typeface="微软雅黑" panose="020B0503020204020204" pitchFamily="34" charset="-122"/>
                <a:ea typeface="微软雅黑" panose="020B0503020204020204" pitchFamily="34" charset="-122"/>
              </a:rPr>
              <a:t>Node.js</a:t>
            </a:r>
            <a:r>
              <a:rPr lang="zh-CN" altLang="en-US" sz="2800" b="1" dirty="0" smtClean="0">
                <a:solidFill>
                  <a:schemeClr val="accent3">
                    <a:lumMod val="50000"/>
                  </a:schemeClr>
                </a:solidFill>
                <a:latin typeface="微软雅黑" panose="020B0503020204020204" pitchFamily="34" charset="-122"/>
                <a:ea typeface="微软雅黑" panose="020B0503020204020204" pitchFamily="34" charset="-122"/>
              </a:rPr>
              <a:t>调试与测试</a:t>
            </a:r>
            <a:endParaRPr lang="zh-CN" altLang="en-US" sz="2800" b="1" dirty="0">
              <a:solidFill>
                <a:schemeClr val="accent3">
                  <a:lumMod val="50000"/>
                </a:schemeClr>
              </a:solidFill>
              <a:latin typeface="微软雅黑" panose="020B0503020204020204" pitchFamily="34" charset="-122"/>
              <a:ea typeface="微软雅黑" panose="020B0503020204020204" pitchFamily="34" charset="-122"/>
            </a:endParaRPr>
          </a:p>
        </p:txBody>
      </p:sp>
      <p:sp>
        <p:nvSpPr>
          <p:cNvPr id="19" name="椭圆 18"/>
          <p:cNvSpPr/>
          <p:nvPr/>
        </p:nvSpPr>
        <p:spPr>
          <a:xfrm>
            <a:off x="5891422" y="1206891"/>
            <a:ext cx="233855" cy="233855"/>
          </a:xfrm>
          <a:prstGeom prst="ellipse">
            <a:avLst/>
          </a:prstGeom>
          <a:solidFill>
            <a:srgbClr val="467612"/>
          </a:solidFill>
          <a:ln>
            <a:solidFill>
              <a:srgbClr val="4676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endCxn id="19" idx="2"/>
          </p:cNvCxnSpPr>
          <p:nvPr/>
        </p:nvCxnSpPr>
        <p:spPr>
          <a:xfrm flipV="1">
            <a:off x="-15969" y="1323819"/>
            <a:ext cx="5907391" cy="12155"/>
          </a:xfrm>
          <a:prstGeom prst="line">
            <a:avLst/>
          </a:prstGeom>
          <a:ln>
            <a:solidFill>
              <a:srgbClr val="467612"/>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547664" y="5832352"/>
            <a:ext cx="233855" cy="233855"/>
          </a:xfrm>
          <a:prstGeom prst="ellipse">
            <a:avLst/>
          </a:prstGeom>
          <a:solidFill>
            <a:srgbClr val="467612"/>
          </a:solidFill>
          <a:ln>
            <a:solidFill>
              <a:srgbClr val="4676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stCxn id="25" idx="6"/>
          </p:cNvCxnSpPr>
          <p:nvPr/>
        </p:nvCxnSpPr>
        <p:spPr>
          <a:xfrm>
            <a:off x="1781519" y="5949280"/>
            <a:ext cx="7362481" cy="0"/>
          </a:xfrm>
          <a:prstGeom prst="line">
            <a:avLst/>
          </a:prstGeom>
          <a:ln>
            <a:solidFill>
              <a:srgbClr val="467612"/>
            </a:solidFill>
          </a:ln>
        </p:spPr>
        <p:style>
          <a:lnRef idx="1">
            <a:schemeClr val="accent1"/>
          </a:lnRef>
          <a:fillRef idx="0">
            <a:schemeClr val="accent1"/>
          </a:fillRef>
          <a:effectRef idx="0">
            <a:schemeClr val="accent1"/>
          </a:effectRef>
          <a:fontRef idx="minor">
            <a:schemeClr val="tx1"/>
          </a:fontRef>
        </p:style>
      </p:cxnSp>
      <p:sp>
        <p:nvSpPr>
          <p:cNvPr id="27" name="TextBox 47"/>
          <p:cNvSpPr txBox="1">
            <a:spLocks noChangeArrowheads="1"/>
          </p:cNvSpPr>
          <p:nvPr/>
        </p:nvSpPr>
        <p:spPr bwMode="auto">
          <a:xfrm>
            <a:off x="1" y="1412584"/>
            <a:ext cx="58914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r" eaLnBrk="1" hangingPunct="1"/>
            <a:r>
              <a:rPr lang="zh-CN" altLang="en-US" dirty="0">
                <a:solidFill>
                  <a:schemeClr val="tx1">
                    <a:lumMod val="85000"/>
                    <a:lumOff val="15000"/>
                  </a:schemeClr>
                </a:solidFill>
                <a:latin typeface="微软雅黑" pitchFamily="34" charset="-122"/>
                <a:ea typeface="微软雅黑" pitchFamily="34" charset="-122"/>
              </a:rPr>
              <a:t>本</a:t>
            </a:r>
            <a:r>
              <a:rPr lang="zh-CN" altLang="en-US" dirty="0" smtClean="0">
                <a:solidFill>
                  <a:schemeClr val="tx1">
                    <a:lumMod val="85000"/>
                    <a:lumOff val="15000"/>
                  </a:schemeClr>
                </a:solidFill>
                <a:latin typeface="微软雅黑" pitchFamily="34" charset="-122"/>
                <a:ea typeface="微软雅黑" pitchFamily="34" charset="-122"/>
              </a:rPr>
              <a:t>讲</a:t>
            </a:r>
            <a:r>
              <a:rPr lang="en-US" altLang="zh-CN" dirty="0" smtClean="0">
                <a:solidFill>
                  <a:schemeClr val="tx1">
                    <a:lumMod val="85000"/>
                    <a:lumOff val="15000"/>
                  </a:schemeClr>
                </a:solidFill>
                <a:latin typeface="微软雅黑" pitchFamily="34" charset="-122"/>
                <a:ea typeface="微软雅黑" pitchFamily="34" charset="-122"/>
              </a:rPr>
              <a:t>2</a:t>
            </a:r>
            <a:r>
              <a:rPr lang="zh-CN" altLang="en-US" dirty="0" smtClean="0">
                <a:solidFill>
                  <a:schemeClr val="tx1">
                    <a:lumMod val="85000"/>
                    <a:lumOff val="15000"/>
                  </a:schemeClr>
                </a:solidFill>
                <a:latin typeface="微软雅黑" pitchFamily="34" charset="-122"/>
                <a:ea typeface="微软雅黑" pitchFamily="34" charset="-122"/>
              </a:rPr>
              <a:t>学时</a:t>
            </a:r>
            <a:r>
              <a:rPr lang="en-US" altLang="zh-CN" dirty="0">
                <a:solidFill>
                  <a:schemeClr val="tx1">
                    <a:lumMod val="85000"/>
                    <a:lumOff val="15000"/>
                  </a:schemeClr>
                </a:solidFill>
                <a:latin typeface="微软雅黑" pitchFamily="34" charset="-122"/>
                <a:ea typeface="微软雅黑" pitchFamily="34" charset="-122"/>
              </a:rPr>
              <a:t>,</a:t>
            </a:r>
            <a:r>
              <a:rPr lang="zh-CN" altLang="en-US" dirty="0" smtClean="0">
                <a:solidFill>
                  <a:schemeClr val="tx1">
                    <a:lumMod val="85000"/>
                    <a:lumOff val="15000"/>
                  </a:schemeClr>
                </a:solidFill>
                <a:latin typeface="微软雅黑" pitchFamily="34" charset="-122"/>
                <a:ea typeface="微软雅黑" pitchFamily="34" charset="-122"/>
              </a:rPr>
              <a:t>共</a:t>
            </a:r>
            <a:r>
              <a:rPr lang="en-US" altLang="zh-CN" dirty="0">
                <a:solidFill>
                  <a:schemeClr val="tx1">
                    <a:lumMod val="85000"/>
                    <a:lumOff val="15000"/>
                  </a:schemeClr>
                </a:solidFill>
                <a:latin typeface="微软雅黑" pitchFamily="34" charset="-122"/>
                <a:ea typeface="微软雅黑" pitchFamily="34" charset="-122"/>
              </a:rPr>
              <a:t>36</a:t>
            </a:r>
            <a:r>
              <a:rPr lang="zh-CN" altLang="en-US" dirty="0">
                <a:solidFill>
                  <a:schemeClr val="tx1">
                    <a:lumMod val="85000"/>
                    <a:lumOff val="15000"/>
                  </a:schemeClr>
                </a:solidFill>
                <a:latin typeface="微软雅黑" pitchFamily="34" charset="-122"/>
                <a:ea typeface="微软雅黑" pitchFamily="34" charset="-122"/>
              </a:rPr>
              <a:t>学时</a:t>
            </a:r>
          </a:p>
        </p:txBody>
      </p:sp>
    </p:spTree>
    <p:extLst>
      <p:ext uri="{BB962C8B-B14F-4D97-AF65-F5344CB8AC3E}">
        <p14:creationId xmlns:p14="http://schemas.microsoft.com/office/powerpoint/2010/main" val="252308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xit" presetSubtype="4" fill="hold" grpId="0" nodeType="afterEffect">
                                  <p:stCondLst>
                                    <p:cond delay="0"/>
                                  </p:stCondLst>
                                  <p:childTnLst>
                                    <p:anim calcmode="lin" valueType="num">
                                      <p:cBhvr>
                                        <p:cTn id="6" dur="1100"/>
                                        <p:tgtEl>
                                          <p:spTgt spid="11"/>
                                        </p:tgtEl>
                                        <p:attrNameLst>
                                          <p:attrName>ppt_x</p:attrName>
                                        </p:attrNameLst>
                                      </p:cBhvr>
                                      <p:tavLst>
                                        <p:tav tm="0">
                                          <p:val>
                                            <p:strVal val="ppt_x"/>
                                          </p:val>
                                        </p:tav>
                                        <p:tav tm="100000">
                                          <p:val>
                                            <p:strVal val="ppt_x"/>
                                          </p:val>
                                        </p:tav>
                                      </p:tavLst>
                                    </p:anim>
                                    <p:anim calcmode="lin" valueType="num">
                                      <p:cBhvr>
                                        <p:cTn id="7" dur="1100"/>
                                        <p:tgtEl>
                                          <p:spTgt spid="11"/>
                                        </p:tgtEl>
                                        <p:attrNameLst>
                                          <p:attrName>ppt_y</p:attrName>
                                        </p:attrNameLst>
                                      </p:cBhvr>
                                      <p:tavLst>
                                        <p:tav tm="0">
                                          <p:val>
                                            <p:strVal val="ppt_y"/>
                                          </p:val>
                                        </p:tav>
                                        <p:tav tm="100000">
                                          <p:val>
                                            <p:strVal val="ppt_y+ppt_h/2"/>
                                          </p:val>
                                        </p:tav>
                                      </p:tavLst>
                                    </p:anim>
                                    <p:anim calcmode="lin" valueType="num">
                                      <p:cBhvr>
                                        <p:cTn id="8" dur="1100"/>
                                        <p:tgtEl>
                                          <p:spTgt spid="11"/>
                                        </p:tgtEl>
                                        <p:attrNameLst>
                                          <p:attrName>ppt_w</p:attrName>
                                        </p:attrNameLst>
                                      </p:cBhvr>
                                      <p:tavLst>
                                        <p:tav tm="0">
                                          <p:val>
                                            <p:strVal val="ppt_w"/>
                                          </p:val>
                                        </p:tav>
                                        <p:tav tm="100000">
                                          <p:val>
                                            <p:strVal val="ppt_w"/>
                                          </p:val>
                                        </p:tav>
                                      </p:tavLst>
                                    </p:anim>
                                    <p:anim calcmode="lin" valueType="num">
                                      <p:cBhvr>
                                        <p:cTn id="9" dur="1100"/>
                                        <p:tgtEl>
                                          <p:spTgt spid="11"/>
                                        </p:tgtEl>
                                        <p:attrNameLst>
                                          <p:attrName>ppt_h</p:attrName>
                                        </p:attrNameLst>
                                      </p:cBhvr>
                                      <p:tavLst>
                                        <p:tav tm="0">
                                          <p:val>
                                            <p:strVal val="ppt_h"/>
                                          </p:val>
                                        </p:tav>
                                        <p:tav tm="100000">
                                          <p:val>
                                            <p:fltVal val="0"/>
                                          </p:val>
                                        </p:tav>
                                      </p:tavLst>
                                    </p:anim>
                                    <p:set>
                                      <p:cBhvr>
                                        <p:cTn id="10" dur="1" fill="hold">
                                          <p:stCondLst>
                                            <p:cond delay="1099"/>
                                          </p:stCondLst>
                                        </p:cTn>
                                        <p:tgtEl>
                                          <p:spTgt spid="11"/>
                                        </p:tgtEl>
                                        <p:attrNameLst>
                                          <p:attrName>style.visibility</p:attrName>
                                        </p:attrNameLst>
                                      </p:cBhvr>
                                      <p:to>
                                        <p:strVal val="hidden"/>
                                      </p:to>
                                    </p:set>
                                  </p:childTnLst>
                                </p:cTn>
                              </p:par>
                              <p:par>
                                <p:cTn id="11" presetID="47"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par>
                          <p:cTn id="16" fill="hold">
                            <p:stCondLst>
                              <p:cond delay="1100"/>
                            </p:stCondLst>
                            <p:childTnLst>
                              <p:par>
                                <p:cTn id="17" presetID="22" presetClass="entr" presetSubtype="8"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1000"/>
                                        <p:tgtEl>
                                          <p:spTgt spid="17"/>
                                        </p:tgtEl>
                                      </p:cBhvr>
                                    </p:animEffect>
                                  </p:childTnLst>
                                </p:cTn>
                              </p:par>
                            </p:childTnLst>
                          </p:cTn>
                        </p:par>
                        <p:par>
                          <p:cTn id="20" fill="hold">
                            <p:stCondLst>
                              <p:cond delay="2100"/>
                            </p:stCondLst>
                            <p:childTnLst>
                              <p:par>
                                <p:cTn id="21" presetID="22" presetClass="entr" presetSubtype="8"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par>
                          <p:cTn id="29" fill="hold">
                            <p:stCondLst>
                              <p:cond delay="500"/>
                            </p:stCondLst>
                            <p:childTnLst>
                              <p:par>
                                <p:cTn id="30" presetID="10" presetClass="entr" presetSubtype="0" fill="hold" grpId="0" nodeType="afterEffect">
                                  <p:stCondLst>
                                    <p:cond delay="0"/>
                                  </p:stCondLst>
                                  <p:iterate type="lt">
                                    <p:tmPct val="10000"/>
                                  </p:iterate>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a:spLocks noChangeArrowheads="1"/>
          </p:cNvSpPr>
          <p:nvPr/>
        </p:nvSpPr>
        <p:spPr bwMode="auto">
          <a:xfrm rot="20760209">
            <a:off x="4699137" y="3130025"/>
            <a:ext cx="4114498" cy="3236913"/>
          </a:xfrm>
          <a:prstGeom prst="rect">
            <a:avLst/>
          </a:prstGeom>
          <a:solidFill>
            <a:srgbClr val="467612"/>
          </a:solidFill>
          <a:ln>
            <a:noFill/>
          </a:ln>
        </p:spPr>
        <p:txBody>
          <a:bodyPr anchor="ctr"/>
          <a:lstStyle/>
          <a:p>
            <a:pPr algn="ctr"/>
            <a:endParaRPr lang="zh-CN" altLang="en-US">
              <a:solidFill>
                <a:srgbClr val="FFFFFF"/>
              </a:solidFill>
              <a:latin typeface="Calibri" pitchFamily="34" charset="0"/>
            </a:endParaRPr>
          </a:p>
        </p:txBody>
      </p:sp>
      <p:sp>
        <p:nvSpPr>
          <p:cNvPr id="3" name="圆角矩形 7"/>
          <p:cNvSpPr>
            <a:spLocks noChangeArrowheads="1"/>
          </p:cNvSpPr>
          <p:nvPr/>
        </p:nvSpPr>
        <p:spPr bwMode="auto">
          <a:xfrm rot="20760209">
            <a:off x="5279650" y="3991515"/>
            <a:ext cx="2643188" cy="357187"/>
          </a:xfrm>
          <a:prstGeom prst="roundRect">
            <a:avLst>
              <a:gd name="adj" fmla="val 16667"/>
            </a:avLst>
          </a:pr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FFFF"/>
              </a:solidFill>
              <a:latin typeface="Calibri" pitchFamily="34" charset="0"/>
            </a:endParaRPr>
          </a:p>
        </p:txBody>
      </p:sp>
      <p:sp>
        <p:nvSpPr>
          <p:cNvPr id="4" name="TextBox 8"/>
          <p:cNvSpPr txBox="1">
            <a:spLocks noChangeArrowheads="1"/>
          </p:cNvSpPr>
          <p:nvPr/>
        </p:nvSpPr>
        <p:spPr bwMode="auto">
          <a:xfrm rot="20760209">
            <a:off x="5347913" y="3977505"/>
            <a:ext cx="2571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dirty="0" smtClean="0">
                <a:solidFill>
                  <a:schemeClr val="bg1"/>
                </a:solidFill>
                <a:latin typeface="Calibri" pitchFamily="34" charset="0"/>
              </a:rPr>
              <a:t>2016</a:t>
            </a:r>
            <a:r>
              <a:rPr lang="zh-CN" altLang="en-US" dirty="0" smtClean="0">
                <a:solidFill>
                  <a:schemeClr val="bg1"/>
                </a:solidFill>
                <a:latin typeface="Calibri" pitchFamily="34" charset="0"/>
              </a:rPr>
              <a:t>年</a:t>
            </a:r>
            <a:r>
              <a:rPr lang="en-US" altLang="zh-CN" dirty="0" smtClean="0">
                <a:solidFill>
                  <a:schemeClr val="bg1"/>
                </a:solidFill>
                <a:latin typeface="Calibri" pitchFamily="34" charset="0"/>
              </a:rPr>
              <a:t>4</a:t>
            </a:r>
            <a:r>
              <a:rPr lang="zh-CN" altLang="en-US" dirty="0" smtClean="0">
                <a:solidFill>
                  <a:schemeClr val="bg1"/>
                </a:solidFill>
                <a:latin typeface="Calibri" pitchFamily="34" charset="0"/>
              </a:rPr>
              <a:t>月</a:t>
            </a:r>
            <a:r>
              <a:rPr lang="en-US" altLang="zh-CN" dirty="0" smtClean="0">
                <a:solidFill>
                  <a:schemeClr val="bg1"/>
                </a:solidFill>
                <a:latin typeface="Calibri" pitchFamily="34" charset="0"/>
              </a:rPr>
              <a:t>19</a:t>
            </a:r>
            <a:r>
              <a:rPr lang="zh-CN" altLang="en-US" dirty="0" smtClean="0">
                <a:solidFill>
                  <a:schemeClr val="bg1"/>
                </a:solidFill>
                <a:latin typeface="Calibri" pitchFamily="34" charset="0"/>
              </a:rPr>
              <a:t>日</a:t>
            </a:r>
            <a:endParaRPr lang="zh-CN" altLang="en-US" dirty="0">
              <a:solidFill>
                <a:schemeClr val="bg1"/>
              </a:solidFill>
              <a:latin typeface="Calibri" pitchFamily="34" charset="0"/>
            </a:endParaRPr>
          </a:p>
        </p:txBody>
      </p:sp>
      <p:sp>
        <p:nvSpPr>
          <p:cNvPr id="5" name="任意多边形 11"/>
          <p:cNvSpPr>
            <a:spLocks noChangeArrowheads="1"/>
          </p:cNvSpPr>
          <p:nvPr/>
        </p:nvSpPr>
        <p:spPr bwMode="auto">
          <a:xfrm rot="20760209">
            <a:off x="5157413" y="5750465"/>
            <a:ext cx="3825875" cy="0"/>
          </a:xfrm>
          <a:custGeom>
            <a:avLst/>
            <a:gdLst>
              <a:gd name="T0" fmla="*/ 0 w 3825849"/>
              <a:gd name="T1" fmla="*/ 3825953 w 3825849"/>
              <a:gd name="T2" fmla="*/ 3825953 w 3825849"/>
              <a:gd name="T3" fmla="*/ 0 60000 65536"/>
              <a:gd name="T4" fmla="*/ 0 60000 65536"/>
              <a:gd name="T5" fmla="*/ 0 60000 65536"/>
              <a:gd name="T6" fmla="*/ 0 w 3825849"/>
              <a:gd name="T7" fmla="*/ 3825849 w 3825849"/>
            </a:gdLst>
            <a:ahLst/>
            <a:cxnLst>
              <a:cxn ang="T3">
                <a:pos x="T0" y="0"/>
              </a:cxn>
              <a:cxn ang="T4">
                <a:pos x="T1" y="0"/>
              </a:cxn>
              <a:cxn ang="T5">
                <a:pos x="T2" y="0"/>
              </a:cxn>
            </a:cxnLst>
            <a:rect l="T6" t="0" r="T7" b="0"/>
            <a:pathLst>
              <a:path w="3825849">
                <a:moveTo>
                  <a:pt x="0" y="0"/>
                </a:moveTo>
                <a:lnTo>
                  <a:pt x="3825849" y="0"/>
                </a:lnTo>
              </a:path>
            </a:pathLst>
          </a:custGeom>
          <a:noFill/>
          <a:ln w="38100" cap="rnd"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6" name="Group 6"/>
          <p:cNvGrpSpPr>
            <a:grpSpLocks/>
          </p:cNvGrpSpPr>
          <p:nvPr/>
        </p:nvGrpSpPr>
        <p:grpSpPr bwMode="auto">
          <a:xfrm>
            <a:off x="4804988" y="4832890"/>
            <a:ext cx="3883025" cy="415925"/>
            <a:chOff x="0" y="0"/>
            <a:chExt cx="3882950" cy="415869"/>
          </a:xfrm>
        </p:grpSpPr>
        <p:sp>
          <p:nvSpPr>
            <p:cNvPr id="7" name="TextBox 9"/>
            <p:cNvSpPr txBox="1">
              <a:spLocks noChangeArrowheads="1"/>
            </p:cNvSpPr>
            <p:nvPr/>
          </p:nvSpPr>
          <p:spPr bwMode="auto">
            <a:xfrm rot="-839791">
              <a:off x="0" y="77315"/>
              <a:ext cx="1785950"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600">
                  <a:solidFill>
                    <a:schemeClr val="bg1"/>
                  </a:solidFill>
                  <a:latin typeface="微软雅黑" pitchFamily="34" charset="-122"/>
                  <a:ea typeface="微软雅黑" pitchFamily="34" charset="-122"/>
                </a:rPr>
                <a:t>拍摄场次</a:t>
              </a:r>
            </a:p>
          </p:txBody>
        </p:sp>
        <p:sp>
          <p:nvSpPr>
            <p:cNvPr id="8" name="任意多边形 13"/>
            <p:cNvSpPr>
              <a:spLocks noChangeArrowheads="1"/>
            </p:cNvSpPr>
            <p:nvPr/>
          </p:nvSpPr>
          <p:spPr bwMode="auto">
            <a:xfrm rot="-839791">
              <a:off x="977881" y="0"/>
              <a:ext cx="2905069" cy="14285"/>
            </a:xfrm>
            <a:custGeom>
              <a:avLst/>
              <a:gdLst>
                <a:gd name="T0" fmla="*/ 0 w 3825849"/>
                <a:gd name="T1" fmla="*/ 14285 h 14285"/>
                <a:gd name="T2" fmla="*/ 1271869 w 3825849"/>
                <a:gd name="T3" fmla="*/ 14285 h 14285"/>
                <a:gd name="T4" fmla="*/ 1271869 w 3825849"/>
                <a:gd name="T5" fmla="*/ 14285 h 14285"/>
                <a:gd name="T6" fmla="*/ 0 60000 65536"/>
                <a:gd name="T7" fmla="*/ 0 60000 65536"/>
                <a:gd name="T8" fmla="*/ 0 60000 65536"/>
                <a:gd name="T9" fmla="*/ 0 w 3825849"/>
                <a:gd name="T10" fmla="*/ 0 h 14285"/>
                <a:gd name="T11" fmla="*/ 3825849 w 3825849"/>
                <a:gd name="T12" fmla="*/ 14285 h 14285"/>
              </a:gdLst>
              <a:ahLst/>
              <a:cxnLst>
                <a:cxn ang="T6">
                  <a:pos x="T0" y="T1"/>
                </a:cxn>
                <a:cxn ang="T7">
                  <a:pos x="T2" y="T3"/>
                </a:cxn>
                <a:cxn ang="T8">
                  <a:pos x="T4" y="T5"/>
                </a:cxn>
              </a:cxnLst>
              <a:rect l="T9" t="T10" r="T11" b="T12"/>
              <a:pathLst>
                <a:path w="3825849" h="14285">
                  <a:moveTo>
                    <a:pt x="0" y="0"/>
                  </a:moveTo>
                  <a:lnTo>
                    <a:pt x="3825849" y="0"/>
                  </a:lnTo>
                </a:path>
              </a:pathLst>
            </a:custGeom>
            <a:noFill/>
            <a:ln w="28575" cap="rnd" cmpd="sng">
              <a:no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bg1"/>
                </a:solidFill>
              </a:endParaRPr>
            </a:p>
          </p:txBody>
        </p:sp>
      </p:grpSp>
      <p:grpSp>
        <p:nvGrpSpPr>
          <p:cNvPr id="9" name="Group 9"/>
          <p:cNvGrpSpPr>
            <a:grpSpLocks/>
          </p:cNvGrpSpPr>
          <p:nvPr/>
        </p:nvGrpSpPr>
        <p:grpSpPr bwMode="auto">
          <a:xfrm>
            <a:off x="4903413" y="5169440"/>
            <a:ext cx="3881437" cy="450850"/>
            <a:chOff x="0" y="0"/>
            <a:chExt cx="3881932" cy="449564"/>
          </a:xfrm>
        </p:grpSpPr>
        <p:sp>
          <p:nvSpPr>
            <p:cNvPr id="10" name="任意多边形 12"/>
            <p:cNvSpPr>
              <a:spLocks noChangeArrowheads="1"/>
            </p:cNvSpPr>
            <p:nvPr/>
          </p:nvSpPr>
          <p:spPr bwMode="auto">
            <a:xfrm rot="-839791">
              <a:off x="976437" y="0"/>
              <a:ext cx="2905495" cy="49072"/>
            </a:xfrm>
            <a:custGeom>
              <a:avLst/>
              <a:gdLst>
                <a:gd name="T0" fmla="*/ 0 w 3825849"/>
                <a:gd name="T1" fmla="*/ 49072 h 49072"/>
                <a:gd name="T2" fmla="*/ 1272615 w 3825849"/>
                <a:gd name="T3" fmla="*/ 49072 h 49072"/>
                <a:gd name="T4" fmla="*/ 1272615 w 3825849"/>
                <a:gd name="T5" fmla="*/ 49072 h 49072"/>
                <a:gd name="T6" fmla="*/ 0 60000 65536"/>
                <a:gd name="T7" fmla="*/ 0 60000 65536"/>
                <a:gd name="T8" fmla="*/ 0 60000 65536"/>
                <a:gd name="T9" fmla="*/ 0 w 3825849"/>
                <a:gd name="T10" fmla="*/ 0 h 49072"/>
                <a:gd name="T11" fmla="*/ 3825849 w 3825849"/>
                <a:gd name="T12" fmla="*/ 49072 h 49072"/>
              </a:gdLst>
              <a:ahLst/>
              <a:cxnLst>
                <a:cxn ang="T6">
                  <a:pos x="T0" y="T1"/>
                </a:cxn>
                <a:cxn ang="T7">
                  <a:pos x="T2" y="T3"/>
                </a:cxn>
                <a:cxn ang="T8">
                  <a:pos x="T4" y="T5"/>
                </a:cxn>
              </a:cxnLst>
              <a:rect l="T9" t="T10" r="T11" b="T12"/>
              <a:pathLst>
                <a:path w="3825849" h="49072">
                  <a:moveTo>
                    <a:pt x="0" y="0"/>
                  </a:moveTo>
                  <a:lnTo>
                    <a:pt x="3825849" y="0"/>
                  </a:lnTo>
                </a:path>
              </a:pathLst>
            </a:custGeom>
            <a:noFill/>
            <a:ln w="28575" cap="rnd" cmpd="sng">
              <a:no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bg1"/>
                </a:solidFill>
              </a:endParaRPr>
            </a:p>
          </p:txBody>
        </p:sp>
        <p:sp>
          <p:nvSpPr>
            <p:cNvPr id="11" name="TextBox 14"/>
            <p:cNvSpPr txBox="1">
              <a:spLocks noChangeArrowheads="1"/>
            </p:cNvSpPr>
            <p:nvPr/>
          </p:nvSpPr>
          <p:spPr bwMode="auto">
            <a:xfrm rot="-839791">
              <a:off x="0" y="111010"/>
              <a:ext cx="1785950"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600">
                  <a:solidFill>
                    <a:schemeClr val="bg1"/>
                  </a:solidFill>
                  <a:latin typeface="微软雅黑" pitchFamily="34" charset="-122"/>
                  <a:ea typeface="微软雅黑" pitchFamily="34" charset="-122"/>
                </a:rPr>
                <a:t>执行导演</a:t>
              </a:r>
            </a:p>
          </p:txBody>
        </p:sp>
      </p:grpSp>
      <p:grpSp>
        <p:nvGrpSpPr>
          <p:cNvPr id="12" name="Group 12"/>
          <p:cNvGrpSpPr>
            <a:grpSpLocks/>
          </p:cNvGrpSpPr>
          <p:nvPr/>
        </p:nvGrpSpPr>
        <p:grpSpPr bwMode="auto">
          <a:xfrm>
            <a:off x="5003425" y="5520277"/>
            <a:ext cx="3879850" cy="457200"/>
            <a:chOff x="0" y="0"/>
            <a:chExt cx="3880368" cy="457331"/>
          </a:xfrm>
        </p:grpSpPr>
        <p:sp>
          <p:nvSpPr>
            <p:cNvPr id="13" name="TextBox 10"/>
            <p:cNvSpPr txBox="1">
              <a:spLocks noChangeArrowheads="1"/>
            </p:cNvSpPr>
            <p:nvPr/>
          </p:nvSpPr>
          <p:spPr bwMode="auto">
            <a:xfrm rot="-839791">
              <a:off x="0" y="118777"/>
              <a:ext cx="1785950"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600">
                  <a:solidFill>
                    <a:schemeClr val="bg1"/>
                  </a:solidFill>
                  <a:latin typeface="微软雅黑" pitchFamily="34" charset="-122"/>
                  <a:ea typeface="微软雅黑" pitchFamily="34" charset="-122"/>
                </a:rPr>
                <a:t>后期制作</a:t>
              </a:r>
            </a:p>
          </p:txBody>
        </p:sp>
        <p:sp>
          <p:nvSpPr>
            <p:cNvPr id="14" name="任意多边形 15"/>
            <p:cNvSpPr>
              <a:spLocks noChangeArrowheads="1"/>
            </p:cNvSpPr>
            <p:nvPr/>
          </p:nvSpPr>
          <p:spPr bwMode="auto">
            <a:xfrm rot="-839791">
              <a:off x="974855" y="0"/>
              <a:ext cx="2905513" cy="49227"/>
            </a:xfrm>
            <a:custGeom>
              <a:avLst/>
              <a:gdLst>
                <a:gd name="T0" fmla="*/ 0 w 3825849"/>
                <a:gd name="T1" fmla="*/ 49227 h 49227"/>
                <a:gd name="T2" fmla="*/ 1272647 w 3825849"/>
                <a:gd name="T3" fmla="*/ 49227 h 49227"/>
                <a:gd name="T4" fmla="*/ 1272647 w 3825849"/>
                <a:gd name="T5" fmla="*/ 49227 h 49227"/>
                <a:gd name="T6" fmla="*/ 0 60000 65536"/>
                <a:gd name="T7" fmla="*/ 0 60000 65536"/>
                <a:gd name="T8" fmla="*/ 0 60000 65536"/>
                <a:gd name="T9" fmla="*/ 0 w 3825849"/>
                <a:gd name="T10" fmla="*/ 0 h 49227"/>
                <a:gd name="T11" fmla="*/ 3825849 w 3825849"/>
                <a:gd name="T12" fmla="*/ 49227 h 49227"/>
              </a:gdLst>
              <a:ahLst/>
              <a:cxnLst>
                <a:cxn ang="T6">
                  <a:pos x="T0" y="T1"/>
                </a:cxn>
                <a:cxn ang="T7">
                  <a:pos x="T2" y="T3"/>
                </a:cxn>
                <a:cxn ang="T8">
                  <a:pos x="T4" y="T5"/>
                </a:cxn>
              </a:cxnLst>
              <a:rect l="T9" t="T10" r="T11" b="T12"/>
              <a:pathLst>
                <a:path w="3825849" h="49227">
                  <a:moveTo>
                    <a:pt x="0" y="0"/>
                  </a:moveTo>
                  <a:lnTo>
                    <a:pt x="3825849" y="0"/>
                  </a:lnTo>
                </a:path>
              </a:pathLst>
            </a:custGeom>
            <a:noFill/>
            <a:ln w="28575" cap="rnd" cmpd="sng">
              <a:no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bg1"/>
                </a:solidFill>
              </a:endParaRPr>
            </a:p>
          </p:txBody>
        </p:sp>
      </p:grpSp>
      <p:sp>
        <p:nvSpPr>
          <p:cNvPr id="15" name="TextBox 16"/>
          <p:cNvSpPr txBox="1">
            <a:spLocks noChangeArrowheads="1"/>
          </p:cNvSpPr>
          <p:nvPr/>
        </p:nvSpPr>
        <p:spPr bwMode="auto">
          <a:xfrm rot="20760209">
            <a:off x="5222020" y="6015312"/>
            <a:ext cx="182659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400" dirty="0">
                <a:solidFill>
                  <a:schemeClr val="bg1"/>
                </a:solidFill>
                <a:latin typeface="微软雅黑" pitchFamily="34" charset="-122"/>
                <a:ea typeface="微软雅黑" pitchFamily="34" charset="-122"/>
              </a:rPr>
              <a:t>发布日期</a:t>
            </a:r>
            <a:r>
              <a:rPr lang="en-US" altLang="zh-CN" sz="1400" dirty="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2016.4.19</a:t>
            </a:r>
            <a:endParaRPr lang="zh-CN" altLang="en-US" sz="1400" dirty="0">
              <a:solidFill>
                <a:schemeClr val="bg1"/>
              </a:solidFill>
              <a:latin typeface="微软雅黑" pitchFamily="34" charset="-122"/>
              <a:ea typeface="微软雅黑" pitchFamily="34" charset="-122"/>
            </a:endParaRPr>
          </a:p>
        </p:txBody>
      </p:sp>
      <p:sp>
        <p:nvSpPr>
          <p:cNvPr id="16" name="TextBox 17"/>
          <p:cNvSpPr txBox="1">
            <a:spLocks noChangeArrowheads="1"/>
          </p:cNvSpPr>
          <p:nvPr/>
        </p:nvSpPr>
        <p:spPr bwMode="auto">
          <a:xfrm rot="20760209">
            <a:off x="7121150" y="5550440"/>
            <a:ext cx="178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400" dirty="0">
                <a:solidFill>
                  <a:schemeClr val="bg1"/>
                </a:solidFill>
                <a:latin typeface="微软雅黑" pitchFamily="34" charset="-122"/>
                <a:ea typeface="微软雅黑" pitchFamily="34" charset="-122"/>
              </a:rPr>
              <a:t>片长</a:t>
            </a:r>
            <a:r>
              <a:rPr lang="en-US" altLang="zh-CN" sz="1400" dirty="0" smtClean="0">
                <a:solidFill>
                  <a:schemeClr val="bg1"/>
                </a:solidFill>
                <a:latin typeface="微软雅黑" pitchFamily="34" charset="-122"/>
                <a:ea typeface="微软雅黑" pitchFamily="34" charset="-122"/>
              </a:rPr>
              <a:t>:90”00’</a:t>
            </a:r>
            <a:endParaRPr lang="zh-CN" altLang="en-US" sz="1400" dirty="0">
              <a:solidFill>
                <a:schemeClr val="bg1"/>
              </a:solidFill>
              <a:latin typeface="微软雅黑" pitchFamily="34" charset="-122"/>
              <a:ea typeface="微软雅黑" pitchFamily="34" charset="-122"/>
            </a:endParaRPr>
          </a:p>
        </p:txBody>
      </p:sp>
      <p:grpSp>
        <p:nvGrpSpPr>
          <p:cNvPr id="25" name="Group 25"/>
          <p:cNvGrpSpPr>
            <a:grpSpLocks/>
          </p:cNvGrpSpPr>
          <p:nvPr/>
        </p:nvGrpSpPr>
        <p:grpSpPr bwMode="auto">
          <a:xfrm rot="19860000">
            <a:off x="3948850" y="2147127"/>
            <a:ext cx="4153378" cy="572991"/>
            <a:chOff x="0" y="0"/>
            <a:chExt cx="4156812" cy="573300"/>
          </a:xfrm>
        </p:grpSpPr>
        <p:sp>
          <p:nvSpPr>
            <p:cNvPr id="27" name="矩形 31"/>
            <p:cNvSpPr>
              <a:spLocks noChangeArrowheads="1"/>
            </p:cNvSpPr>
            <p:nvPr/>
          </p:nvSpPr>
          <p:spPr bwMode="auto">
            <a:xfrm>
              <a:off x="2871" y="-3555"/>
              <a:ext cx="4153159" cy="571808"/>
            </a:xfrm>
            <a:prstGeom prst="rect">
              <a:avLst/>
            </a:prstGeom>
            <a:solidFill>
              <a:schemeClr val="tx1">
                <a:lumMod val="85000"/>
                <a:lumOff val="15000"/>
              </a:schemeClr>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28" name="平行四边形 38"/>
            <p:cNvSpPr>
              <a:spLocks noChangeArrowheads="1"/>
            </p:cNvSpPr>
            <p:nvPr/>
          </p:nvSpPr>
          <p:spPr bwMode="auto">
            <a:xfrm rot="10800000" flipH="1">
              <a:off x="454" y="-1184"/>
              <a:ext cx="642978"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29" name="平行四边形 41"/>
            <p:cNvSpPr>
              <a:spLocks noChangeArrowheads="1"/>
            </p:cNvSpPr>
            <p:nvPr/>
          </p:nvSpPr>
          <p:spPr bwMode="auto">
            <a:xfrm rot="10800000" flipH="1">
              <a:off x="3507554" y="-1674"/>
              <a:ext cx="641390"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30" name="平行四边形 42"/>
            <p:cNvSpPr>
              <a:spLocks noChangeArrowheads="1"/>
            </p:cNvSpPr>
            <p:nvPr/>
          </p:nvSpPr>
          <p:spPr bwMode="auto">
            <a:xfrm rot="10800000" flipH="1">
              <a:off x="2094045" y="-2409"/>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31" name="平行四边形 43"/>
            <p:cNvSpPr>
              <a:spLocks noChangeArrowheads="1"/>
            </p:cNvSpPr>
            <p:nvPr/>
          </p:nvSpPr>
          <p:spPr bwMode="auto">
            <a:xfrm rot="10800000" flipH="1">
              <a:off x="1400448" y="-2057"/>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32" name="平行四边形 44"/>
            <p:cNvSpPr>
              <a:spLocks noChangeArrowheads="1"/>
            </p:cNvSpPr>
            <p:nvPr/>
          </p:nvSpPr>
          <p:spPr bwMode="auto">
            <a:xfrm rot="10800000" flipH="1">
              <a:off x="2801829" y="-2158"/>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33" name="平行四边形 45"/>
            <p:cNvSpPr>
              <a:spLocks noChangeArrowheads="1"/>
            </p:cNvSpPr>
            <p:nvPr/>
          </p:nvSpPr>
          <p:spPr bwMode="auto">
            <a:xfrm rot="10800000" flipH="1">
              <a:off x="694051" y="-1537"/>
              <a:ext cx="642978"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grpSp>
      <p:sp>
        <p:nvSpPr>
          <p:cNvPr id="34" name="TextBox 60"/>
          <p:cNvSpPr txBox="1">
            <a:spLocks noChangeArrowheads="1"/>
          </p:cNvSpPr>
          <p:nvPr/>
        </p:nvSpPr>
        <p:spPr bwMode="auto">
          <a:xfrm rot="20760209">
            <a:off x="5887663" y="4486815"/>
            <a:ext cx="2860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sz="1600" dirty="0" smtClean="0">
                <a:solidFill>
                  <a:schemeClr val="bg1"/>
                </a:solidFill>
                <a:latin typeface="微软雅黑" pitchFamily="34" charset="-122"/>
                <a:ea typeface="微软雅黑" pitchFamily="34" charset="-122"/>
              </a:rPr>
              <a:t>《NODE.JS》</a:t>
            </a:r>
            <a:r>
              <a:rPr lang="zh-CN" altLang="en-US" sz="1600" dirty="0" smtClean="0">
                <a:solidFill>
                  <a:schemeClr val="bg1"/>
                </a:solidFill>
                <a:latin typeface="微软雅黑" pitchFamily="34" charset="-122"/>
                <a:ea typeface="微软雅黑" pitchFamily="34" charset="-122"/>
              </a:rPr>
              <a:t>第十讲</a:t>
            </a:r>
            <a:endParaRPr lang="zh-CN" altLang="en-US" sz="1600" dirty="0">
              <a:solidFill>
                <a:schemeClr val="bg1"/>
              </a:solidFill>
              <a:latin typeface="微软雅黑" pitchFamily="34" charset="-122"/>
              <a:ea typeface="微软雅黑" pitchFamily="34" charset="-122"/>
            </a:endParaRPr>
          </a:p>
        </p:txBody>
      </p:sp>
      <p:sp>
        <p:nvSpPr>
          <p:cNvPr id="35" name="TextBox 61"/>
          <p:cNvSpPr txBox="1">
            <a:spLocks noChangeArrowheads="1"/>
          </p:cNvSpPr>
          <p:nvPr/>
        </p:nvSpPr>
        <p:spPr bwMode="auto">
          <a:xfrm rot="20760209">
            <a:off x="6128734" y="4886845"/>
            <a:ext cx="22463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600" dirty="0">
                <a:solidFill>
                  <a:schemeClr val="bg1"/>
                </a:solidFill>
                <a:latin typeface="微软雅黑" pitchFamily="34" charset="-122"/>
                <a:ea typeface="微软雅黑" pitchFamily="34" charset="-122"/>
              </a:rPr>
              <a:t>王 智 娟</a:t>
            </a:r>
          </a:p>
        </p:txBody>
      </p:sp>
      <p:sp>
        <p:nvSpPr>
          <p:cNvPr id="36" name="TextBox 62"/>
          <p:cNvSpPr txBox="1">
            <a:spLocks noChangeArrowheads="1"/>
          </p:cNvSpPr>
          <p:nvPr/>
        </p:nvSpPr>
        <p:spPr bwMode="auto">
          <a:xfrm rot="20760209">
            <a:off x="6223161" y="5227675"/>
            <a:ext cx="24436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600" dirty="0" smtClean="0">
                <a:solidFill>
                  <a:schemeClr val="bg1"/>
                </a:solidFill>
                <a:latin typeface="微软雅黑" pitchFamily="34" charset="-122"/>
                <a:ea typeface="微软雅黑" pitchFamily="34" charset="-122"/>
              </a:rPr>
              <a:t>河北师范大学软件学院</a:t>
            </a:r>
            <a:endParaRPr lang="zh-CN" altLang="en-US" sz="1600" dirty="0">
              <a:solidFill>
                <a:schemeClr val="bg1"/>
              </a:solidFill>
              <a:latin typeface="微软雅黑" pitchFamily="34" charset="-122"/>
              <a:ea typeface="微软雅黑" pitchFamily="34" charset="-122"/>
            </a:endParaRPr>
          </a:p>
        </p:txBody>
      </p:sp>
      <p:sp>
        <p:nvSpPr>
          <p:cNvPr id="38" name="TextBox 46"/>
          <p:cNvSpPr txBox="1">
            <a:spLocks noChangeArrowheads="1"/>
          </p:cNvSpPr>
          <p:nvPr/>
        </p:nvSpPr>
        <p:spPr bwMode="auto">
          <a:xfrm>
            <a:off x="9416" y="966938"/>
            <a:ext cx="368909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ctr" eaLnBrk="1" hangingPunct="1"/>
            <a:r>
              <a:rPr lang="zh-CN" altLang="en-US" sz="4000" dirty="0" smtClean="0">
                <a:solidFill>
                  <a:schemeClr val="tx1">
                    <a:lumMod val="85000"/>
                    <a:lumOff val="15000"/>
                  </a:schemeClr>
                </a:solidFill>
                <a:latin typeface="微软雅黑" pitchFamily="34" charset="-122"/>
                <a:ea typeface="微软雅黑" pitchFamily="34" charset="-122"/>
              </a:rPr>
              <a:t>第 一 部 分</a:t>
            </a:r>
            <a:endParaRPr lang="zh-CN" altLang="en-US" sz="4000" dirty="0">
              <a:solidFill>
                <a:schemeClr val="tx1">
                  <a:lumMod val="85000"/>
                  <a:lumOff val="15000"/>
                </a:schemeClr>
              </a:solidFill>
              <a:latin typeface="微软雅黑" pitchFamily="34" charset="-122"/>
              <a:ea typeface="微软雅黑" pitchFamily="34" charset="-122"/>
            </a:endParaRPr>
          </a:p>
        </p:txBody>
      </p:sp>
      <p:sp>
        <p:nvSpPr>
          <p:cNvPr id="39" name="TextBox 47"/>
          <p:cNvSpPr txBox="1">
            <a:spLocks noChangeArrowheads="1"/>
          </p:cNvSpPr>
          <p:nvPr/>
        </p:nvSpPr>
        <p:spPr bwMode="auto">
          <a:xfrm>
            <a:off x="9416" y="1749316"/>
            <a:ext cx="42557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r">
              <a:lnSpc>
                <a:spcPct val="150000"/>
              </a:lnSpc>
              <a:spcBef>
                <a:spcPct val="30000"/>
              </a:spcBef>
              <a:buClr>
                <a:schemeClr val="bg2"/>
              </a:buClr>
              <a:buSzPct val="75000"/>
            </a:pPr>
            <a:r>
              <a:rPr lang="en-US" altLang="zh-CN" sz="2400" dirty="0" smtClean="0">
                <a:latin typeface="黑体" pitchFamily="49" charset="-122"/>
                <a:ea typeface="黑体" pitchFamily="49" charset="-122"/>
              </a:rPr>
              <a:t>Nodejs</a:t>
            </a:r>
            <a:r>
              <a:rPr lang="zh-CN" altLang="en-US" sz="2400" dirty="0">
                <a:latin typeface="黑体" pitchFamily="49" charset="-122"/>
                <a:ea typeface="黑体" pitchFamily="49" charset="-122"/>
              </a:rPr>
              <a:t>调试</a:t>
            </a:r>
            <a:r>
              <a:rPr lang="en-US" altLang="zh-CN" sz="2400" dirty="0">
                <a:latin typeface="黑体" pitchFamily="49" charset="-122"/>
                <a:ea typeface="黑体" pitchFamily="49" charset="-122"/>
              </a:rPr>
              <a:t>.</a:t>
            </a:r>
            <a:endParaRPr lang="zh-CN" altLang="en-US" sz="2400" dirty="0">
              <a:latin typeface="黑体" pitchFamily="49" charset="-122"/>
              <a:ea typeface="黑体" pitchFamily="49" charset="-122"/>
            </a:endParaRPr>
          </a:p>
        </p:txBody>
      </p:sp>
      <p:grpSp>
        <p:nvGrpSpPr>
          <p:cNvPr id="40" name="Group 25"/>
          <p:cNvGrpSpPr>
            <a:grpSpLocks/>
          </p:cNvGrpSpPr>
          <p:nvPr/>
        </p:nvGrpSpPr>
        <p:grpSpPr bwMode="auto">
          <a:xfrm rot="20749611" flipH="1">
            <a:off x="4367403" y="3160070"/>
            <a:ext cx="4152143" cy="573869"/>
            <a:chOff x="454" y="-3554"/>
            <a:chExt cx="4155576" cy="574178"/>
          </a:xfrm>
        </p:grpSpPr>
        <p:sp>
          <p:nvSpPr>
            <p:cNvPr id="41" name="矩形 31"/>
            <p:cNvSpPr>
              <a:spLocks noChangeArrowheads="1"/>
            </p:cNvSpPr>
            <p:nvPr/>
          </p:nvSpPr>
          <p:spPr bwMode="auto">
            <a:xfrm>
              <a:off x="2871" y="-3554"/>
              <a:ext cx="4153159" cy="571808"/>
            </a:xfrm>
            <a:prstGeom prst="rect">
              <a:avLst/>
            </a:prstGeom>
            <a:solidFill>
              <a:schemeClr val="tx1">
                <a:lumMod val="85000"/>
                <a:lumOff val="15000"/>
              </a:schemeClr>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2" name="平行四边形 38"/>
            <p:cNvSpPr>
              <a:spLocks noChangeArrowheads="1"/>
            </p:cNvSpPr>
            <p:nvPr/>
          </p:nvSpPr>
          <p:spPr bwMode="auto">
            <a:xfrm rot="10800000" flipH="1">
              <a:off x="454" y="-1184"/>
              <a:ext cx="642978"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3" name="平行四边形 41"/>
            <p:cNvSpPr>
              <a:spLocks noChangeArrowheads="1"/>
            </p:cNvSpPr>
            <p:nvPr/>
          </p:nvSpPr>
          <p:spPr bwMode="auto">
            <a:xfrm rot="10800000" flipH="1">
              <a:off x="3507554" y="-1674"/>
              <a:ext cx="641390"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4" name="平行四边形 42"/>
            <p:cNvSpPr>
              <a:spLocks noChangeArrowheads="1"/>
            </p:cNvSpPr>
            <p:nvPr/>
          </p:nvSpPr>
          <p:spPr bwMode="auto">
            <a:xfrm rot="10800000" flipH="1">
              <a:off x="2094045" y="-2409"/>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5" name="平行四边形 43"/>
            <p:cNvSpPr>
              <a:spLocks noChangeArrowheads="1"/>
            </p:cNvSpPr>
            <p:nvPr/>
          </p:nvSpPr>
          <p:spPr bwMode="auto">
            <a:xfrm rot="10800000" flipH="1">
              <a:off x="1400448" y="-2057"/>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6" name="平行四边形 44"/>
            <p:cNvSpPr>
              <a:spLocks noChangeArrowheads="1"/>
            </p:cNvSpPr>
            <p:nvPr/>
          </p:nvSpPr>
          <p:spPr bwMode="auto">
            <a:xfrm rot="10800000" flipH="1">
              <a:off x="2801829" y="-2158"/>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7" name="平行四边形 45"/>
            <p:cNvSpPr>
              <a:spLocks noChangeArrowheads="1"/>
            </p:cNvSpPr>
            <p:nvPr/>
          </p:nvSpPr>
          <p:spPr bwMode="auto">
            <a:xfrm rot="10800000" flipH="1">
              <a:off x="694051" y="-1537"/>
              <a:ext cx="642978"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grpSp>
      <p:cxnSp>
        <p:nvCxnSpPr>
          <p:cNvPr id="50" name="直接连接符 49"/>
          <p:cNvCxnSpPr/>
          <p:nvPr/>
        </p:nvCxnSpPr>
        <p:spPr>
          <a:xfrm>
            <a:off x="7665" y="1674824"/>
            <a:ext cx="4360341" cy="0"/>
          </a:xfrm>
          <a:prstGeom prst="line">
            <a:avLst/>
          </a:prstGeom>
          <a:ln>
            <a:solidFill>
              <a:srgbClr val="295A07"/>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4263445" y="1557896"/>
            <a:ext cx="233855" cy="233855"/>
          </a:xfrm>
          <a:prstGeom prst="ellipse">
            <a:avLst/>
          </a:prstGeom>
          <a:solidFill>
            <a:srgbClr val="467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625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2000"/>
                                        <p:tgtEl>
                                          <p:spTgt spid="3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2000"/>
                                        <p:tgtEl>
                                          <p:spTgt spid="3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2000"/>
                                        <p:tgtEl>
                                          <p:spTgt spid="36"/>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1000"/>
                                        <p:tgtEl>
                                          <p:spTgt spid="38"/>
                                        </p:tgtEl>
                                      </p:cBhvr>
                                    </p:animEffect>
                                  </p:childTnLst>
                                </p:cTn>
                              </p:par>
                            </p:childTnLst>
                          </p:cTn>
                        </p:par>
                        <p:par>
                          <p:cTn id="52" fill="hold">
                            <p:stCondLst>
                              <p:cond delay="6500"/>
                            </p:stCondLst>
                            <p:childTnLst>
                              <p:par>
                                <p:cTn id="53" presetID="10" presetClass="entr" presetSubtype="0" fill="hold" grpId="0" nodeType="afterEffect">
                                  <p:stCondLst>
                                    <p:cond delay="0"/>
                                  </p:stCondLst>
                                  <p:iterate type="lt">
                                    <p:tmPct val="10000"/>
                                  </p:iterate>
                                  <p:childTnLst>
                                    <p:set>
                                      <p:cBhvr>
                                        <p:cTn id="54" dur="1" fill="hold">
                                          <p:stCondLst>
                                            <p:cond delay="0"/>
                                          </p:stCondLst>
                                        </p:cTn>
                                        <p:tgtEl>
                                          <p:spTgt spid="39"/>
                                        </p:tgtEl>
                                        <p:attrNameLst>
                                          <p:attrName>style.visibility</p:attrName>
                                        </p:attrNameLst>
                                      </p:cBhvr>
                                      <p:to>
                                        <p:strVal val="visible"/>
                                      </p:to>
                                    </p:set>
                                    <p:animEffect transition="in" filter="fade">
                                      <p:cBhvr>
                                        <p:cTn id="55" dur="1000"/>
                                        <p:tgtEl>
                                          <p:spTgt spid="39"/>
                                        </p:tgtEl>
                                      </p:cBhvr>
                                    </p:animEffect>
                                  </p:childTnLst>
                                </p:cTn>
                              </p:par>
                            </p:childTnLst>
                          </p:cTn>
                        </p:par>
                        <p:par>
                          <p:cTn id="56" fill="hold">
                            <p:stCondLst>
                              <p:cond delay="8300"/>
                            </p:stCondLst>
                            <p:childTnLst>
                              <p:par>
                                <p:cTn id="57" presetID="1" presetClass="exit" presetSubtype="0" fill="hold" nodeType="afterEffect">
                                  <p:stCondLst>
                                    <p:cond delay="0"/>
                                  </p:stCondLst>
                                  <p:childTnLst>
                                    <p:set>
                                      <p:cBhvr>
                                        <p:cTn id="58" dur="1" fill="hold">
                                          <p:stCondLst>
                                            <p:cond delay="0"/>
                                          </p:stCondLst>
                                        </p:cTn>
                                        <p:tgtEl>
                                          <p:spTgt spid="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4" grpId="0" build="allAtOnce" autoUpdateAnimBg="0"/>
      <p:bldP spid="5" grpId="0" animBg="1"/>
      <p:bldP spid="15" grpId="0" autoUpdateAnimBg="0"/>
      <p:bldP spid="16" grpId="0" autoUpdateAnimBg="0"/>
      <p:bldP spid="34" grpId="0" autoUpdateAnimBg="0"/>
      <p:bldP spid="35" grpId="0" autoUpdateAnimBg="0"/>
      <p:bldP spid="36" grpId="0" autoUpdateAnimBg="0"/>
      <p:bldP spid="38" grpId="0" autoUpdateAnimBg="0"/>
      <p:bldP spid="3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0525" y="2340659"/>
            <a:ext cx="5376266" cy="646331"/>
          </a:xfrm>
          <a:prstGeom prst="rect">
            <a:avLst/>
          </a:prstGeom>
        </p:spPr>
        <p:txBody>
          <a:bodyPr wrap="square">
            <a:spAutoFit/>
          </a:bodyPr>
          <a:lstStyle/>
          <a:p>
            <a:pPr>
              <a:lnSpc>
                <a:spcPct val="150000"/>
              </a:lnSpc>
            </a:pPr>
            <a:r>
              <a:rPr lang="zh-CN" altLang="en-US" sz="2200" dirty="0" smtClean="0">
                <a:latin typeface="黑体" pitchFamily="49" charset="-122"/>
                <a:ea typeface="黑体" pitchFamily="49" charset="-122"/>
              </a:rPr>
              <a:t>    </a:t>
            </a:r>
            <a:r>
              <a:rPr lang="en-US" altLang="zh-CN" sz="2400" dirty="0"/>
              <a:t>npm install -g supervisor</a:t>
            </a:r>
            <a:endParaRPr lang="en-US" altLang="zh-CN" sz="2200" b="1" dirty="0">
              <a:solidFill>
                <a:srgbClr val="193604"/>
              </a:solidFill>
              <a:latin typeface="黑体" pitchFamily="49" charset="-122"/>
              <a:ea typeface="黑体" pitchFamily="49" charset="-122"/>
            </a:endParaRPr>
          </a:p>
        </p:txBody>
      </p:sp>
      <p:sp>
        <p:nvSpPr>
          <p:cNvPr id="5" name="矩形 4"/>
          <p:cNvSpPr/>
          <p:nvPr/>
        </p:nvSpPr>
        <p:spPr>
          <a:xfrm>
            <a:off x="539552" y="1859632"/>
            <a:ext cx="2803973" cy="461665"/>
          </a:xfrm>
          <a:prstGeom prst="rect">
            <a:avLst/>
          </a:prstGeom>
        </p:spPr>
        <p:txBody>
          <a:bodyPr wrap="none">
            <a:spAutoFit/>
          </a:bodyPr>
          <a:lstStyle/>
          <a:p>
            <a:r>
              <a:rPr lang="en-US" altLang="zh-CN" sz="2400" b="1" dirty="0">
                <a:solidFill>
                  <a:srgbClr val="193604"/>
                </a:solidFill>
                <a:latin typeface="黑体" pitchFamily="49" charset="-122"/>
                <a:ea typeface="黑体" pitchFamily="49" charset="-122"/>
              </a:rPr>
              <a:t>1</a:t>
            </a:r>
            <a:r>
              <a:rPr lang="zh-CN" altLang="en-US" sz="2400" b="1" dirty="0" smtClean="0">
                <a:solidFill>
                  <a:srgbClr val="193604"/>
                </a:solidFill>
                <a:latin typeface="黑体" pitchFamily="49" charset="-122"/>
                <a:ea typeface="黑体" pitchFamily="49" charset="-122"/>
              </a:rPr>
              <a:t>、</a:t>
            </a:r>
            <a:r>
              <a:rPr lang="zh-CN" altLang="en-US" sz="2400" b="1" dirty="0">
                <a:solidFill>
                  <a:srgbClr val="193604"/>
                </a:solidFill>
                <a:latin typeface="黑体" pitchFamily="49" charset="-122"/>
                <a:ea typeface="黑体" pitchFamily="49" charset="-122"/>
              </a:rPr>
              <a:t>自动重启服务器</a:t>
            </a:r>
          </a:p>
        </p:txBody>
      </p:sp>
      <p:sp>
        <p:nvSpPr>
          <p:cNvPr id="3" name="Rectangle 1"/>
          <p:cNvSpPr>
            <a:spLocks noChangeArrowheads="1"/>
          </p:cNvSpPr>
          <p:nvPr/>
        </p:nvSpPr>
        <p:spPr bwMode="auto">
          <a:xfrm>
            <a:off x="1691680" y="2971473"/>
            <a:ext cx="4646686" cy="106054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2400" b="0" i="0" u="none" strike="noStrike" cap="none" normalizeH="0" baseline="0" dirty="0" smtClean="0">
                <a:ln>
                  <a:noFill/>
                </a:ln>
                <a:effectLst/>
                <a:latin typeface="Tahoma" pitchFamily="34" charset="0"/>
                <a:ea typeface="宋体" pitchFamily="2" charset="-122"/>
                <a:cs typeface="Tahoma" pitchFamily="34" charset="0"/>
              </a:rPr>
              <a:t>可以使用</a:t>
            </a:r>
            <a:r>
              <a:rPr kumimoji="0" lang="zh-CN" altLang="zh-CN" sz="2400" b="0" i="0" u="none" strike="noStrike" cap="none" normalizeH="0" baseline="0" dirty="0" smtClean="0">
                <a:ln>
                  <a:noFill/>
                </a:ln>
                <a:effectLst/>
                <a:latin typeface="Tahoma" pitchFamily="34" charset="0"/>
                <a:ea typeface="宋体" pitchFamily="2" charset="-122"/>
                <a:cs typeface="Tahoma" pitchFamily="34" charset="0"/>
              </a:rPr>
              <a:t>supervisor</a:t>
            </a:r>
            <a:r>
              <a:rPr kumimoji="0" lang="zh-CN" sz="2400" b="0" i="0" u="none" strike="noStrike" cap="none" normalizeH="0" baseline="0" dirty="0" smtClean="0">
                <a:ln>
                  <a:noFill/>
                </a:ln>
                <a:effectLst/>
                <a:latin typeface="Tahoma" pitchFamily="34" charset="0"/>
                <a:ea typeface="宋体" pitchFamily="2" charset="-122"/>
                <a:cs typeface="Tahoma" pitchFamily="34" charset="0"/>
              </a:rPr>
              <a:t>启动脚本了</a:t>
            </a:r>
            <a:endParaRPr kumimoji="0" lang="zh-CN" sz="2400" b="0" i="0" u="none" strike="noStrike" cap="none" normalizeH="0" baseline="0" dirty="0" smtClean="0">
              <a:ln>
                <a:noFill/>
              </a:ln>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lang="zh-CN" altLang="zh-CN" sz="2400" dirty="0"/>
              <a:t>supervisor index</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426" b="20591"/>
          <a:stretch/>
        </p:blipFill>
        <p:spPr bwMode="auto">
          <a:xfrm>
            <a:off x="1547664" y="4367281"/>
            <a:ext cx="6635032" cy="1870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5383" y="1659631"/>
            <a:ext cx="2815194" cy="461665"/>
          </a:xfrm>
          <a:prstGeom prst="rect">
            <a:avLst/>
          </a:prstGeom>
        </p:spPr>
        <p:txBody>
          <a:bodyPr wrap="none">
            <a:spAutoFit/>
          </a:bodyPr>
          <a:lstStyle/>
          <a:p>
            <a:r>
              <a:rPr lang="en-US" altLang="zh-CN" sz="2400" b="1" dirty="0" smtClean="0">
                <a:solidFill>
                  <a:srgbClr val="193604"/>
                </a:solidFill>
                <a:latin typeface="黑体" pitchFamily="49" charset="-122"/>
                <a:ea typeface="黑体" pitchFamily="49" charset="-122"/>
              </a:rPr>
              <a:t>2</a:t>
            </a:r>
            <a:r>
              <a:rPr lang="zh-CN" altLang="en-US" sz="2400" b="1" dirty="0" smtClean="0">
                <a:solidFill>
                  <a:srgbClr val="193604"/>
                </a:solidFill>
                <a:latin typeface="黑体" pitchFamily="49" charset="-122"/>
                <a:ea typeface="黑体" pitchFamily="49" charset="-122"/>
              </a:rPr>
              <a:t>、原生控制台调试</a:t>
            </a:r>
            <a:endParaRPr lang="zh-CN" altLang="en-US" sz="2400" b="1" dirty="0">
              <a:solidFill>
                <a:srgbClr val="193604"/>
              </a:solidFill>
              <a:latin typeface="黑体" pitchFamily="49" charset="-122"/>
              <a:ea typeface="黑体" pitchFamily="49" charset="-122"/>
            </a:endParaRPr>
          </a:p>
        </p:txBody>
      </p:sp>
      <p:sp>
        <p:nvSpPr>
          <p:cNvPr id="2" name="矩形 1"/>
          <p:cNvSpPr/>
          <p:nvPr/>
        </p:nvSpPr>
        <p:spPr>
          <a:xfrm>
            <a:off x="971600" y="2323574"/>
            <a:ext cx="7416824" cy="369332"/>
          </a:xfrm>
          <a:prstGeom prst="rect">
            <a:avLst/>
          </a:prstGeom>
        </p:spPr>
        <p:txBody>
          <a:bodyPr wrap="square">
            <a:spAutoFit/>
          </a:bodyPr>
          <a:lstStyle/>
          <a:p>
            <a:r>
              <a:rPr lang="en-US" altLang="zh-CN" dirty="0">
                <a:solidFill>
                  <a:schemeClr val="bg1">
                    <a:lumMod val="65000"/>
                  </a:schemeClr>
                </a:solidFill>
              </a:rPr>
              <a:t>node.js</a:t>
            </a:r>
            <a:r>
              <a:rPr lang="zh-CN" altLang="en-US" dirty="0">
                <a:solidFill>
                  <a:schemeClr val="bg1">
                    <a:lumMod val="65000"/>
                  </a:schemeClr>
                </a:solidFill>
              </a:rPr>
              <a:t>本身支持调试，在语句前面加</a:t>
            </a:r>
            <a:r>
              <a:rPr lang="en-US" altLang="zh-CN" dirty="0">
                <a:solidFill>
                  <a:schemeClr val="bg1">
                    <a:lumMod val="65000"/>
                  </a:schemeClr>
                </a:solidFill>
              </a:rPr>
              <a:t>debugger</a:t>
            </a:r>
            <a:r>
              <a:rPr lang="zh-CN" altLang="en-US" dirty="0">
                <a:solidFill>
                  <a:schemeClr val="bg1">
                    <a:lumMod val="65000"/>
                  </a:schemeClr>
                </a:solidFill>
              </a:rPr>
              <a:t>指令就可以添加一个断点</a:t>
            </a:r>
          </a:p>
        </p:txBody>
      </p:sp>
      <p:sp>
        <p:nvSpPr>
          <p:cNvPr id="3" name="Rectangle 1"/>
          <p:cNvSpPr>
            <a:spLocks noChangeArrowheads="1"/>
          </p:cNvSpPr>
          <p:nvPr/>
        </p:nvSpPr>
        <p:spPr bwMode="auto">
          <a:xfrm>
            <a:off x="1043608" y="2790974"/>
            <a:ext cx="5832648" cy="105073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2400" b="0" i="0" u="none" strike="noStrike" cap="none" normalizeH="0" baseline="0" dirty="0" smtClean="0">
                <a:ln>
                  <a:noFill/>
                </a:ln>
                <a:effectLst/>
                <a:latin typeface="Tahoma" pitchFamily="34" charset="0"/>
                <a:ea typeface="宋体" pitchFamily="2" charset="-122"/>
                <a:cs typeface="Tahoma" pitchFamily="34" charset="0"/>
              </a:rPr>
              <a:t>在启动服务的时候添加</a:t>
            </a:r>
            <a:r>
              <a:rPr kumimoji="0" lang="zh-CN" altLang="zh-CN" sz="2400" b="0" i="0" u="none" strike="noStrike" cap="none" normalizeH="0" baseline="0" dirty="0" smtClean="0">
                <a:ln>
                  <a:noFill/>
                </a:ln>
                <a:effectLst/>
                <a:latin typeface="Tahoma" pitchFamily="34" charset="0"/>
                <a:ea typeface="宋体" pitchFamily="2" charset="-122"/>
                <a:cs typeface="Tahoma" pitchFamily="34" charset="0"/>
              </a:rPr>
              <a:t>debug </a:t>
            </a:r>
            <a:r>
              <a:rPr kumimoji="0" lang="zh-CN" sz="2400" b="0" i="0" u="none" strike="noStrike" cap="none" normalizeH="0" baseline="0" dirty="0" smtClean="0">
                <a:ln>
                  <a:noFill/>
                </a:ln>
                <a:effectLst/>
                <a:latin typeface="Tahoma" pitchFamily="34" charset="0"/>
                <a:ea typeface="宋体" pitchFamily="2" charset="-122"/>
                <a:cs typeface="Tahoma" pitchFamily="34" charset="0"/>
              </a:rPr>
              <a:t>选项</a:t>
            </a:r>
            <a:endParaRPr kumimoji="0" lang="zh-CN" sz="2400" b="0" i="0" u="none" strike="noStrike" cap="none" normalizeH="0" baseline="0" dirty="0" smtClean="0">
              <a:ln>
                <a:noFill/>
              </a:ln>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lang="zh-CN" altLang="zh-CN" sz="2400" dirty="0"/>
              <a:t>node debug index.js</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8769"/>
          <a:stretch/>
        </p:blipFill>
        <p:spPr bwMode="auto">
          <a:xfrm>
            <a:off x="1066348" y="4026377"/>
            <a:ext cx="6718733" cy="2313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1865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48064" y="548680"/>
            <a:ext cx="2975495" cy="461665"/>
          </a:xfrm>
          <a:prstGeom prst="rect">
            <a:avLst/>
          </a:prstGeom>
        </p:spPr>
        <p:txBody>
          <a:bodyPr wrap="none">
            <a:spAutoFit/>
          </a:bodyPr>
          <a:lstStyle/>
          <a:p>
            <a:r>
              <a:rPr lang="en-US" altLang="zh-CN" sz="2400" b="1" dirty="0" smtClean="0">
                <a:solidFill>
                  <a:schemeClr val="bg1"/>
                </a:solidFill>
                <a:latin typeface="黑体" pitchFamily="49" charset="-122"/>
                <a:ea typeface="黑体" pitchFamily="49" charset="-122"/>
              </a:rPr>
              <a:t>3</a:t>
            </a:r>
            <a:r>
              <a:rPr lang="zh-CN" altLang="en-US" sz="2400" b="1" dirty="0" smtClean="0">
                <a:solidFill>
                  <a:schemeClr val="bg1"/>
                </a:solidFill>
                <a:latin typeface="黑体" pitchFamily="49" charset="-122"/>
                <a:ea typeface="黑体" pitchFamily="49" charset="-122"/>
              </a:rPr>
              <a:t>、</a:t>
            </a:r>
            <a:r>
              <a:rPr lang="en-US" altLang="zh-CN" sz="2400" b="1" dirty="0" smtClean="0">
                <a:solidFill>
                  <a:schemeClr val="bg1"/>
                </a:solidFill>
                <a:latin typeface="黑体" pitchFamily="49" charset="-122"/>
                <a:ea typeface="黑体" pitchFamily="49" charset="-122"/>
              </a:rPr>
              <a:t>node.js</a:t>
            </a:r>
            <a:r>
              <a:rPr lang="zh-CN" altLang="en-US" sz="2400" b="1" dirty="0" smtClean="0">
                <a:solidFill>
                  <a:schemeClr val="bg1"/>
                </a:solidFill>
                <a:latin typeface="黑体" pitchFamily="49" charset="-122"/>
                <a:ea typeface="黑体" pitchFamily="49" charset="-122"/>
              </a:rPr>
              <a:t>调试命令</a:t>
            </a:r>
            <a:endParaRPr lang="zh-CN" altLang="en-US" sz="2400" b="1" dirty="0">
              <a:solidFill>
                <a:schemeClr val="bg1"/>
              </a:solidFill>
              <a:latin typeface="黑体" pitchFamily="49" charset="-122"/>
              <a:ea typeface="黑体"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4103990918"/>
              </p:ext>
            </p:extLst>
          </p:nvPr>
        </p:nvGraphicFramePr>
        <p:xfrm>
          <a:off x="683568" y="1556792"/>
          <a:ext cx="7776864" cy="4617260"/>
        </p:xfrm>
        <a:graphic>
          <a:graphicData uri="http://schemas.openxmlformats.org/drawingml/2006/table">
            <a:tbl>
              <a:tblPr/>
              <a:tblGrid>
                <a:gridCol w="4032448"/>
                <a:gridCol w="3744416"/>
              </a:tblGrid>
              <a:tr h="227587">
                <a:tc>
                  <a:txBody>
                    <a:bodyPr/>
                    <a:lstStyle/>
                    <a:p>
                      <a:pPr algn="l">
                        <a:lnSpc>
                          <a:spcPct val="150000"/>
                        </a:lnSpc>
                      </a:pPr>
                      <a:r>
                        <a:rPr lang="zh-CN" altLang="en-US" sz="2000" dirty="0">
                          <a:effectLst/>
                        </a:rPr>
                        <a:t>命令</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lnSpc>
                          <a:spcPct val="150000"/>
                        </a:lnSpc>
                      </a:pPr>
                      <a:r>
                        <a:rPr lang="zh-CN" altLang="en-US" sz="2000">
                          <a:effectLst/>
                        </a:rPr>
                        <a:t>功能</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227587">
                <a:tc>
                  <a:txBody>
                    <a:bodyPr/>
                    <a:lstStyle/>
                    <a:p>
                      <a:pPr algn="l">
                        <a:lnSpc>
                          <a:spcPct val="150000"/>
                        </a:lnSpc>
                      </a:pPr>
                      <a:r>
                        <a:rPr lang="en-US" sz="2000">
                          <a:effectLst/>
                        </a:rPr>
                        <a:t>run</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lnSpc>
                          <a:spcPct val="150000"/>
                        </a:lnSpc>
                      </a:pPr>
                      <a:r>
                        <a:rPr lang="zh-CN" altLang="en-US" sz="2000">
                          <a:effectLst/>
                        </a:rPr>
                        <a:t>执行脚本</a:t>
                      </a:r>
                      <a:r>
                        <a:rPr lang="en-US" altLang="zh-CN" sz="2000">
                          <a:effectLst/>
                        </a:rPr>
                        <a:t>,</a:t>
                      </a:r>
                      <a:r>
                        <a:rPr lang="zh-CN" altLang="en-US" sz="2000">
                          <a:effectLst/>
                        </a:rPr>
                        <a:t>在第一行暂停</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227587">
                <a:tc>
                  <a:txBody>
                    <a:bodyPr/>
                    <a:lstStyle/>
                    <a:p>
                      <a:pPr algn="l">
                        <a:lnSpc>
                          <a:spcPct val="150000"/>
                        </a:lnSpc>
                      </a:pPr>
                      <a:r>
                        <a:rPr lang="en-US" sz="2000" dirty="0">
                          <a:effectLst/>
                        </a:rPr>
                        <a:t>restart</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lnSpc>
                          <a:spcPct val="150000"/>
                        </a:lnSpc>
                      </a:pPr>
                      <a:r>
                        <a:rPr lang="zh-CN" altLang="en-US" sz="2000">
                          <a:effectLst/>
                        </a:rPr>
                        <a:t>重新执行脚本</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227587">
                <a:tc>
                  <a:txBody>
                    <a:bodyPr/>
                    <a:lstStyle/>
                    <a:p>
                      <a:pPr algn="l">
                        <a:lnSpc>
                          <a:spcPct val="150000"/>
                        </a:lnSpc>
                      </a:pPr>
                      <a:r>
                        <a:rPr lang="en-US" sz="2000" dirty="0">
                          <a:effectLst/>
                        </a:rPr>
                        <a:t>cont, c</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lnSpc>
                          <a:spcPct val="150000"/>
                        </a:lnSpc>
                      </a:pPr>
                      <a:r>
                        <a:rPr lang="zh-CN" altLang="en-US" sz="2000">
                          <a:effectLst/>
                        </a:rPr>
                        <a:t>继续执行</a:t>
                      </a:r>
                      <a:r>
                        <a:rPr lang="en-US" altLang="zh-CN" sz="2000">
                          <a:effectLst/>
                        </a:rPr>
                        <a:t>,</a:t>
                      </a:r>
                      <a:r>
                        <a:rPr lang="zh-CN" altLang="en-US" sz="2000">
                          <a:effectLst/>
                        </a:rPr>
                        <a:t>直到遇到下一个断点</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227587">
                <a:tc>
                  <a:txBody>
                    <a:bodyPr/>
                    <a:lstStyle/>
                    <a:p>
                      <a:pPr algn="l">
                        <a:lnSpc>
                          <a:spcPct val="150000"/>
                        </a:lnSpc>
                      </a:pPr>
                      <a:r>
                        <a:rPr lang="en-US" sz="2000">
                          <a:effectLst/>
                        </a:rPr>
                        <a:t>next, n</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lnSpc>
                          <a:spcPct val="150000"/>
                        </a:lnSpc>
                      </a:pPr>
                      <a:r>
                        <a:rPr lang="zh-CN" altLang="en-US" sz="2000">
                          <a:effectLst/>
                        </a:rPr>
                        <a:t>单步执行</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227587">
                <a:tc>
                  <a:txBody>
                    <a:bodyPr/>
                    <a:lstStyle/>
                    <a:p>
                      <a:pPr algn="l">
                        <a:lnSpc>
                          <a:spcPct val="150000"/>
                        </a:lnSpc>
                      </a:pPr>
                      <a:r>
                        <a:rPr lang="en-US" sz="2000">
                          <a:effectLst/>
                        </a:rPr>
                        <a:t>step, s</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lnSpc>
                          <a:spcPct val="150000"/>
                        </a:lnSpc>
                      </a:pPr>
                      <a:r>
                        <a:rPr lang="zh-CN" altLang="en-US" sz="2000" dirty="0">
                          <a:effectLst/>
                        </a:rPr>
                        <a:t>单步执行并进入函数</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227587">
                <a:tc>
                  <a:txBody>
                    <a:bodyPr/>
                    <a:lstStyle/>
                    <a:p>
                      <a:pPr algn="l">
                        <a:lnSpc>
                          <a:spcPct val="150000"/>
                        </a:lnSpc>
                      </a:pPr>
                      <a:r>
                        <a:rPr lang="en-US" sz="2000" dirty="0">
                          <a:effectLst/>
                        </a:rPr>
                        <a:t>out, o</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lnSpc>
                          <a:spcPct val="150000"/>
                        </a:lnSpc>
                      </a:pPr>
                      <a:r>
                        <a:rPr lang="zh-CN" altLang="en-US" sz="2000">
                          <a:effectLst/>
                        </a:rPr>
                        <a:t>从函数中步出</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227587">
                <a:tc>
                  <a:txBody>
                    <a:bodyPr/>
                    <a:lstStyle/>
                    <a:p>
                      <a:pPr algn="l">
                        <a:lnSpc>
                          <a:spcPct val="150000"/>
                        </a:lnSpc>
                      </a:pPr>
                      <a:r>
                        <a:rPr lang="en-US" sz="2000" dirty="0">
                          <a:effectLst/>
                        </a:rPr>
                        <a:t>setBreakpoint(), sb()</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lnSpc>
                          <a:spcPct val="150000"/>
                        </a:lnSpc>
                      </a:pPr>
                      <a:r>
                        <a:rPr lang="zh-CN" altLang="en-US" sz="2000">
                          <a:effectLst/>
                        </a:rPr>
                        <a:t>当前行设置断点</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227587">
                <a:tc>
                  <a:txBody>
                    <a:bodyPr/>
                    <a:lstStyle/>
                    <a:p>
                      <a:pPr algn="l">
                        <a:lnSpc>
                          <a:spcPct val="150000"/>
                        </a:lnSpc>
                      </a:pPr>
                      <a:r>
                        <a:rPr lang="en-US" sz="2000">
                          <a:effectLst/>
                        </a:rPr>
                        <a:t>setBreakpoint(‘f()’), sb(...)</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lnSpc>
                          <a:spcPct val="150000"/>
                        </a:lnSpc>
                      </a:pPr>
                      <a:r>
                        <a:rPr lang="zh-CN" altLang="en-US" sz="2000">
                          <a:effectLst/>
                        </a:rPr>
                        <a:t>在函数</a:t>
                      </a:r>
                      <a:r>
                        <a:rPr lang="en-US" sz="2000">
                          <a:effectLst/>
                        </a:rPr>
                        <a:t>f</a:t>
                      </a:r>
                      <a:r>
                        <a:rPr lang="zh-CN" altLang="en-US" sz="2000">
                          <a:effectLst/>
                        </a:rPr>
                        <a:t>的第一行设置断点</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227587">
                <a:tc>
                  <a:txBody>
                    <a:bodyPr/>
                    <a:lstStyle/>
                    <a:p>
                      <a:pPr algn="l">
                        <a:lnSpc>
                          <a:spcPct val="150000"/>
                        </a:lnSpc>
                      </a:pPr>
                      <a:r>
                        <a:rPr lang="en-US" sz="2000" dirty="0">
                          <a:effectLst/>
                        </a:rPr>
                        <a:t>setBreakpoint(‘script.js’, 20), sb(...)</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lnSpc>
                          <a:spcPct val="150000"/>
                        </a:lnSpc>
                      </a:pPr>
                      <a:r>
                        <a:rPr lang="zh-CN" altLang="en-US" sz="2000" dirty="0">
                          <a:effectLst/>
                        </a:rPr>
                        <a:t>在 </a:t>
                      </a:r>
                      <a:r>
                        <a:rPr lang="en-US" sz="2000" dirty="0">
                          <a:effectLst/>
                        </a:rPr>
                        <a:t>script.js </a:t>
                      </a:r>
                      <a:r>
                        <a:rPr lang="zh-CN" altLang="en-US" sz="2000" dirty="0">
                          <a:effectLst/>
                        </a:rPr>
                        <a:t>的第</a:t>
                      </a:r>
                      <a:r>
                        <a:rPr lang="en-US" altLang="zh-CN" sz="2000" dirty="0">
                          <a:effectLst/>
                        </a:rPr>
                        <a:t>20</a:t>
                      </a:r>
                      <a:r>
                        <a:rPr lang="zh-CN" altLang="en-US" sz="2000" dirty="0">
                          <a:effectLst/>
                        </a:rPr>
                        <a:t>行设置断点</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08660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017136708"/>
              </p:ext>
            </p:extLst>
          </p:nvPr>
        </p:nvGraphicFramePr>
        <p:xfrm>
          <a:off x="827584" y="1700808"/>
          <a:ext cx="7776864" cy="4617260"/>
        </p:xfrm>
        <a:graphic>
          <a:graphicData uri="http://schemas.openxmlformats.org/drawingml/2006/table">
            <a:tbl>
              <a:tblPr/>
              <a:tblGrid>
                <a:gridCol w="3600400"/>
                <a:gridCol w="4176464"/>
              </a:tblGrid>
              <a:tr h="227587">
                <a:tc>
                  <a:txBody>
                    <a:bodyPr/>
                    <a:lstStyle/>
                    <a:p>
                      <a:pPr algn="l">
                        <a:lnSpc>
                          <a:spcPct val="150000"/>
                        </a:lnSpc>
                      </a:pPr>
                      <a:r>
                        <a:rPr lang="en-US" sz="2000" dirty="0">
                          <a:effectLst/>
                        </a:rPr>
                        <a:t>clearBreakpoint, cb(...)</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lnSpc>
                          <a:spcPct val="150000"/>
                        </a:lnSpc>
                      </a:pPr>
                      <a:r>
                        <a:rPr lang="zh-CN" altLang="en-US" sz="2000">
                          <a:effectLst/>
                        </a:rPr>
                        <a:t>清除所有断点</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227587">
                <a:tc>
                  <a:txBody>
                    <a:bodyPr/>
                    <a:lstStyle/>
                    <a:p>
                      <a:pPr algn="l">
                        <a:lnSpc>
                          <a:spcPct val="150000"/>
                        </a:lnSpc>
                      </a:pPr>
                      <a:r>
                        <a:rPr lang="en-US" sz="2000">
                          <a:effectLst/>
                        </a:rPr>
                        <a:t>backtrace, bt</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lnSpc>
                          <a:spcPct val="150000"/>
                        </a:lnSpc>
                      </a:pPr>
                      <a:r>
                        <a:rPr lang="zh-CN" altLang="en-US" sz="2000">
                          <a:effectLst/>
                        </a:rPr>
                        <a:t>显示当前的调用栈</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227587">
                <a:tc>
                  <a:txBody>
                    <a:bodyPr/>
                    <a:lstStyle/>
                    <a:p>
                      <a:pPr algn="l">
                        <a:lnSpc>
                          <a:spcPct val="150000"/>
                        </a:lnSpc>
                      </a:pPr>
                      <a:r>
                        <a:rPr lang="en-US" sz="2000">
                          <a:effectLst/>
                        </a:rPr>
                        <a:t>list(5)</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lnSpc>
                          <a:spcPct val="150000"/>
                        </a:lnSpc>
                      </a:pPr>
                      <a:r>
                        <a:rPr lang="zh-CN" altLang="en-US" sz="2000">
                          <a:effectLst/>
                        </a:rPr>
                        <a:t>显示当前执行到的前后</a:t>
                      </a:r>
                      <a:r>
                        <a:rPr lang="en-US" altLang="zh-CN" sz="2000">
                          <a:effectLst/>
                        </a:rPr>
                        <a:t>5</a:t>
                      </a:r>
                      <a:r>
                        <a:rPr lang="zh-CN" altLang="en-US" sz="2000">
                          <a:effectLst/>
                        </a:rPr>
                        <a:t>行代码</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227587">
                <a:tc>
                  <a:txBody>
                    <a:bodyPr/>
                    <a:lstStyle/>
                    <a:p>
                      <a:pPr algn="l">
                        <a:lnSpc>
                          <a:spcPct val="150000"/>
                        </a:lnSpc>
                      </a:pPr>
                      <a:r>
                        <a:rPr lang="en-US" sz="2000">
                          <a:effectLst/>
                        </a:rPr>
                        <a:t>watch(expr)</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lnSpc>
                          <a:spcPct val="150000"/>
                        </a:lnSpc>
                      </a:pPr>
                      <a:r>
                        <a:rPr lang="zh-CN" altLang="en-US" sz="2000">
                          <a:effectLst/>
                        </a:rPr>
                        <a:t>把表达式 </a:t>
                      </a:r>
                      <a:r>
                        <a:rPr lang="en-US" sz="2000">
                          <a:effectLst/>
                        </a:rPr>
                        <a:t>expr </a:t>
                      </a:r>
                      <a:r>
                        <a:rPr lang="zh-CN" altLang="en-US" sz="2000">
                          <a:effectLst/>
                        </a:rPr>
                        <a:t>加入监视列表</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227587">
                <a:tc>
                  <a:txBody>
                    <a:bodyPr/>
                    <a:lstStyle/>
                    <a:p>
                      <a:pPr algn="l">
                        <a:lnSpc>
                          <a:spcPct val="150000"/>
                        </a:lnSpc>
                      </a:pPr>
                      <a:r>
                        <a:rPr lang="en-US" sz="2000">
                          <a:effectLst/>
                        </a:rPr>
                        <a:t>unwatch(expr)</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lnSpc>
                          <a:spcPct val="150000"/>
                        </a:lnSpc>
                      </a:pPr>
                      <a:r>
                        <a:rPr lang="zh-CN" altLang="en-US" sz="2000">
                          <a:effectLst/>
                        </a:rPr>
                        <a:t> 把表达式 </a:t>
                      </a:r>
                      <a:r>
                        <a:rPr lang="en-US" sz="2000">
                          <a:effectLst/>
                        </a:rPr>
                        <a:t>expr </a:t>
                      </a:r>
                      <a:r>
                        <a:rPr lang="zh-CN" altLang="en-US" sz="2000">
                          <a:effectLst/>
                        </a:rPr>
                        <a:t>从监视列表移除 </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227587">
                <a:tc>
                  <a:txBody>
                    <a:bodyPr/>
                    <a:lstStyle/>
                    <a:p>
                      <a:pPr algn="l">
                        <a:lnSpc>
                          <a:spcPct val="150000"/>
                        </a:lnSpc>
                      </a:pPr>
                      <a:r>
                        <a:rPr lang="en-US" sz="2000">
                          <a:effectLst/>
                        </a:rPr>
                        <a:t>watchers</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lnSpc>
                          <a:spcPct val="150000"/>
                        </a:lnSpc>
                      </a:pPr>
                      <a:r>
                        <a:rPr lang="zh-CN" altLang="en-US" sz="2000">
                          <a:effectLst/>
                        </a:rPr>
                        <a:t>显示监视列表中所有的表达式和值</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227587">
                <a:tc>
                  <a:txBody>
                    <a:bodyPr/>
                    <a:lstStyle/>
                    <a:p>
                      <a:pPr algn="l">
                        <a:lnSpc>
                          <a:spcPct val="150000"/>
                        </a:lnSpc>
                      </a:pPr>
                      <a:r>
                        <a:rPr lang="en-US" sz="2000">
                          <a:effectLst/>
                        </a:rPr>
                        <a:t>repl</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lnSpc>
                          <a:spcPct val="150000"/>
                        </a:lnSpc>
                      </a:pPr>
                      <a:r>
                        <a:rPr lang="zh-CN" altLang="en-US" sz="2000">
                          <a:effectLst/>
                        </a:rPr>
                        <a:t>在当前上下文打开即时求值环境</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227587">
                <a:tc>
                  <a:txBody>
                    <a:bodyPr/>
                    <a:lstStyle/>
                    <a:p>
                      <a:pPr algn="l">
                        <a:lnSpc>
                          <a:spcPct val="150000"/>
                        </a:lnSpc>
                      </a:pPr>
                      <a:r>
                        <a:rPr lang="en-US" sz="2000">
                          <a:effectLst/>
                        </a:rPr>
                        <a:t>kill</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lnSpc>
                          <a:spcPct val="150000"/>
                        </a:lnSpc>
                      </a:pPr>
                      <a:r>
                        <a:rPr lang="zh-CN" altLang="en-US" sz="2000">
                          <a:effectLst/>
                        </a:rPr>
                        <a:t>终止当前执行的脚本</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227587">
                <a:tc>
                  <a:txBody>
                    <a:bodyPr/>
                    <a:lstStyle/>
                    <a:p>
                      <a:pPr algn="l">
                        <a:lnSpc>
                          <a:spcPct val="150000"/>
                        </a:lnSpc>
                      </a:pPr>
                      <a:r>
                        <a:rPr lang="en-US" sz="2000">
                          <a:effectLst/>
                        </a:rPr>
                        <a:t>scripts</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lnSpc>
                          <a:spcPct val="150000"/>
                        </a:lnSpc>
                      </a:pPr>
                      <a:r>
                        <a:rPr lang="zh-CN" altLang="en-US" sz="2000">
                          <a:effectLst/>
                        </a:rPr>
                        <a:t>显示当前已加载的所有脚本</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227587">
                <a:tc>
                  <a:txBody>
                    <a:bodyPr/>
                    <a:lstStyle/>
                    <a:p>
                      <a:pPr algn="l">
                        <a:lnSpc>
                          <a:spcPct val="150000"/>
                        </a:lnSpc>
                      </a:pPr>
                      <a:r>
                        <a:rPr lang="en-US" sz="2000">
                          <a:effectLst/>
                        </a:rPr>
                        <a:t>version</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lnSpc>
                          <a:spcPct val="150000"/>
                        </a:lnSpc>
                      </a:pPr>
                      <a:r>
                        <a:rPr lang="zh-CN" altLang="en-US" sz="2000" dirty="0">
                          <a:effectLst/>
                        </a:rPr>
                        <a:t>显示</a:t>
                      </a:r>
                      <a:r>
                        <a:rPr lang="en-US" sz="2000" dirty="0">
                          <a:effectLst/>
                        </a:rPr>
                        <a:t>v8</a:t>
                      </a:r>
                      <a:r>
                        <a:rPr lang="zh-CN" altLang="en-US" sz="2000" dirty="0">
                          <a:effectLst/>
                        </a:rPr>
                        <a:t>版本</a:t>
                      </a:r>
                    </a:p>
                  </a:txBody>
                  <a:tcPr marL="2263" marR="2263" marT="2263" marB="2263"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086609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32487" y="1758007"/>
            <a:ext cx="4063933" cy="461665"/>
          </a:xfrm>
          <a:prstGeom prst="rect">
            <a:avLst/>
          </a:prstGeom>
        </p:spPr>
        <p:txBody>
          <a:bodyPr wrap="none">
            <a:spAutoFit/>
          </a:bodyPr>
          <a:lstStyle/>
          <a:p>
            <a:r>
              <a:rPr lang="en-US" altLang="zh-CN" sz="2400" b="1" dirty="0" smtClean="0">
                <a:solidFill>
                  <a:srgbClr val="193604"/>
                </a:solidFill>
                <a:latin typeface="黑体" pitchFamily="49" charset="-122"/>
                <a:ea typeface="黑体" pitchFamily="49" charset="-122"/>
              </a:rPr>
              <a:t>4</a:t>
            </a:r>
            <a:r>
              <a:rPr lang="zh-CN" altLang="en-US" sz="2400" b="1" dirty="0" smtClean="0">
                <a:solidFill>
                  <a:srgbClr val="193604"/>
                </a:solidFill>
                <a:latin typeface="黑体" pitchFamily="49" charset="-122"/>
                <a:ea typeface="黑体" pitchFamily="49" charset="-122"/>
              </a:rPr>
              <a:t>、使</a:t>
            </a:r>
            <a:r>
              <a:rPr lang="zh-CN" altLang="en-US" sz="2400" b="1" dirty="0">
                <a:solidFill>
                  <a:srgbClr val="193604"/>
                </a:solidFill>
                <a:latin typeface="黑体" pitchFamily="49" charset="-122"/>
                <a:ea typeface="黑体" pitchFamily="49" charset="-122"/>
              </a:rPr>
              <a:t>用</a:t>
            </a:r>
            <a:r>
              <a:rPr lang="en-US" altLang="zh-CN" sz="2400" b="1" dirty="0">
                <a:solidFill>
                  <a:srgbClr val="193604"/>
                </a:solidFill>
                <a:latin typeface="黑体" pitchFamily="49" charset="-122"/>
                <a:ea typeface="黑体" pitchFamily="49" charset="-122"/>
              </a:rPr>
              <a:t>node-inspector</a:t>
            </a:r>
            <a:r>
              <a:rPr lang="zh-CN" altLang="en-US" sz="2400" b="1" dirty="0">
                <a:solidFill>
                  <a:srgbClr val="193604"/>
                </a:solidFill>
                <a:latin typeface="黑体" pitchFamily="49" charset="-122"/>
                <a:ea typeface="黑体" pitchFamily="49" charset="-122"/>
              </a:rPr>
              <a:t>调试</a:t>
            </a:r>
          </a:p>
        </p:txBody>
      </p:sp>
      <p:sp>
        <p:nvSpPr>
          <p:cNvPr id="3" name="Rectangle 1"/>
          <p:cNvSpPr>
            <a:spLocks noChangeArrowheads="1"/>
          </p:cNvSpPr>
          <p:nvPr/>
        </p:nvSpPr>
        <p:spPr bwMode="auto">
          <a:xfrm>
            <a:off x="323528" y="2308231"/>
            <a:ext cx="8604448" cy="369331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ts val="3200"/>
              </a:lnSpc>
              <a:spcBef>
                <a:spcPct val="0"/>
              </a:spcBef>
              <a:spcAft>
                <a:spcPct val="0"/>
              </a:spcAft>
              <a:buClrTx/>
              <a:buSzTx/>
              <a:buFontTx/>
              <a:buNone/>
              <a:tabLst/>
            </a:pPr>
            <a:r>
              <a:rPr kumimoji="0" lang="en-US" altLang="zh-CN" sz="2400" b="0" i="0" u="none" strike="noStrike" cap="none" normalizeH="0" baseline="0" dirty="0" smtClean="0">
                <a:ln>
                  <a:noFill/>
                </a:ln>
                <a:effectLst/>
                <a:latin typeface="+mn-ea"/>
                <a:cs typeface="Tahoma" pitchFamily="34" charset="0"/>
              </a:rPr>
              <a:t>       </a:t>
            </a:r>
            <a:r>
              <a:rPr kumimoji="0" lang="zh-CN" sz="2400" b="0" i="0" u="none" strike="noStrike" cap="none" normalizeH="0" baseline="0" dirty="0" smtClean="0">
                <a:ln>
                  <a:noFill/>
                </a:ln>
                <a:effectLst/>
                <a:latin typeface="+mn-ea"/>
                <a:cs typeface="Tahoma" pitchFamily="34" charset="0"/>
              </a:rPr>
              <a:t>大部分</a:t>
            </a:r>
            <a:r>
              <a:rPr kumimoji="0" lang="zh-CN" altLang="zh-CN" sz="2400" b="0" i="0" u="none" strike="noStrike" cap="none" normalizeH="0" baseline="0" dirty="0" smtClean="0">
                <a:ln>
                  <a:noFill/>
                </a:ln>
                <a:effectLst/>
                <a:latin typeface="+mn-ea"/>
                <a:cs typeface="Tahoma" pitchFamily="34" charset="0"/>
              </a:rPr>
              <a:t>node.js</a:t>
            </a:r>
            <a:r>
              <a:rPr kumimoji="0" lang="zh-CN" sz="2400" b="0" i="0" u="none" strike="noStrike" cap="none" normalizeH="0" baseline="0" dirty="0" smtClean="0">
                <a:ln>
                  <a:noFill/>
                </a:ln>
                <a:effectLst/>
                <a:latin typeface="+mn-ea"/>
                <a:cs typeface="Tahoma" pitchFamily="34" charset="0"/>
              </a:rPr>
              <a:t>应用都是</a:t>
            </a:r>
            <a:r>
              <a:rPr kumimoji="0" lang="zh-CN" altLang="zh-CN" sz="2400" b="0" i="0" u="none" strike="noStrike" cap="none" normalizeH="0" baseline="0" dirty="0" smtClean="0">
                <a:ln>
                  <a:noFill/>
                </a:ln>
                <a:effectLst/>
                <a:latin typeface="+mn-ea"/>
                <a:cs typeface="Tahoma" pitchFamily="34" charset="0"/>
              </a:rPr>
              <a:t>web</a:t>
            </a:r>
            <a:r>
              <a:rPr kumimoji="0" lang="zh-CN" sz="2400" b="0" i="0" u="none" strike="noStrike" cap="none" normalizeH="0" baseline="0" dirty="0" smtClean="0">
                <a:ln>
                  <a:noFill/>
                </a:ln>
                <a:effectLst/>
                <a:latin typeface="+mn-ea"/>
                <a:cs typeface="Tahoma" pitchFamily="34" charset="0"/>
              </a:rPr>
              <a:t>应用，所以一些基于</a:t>
            </a:r>
            <a:r>
              <a:rPr kumimoji="0" lang="zh-CN" altLang="zh-CN" sz="2400" b="0" i="0" u="none" strike="noStrike" cap="none" normalizeH="0" baseline="0" dirty="0" smtClean="0">
                <a:ln>
                  <a:noFill/>
                </a:ln>
                <a:effectLst/>
                <a:latin typeface="+mn-ea"/>
                <a:cs typeface="Tahoma" pitchFamily="34" charset="0"/>
              </a:rPr>
              <a:t>Chrome</a:t>
            </a:r>
            <a:r>
              <a:rPr kumimoji="0" lang="zh-CN" sz="2400" b="0" i="0" u="none" strike="noStrike" cap="none" normalizeH="0" baseline="0" dirty="0" smtClean="0">
                <a:ln>
                  <a:noFill/>
                </a:ln>
                <a:effectLst/>
                <a:latin typeface="+mn-ea"/>
                <a:cs typeface="Tahoma" pitchFamily="34" charset="0"/>
              </a:rPr>
              <a:t>的在线调试工具应运而生，最出名的应该就是</a:t>
            </a:r>
            <a:r>
              <a:rPr kumimoji="0" lang="zh-CN" altLang="zh-CN" sz="2400" b="0" i="0" u="none" strike="noStrike" cap="none" normalizeH="0" baseline="0" dirty="0" smtClean="0">
                <a:ln>
                  <a:noFill/>
                </a:ln>
                <a:effectLst/>
                <a:latin typeface="+mn-ea"/>
                <a:cs typeface="Tahoma" pitchFamily="34" charset="0"/>
              </a:rPr>
              <a:t>node-inspector</a:t>
            </a:r>
            <a:r>
              <a:rPr kumimoji="0" lang="zh-CN" sz="2400" b="0" i="0" u="none" strike="noStrike" cap="none" normalizeH="0" baseline="0" dirty="0" smtClean="0">
                <a:ln>
                  <a:noFill/>
                </a:ln>
                <a:effectLst/>
                <a:latin typeface="+mn-ea"/>
                <a:cs typeface="Tahoma" pitchFamily="34" charset="0"/>
              </a:rPr>
              <a:t>了，这是一个</a:t>
            </a:r>
            <a:r>
              <a:rPr kumimoji="0" lang="zh-CN" altLang="zh-CN" sz="2400" b="0" i="0" u="none" strike="noStrike" cap="none" normalizeH="0" baseline="0" dirty="0" smtClean="0">
                <a:ln>
                  <a:noFill/>
                </a:ln>
                <a:effectLst/>
                <a:latin typeface="+mn-ea"/>
                <a:cs typeface="Tahoma" pitchFamily="34" charset="0"/>
              </a:rPr>
              <a:t>node.js</a:t>
            </a:r>
            <a:r>
              <a:rPr kumimoji="0" lang="zh-CN" sz="2400" b="0" i="0" u="none" strike="noStrike" cap="none" normalizeH="0" baseline="0" dirty="0" smtClean="0">
                <a:ln>
                  <a:noFill/>
                </a:ln>
                <a:effectLst/>
                <a:latin typeface="+mn-ea"/>
                <a:cs typeface="Tahoma" pitchFamily="34" charset="0"/>
              </a:rPr>
              <a:t>的模块，安装、使用相当的方便，首先使用</a:t>
            </a:r>
            <a:r>
              <a:rPr kumimoji="0" lang="zh-CN" altLang="zh-CN" sz="2400" b="0" i="0" u="none" strike="noStrike" cap="none" normalizeH="0" baseline="0" dirty="0" smtClean="0">
                <a:ln>
                  <a:noFill/>
                </a:ln>
                <a:effectLst/>
                <a:latin typeface="+mn-ea"/>
                <a:cs typeface="Tahoma" pitchFamily="34" charset="0"/>
              </a:rPr>
              <a:t>npm</a:t>
            </a:r>
            <a:r>
              <a:rPr kumimoji="0" lang="zh-CN" sz="2400" b="0" i="0" u="none" strike="noStrike" cap="none" normalizeH="0" baseline="0" dirty="0" smtClean="0">
                <a:ln>
                  <a:noFill/>
                </a:ln>
                <a:effectLst/>
                <a:latin typeface="+mn-ea"/>
                <a:cs typeface="Tahoma" pitchFamily="34" charset="0"/>
              </a:rPr>
              <a:t>把其安装在全局环境中</a:t>
            </a:r>
            <a:endParaRPr kumimoji="0" lang="zh-CN" sz="2400" b="0" i="0" u="none" strike="noStrike" cap="none" normalizeH="0" baseline="0" dirty="0" smtClean="0">
              <a:ln>
                <a:noFill/>
              </a:ln>
              <a:effectLst/>
              <a:latin typeface="+mn-ea"/>
              <a:cs typeface="宋体" pitchFamily="2" charset="-122"/>
            </a:endParaRPr>
          </a:p>
          <a:p>
            <a:pPr marL="0" marR="0" lvl="0" indent="0" algn="l" defTabSz="914400" rtl="0" eaLnBrk="0" fontAlgn="base" latinLnBrk="0" hangingPunct="0">
              <a:lnSpc>
                <a:spcPts val="3200"/>
              </a:lnSpc>
              <a:spcBef>
                <a:spcPct val="0"/>
              </a:spcBef>
              <a:spcAft>
                <a:spcPct val="0"/>
              </a:spcAft>
              <a:buClrTx/>
              <a:buSzTx/>
              <a:buFontTx/>
              <a:buNone/>
              <a:tabLst/>
            </a:pPr>
            <a:r>
              <a:rPr kumimoji="0" lang="en-US" altLang="zh-CN" sz="2400" b="1" i="0" u="none" strike="noStrike" cap="none" normalizeH="0" baseline="0" dirty="0" smtClean="0">
                <a:ln>
                  <a:noFill/>
                </a:ln>
                <a:solidFill>
                  <a:srgbClr val="C00000"/>
                </a:solidFill>
                <a:effectLst/>
                <a:latin typeface="+mn-ea"/>
                <a:cs typeface="Courier New" pitchFamily="49" charset="0"/>
              </a:rPr>
              <a:t>       </a:t>
            </a:r>
            <a:r>
              <a:rPr kumimoji="0" lang="zh-CN" altLang="zh-CN" sz="2400" b="1" i="0" u="none" strike="noStrike" cap="none" normalizeH="0" baseline="0" dirty="0" smtClean="0">
                <a:ln>
                  <a:noFill/>
                </a:ln>
                <a:solidFill>
                  <a:srgbClr val="C00000"/>
                </a:solidFill>
                <a:effectLst/>
                <a:latin typeface="+mn-ea"/>
                <a:cs typeface="Courier New" pitchFamily="49" charset="0"/>
              </a:rPr>
              <a:t>npm install -g node-inspector</a:t>
            </a:r>
            <a:endParaRPr kumimoji="0" lang="zh-CN" altLang="zh-CN" sz="2400" b="1" i="0" u="none" strike="noStrike" cap="none" normalizeH="0" baseline="0" dirty="0" smtClean="0">
              <a:ln>
                <a:noFill/>
              </a:ln>
              <a:solidFill>
                <a:srgbClr val="C00000"/>
              </a:solidFill>
              <a:effectLst/>
              <a:latin typeface="+mn-ea"/>
              <a:cs typeface="宋体" pitchFamily="2" charset="-122"/>
            </a:endParaRPr>
          </a:p>
          <a:p>
            <a:pPr marL="0" marR="0" lvl="0" indent="0" algn="l" defTabSz="914400" rtl="0" eaLnBrk="0" fontAlgn="base" latinLnBrk="0" hangingPunct="0">
              <a:lnSpc>
                <a:spcPts val="3200"/>
              </a:lnSpc>
              <a:spcBef>
                <a:spcPct val="0"/>
              </a:spcBef>
              <a:spcAft>
                <a:spcPct val="0"/>
              </a:spcAft>
              <a:buClrTx/>
              <a:buSzTx/>
              <a:buFontTx/>
              <a:buNone/>
              <a:tabLst/>
            </a:pPr>
            <a:r>
              <a:rPr kumimoji="0" lang="en-US" altLang="zh-CN" sz="2400" b="0" i="0" u="none" strike="noStrike" cap="none" normalizeH="0" baseline="0" dirty="0" smtClean="0">
                <a:ln>
                  <a:noFill/>
                </a:ln>
                <a:effectLst/>
                <a:latin typeface="+mn-ea"/>
                <a:cs typeface="Tahoma" pitchFamily="34" charset="0"/>
              </a:rPr>
              <a:t>       </a:t>
            </a:r>
            <a:r>
              <a:rPr kumimoji="0" lang="zh-CN" altLang="zh-CN" sz="2400" b="0" i="0" u="none" strike="noStrike" cap="none" normalizeH="0" baseline="0" dirty="0" smtClean="0">
                <a:ln>
                  <a:noFill/>
                </a:ln>
                <a:effectLst/>
                <a:latin typeface="+mn-ea"/>
                <a:cs typeface="Tahoma" pitchFamily="34" charset="0"/>
              </a:rPr>
              <a:t>node-inspector</a:t>
            </a:r>
            <a:r>
              <a:rPr kumimoji="0" lang="zh-CN" sz="2400" b="0" i="0" u="none" strike="noStrike" cap="none" normalizeH="0" baseline="0" dirty="0" smtClean="0">
                <a:ln>
                  <a:noFill/>
                </a:ln>
                <a:effectLst/>
                <a:latin typeface="+mn-ea"/>
                <a:cs typeface="Tahoma" pitchFamily="34" charset="0"/>
              </a:rPr>
              <a:t>是通过</a:t>
            </a:r>
            <a:r>
              <a:rPr kumimoji="0" lang="zh-CN" altLang="zh-CN" sz="2400" b="0" i="0" u="none" strike="noStrike" cap="none" normalizeH="0" baseline="0" dirty="0" smtClean="0">
                <a:ln>
                  <a:noFill/>
                </a:ln>
                <a:effectLst/>
                <a:latin typeface="+mn-ea"/>
                <a:cs typeface="Tahoma" pitchFamily="34" charset="0"/>
              </a:rPr>
              <a:t>websocket</a:t>
            </a:r>
            <a:r>
              <a:rPr kumimoji="0" lang="zh-CN" sz="2400" b="0" i="0" u="none" strike="noStrike" cap="none" normalizeH="0" baseline="0" dirty="0" smtClean="0">
                <a:ln>
                  <a:noFill/>
                </a:ln>
                <a:effectLst/>
                <a:latin typeface="+mn-ea"/>
                <a:cs typeface="Tahoma" pitchFamily="34" charset="0"/>
              </a:rPr>
              <a:t>方式来转向</a:t>
            </a:r>
            <a:r>
              <a:rPr kumimoji="0" lang="zh-CN" altLang="zh-CN" sz="2400" b="0" i="0" u="none" strike="noStrike" cap="none" normalizeH="0" baseline="0" dirty="0" smtClean="0">
                <a:ln>
                  <a:noFill/>
                </a:ln>
                <a:effectLst/>
                <a:latin typeface="+mn-ea"/>
                <a:cs typeface="Tahoma" pitchFamily="34" charset="0"/>
              </a:rPr>
              <a:t>debug</a:t>
            </a:r>
            <a:r>
              <a:rPr kumimoji="0" lang="zh-CN" sz="2400" b="0" i="0" u="none" strike="noStrike" cap="none" normalizeH="0" baseline="0" dirty="0" smtClean="0">
                <a:ln>
                  <a:noFill/>
                </a:ln>
                <a:effectLst/>
                <a:latin typeface="+mn-ea"/>
                <a:cs typeface="Tahoma" pitchFamily="34" charset="0"/>
              </a:rPr>
              <a:t>输入输出的。因此，我们在调试前要先启动</a:t>
            </a:r>
            <a:r>
              <a:rPr kumimoji="0" lang="zh-CN" altLang="zh-CN" sz="2400" b="0" i="0" u="none" strike="noStrike" cap="none" normalizeH="0" baseline="0" dirty="0" smtClean="0">
                <a:ln>
                  <a:noFill/>
                </a:ln>
                <a:effectLst/>
                <a:latin typeface="+mn-ea"/>
                <a:cs typeface="Tahoma" pitchFamily="34" charset="0"/>
              </a:rPr>
              <a:t>node-inspector</a:t>
            </a:r>
            <a:r>
              <a:rPr kumimoji="0" lang="zh-CN" sz="2400" b="0" i="0" u="none" strike="noStrike" cap="none" normalizeH="0" baseline="0" dirty="0" smtClean="0">
                <a:ln>
                  <a:noFill/>
                </a:ln>
                <a:effectLst/>
                <a:latin typeface="+mn-ea"/>
                <a:cs typeface="Tahoma" pitchFamily="34" charset="0"/>
              </a:rPr>
              <a:t>来监听</a:t>
            </a:r>
            <a:r>
              <a:rPr kumimoji="0" lang="zh-CN" altLang="zh-CN" sz="2400" b="0" i="0" u="none" strike="noStrike" cap="none" normalizeH="0" baseline="0" dirty="0" smtClean="0">
                <a:ln>
                  <a:noFill/>
                </a:ln>
                <a:effectLst/>
                <a:latin typeface="+mn-ea"/>
                <a:cs typeface="Tahoma" pitchFamily="34" charset="0"/>
              </a:rPr>
              <a:t>node.js</a:t>
            </a:r>
            <a:r>
              <a:rPr kumimoji="0" lang="zh-CN" sz="2400" b="0" i="0" u="none" strike="noStrike" cap="none" normalizeH="0" baseline="0" dirty="0" smtClean="0">
                <a:ln>
                  <a:noFill/>
                </a:ln>
                <a:effectLst/>
                <a:latin typeface="+mn-ea"/>
                <a:cs typeface="Tahoma" pitchFamily="34" charset="0"/>
              </a:rPr>
              <a:t>的</a:t>
            </a:r>
            <a:r>
              <a:rPr kumimoji="0" lang="zh-CN" altLang="zh-CN" sz="2400" b="0" i="0" u="none" strike="noStrike" cap="none" normalizeH="0" baseline="0" dirty="0" smtClean="0">
                <a:ln>
                  <a:noFill/>
                </a:ln>
                <a:effectLst/>
                <a:latin typeface="+mn-ea"/>
                <a:cs typeface="Tahoma" pitchFamily="34" charset="0"/>
              </a:rPr>
              <a:t>debug</a:t>
            </a:r>
            <a:r>
              <a:rPr kumimoji="0" lang="zh-CN" sz="2400" b="0" i="0" u="none" strike="noStrike" cap="none" normalizeH="0" baseline="0" dirty="0" smtClean="0">
                <a:ln>
                  <a:noFill/>
                </a:ln>
                <a:effectLst/>
                <a:latin typeface="+mn-ea"/>
                <a:cs typeface="Tahoma" pitchFamily="34" charset="0"/>
              </a:rPr>
              <a:t>调试端口。默认情况下</a:t>
            </a:r>
            <a:r>
              <a:rPr kumimoji="0" lang="zh-CN" altLang="zh-CN" sz="2400" b="0" i="0" u="none" strike="noStrike" cap="none" normalizeH="0" baseline="0" dirty="0" smtClean="0">
                <a:ln>
                  <a:noFill/>
                </a:ln>
                <a:effectLst/>
                <a:latin typeface="+mn-ea"/>
                <a:cs typeface="Tahoma" pitchFamily="34" charset="0"/>
              </a:rPr>
              <a:t>node-inspector</a:t>
            </a:r>
            <a:r>
              <a:rPr kumimoji="0" lang="zh-CN" sz="2400" b="0" i="0" u="none" strike="noStrike" cap="none" normalizeH="0" baseline="0" dirty="0" smtClean="0">
                <a:ln>
                  <a:noFill/>
                </a:ln>
                <a:effectLst/>
                <a:latin typeface="+mn-ea"/>
                <a:cs typeface="Tahoma" pitchFamily="34" charset="0"/>
              </a:rPr>
              <a:t>的端口是</a:t>
            </a:r>
            <a:r>
              <a:rPr kumimoji="0" lang="zh-CN" altLang="zh-CN" sz="2400" b="0" i="0" u="none" strike="noStrike" cap="none" normalizeH="0" baseline="0" dirty="0" smtClean="0">
                <a:ln>
                  <a:noFill/>
                </a:ln>
                <a:effectLst/>
                <a:latin typeface="+mn-ea"/>
                <a:cs typeface="Tahoma" pitchFamily="34" charset="0"/>
              </a:rPr>
              <a:t>8080</a:t>
            </a:r>
            <a:r>
              <a:rPr kumimoji="0" lang="zh-CN" sz="2400" b="0" i="0" u="none" strike="noStrike" cap="none" normalizeH="0" baseline="0" dirty="0" smtClean="0">
                <a:ln>
                  <a:noFill/>
                </a:ln>
                <a:effectLst/>
                <a:latin typeface="+mn-ea"/>
                <a:cs typeface="Tahoma" pitchFamily="34" charset="0"/>
              </a:rPr>
              <a:t>，可以通过参数</a:t>
            </a:r>
            <a:r>
              <a:rPr kumimoji="0" lang="zh-CN" altLang="zh-CN" sz="2400" b="0" i="0" u="none" strike="noStrike" cap="none" normalizeH="0" baseline="0" dirty="0" smtClean="0">
                <a:ln>
                  <a:noFill/>
                </a:ln>
                <a:effectLst/>
                <a:latin typeface="+mn-ea"/>
                <a:cs typeface="Tahoma" pitchFamily="34" charset="0"/>
              </a:rPr>
              <a:t>--web-port=[port]</a:t>
            </a:r>
            <a:r>
              <a:rPr kumimoji="0" lang="zh-CN" sz="2400" b="0" i="0" u="none" strike="noStrike" cap="none" normalizeH="0" baseline="0" dirty="0" smtClean="0">
                <a:ln>
                  <a:noFill/>
                </a:ln>
                <a:effectLst/>
                <a:latin typeface="+mn-ea"/>
                <a:cs typeface="Tahoma" pitchFamily="34" charset="0"/>
              </a:rPr>
              <a:t>来设置端口。</a:t>
            </a:r>
            <a:r>
              <a:rPr kumimoji="0" lang="en-US" altLang="zh-CN" sz="2400" b="0" i="0" u="none" strike="noStrike" cap="none" normalizeH="0" baseline="0" dirty="0" smtClean="0">
                <a:ln>
                  <a:noFill/>
                </a:ln>
                <a:effectLst/>
                <a:latin typeface="+mn-ea"/>
                <a:cs typeface="Tahoma" pitchFamily="34" charset="0"/>
              </a:rPr>
              <a:t>  </a:t>
            </a:r>
            <a:endParaRPr kumimoji="0" lang="zh-CN" sz="2400" b="0" i="0" u="none" strike="noStrike" cap="none" normalizeH="0" baseline="0" dirty="0" smtClean="0">
              <a:ln>
                <a:noFill/>
              </a:ln>
              <a:effectLst/>
              <a:latin typeface="+mn-ea"/>
              <a:cs typeface="宋体" pitchFamily="2" charset="-122"/>
            </a:endParaRPr>
          </a:p>
        </p:txBody>
      </p:sp>
    </p:spTree>
    <p:extLst>
      <p:ext uri="{BB962C8B-B14F-4D97-AF65-F5344CB8AC3E}">
        <p14:creationId xmlns:p14="http://schemas.microsoft.com/office/powerpoint/2010/main" val="10866099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SubTitle"/>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Text"/>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Other"/>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Text"/>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Sub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Other"/>
  <p:tag name="MH_ORDER"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TotalTime>
  <Words>1258</Words>
  <Application>Microsoft Office PowerPoint</Application>
  <PresentationFormat>全屏显示(4:3)</PresentationFormat>
  <Paragraphs>126</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yiren</cp:lastModifiedBy>
  <cp:revision>55</cp:revision>
  <dcterms:modified xsi:type="dcterms:W3CDTF">2016-05-12T02:05:19Z</dcterms:modified>
</cp:coreProperties>
</file>