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8" r:id="rId4"/>
    <p:sldId id="260" r:id="rId5"/>
    <p:sldId id="257" r:id="rId6"/>
    <p:sldId id="261" r:id="rId7"/>
    <p:sldId id="291" r:id="rId8"/>
    <p:sldId id="292" r:id="rId9"/>
    <p:sldId id="293" r:id="rId10"/>
    <p:sldId id="263" r:id="rId11"/>
    <p:sldId id="303" r:id="rId12"/>
    <p:sldId id="304" r:id="rId13"/>
    <p:sldId id="302" r:id="rId14"/>
    <p:sldId id="265" r:id="rId15"/>
    <p:sldId id="305" r:id="rId16"/>
    <p:sldId id="306" r:id="rId17"/>
    <p:sldId id="307" r:id="rId18"/>
    <p:sldId id="308" r:id="rId19"/>
    <p:sldId id="309" r:id="rId20"/>
    <p:sldId id="275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604"/>
    <a:srgbClr val="086E12"/>
    <a:srgbClr val="0D1C02"/>
    <a:srgbClr val="295A07"/>
    <a:srgbClr val="9E1C02"/>
    <a:srgbClr val="467612"/>
    <a:srgbClr val="8BC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49" autoAdjust="0"/>
  </p:normalViewPr>
  <p:slideViewPr>
    <p:cSldViewPr>
      <p:cViewPr>
        <p:scale>
          <a:sx n="70" d="100"/>
          <a:sy n="70" d="100"/>
        </p:scale>
        <p:origin x="-129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F432B-03EB-4E23-AE09-FF8314248179}" type="datetimeFigureOut">
              <a:rPr lang="zh-CN" altLang="en-US" smtClean="0"/>
              <a:t>2016/5/11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D6A3B-10F0-488C-B819-61420B7E5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0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D6A3B-10F0-488C-B819-61420B7E5CE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1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4" y="-11273"/>
            <a:ext cx="9210002" cy="68851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97"/>
            <a:ext cx="9144000" cy="6835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第十二讲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三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创建客户端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9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0921" y="1556792"/>
            <a:ext cx="792088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&lt;!DOCTYPE html&gt;</a:t>
            </a:r>
          </a:p>
          <a:p>
            <a:r>
              <a:rPr lang="en-US" altLang="zh-CN" sz="1600" dirty="0"/>
              <a:t>&lt;html lang="en"&gt;</a:t>
            </a:r>
          </a:p>
          <a:p>
            <a:r>
              <a:rPr lang="en-US" altLang="zh-CN" sz="1600" dirty="0"/>
              <a:t>&lt;head&gt;</a:t>
            </a:r>
          </a:p>
          <a:p>
            <a:r>
              <a:rPr lang="en-US" altLang="zh-CN" sz="1600" dirty="0"/>
              <a:t>    &lt;meta http-equiv="Content-Type" content="text/html; charset=utf-8" /&gt;</a:t>
            </a:r>
          </a:p>
          <a:p>
            <a:r>
              <a:rPr lang="en-US" altLang="zh-CN" sz="1600" dirty="0"/>
              <a:t>    &lt;title&gt;Ssocket&lt;/title&gt;</a:t>
            </a:r>
          </a:p>
          <a:p>
            <a:r>
              <a:rPr lang="en-US" altLang="zh-CN" sz="1600" dirty="0"/>
              <a:t>    &lt;script type="text/javascript" src="http://localhost:8080/socket.io/socket.io.js"&gt;&lt;/script&gt;     </a:t>
            </a:r>
          </a:p>
          <a:p>
            <a:r>
              <a:rPr lang="en-US" altLang="zh-CN" sz="1600" dirty="0"/>
              <a:t>&lt;/head&gt;</a:t>
            </a:r>
          </a:p>
          <a:p>
            <a:endParaRPr lang="en-US" altLang="zh-CN" sz="1600" dirty="0"/>
          </a:p>
          <a:p>
            <a:r>
              <a:rPr lang="en-US" altLang="zh-CN" sz="1600" dirty="0"/>
              <a:t>&lt;body&gt;</a:t>
            </a:r>
          </a:p>
          <a:p>
            <a:r>
              <a:rPr lang="en-US" altLang="zh-CN" sz="1600" dirty="0"/>
              <a:t>    &lt;script type="text/javascript"&gt;</a:t>
            </a:r>
          </a:p>
          <a:p>
            <a:r>
              <a:rPr lang="en-US" altLang="zh-CN" sz="1600" dirty="0"/>
              <a:t>      var socket = io.connect('http://localhost:8080');     </a:t>
            </a:r>
          </a:p>
          <a:p>
            <a:r>
              <a:rPr lang="en-US" altLang="zh-CN" sz="1600" dirty="0"/>
              <a:t>      socket.on('news', function (data) {    </a:t>
            </a:r>
          </a:p>
          <a:p>
            <a:r>
              <a:rPr lang="en-US" altLang="zh-CN" sz="1600" dirty="0"/>
              <a:t>        alert(data.hello);</a:t>
            </a:r>
          </a:p>
          <a:p>
            <a:r>
              <a:rPr lang="en-US" altLang="zh-CN" sz="1600" dirty="0"/>
              <a:t>        socket.emit('my other event', { my: 'data' });</a:t>
            </a:r>
          </a:p>
          <a:p>
            <a:r>
              <a:rPr lang="en-US" altLang="zh-CN" sz="1600" dirty="0"/>
              <a:t>      });</a:t>
            </a:r>
          </a:p>
          <a:p>
            <a:r>
              <a:rPr lang="en-US" altLang="zh-CN" sz="1600" dirty="0"/>
              <a:t>    &lt;/script&gt;</a:t>
            </a:r>
          </a:p>
          <a:p>
            <a:r>
              <a:rPr lang="en-US" altLang="zh-CN" sz="1600" dirty="0"/>
              <a:t>    </a:t>
            </a:r>
          </a:p>
          <a:p>
            <a:r>
              <a:rPr lang="en-US" altLang="zh-CN" sz="1600" dirty="0"/>
              <a:t>&lt;/body&gt;</a:t>
            </a:r>
          </a:p>
          <a:p>
            <a:r>
              <a:rPr lang="en-US" altLang="zh-CN" sz="1600" dirty="0"/>
              <a:t>&lt;/html&gt;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5508104" y="286944"/>
            <a:ext cx="21964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、创建客户端</a:t>
            </a:r>
            <a:endParaRPr lang="zh-CN" altLang="en-US" sz="2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25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3286" y="2420888"/>
            <a:ext cx="784887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  思</a:t>
            </a:r>
            <a:r>
              <a:rPr lang="zh-CN" altLang="en-US" dirty="0"/>
              <a:t>路是客户端与服务端建立连接的时候，服务端保存客户端的信息，做一个</a:t>
            </a:r>
            <a:r>
              <a:rPr lang="en-US" altLang="zh-CN" dirty="0"/>
              <a:t>socketMap, </a:t>
            </a:r>
            <a:r>
              <a:rPr lang="zh-CN" altLang="en-US" dirty="0"/>
              <a:t>在</a:t>
            </a:r>
            <a:r>
              <a:rPr lang="en-US" altLang="zh-CN" dirty="0"/>
              <a:t>socketMap</a:t>
            </a:r>
            <a:r>
              <a:rPr lang="zh-CN" altLang="en-US" dirty="0"/>
              <a:t>中取出需要发送消息的客户端，向该客户端发送消息</a:t>
            </a:r>
          </a:p>
        </p:txBody>
      </p:sp>
      <p:sp>
        <p:nvSpPr>
          <p:cNvPr id="3" name="矩形 2"/>
          <p:cNvSpPr/>
          <p:nvPr/>
        </p:nvSpPr>
        <p:spPr>
          <a:xfrm>
            <a:off x="493286" y="1630492"/>
            <a:ext cx="5302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、服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务端向指定客户端发送消息</a:t>
            </a:r>
          </a:p>
        </p:txBody>
      </p:sp>
    </p:spTree>
    <p:extLst>
      <p:ext uri="{BB962C8B-B14F-4D97-AF65-F5344CB8AC3E}">
        <p14:creationId xmlns:p14="http://schemas.microsoft.com/office/powerpoint/2010/main" val="140725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2348880"/>
            <a:ext cx="74888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var sockets = [];</a:t>
            </a:r>
          </a:p>
          <a:p>
            <a:r>
              <a:rPr lang="en-US" altLang="zh-CN" dirty="0"/>
              <a:t>var i = 1;</a:t>
            </a:r>
          </a:p>
          <a:p>
            <a:r>
              <a:rPr lang="en-US" altLang="zh-CN" dirty="0"/>
              <a:t>io.sockets.on('connection', function (socket) {</a:t>
            </a:r>
          </a:p>
          <a:p>
            <a:r>
              <a:rPr lang="en-US" altLang="zh-CN" dirty="0"/>
              <a:t>    sockets[i] = socket;</a:t>
            </a:r>
          </a:p>
          <a:p>
            <a:r>
              <a:rPr lang="en-US" altLang="zh-CN" dirty="0"/>
              <a:t>    i++;</a:t>
            </a:r>
          </a:p>
          <a:p>
            <a:r>
              <a:rPr lang="en-US" altLang="zh-CN" dirty="0"/>
              <a:t>    socket = sockets[1];  //</a:t>
            </a:r>
            <a:r>
              <a:rPr lang="zh-CN" altLang="en-US" dirty="0"/>
              <a:t>这里指定向第一个客户发送消息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console.log(i);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socket.emit('news', { hello: 'world' });</a:t>
            </a:r>
          </a:p>
          <a:p>
            <a:r>
              <a:rPr lang="en-US" altLang="zh-CN" dirty="0"/>
              <a:t>    socket.on('my other event', function (data) {</a:t>
            </a:r>
          </a:p>
          <a:p>
            <a:r>
              <a:rPr lang="en-US" altLang="zh-CN" dirty="0"/>
              <a:t>      console.log(data);</a:t>
            </a:r>
          </a:p>
          <a:p>
            <a:r>
              <a:rPr lang="en-US" altLang="zh-CN" dirty="0"/>
              <a:t>    });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27584" y="1772816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一个模拟的简单例子，这里用的是数组：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253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第十二讲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四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socket.Io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入门应用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7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2348880"/>
            <a:ext cx="7488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安装</a:t>
            </a:r>
            <a:r>
              <a:rPr lang="en-US" altLang="zh-CN" dirty="0"/>
              <a:t>NodeJS</a:t>
            </a:r>
            <a:r>
              <a:rPr lang="zh-CN" altLang="en-US" dirty="0"/>
              <a:t>： </a:t>
            </a:r>
            <a:r>
              <a:rPr lang="en-US" altLang="zh-CN" dirty="0"/>
              <a:t>http://nodejs.org/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初始化一个</a:t>
            </a:r>
            <a:r>
              <a:rPr lang="en-US" altLang="zh-CN" dirty="0"/>
              <a:t>NodeJS web</a:t>
            </a:r>
            <a:r>
              <a:rPr lang="zh-CN" altLang="en-US" dirty="0"/>
              <a:t>应用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打开</a:t>
            </a:r>
            <a:r>
              <a:rPr lang="en-US" altLang="zh-CN" dirty="0"/>
              <a:t>CMD</a:t>
            </a:r>
            <a:r>
              <a:rPr lang="zh-CN" altLang="en-US" dirty="0"/>
              <a:t>窗口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运行</a:t>
            </a:r>
            <a:r>
              <a:rPr lang="en-US" altLang="zh-CN" dirty="0"/>
              <a:t>cmd:“mkdir myapp”</a:t>
            </a:r>
            <a:r>
              <a:rPr lang="zh-CN" altLang="en-US" dirty="0"/>
              <a:t>，新建一个文件夹，名为</a:t>
            </a:r>
            <a:r>
              <a:rPr lang="en-US" altLang="zh-CN" dirty="0"/>
              <a:t>myapp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运行</a:t>
            </a:r>
            <a:r>
              <a:rPr lang="en-US" altLang="zh-CN" dirty="0"/>
              <a:t>cmd</a:t>
            </a:r>
            <a:r>
              <a:rPr lang="zh-CN" altLang="en-US" dirty="0"/>
              <a:t>：“</a:t>
            </a:r>
            <a:r>
              <a:rPr lang="en-US" altLang="zh-CN" dirty="0"/>
              <a:t>cd myapp”</a:t>
            </a:r>
            <a:r>
              <a:rPr lang="zh-CN" altLang="en-US" dirty="0"/>
              <a:t>，切换到文件夹</a:t>
            </a:r>
            <a:r>
              <a:rPr lang="en-US" altLang="zh-CN" dirty="0"/>
              <a:t>myapp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运行</a:t>
            </a:r>
            <a:r>
              <a:rPr lang="en-US" altLang="zh-CN" dirty="0"/>
              <a:t>cmd</a:t>
            </a:r>
            <a:r>
              <a:rPr lang="zh-CN" altLang="en-US" dirty="0"/>
              <a:t>：“</a:t>
            </a:r>
            <a:r>
              <a:rPr lang="en-US" altLang="zh-CN" dirty="0"/>
              <a:t>npm init”</a:t>
            </a:r>
            <a:r>
              <a:rPr lang="zh-CN" altLang="en-US" dirty="0"/>
              <a:t>，创建文件</a:t>
            </a:r>
            <a:r>
              <a:rPr lang="en-US" altLang="zh-CN" dirty="0"/>
              <a:t>package.json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3.Express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——</a:t>
            </a:r>
            <a:r>
              <a:rPr lang="en-US" altLang="zh-CN" dirty="0"/>
              <a:t>npm install express --save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4.Socket.io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——npm </a:t>
            </a:r>
            <a:r>
              <a:rPr lang="en-US" altLang="zh-CN" dirty="0"/>
              <a:t>install --save socket.io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3286" y="1630492"/>
            <a:ext cx="5302850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准备工作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253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4548" y="2110313"/>
            <a:ext cx="3222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添加文件</a:t>
            </a:r>
            <a:r>
              <a:rPr lang="en-US" altLang="zh-CN" dirty="0"/>
              <a:t>app.js</a:t>
            </a:r>
            <a:r>
              <a:rPr lang="zh-CN" altLang="en-US" dirty="0"/>
              <a:t>到</a:t>
            </a:r>
            <a:r>
              <a:rPr lang="en-US" altLang="zh-CN" dirty="0"/>
              <a:t>myapp</a:t>
            </a:r>
            <a:r>
              <a:rPr lang="zh-CN" altLang="en-US" dirty="0"/>
              <a:t>文件夹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2646" y="2109366"/>
            <a:ext cx="4104456" cy="4204356"/>
          </a:xfrm>
          <a:prstGeom prst="rect">
            <a:avLst/>
          </a:prstGeom>
          <a:ln>
            <a:solidFill>
              <a:srgbClr val="19360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var app = require('express')();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var http = require('http').Server(app);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app.get('/', function(req, res){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res.send('&lt;h1&gt;Hello world&lt;/h1&gt;');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});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http.listen(3000, function(){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console.log('listening on *:3000');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});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0" y="2780928"/>
            <a:ext cx="4267711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运行</a:t>
            </a:r>
            <a:r>
              <a:rPr lang="en-US" altLang="zh-CN" dirty="0">
                <a:solidFill>
                  <a:srgbClr val="C00000"/>
                </a:solidFill>
              </a:rPr>
              <a:t>cmd</a:t>
            </a:r>
            <a:r>
              <a:rPr lang="zh-CN" altLang="en-US" dirty="0">
                <a:solidFill>
                  <a:srgbClr val="C00000"/>
                </a:solidFill>
              </a:rPr>
              <a:t>：“</a:t>
            </a:r>
            <a:r>
              <a:rPr lang="en-US" altLang="zh-CN" dirty="0">
                <a:solidFill>
                  <a:srgbClr val="C00000"/>
                </a:solidFill>
              </a:rPr>
              <a:t>node app”</a:t>
            </a:r>
            <a:r>
              <a:rPr lang="zh-CN" altLang="en-US" dirty="0">
                <a:solidFill>
                  <a:srgbClr val="C00000"/>
                </a:solidFill>
              </a:rPr>
              <a:t>，启动</a:t>
            </a:r>
            <a:r>
              <a:rPr lang="en-US" altLang="zh-CN" dirty="0">
                <a:solidFill>
                  <a:srgbClr val="C00000"/>
                </a:solidFill>
              </a:rPr>
              <a:t>myapp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</a:p>
          <a:p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在</a:t>
            </a:r>
            <a:r>
              <a:rPr lang="en-US" altLang="zh-CN" dirty="0">
                <a:solidFill>
                  <a:srgbClr val="C00000"/>
                </a:solidFill>
              </a:rPr>
              <a:t>Chrome</a:t>
            </a:r>
            <a:r>
              <a:rPr lang="zh-CN" altLang="en-US" dirty="0">
                <a:solidFill>
                  <a:srgbClr val="C00000"/>
                </a:solidFill>
              </a:rPr>
              <a:t>里打开“</a:t>
            </a:r>
            <a:r>
              <a:rPr lang="en-US" altLang="zh-CN" dirty="0">
                <a:solidFill>
                  <a:srgbClr val="C00000"/>
                </a:solidFill>
              </a:rPr>
              <a:t>http://localhost:3000/”</a:t>
            </a:r>
            <a:r>
              <a:rPr lang="zh-CN" altLang="en-US" dirty="0">
                <a:solidFill>
                  <a:srgbClr val="C00000"/>
                </a:solidFill>
              </a:rPr>
              <a:t>，显示“</a:t>
            </a:r>
            <a:r>
              <a:rPr lang="en-US" altLang="zh-CN" dirty="0">
                <a:solidFill>
                  <a:srgbClr val="C00000"/>
                </a:solidFill>
              </a:rPr>
              <a:t>Hello world”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</a:p>
          <a:p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在</a:t>
            </a:r>
            <a:r>
              <a:rPr lang="en-US" altLang="zh-CN" dirty="0">
                <a:solidFill>
                  <a:srgbClr val="C00000"/>
                </a:solidFill>
              </a:rPr>
              <a:t>CMD</a:t>
            </a:r>
            <a:r>
              <a:rPr lang="zh-CN" altLang="en-US" dirty="0">
                <a:solidFill>
                  <a:srgbClr val="C00000"/>
                </a:solidFill>
              </a:rPr>
              <a:t>窗口里输入“</a:t>
            </a:r>
            <a:r>
              <a:rPr lang="en-US" altLang="zh-CN" dirty="0">
                <a:solidFill>
                  <a:srgbClr val="C00000"/>
                </a:solidFill>
              </a:rPr>
              <a:t>Ctrl+C”</a:t>
            </a:r>
            <a:r>
              <a:rPr lang="zh-CN" altLang="en-US" dirty="0">
                <a:solidFill>
                  <a:srgbClr val="C00000"/>
                </a:solidFill>
              </a:rPr>
              <a:t>，可终止</a:t>
            </a:r>
            <a:r>
              <a:rPr lang="en-US" altLang="zh-CN" dirty="0">
                <a:solidFill>
                  <a:srgbClr val="C00000"/>
                </a:solidFill>
              </a:rPr>
              <a:t>myapp</a:t>
            </a:r>
            <a:r>
              <a:rPr lang="zh-CN" altLang="en-US" dirty="0">
                <a:solidFill>
                  <a:srgbClr val="C00000"/>
                </a:solidFill>
              </a:rPr>
              <a:t>的运行。</a:t>
            </a:r>
          </a:p>
        </p:txBody>
      </p:sp>
    </p:spTree>
    <p:extLst>
      <p:ext uri="{BB962C8B-B14F-4D97-AF65-F5344CB8AC3E}">
        <p14:creationId xmlns:p14="http://schemas.microsoft.com/office/powerpoint/2010/main" val="1407253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628507"/>
            <a:ext cx="7560840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Socket.io</a:t>
            </a:r>
            <a:r>
              <a:rPr lang="zh-CN" altLang="en-US" sz="2400" dirty="0"/>
              <a:t>入门应用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上面的</a:t>
            </a:r>
            <a:r>
              <a:rPr lang="en-US" altLang="zh-CN" sz="2400" dirty="0"/>
              <a:t>CMD</a:t>
            </a:r>
            <a:r>
              <a:rPr lang="zh-CN" altLang="en-US" sz="2400" dirty="0"/>
              <a:t>窗口运行：“</a:t>
            </a:r>
            <a:r>
              <a:rPr lang="en-US" altLang="zh-CN" sz="2400" dirty="0"/>
              <a:t>npm install --save socket.io”</a:t>
            </a:r>
            <a:r>
              <a:rPr lang="zh-CN" altLang="en-US" sz="2400" dirty="0"/>
              <a:t>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06" y="3212976"/>
            <a:ext cx="7007763" cy="2242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253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1628800"/>
            <a:ext cx="3204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添加</a:t>
            </a:r>
            <a:r>
              <a:rPr lang="en-US" altLang="zh-CN" dirty="0"/>
              <a:t>index.html</a:t>
            </a:r>
            <a:r>
              <a:rPr lang="zh-CN" altLang="en-US" dirty="0"/>
              <a:t>到</a:t>
            </a:r>
            <a:r>
              <a:rPr lang="en-US" altLang="zh-CN" dirty="0"/>
              <a:t>myapp</a:t>
            </a:r>
            <a:r>
              <a:rPr lang="zh-CN" altLang="en-US" dirty="0"/>
              <a:t>文件夹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9" t="19481" r="41314" b="5475"/>
          <a:stretch/>
        </p:blipFill>
        <p:spPr bwMode="auto">
          <a:xfrm>
            <a:off x="2241877" y="2014798"/>
            <a:ext cx="4536504" cy="442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230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1628800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修改</a:t>
            </a:r>
            <a:r>
              <a:rPr lang="en-US" altLang="zh-CN" dirty="0"/>
              <a:t>app.js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4" t="18830" r="45253" b="22356"/>
          <a:stretch/>
        </p:blipFill>
        <p:spPr bwMode="auto">
          <a:xfrm>
            <a:off x="2051720" y="1675302"/>
            <a:ext cx="5233451" cy="430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00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8787" y="903654"/>
            <a:ext cx="1544637" cy="3842673"/>
            <a:chOff x="2338389" y="2213792"/>
            <a:chExt cx="1544637" cy="3842673"/>
          </a:xfrm>
        </p:grpSpPr>
        <p:sp>
          <p:nvSpPr>
            <p:cNvPr id="19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20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21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课  堂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导  入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4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393577" y="84382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139356" y="815674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6"/>
            <a:endCxn id="28" idx="2"/>
          </p:cNvCxnSpPr>
          <p:nvPr/>
        </p:nvCxnSpPr>
        <p:spPr>
          <a:xfrm flipV="1">
            <a:off x="627432" y="932602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2960735" y="5438905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141243" y="5482850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30" idx="6"/>
            <a:endCxn id="31" idx="2"/>
          </p:cNvCxnSpPr>
          <p:nvPr/>
        </p:nvCxnSpPr>
        <p:spPr>
          <a:xfrm>
            <a:off x="3194590" y="5555833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256284" y="1026862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50264"/>
            <a:ext cx="6004482" cy="3375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3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92975" y="1670547"/>
            <a:ext cx="1544637" cy="3842673"/>
            <a:chOff x="2338389" y="2213792"/>
            <a:chExt cx="1544637" cy="3842673"/>
          </a:xfrm>
        </p:grpSpPr>
        <p:sp>
          <p:nvSpPr>
            <p:cNvPr id="3" name="MH_SubTitle_1"/>
            <p:cNvSpPr/>
            <p:nvPr>
              <p:custDataLst>
                <p:tags r:id="rId1"/>
              </p:custDataLst>
            </p:nvPr>
          </p:nvSpPr>
          <p:spPr>
            <a:xfrm>
              <a:off x="2339975" y="3040214"/>
              <a:ext cx="1543050" cy="3016250"/>
            </a:xfrm>
            <a:custGeom>
              <a:avLst/>
              <a:gdLst>
                <a:gd name="connsiteX0" fmla="*/ 771513 w 1543025"/>
                <a:gd name="connsiteY0" fmla="*/ 280548 h 3015913"/>
                <a:gd name="connsiteX1" fmla="*/ 640638 w 1543025"/>
                <a:gd name="connsiteY1" fmla="*/ 411423 h 3015913"/>
                <a:gd name="connsiteX2" fmla="*/ 771513 w 1543025"/>
                <a:gd name="connsiteY2" fmla="*/ 542298 h 3015913"/>
                <a:gd name="connsiteX3" fmla="*/ 902388 w 1543025"/>
                <a:gd name="connsiteY3" fmla="*/ 411423 h 3015913"/>
                <a:gd name="connsiteX4" fmla="*/ 771513 w 1543025"/>
                <a:gd name="connsiteY4" fmla="*/ 280548 h 3015913"/>
                <a:gd name="connsiteX5" fmla="*/ 771513 w 1543025"/>
                <a:gd name="connsiteY5" fmla="*/ 0 h 3015913"/>
                <a:gd name="connsiteX6" fmla="*/ 1543025 w 1543025"/>
                <a:gd name="connsiteY6" fmla="*/ 481223 h 3015913"/>
                <a:gd name="connsiteX7" fmla="*/ 1543025 w 1543025"/>
                <a:gd name="connsiteY7" fmla="*/ 3015913 h 3015913"/>
                <a:gd name="connsiteX8" fmla="*/ 0 w 1543025"/>
                <a:gd name="connsiteY8" fmla="*/ 3015913 h 3015913"/>
                <a:gd name="connsiteX9" fmla="*/ 0 w 1543025"/>
                <a:gd name="connsiteY9" fmla="*/ 481223 h 30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25" h="3015913">
                  <a:moveTo>
                    <a:pt x="771513" y="280548"/>
                  </a:moveTo>
                  <a:cubicBezTo>
                    <a:pt x="699233" y="280548"/>
                    <a:pt x="640638" y="339143"/>
                    <a:pt x="640638" y="411423"/>
                  </a:cubicBezTo>
                  <a:cubicBezTo>
                    <a:pt x="640638" y="483703"/>
                    <a:pt x="699233" y="542298"/>
                    <a:pt x="771513" y="542298"/>
                  </a:cubicBezTo>
                  <a:cubicBezTo>
                    <a:pt x="843793" y="542298"/>
                    <a:pt x="902388" y="483703"/>
                    <a:pt x="902388" y="411423"/>
                  </a:cubicBezTo>
                  <a:cubicBezTo>
                    <a:pt x="902388" y="339143"/>
                    <a:pt x="843793" y="280548"/>
                    <a:pt x="771513" y="280548"/>
                  </a:cubicBezTo>
                  <a:close/>
                  <a:moveTo>
                    <a:pt x="771513" y="0"/>
                  </a:moveTo>
                  <a:lnTo>
                    <a:pt x="1543025" y="481223"/>
                  </a:lnTo>
                  <a:lnTo>
                    <a:pt x="1543025" y="3015913"/>
                  </a:lnTo>
                  <a:lnTo>
                    <a:pt x="0" y="3015913"/>
                  </a:lnTo>
                  <a:lnTo>
                    <a:pt x="0" y="481223"/>
                  </a:lnTo>
                  <a:close/>
                </a:path>
              </a:pathLst>
            </a:custGeom>
            <a:solidFill>
              <a:srgbClr val="8B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0" rIns="68580" bIns="972000" anchor="ctr">
              <a:normAutofit/>
            </a:bodyPr>
            <a:lstStyle/>
            <a:p>
              <a:pPr algn="ctr">
                <a:defRPr/>
              </a:pPr>
              <a:endParaRPr lang="zh-CN" altLang="en-US" sz="2800" dirty="0">
                <a:solidFill>
                  <a:srgbClr val="FFFFFF"/>
                </a:solidFill>
              </a:endParaRPr>
            </a:p>
          </p:txBody>
        </p:sp>
        <p:sp>
          <p:nvSpPr>
            <p:cNvPr id="4" name="MH_Other_1"/>
            <p:cNvSpPr/>
            <p:nvPr>
              <p:custDataLst>
                <p:tags r:id="rId2"/>
              </p:custDataLst>
            </p:nvPr>
          </p:nvSpPr>
          <p:spPr>
            <a:xfrm>
              <a:off x="2339975" y="5565928"/>
              <a:ext cx="1543050" cy="490537"/>
            </a:xfrm>
            <a:prstGeom prst="rect">
              <a:avLst/>
            </a:prstGeom>
            <a:solidFill>
              <a:srgbClr val="295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  <p:cxnSp>
          <p:nvCxnSpPr>
            <p:cNvPr id="5" name="MH_Other_2"/>
            <p:cNvCxnSpPr/>
            <p:nvPr>
              <p:custDataLst>
                <p:tags r:id="rId3"/>
              </p:custDataLst>
            </p:nvPr>
          </p:nvCxnSpPr>
          <p:spPr>
            <a:xfrm>
              <a:off x="2339975" y="5565927"/>
              <a:ext cx="154305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MH_Other_3"/>
            <p:cNvCxnSpPr/>
            <p:nvPr>
              <p:custDataLst>
                <p:tags r:id="rId4"/>
              </p:custDataLst>
            </p:nvPr>
          </p:nvCxnSpPr>
          <p:spPr>
            <a:xfrm>
              <a:off x="2390776" y="4461027"/>
              <a:ext cx="1439863" cy="0"/>
            </a:xfrm>
            <a:prstGeom prst="line">
              <a:avLst/>
            </a:prstGeom>
            <a:ln w="12700"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H_Text_1"/>
            <p:cNvSpPr txBox="1"/>
            <p:nvPr>
              <p:custDataLst>
                <p:tags r:id="rId5"/>
              </p:custDataLst>
            </p:nvPr>
          </p:nvSpPr>
          <p:spPr>
            <a:xfrm>
              <a:off x="2338389" y="4461027"/>
              <a:ext cx="1544637" cy="1104900"/>
            </a:xfrm>
            <a:prstGeom prst="rect">
              <a:avLst/>
            </a:prstGeom>
            <a:solidFill>
              <a:srgbClr val="467612"/>
            </a:solidFill>
          </p:spPr>
          <p:txBody>
            <a:bodyPr lIns="54000" rIns="5400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本</a:t>
              </a: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  课</a:t>
              </a:r>
              <a:endParaRPr lang="en-US" altLang="zh-CN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小  结</a:t>
              </a:r>
              <a:endParaRPr lang="zh-CN" altLang="en-US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6"/>
              </p:custDataLst>
            </p:nvPr>
          </p:nvSpPr>
          <p:spPr>
            <a:xfrm>
              <a:off x="2971021" y="2213792"/>
              <a:ext cx="414337" cy="1219200"/>
            </a:xfrm>
            <a:custGeom>
              <a:avLst/>
              <a:gdLst>
                <a:gd name="connsiteX0" fmla="*/ 99809 w 763548"/>
                <a:gd name="connsiteY0" fmla="*/ 959606 h 959606"/>
                <a:gd name="connsiteX1" fmla="*/ 54089 w 763548"/>
                <a:gd name="connsiteY1" fmla="*/ 60446 h 959606"/>
                <a:gd name="connsiteX2" fmla="*/ 755129 w 763548"/>
                <a:gd name="connsiteY2" fmla="*/ 167126 h 959606"/>
                <a:gd name="connsiteX3" fmla="*/ 465569 w 763548"/>
                <a:gd name="connsiteY3" fmla="*/ 852926 h 959606"/>
                <a:gd name="connsiteX0" fmla="*/ 99809 w 763548"/>
                <a:gd name="connsiteY0" fmla="*/ 1041447 h 1041447"/>
                <a:gd name="connsiteX1" fmla="*/ 54089 w 763548"/>
                <a:gd name="connsiteY1" fmla="*/ 66087 h 1041447"/>
                <a:gd name="connsiteX2" fmla="*/ 755129 w 763548"/>
                <a:gd name="connsiteY2" fmla="*/ 172767 h 1041447"/>
                <a:gd name="connsiteX3" fmla="*/ 465569 w 763548"/>
                <a:gd name="connsiteY3" fmla="*/ 858567 h 1041447"/>
                <a:gd name="connsiteX0" fmla="*/ 87445 w 589165"/>
                <a:gd name="connsiteY0" fmla="*/ 1265428 h 1265428"/>
                <a:gd name="connsiteX1" fmla="*/ 41725 w 589165"/>
                <a:gd name="connsiteY1" fmla="*/ 290068 h 1265428"/>
                <a:gd name="connsiteX2" fmla="*/ 575125 w 589165"/>
                <a:gd name="connsiteY2" fmla="*/ 46228 h 1265428"/>
                <a:gd name="connsiteX3" fmla="*/ 453205 w 589165"/>
                <a:gd name="connsiteY3" fmla="*/ 1082548 h 1265428"/>
                <a:gd name="connsiteX0" fmla="*/ 23351 w 516465"/>
                <a:gd name="connsiteY0" fmla="*/ 1265428 h 1265428"/>
                <a:gd name="connsiteX1" fmla="*/ 160511 w 516465"/>
                <a:gd name="connsiteY1" fmla="*/ 290068 h 1265428"/>
                <a:gd name="connsiteX2" fmla="*/ 511031 w 516465"/>
                <a:gd name="connsiteY2" fmla="*/ 46228 h 1265428"/>
                <a:gd name="connsiteX3" fmla="*/ 389111 w 516465"/>
                <a:gd name="connsiteY3" fmla="*/ 1082548 h 1265428"/>
                <a:gd name="connsiteX0" fmla="*/ 46185 w 544047"/>
                <a:gd name="connsiteY0" fmla="*/ 1265428 h 1265428"/>
                <a:gd name="connsiteX1" fmla="*/ 76665 w 544047"/>
                <a:gd name="connsiteY1" fmla="*/ 290068 h 1265428"/>
                <a:gd name="connsiteX2" fmla="*/ 533865 w 544047"/>
                <a:gd name="connsiteY2" fmla="*/ 46228 h 1265428"/>
                <a:gd name="connsiteX3" fmla="*/ 411945 w 544047"/>
                <a:gd name="connsiteY3" fmla="*/ 1082548 h 1265428"/>
                <a:gd name="connsiteX0" fmla="*/ 110427 w 608289"/>
                <a:gd name="connsiteY0" fmla="*/ 1265428 h 1265428"/>
                <a:gd name="connsiteX1" fmla="*/ 140907 w 608289"/>
                <a:gd name="connsiteY1" fmla="*/ 290068 h 1265428"/>
                <a:gd name="connsiteX2" fmla="*/ 598107 w 608289"/>
                <a:gd name="connsiteY2" fmla="*/ 46228 h 1265428"/>
                <a:gd name="connsiteX3" fmla="*/ 476187 w 608289"/>
                <a:gd name="connsiteY3" fmla="*/ 1082548 h 1265428"/>
                <a:gd name="connsiteX0" fmla="*/ 48521 w 590413"/>
                <a:gd name="connsiteY0" fmla="*/ 1103198 h 1103198"/>
                <a:gd name="connsiteX1" fmla="*/ 79001 w 590413"/>
                <a:gd name="connsiteY1" fmla="*/ 127838 h 1103198"/>
                <a:gd name="connsiteX2" fmla="*/ 581921 w 590413"/>
                <a:gd name="connsiteY2" fmla="*/ 97358 h 1103198"/>
                <a:gd name="connsiteX3" fmla="*/ 414281 w 590413"/>
                <a:gd name="connsiteY3" fmla="*/ 920318 h 1103198"/>
                <a:gd name="connsiteX0" fmla="*/ 48521 w 590894"/>
                <a:gd name="connsiteY0" fmla="*/ 1225803 h 1225803"/>
                <a:gd name="connsiteX1" fmla="*/ 79001 w 590894"/>
                <a:gd name="connsiteY1" fmla="*/ 250443 h 1225803"/>
                <a:gd name="connsiteX2" fmla="*/ 581921 w 590894"/>
                <a:gd name="connsiteY2" fmla="*/ 219963 h 1225803"/>
                <a:gd name="connsiteX3" fmla="*/ 414281 w 590894"/>
                <a:gd name="connsiteY3" fmla="*/ 1042923 h 1225803"/>
                <a:gd name="connsiteX0" fmla="*/ 26321 w 675662"/>
                <a:gd name="connsiteY0" fmla="*/ 1257677 h 1257677"/>
                <a:gd name="connsiteX1" fmla="*/ 163481 w 675662"/>
                <a:gd name="connsiteY1" fmla="*/ 251837 h 1257677"/>
                <a:gd name="connsiteX2" fmla="*/ 666401 w 675662"/>
                <a:gd name="connsiteY2" fmla="*/ 221357 h 1257677"/>
                <a:gd name="connsiteX3" fmla="*/ 498761 w 675662"/>
                <a:gd name="connsiteY3" fmla="*/ 1044317 h 1257677"/>
                <a:gd name="connsiteX0" fmla="*/ 43742 w 601395"/>
                <a:gd name="connsiteY0" fmla="*/ 1241740 h 1241740"/>
                <a:gd name="connsiteX1" fmla="*/ 89462 w 601395"/>
                <a:gd name="connsiteY1" fmla="*/ 251140 h 1241740"/>
                <a:gd name="connsiteX2" fmla="*/ 592382 w 601395"/>
                <a:gd name="connsiteY2" fmla="*/ 220660 h 1241740"/>
                <a:gd name="connsiteX3" fmla="*/ 424742 w 601395"/>
                <a:gd name="connsiteY3" fmla="*/ 1043620 h 1241740"/>
                <a:gd name="connsiteX0" fmla="*/ 43742 w 596005"/>
                <a:gd name="connsiteY0" fmla="*/ 1119350 h 1119350"/>
                <a:gd name="connsiteX1" fmla="*/ 89462 w 596005"/>
                <a:gd name="connsiteY1" fmla="*/ 128750 h 1119350"/>
                <a:gd name="connsiteX2" fmla="*/ 592382 w 596005"/>
                <a:gd name="connsiteY2" fmla="*/ 98270 h 1119350"/>
                <a:gd name="connsiteX3" fmla="*/ 333302 w 596005"/>
                <a:gd name="connsiteY3" fmla="*/ 921230 h 1119350"/>
                <a:gd name="connsiteX0" fmla="*/ 43742 w 597650"/>
                <a:gd name="connsiteY0" fmla="*/ 1119350 h 1119350"/>
                <a:gd name="connsiteX1" fmla="*/ 89462 w 597650"/>
                <a:gd name="connsiteY1" fmla="*/ 128750 h 1119350"/>
                <a:gd name="connsiteX2" fmla="*/ 592382 w 597650"/>
                <a:gd name="connsiteY2" fmla="*/ 98270 h 1119350"/>
                <a:gd name="connsiteX3" fmla="*/ 371402 w 597650"/>
                <a:gd name="connsiteY3" fmla="*/ 921230 h 1119350"/>
                <a:gd name="connsiteX0" fmla="*/ 43742 w 598661"/>
                <a:gd name="connsiteY0" fmla="*/ 1119967 h 1119967"/>
                <a:gd name="connsiteX1" fmla="*/ 89462 w 598661"/>
                <a:gd name="connsiteY1" fmla="*/ 129367 h 1119967"/>
                <a:gd name="connsiteX2" fmla="*/ 592382 w 598661"/>
                <a:gd name="connsiteY2" fmla="*/ 98887 h 1119967"/>
                <a:gd name="connsiteX3" fmla="*/ 390452 w 598661"/>
                <a:gd name="connsiteY3" fmla="*/ 931372 h 1119967"/>
                <a:gd name="connsiteX0" fmla="*/ 43742 w 599221"/>
                <a:gd name="connsiteY0" fmla="*/ 1116893 h 1116893"/>
                <a:gd name="connsiteX1" fmla="*/ 89462 w 599221"/>
                <a:gd name="connsiteY1" fmla="*/ 126293 h 1116893"/>
                <a:gd name="connsiteX2" fmla="*/ 592382 w 599221"/>
                <a:gd name="connsiteY2" fmla="*/ 95813 h 1116893"/>
                <a:gd name="connsiteX3" fmla="*/ 399977 w 599221"/>
                <a:gd name="connsiteY3" fmla="*/ 880673 h 1116893"/>
                <a:gd name="connsiteX0" fmla="*/ 43742 w 598661"/>
                <a:gd name="connsiteY0" fmla="*/ 1119349 h 1119349"/>
                <a:gd name="connsiteX1" fmla="*/ 89462 w 598661"/>
                <a:gd name="connsiteY1" fmla="*/ 128749 h 1119349"/>
                <a:gd name="connsiteX2" fmla="*/ 592382 w 598661"/>
                <a:gd name="connsiteY2" fmla="*/ 98269 h 1119349"/>
                <a:gd name="connsiteX3" fmla="*/ 390452 w 598661"/>
                <a:gd name="connsiteY3" fmla="*/ 921229 h 1119349"/>
                <a:gd name="connsiteX0" fmla="*/ 35221 w 396661"/>
                <a:gd name="connsiteY0" fmla="*/ 1119349 h 1119349"/>
                <a:gd name="connsiteX1" fmla="*/ 80941 w 396661"/>
                <a:gd name="connsiteY1" fmla="*/ 128749 h 1119349"/>
                <a:gd name="connsiteX2" fmla="*/ 376162 w 396661"/>
                <a:gd name="connsiteY2" fmla="*/ 98269 h 1119349"/>
                <a:gd name="connsiteX3" fmla="*/ 381931 w 396661"/>
                <a:gd name="connsiteY3" fmla="*/ 921229 h 1119349"/>
                <a:gd name="connsiteX0" fmla="*/ 151837 w 513277"/>
                <a:gd name="connsiteY0" fmla="*/ 1184144 h 1184144"/>
                <a:gd name="connsiteX1" fmla="*/ 197557 w 513277"/>
                <a:gd name="connsiteY1" fmla="*/ 193544 h 1184144"/>
                <a:gd name="connsiteX2" fmla="*/ 492778 w 513277"/>
                <a:gd name="connsiteY2" fmla="*/ 163064 h 1184144"/>
                <a:gd name="connsiteX3" fmla="*/ 498547 w 513277"/>
                <a:gd name="connsiteY3" fmla="*/ 986024 h 1184144"/>
                <a:gd name="connsiteX0" fmla="*/ 114125 w 475565"/>
                <a:gd name="connsiteY0" fmla="*/ 1184144 h 1184144"/>
                <a:gd name="connsiteX1" fmla="*/ 159845 w 475565"/>
                <a:gd name="connsiteY1" fmla="*/ 193544 h 1184144"/>
                <a:gd name="connsiteX2" fmla="*/ 455066 w 475565"/>
                <a:gd name="connsiteY2" fmla="*/ 163064 h 1184144"/>
                <a:gd name="connsiteX3" fmla="*/ 460835 w 475565"/>
                <a:gd name="connsiteY3" fmla="*/ 986024 h 1184144"/>
                <a:gd name="connsiteX0" fmla="*/ -1 w 361439"/>
                <a:gd name="connsiteY0" fmla="*/ 1090904 h 1090904"/>
                <a:gd name="connsiteX1" fmla="*/ 45719 w 361439"/>
                <a:gd name="connsiteY1" fmla="*/ 100304 h 1090904"/>
                <a:gd name="connsiteX2" fmla="*/ 340940 w 361439"/>
                <a:gd name="connsiteY2" fmla="*/ 69824 h 1090904"/>
                <a:gd name="connsiteX3" fmla="*/ 346709 w 361439"/>
                <a:gd name="connsiteY3" fmla="*/ 892784 h 1090904"/>
                <a:gd name="connsiteX0" fmla="*/ 0 w 346604"/>
                <a:gd name="connsiteY0" fmla="*/ 1135079 h 1135079"/>
                <a:gd name="connsiteX1" fmla="*/ 30884 w 346604"/>
                <a:gd name="connsiteY1" fmla="*/ 129643 h 1135079"/>
                <a:gd name="connsiteX2" fmla="*/ 326105 w 346604"/>
                <a:gd name="connsiteY2" fmla="*/ 99163 h 1135079"/>
                <a:gd name="connsiteX3" fmla="*/ 331874 w 346604"/>
                <a:gd name="connsiteY3" fmla="*/ 922123 h 1135079"/>
                <a:gd name="connsiteX0" fmla="*/ 0 w 391111"/>
                <a:gd name="connsiteY0" fmla="*/ 1166549 h 1166548"/>
                <a:gd name="connsiteX1" fmla="*/ 75391 w 391111"/>
                <a:gd name="connsiteY1" fmla="*/ 131441 h 1166548"/>
                <a:gd name="connsiteX2" fmla="*/ 370612 w 391111"/>
                <a:gd name="connsiteY2" fmla="*/ 100961 h 1166548"/>
                <a:gd name="connsiteX3" fmla="*/ 376381 w 391111"/>
                <a:gd name="connsiteY3" fmla="*/ 923921 h 1166548"/>
                <a:gd name="connsiteX0" fmla="*/ 0 w 391111"/>
                <a:gd name="connsiteY0" fmla="*/ 1154019 h 1154019"/>
                <a:gd name="connsiteX1" fmla="*/ 29319 w 391111"/>
                <a:gd name="connsiteY1" fmla="*/ 940484 h 1154019"/>
                <a:gd name="connsiteX2" fmla="*/ 75391 w 391111"/>
                <a:gd name="connsiteY2" fmla="*/ 118911 h 1154019"/>
                <a:gd name="connsiteX3" fmla="*/ 370612 w 391111"/>
                <a:gd name="connsiteY3" fmla="*/ 88431 h 1154019"/>
                <a:gd name="connsiteX4" fmla="*/ 376381 w 391111"/>
                <a:gd name="connsiteY4" fmla="*/ 911391 h 1154019"/>
                <a:gd name="connsiteX0" fmla="*/ 18086 w 409197"/>
                <a:gd name="connsiteY0" fmla="*/ 1155698 h 1155698"/>
                <a:gd name="connsiteX1" fmla="*/ 2899 w 409197"/>
                <a:gd name="connsiteY1" fmla="*/ 971834 h 1155698"/>
                <a:gd name="connsiteX2" fmla="*/ 93477 w 409197"/>
                <a:gd name="connsiteY2" fmla="*/ 120590 h 1155698"/>
                <a:gd name="connsiteX3" fmla="*/ 388698 w 409197"/>
                <a:gd name="connsiteY3" fmla="*/ 90110 h 1155698"/>
                <a:gd name="connsiteX4" fmla="*/ 394467 w 409197"/>
                <a:gd name="connsiteY4" fmla="*/ 913070 h 1155698"/>
                <a:gd name="connsiteX0" fmla="*/ 75711 w 407479"/>
                <a:gd name="connsiteY0" fmla="*/ 1111192 h 1111192"/>
                <a:gd name="connsiteX1" fmla="*/ 1181 w 407479"/>
                <a:gd name="connsiteY1" fmla="*/ 971834 h 1111192"/>
                <a:gd name="connsiteX2" fmla="*/ 91759 w 407479"/>
                <a:gd name="connsiteY2" fmla="*/ 120590 h 1111192"/>
                <a:gd name="connsiteX3" fmla="*/ 386980 w 407479"/>
                <a:gd name="connsiteY3" fmla="*/ 90110 h 1111192"/>
                <a:gd name="connsiteX4" fmla="*/ 392749 w 407479"/>
                <a:gd name="connsiteY4" fmla="*/ 913070 h 1111192"/>
                <a:gd name="connsiteX0" fmla="*/ 134613 w 407039"/>
                <a:gd name="connsiteY0" fmla="*/ 1111192 h 1111192"/>
                <a:gd name="connsiteX1" fmla="*/ 741 w 407039"/>
                <a:gd name="connsiteY1" fmla="*/ 971834 h 1111192"/>
                <a:gd name="connsiteX2" fmla="*/ 91319 w 407039"/>
                <a:gd name="connsiteY2" fmla="*/ 120590 h 1111192"/>
                <a:gd name="connsiteX3" fmla="*/ 386540 w 407039"/>
                <a:gd name="connsiteY3" fmla="*/ 90110 h 1111192"/>
                <a:gd name="connsiteX4" fmla="*/ 392309 w 407039"/>
                <a:gd name="connsiteY4" fmla="*/ 913070 h 1111192"/>
                <a:gd name="connsiteX0" fmla="*/ 208557 w 406805"/>
                <a:gd name="connsiteY0" fmla="*/ 1096356 h 1096356"/>
                <a:gd name="connsiteX1" fmla="*/ 507 w 406805"/>
                <a:gd name="connsiteY1" fmla="*/ 971834 h 1096356"/>
                <a:gd name="connsiteX2" fmla="*/ 91085 w 406805"/>
                <a:gd name="connsiteY2" fmla="*/ 120590 h 1096356"/>
                <a:gd name="connsiteX3" fmla="*/ 386306 w 406805"/>
                <a:gd name="connsiteY3" fmla="*/ 90110 h 1096356"/>
                <a:gd name="connsiteX4" fmla="*/ 392075 w 406805"/>
                <a:gd name="connsiteY4" fmla="*/ 913070 h 1096356"/>
                <a:gd name="connsiteX0" fmla="*/ 119854 w 407115"/>
                <a:gd name="connsiteY0" fmla="*/ 1126028 h 1126028"/>
                <a:gd name="connsiteX1" fmla="*/ 817 w 407115"/>
                <a:gd name="connsiteY1" fmla="*/ 971834 h 1126028"/>
                <a:gd name="connsiteX2" fmla="*/ 91395 w 407115"/>
                <a:gd name="connsiteY2" fmla="*/ 120590 h 1126028"/>
                <a:gd name="connsiteX3" fmla="*/ 386616 w 407115"/>
                <a:gd name="connsiteY3" fmla="*/ 90110 h 1126028"/>
                <a:gd name="connsiteX4" fmla="*/ 392385 w 407115"/>
                <a:gd name="connsiteY4" fmla="*/ 913070 h 1126028"/>
                <a:gd name="connsiteX0" fmla="*/ 178960 w 406878"/>
                <a:gd name="connsiteY0" fmla="*/ 1096356 h 1096356"/>
                <a:gd name="connsiteX1" fmla="*/ 580 w 406878"/>
                <a:gd name="connsiteY1" fmla="*/ 971834 h 1096356"/>
                <a:gd name="connsiteX2" fmla="*/ 91158 w 406878"/>
                <a:gd name="connsiteY2" fmla="*/ 120590 h 1096356"/>
                <a:gd name="connsiteX3" fmla="*/ 386379 w 406878"/>
                <a:gd name="connsiteY3" fmla="*/ 90110 h 1096356"/>
                <a:gd name="connsiteX4" fmla="*/ 392148 w 406878"/>
                <a:gd name="connsiteY4" fmla="*/ 913070 h 1096356"/>
                <a:gd name="connsiteX0" fmla="*/ 178380 w 406298"/>
                <a:gd name="connsiteY0" fmla="*/ 1096356 h 1163321"/>
                <a:gd name="connsiteX1" fmla="*/ 0 w 406298"/>
                <a:gd name="connsiteY1" fmla="*/ 971834 h 1163321"/>
                <a:gd name="connsiteX2" fmla="*/ 90578 w 406298"/>
                <a:gd name="connsiteY2" fmla="*/ 120590 h 1163321"/>
                <a:gd name="connsiteX3" fmla="*/ 385799 w 406298"/>
                <a:gd name="connsiteY3" fmla="*/ 90110 h 1163321"/>
                <a:gd name="connsiteX4" fmla="*/ 391568 w 406298"/>
                <a:gd name="connsiteY4" fmla="*/ 913070 h 1163321"/>
                <a:gd name="connsiteX0" fmla="*/ 178380 w 406298"/>
                <a:gd name="connsiteY0" fmla="*/ 1022178 h 1139611"/>
                <a:gd name="connsiteX1" fmla="*/ 0 w 406298"/>
                <a:gd name="connsiteY1" fmla="*/ 971834 h 1139611"/>
                <a:gd name="connsiteX2" fmla="*/ 90578 w 406298"/>
                <a:gd name="connsiteY2" fmla="*/ 120590 h 1139611"/>
                <a:gd name="connsiteX3" fmla="*/ 385799 w 406298"/>
                <a:gd name="connsiteY3" fmla="*/ 90110 h 1139611"/>
                <a:gd name="connsiteX4" fmla="*/ 391568 w 406298"/>
                <a:gd name="connsiteY4" fmla="*/ 913070 h 1139611"/>
                <a:gd name="connsiteX0" fmla="*/ 178380 w 393129"/>
                <a:gd name="connsiteY0" fmla="*/ 1020191 h 1137624"/>
                <a:gd name="connsiteX1" fmla="*/ 0 w 393129"/>
                <a:gd name="connsiteY1" fmla="*/ 969847 h 1137624"/>
                <a:gd name="connsiteX2" fmla="*/ 90578 w 393129"/>
                <a:gd name="connsiteY2" fmla="*/ 118603 h 1137624"/>
                <a:gd name="connsiteX3" fmla="*/ 385799 w 393129"/>
                <a:gd name="connsiteY3" fmla="*/ 88123 h 1137624"/>
                <a:gd name="connsiteX4" fmla="*/ 317390 w 393129"/>
                <a:gd name="connsiteY4" fmla="*/ 881412 h 1137624"/>
                <a:gd name="connsiteX0" fmla="*/ 178380 w 426632"/>
                <a:gd name="connsiteY0" fmla="*/ 1134413 h 1251846"/>
                <a:gd name="connsiteX1" fmla="*/ 0 w 426632"/>
                <a:gd name="connsiteY1" fmla="*/ 1084069 h 1251846"/>
                <a:gd name="connsiteX2" fmla="*/ 90578 w 426632"/>
                <a:gd name="connsiteY2" fmla="*/ 232825 h 1251846"/>
                <a:gd name="connsiteX3" fmla="*/ 385799 w 426632"/>
                <a:gd name="connsiteY3" fmla="*/ 202345 h 1251846"/>
                <a:gd name="connsiteX4" fmla="*/ 317390 w 426632"/>
                <a:gd name="connsiteY4" fmla="*/ 995634 h 1251846"/>
                <a:gd name="connsiteX0" fmla="*/ 178380 w 429261"/>
                <a:gd name="connsiteY0" fmla="*/ 1134413 h 1251846"/>
                <a:gd name="connsiteX1" fmla="*/ 0 w 429261"/>
                <a:gd name="connsiteY1" fmla="*/ 1084069 h 1251846"/>
                <a:gd name="connsiteX2" fmla="*/ 90578 w 429261"/>
                <a:gd name="connsiteY2" fmla="*/ 232825 h 1251846"/>
                <a:gd name="connsiteX3" fmla="*/ 385799 w 429261"/>
                <a:gd name="connsiteY3" fmla="*/ 202345 h 1251846"/>
                <a:gd name="connsiteX4" fmla="*/ 335271 w 429261"/>
                <a:gd name="connsiteY4" fmla="*/ 968811 h 1251846"/>
                <a:gd name="connsiteX0" fmla="*/ 178380 w 425434"/>
                <a:gd name="connsiteY0" fmla="*/ 1134413 h 1251846"/>
                <a:gd name="connsiteX1" fmla="*/ 0 w 425434"/>
                <a:gd name="connsiteY1" fmla="*/ 1084069 h 1251846"/>
                <a:gd name="connsiteX2" fmla="*/ 90578 w 425434"/>
                <a:gd name="connsiteY2" fmla="*/ 232825 h 1251846"/>
                <a:gd name="connsiteX3" fmla="*/ 385799 w 425434"/>
                <a:gd name="connsiteY3" fmla="*/ 202345 h 1251846"/>
                <a:gd name="connsiteX4" fmla="*/ 308448 w 425434"/>
                <a:gd name="connsiteY4" fmla="*/ 968811 h 125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4" h="1251846">
                  <a:moveTo>
                    <a:pt x="178380" y="1134413"/>
                  </a:moveTo>
                  <a:cubicBezTo>
                    <a:pt x="183267" y="1098824"/>
                    <a:pt x="31942" y="1449451"/>
                    <a:pt x="0" y="1084069"/>
                  </a:cubicBezTo>
                  <a:cubicBezTo>
                    <a:pt x="12565" y="911551"/>
                    <a:pt x="26278" y="379779"/>
                    <a:pt x="90578" y="232825"/>
                  </a:cubicBezTo>
                  <a:cubicBezTo>
                    <a:pt x="154878" y="85871"/>
                    <a:pt x="258983" y="-191831"/>
                    <a:pt x="385799" y="202345"/>
                  </a:cubicBezTo>
                  <a:cubicBezTo>
                    <a:pt x="512615" y="596521"/>
                    <a:pt x="293208" y="895151"/>
                    <a:pt x="308448" y="968811"/>
                  </a:cubicBezTo>
                </a:path>
              </a:pathLst>
            </a:custGeom>
            <a:noFill/>
            <a:ln w="12700">
              <a:solidFill>
                <a:srgbClr val="4676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957765" y="161071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03544" y="1582567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9" idx="6"/>
            <a:endCxn id="10" idx="2"/>
          </p:cNvCxnSpPr>
          <p:nvPr/>
        </p:nvCxnSpPr>
        <p:spPr>
          <a:xfrm flipV="1">
            <a:off x="1191620" y="1699495"/>
            <a:ext cx="7511924" cy="2815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524923" y="6205798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705431" y="6249743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2" idx="6"/>
            <a:endCxn id="13" idx="2"/>
          </p:cNvCxnSpPr>
          <p:nvPr/>
        </p:nvCxnSpPr>
        <p:spPr>
          <a:xfrm>
            <a:off x="3758778" y="6322726"/>
            <a:ext cx="4946653" cy="4394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820472" y="1793755"/>
            <a:ext cx="0" cy="4528971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95936" y="2089185"/>
            <a:ext cx="418572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、安装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socket Io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、创建服务器</a:t>
            </a:r>
          </a:p>
          <a:p>
            <a:pPr marL="285750" indent="-127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创建一个新的服务器</a:t>
            </a:r>
          </a:p>
          <a:p>
            <a:pPr marL="285750" indent="-127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创建服务端代码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server.js</a:t>
            </a:r>
          </a:p>
          <a:p>
            <a:pPr marL="285750" indent="-127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启动服务端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、创建客户端</a:t>
            </a:r>
          </a:p>
          <a:p>
            <a:pPr marL="285750" indent="-127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创建客户端</a:t>
            </a:r>
          </a:p>
          <a:p>
            <a:pPr marL="285750" indent="-127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服务端向指定客户端发送消息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socket.Io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入门应用</a:t>
            </a:r>
          </a:p>
        </p:txBody>
      </p:sp>
    </p:spTree>
    <p:extLst>
      <p:ext uri="{BB962C8B-B14F-4D97-AF65-F5344CB8AC3E}">
        <p14:creationId xmlns:p14="http://schemas.microsoft.com/office/powerpoint/2010/main" val="128009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01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42091" y="2681217"/>
            <a:ext cx="3264367" cy="1604310"/>
            <a:chOff x="5075682" y="-159536"/>
            <a:chExt cx="3264367" cy="1604310"/>
          </a:xfrm>
        </p:grpSpPr>
        <p:sp>
          <p:nvSpPr>
            <p:cNvPr id="3" name="流程图: 联系 2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1</a:t>
              </a:r>
              <a:endParaRPr lang="zh-CN" altLang="en-US" sz="1600" b="1" dirty="0"/>
            </a:p>
          </p:txBody>
        </p:sp>
        <p:sp>
          <p:nvSpPr>
            <p:cNvPr id="4" name="TextBox 3"/>
            <p:cNvSpPr txBox="1"/>
            <p:nvPr/>
          </p:nvSpPr>
          <p:spPr>
            <a:xfrm rot="19300716">
              <a:off x="5075682" y="-159536"/>
              <a:ext cx="3264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30000"/>
                </a:spcBef>
                <a:buClr>
                  <a:schemeClr val="bg2"/>
                </a:buClr>
                <a:buSzPct val="75000"/>
              </a:pP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安装</a:t>
              </a:r>
              <a:r>
                <a:rPr lang="en-US" altLang="zh-CN" sz="1600" dirty="0" smtClean="0">
                  <a:latin typeface="黑体" pitchFamily="49" charset="-122"/>
                  <a:ea typeface="黑体" pitchFamily="49" charset="-122"/>
                </a:rPr>
                <a:t>socket Io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54864" y="3019913"/>
            <a:ext cx="2466389" cy="1265614"/>
            <a:chOff x="5076056" y="179160"/>
            <a:chExt cx="2466389" cy="1265614"/>
          </a:xfrm>
        </p:grpSpPr>
        <p:sp>
          <p:nvSpPr>
            <p:cNvPr id="6" name="流程图: 联系 5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2</a:t>
              </a:r>
              <a:endParaRPr lang="zh-CN" altLang="en-US" sz="1600" b="1" dirty="0"/>
            </a:p>
          </p:txBody>
        </p:sp>
        <p:sp>
          <p:nvSpPr>
            <p:cNvPr id="7" name="TextBox 6"/>
            <p:cNvSpPr txBox="1"/>
            <p:nvPr/>
          </p:nvSpPr>
          <p:spPr>
            <a:xfrm rot="19300716">
              <a:off x="5171979" y="179160"/>
              <a:ext cx="23704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创</a:t>
              </a:r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建服务器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67263" y="2839723"/>
            <a:ext cx="3011517" cy="1455027"/>
            <a:chOff x="5076056" y="-10253"/>
            <a:chExt cx="3011517" cy="1455027"/>
          </a:xfrm>
        </p:grpSpPr>
        <p:sp>
          <p:nvSpPr>
            <p:cNvPr id="9" name="流程图: 联系 8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3</a:t>
              </a:r>
              <a:endParaRPr lang="zh-CN" altLang="en-US" sz="1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19300716">
              <a:off x="5106165" y="-10253"/>
              <a:ext cx="2981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latin typeface="黑体" pitchFamily="49" charset="-122"/>
                  <a:ea typeface="黑体" pitchFamily="49" charset="-122"/>
                </a:rPr>
                <a:t>创建客户端</a:t>
              </a:r>
              <a:endParaRPr lang="zh-CN" altLang="en-US" sz="16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矩形 10"/>
          <p:cNvSpPr/>
          <p:nvPr/>
        </p:nvSpPr>
        <p:spPr bwMode="auto">
          <a:xfrm>
            <a:off x="1200654" y="3277154"/>
            <a:ext cx="1008063" cy="1008373"/>
          </a:xfrm>
          <a:prstGeom prst="rect">
            <a:avLst/>
          </a:prstGeom>
          <a:solidFill>
            <a:srgbClr val="04A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培训机构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 bwMode="auto">
          <a:xfrm>
            <a:off x="1103023" y="3205695"/>
            <a:ext cx="46038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2260312" y="3205695"/>
            <a:ext cx="46037" cy="11528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 rot="5400000" flipH="1">
            <a:off x="1681660" y="3756118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 bwMode="auto">
          <a:xfrm rot="5400000" flipH="1">
            <a:off x="1681660" y="2603237"/>
            <a:ext cx="46052" cy="1203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00654" y="3284790"/>
            <a:ext cx="1008063" cy="1000737"/>
          </a:xfrm>
          <a:prstGeom prst="rect">
            <a:avLst/>
          </a:prstGeom>
          <a:solidFill>
            <a:srgbClr val="295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本讲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algn="ctr">
              <a:defRPr/>
            </a:pP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内容</a:t>
            </a:r>
            <a:endParaRPr lang="zh-CN" altLang="en-US" sz="2000" dirty="0"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260312" y="4353533"/>
            <a:ext cx="5773862" cy="4247"/>
          </a:xfrm>
          <a:prstGeom prst="straightConnector1">
            <a:avLst/>
          </a:prstGeom>
          <a:ln w="444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43"/>
          <p:cNvSpPr txBox="1"/>
          <p:nvPr/>
        </p:nvSpPr>
        <p:spPr>
          <a:xfrm>
            <a:off x="0" y="787904"/>
            <a:ext cx="6444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第十二讲：</a:t>
            </a:r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 Io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数据传递与管理</a:t>
            </a:r>
            <a:endParaRPr lang="zh-CN" altLang="en-US" sz="28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327703" y="1206891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endCxn id="19" idx="2"/>
          </p:cNvCxnSpPr>
          <p:nvPr/>
        </p:nvCxnSpPr>
        <p:spPr>
          <a:xfrm flipV="1">
            <a:off x="420312" y="1323819"/>
            <a:ext cx="5907391" cy="12155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5987432" y="2830500"/>
            <a:ext cx="3011517" cy="1455027"/>
            <a:chOff x="5076056" y="-10253"/>
            <a:chExt cx="3011517" cy="1455027"/>
          </a:xfrm>
        </p:grpSpPr>
        <p:sp>
          <p:nvSpPr>
            <p:cNvPr id="22" name="流程图: 联系 21"/>
            <p:cNvSpPr/>
            <p:nvPr/>
          </p:nvSpPr>
          <p:spPr>
            <a:xfrm>
              <a:off x="5076056" y="987574"/>
              <a:ext cx="457200" cy="457200"/>
            </a:xfrm>
            <a:prstGeom prst="flowChartConnector">
              <a:avLst/>
            </a:prstGeom>
            <a:solidFill>
              <a:srgbClr val="295A07"/>
            </a:solidFill>
            <a:ln>
              <a:solidFill>
                <a:srgbClr val="086E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4</a:t>
              </a:r>
              <a:endParaRPr lang="zh-CN" altLang="en-US" sz="16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9300716">
              <a:off x="5106165" y="-10253"/>
              <a:ext cx="2981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socket.Io</a:t>
              </a:r>
              <a:r>
                <a:rPr lang="zh-CN" altLang="en-US" sz="1600" dirty="0"/>
                <a:t>入门应用</a:t>
              </a:r>
              <a:endParaRPr lang="zh-CN" altLang="en-US" sz="1600" dirty="0"/>
            </a:p>
          </p:txBody>
        </p:sp>
      </p:grpSp>
      <p:sp>
        <p:nvSpPr>
          <p:cNvPr id="25" name="椭圆 24"/>
          <p:cNvSpPr/>
          <p:nvPr/>
        </p:nvSpPr>
        <p:spPr>
          <a:xfrm>
            <a:off x="1547664" y="5832352"/>
            <a:ext cx="233855" cy="233855"/>
          </a:xfrm>
          <a:prstGeom prst="ellipse">
            <a:avLst/>
          </a:prstGeom>
          <a:solidFill>
            <a:srgbClr val="467612"/>
          </a:solidFill>
          <a:ln>
            <a:solidFill>
              <a:srgbClr val="4676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6"/>
          </p:cNvCxnSpPr>
          <p:nvPr/>
        </p:nvCxnSpPr>
        <p:spPr>
          <a:xfrm>
            <a:off x="1781519" y="5949280"/>
            <a:ext cx="7362481" cy="0"/>
          </a:xfrm>
          <a:prstGeom prst="line">
            <a:avLst/>
          </a:prstGeom>
          <a:ln>
            <a:solidFill>
              <a:srgbClr val="4676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7"/>
          <p:cNvSpPr txBox="1">
            <a:spLocks noChangeArrowheads="1"/>
          </p:cNvSpPr>
          <p:nvPr/>
        </p:nvSpPr>
        <p:spPr bwMode="auto">
          <a:xfrm>
            <a:off x="1" y="1412584"/>
            <a:ext cx="58914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36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学时</a:t>
            </a:r>
          </a:p>
        </p:txBody>
      </p:sp>
    </p:spTree>
    <p:extLst>
      <p:ext uri="{BB962C8B-B14F-4D97-AF65-F5344CB8AC3E}">
        <p14:creationId xmlns:p14="http://schemas.microsoft.com/office/powerpoint/2010/main" val="2523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第十二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一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124592" y="1770805"/>
            <a:ext cx="413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>
              <a:lnSpc>
                <a:spcPct val="150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安装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socket Io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4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1859632"/>
            <a:ext cx="26677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、安装</a:t>
            </a:r>
            <a:r>
              <a:rPr lang="en-US" altLang="zh-CN" sz="2400" b="1" dirty="0" smtClean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socket.Io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3608" y="2636912"/>
            <a:ext cx="3585841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npm </a:t>
            </a:r>
            <a:r>
              <a:rPr lang="en-US" altLang="zh-CN" sz="2400" dirty="0"/>
              <a:t>install </a:t>
            </a:r>
            <a:r>
              <a:rPr lang="en-US" altLang="zh-CN" sz="2400" dirty="0" smtClean="0"/>
              <a:t>socket.Io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1174670" y="3528767"/>
            <a:ext cx="3281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http://socket.io/docs/server-api/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 rot="20760209">
            <a:off x="4699137" y="3130025"/>
            <a:ext cx="4114498" cy="3236913"/>
          </a:xfrm>
          <a:prstGeom prst="rect">
            <a:avLst/>
          </a:prstGeom>
          <a:solidFill>
            <a:srgbClr val="46761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" name="圆角矩形 7"/>
          <p:cNvSpPr>
            <a:spLocks noChangeArrowheads="1"/>
          </p:cNvSpPr>
          <p:nvPr/>
        </p:nvSpPr>
        <p:spPr bwMode="auto">
          <a:xfrm rot="20760209">
            <a:off x="5279650" y="3991515"/>
            <a:ext cx="2643188" cy="357187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 rot="20760209">
            <a:off x="5347913" y="3977505"/>
            <a:ext cx="257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2016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latin typeface="Calibri" pitchFamily="34" charset="0"/>
              </a:rPr>
              <a:t>19</a:t>
            </a:r>
            <a:r>
              <a:rPr lang="zh-CN" altLang="en-US" dirty="0" smtClean="0">
                <a:solidFill>
                  <a:schemeClr val="bg1"/>
                </a:solidFill>
                <a:latin typeface="Calibri" pitchFamily="34" charset="0"/>
              </a:rPr>
              <a:t>日</a:t>
            </a:r>
            <a:endParaRPr lang="zh-CN" altLang="en-US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任意多边形 11"/>
          <p:cNvSpPr>
            <a:spLocks noChangeArrowheads="1"/>
          </p:cNvSpPr>
          <p:nvPr/>
        </p:nvSpPr>
        <p:spPr bwMode="auto">
          <a:xfrm rot="20760209">
            <a:off x="5157413" y="5750465"/>
            <a:ext cx="3825875" cy="0"/>
          </a:xfrm>
          <a:custGeom>
            <a:avLst/>
            <a:gdLst>
              <a:gd name="T0" fmla="*/ 0 w 3825849"/>
              <a:gd name="T1" fmla="*/ 3825953 w 3825849"/>
              <a:gd name="T2" fmla="*/ 3825953 w 3825849"/>
              <a:gd name="T3" fmla="*/ 0 60000 65536"/>
              <a:gd name="T4" fmla="*/ 0 60000 65536"/>
              <a:gd name="T5" fmla="*/ 0 60000 65536"/>
              <a:gd name="T6" fmla="*/ 0 w 3825849"/>
              <a:gd name="T7" fmla="*/ 3825849 w 3825849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T6" t="0" r="T7" b="0"/>
            <a:pathLst>
              <a:path w="3825849">
                <a:moveTo>
                  <a:pt x="0" y="0"/>
                </a:moveTo>
                <a:lnTo>
                  <a:pt x="3825849" y="0"/>
                </a:lnTo>
              </a:path>
            </a:pathLst>
          </a:custGeom>
          <a:noFill/>
          <a:ln w="38100" cap="rnd" cmpd="sng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804988" y="4832890"/>
            <a:ext cx="3883025" cy="415925"/>
            <a:chOff x="0" y="0"/>
            <a:chExt cx="3882950" cy="415869"/>
          </a:xfrm>
        </p:grpSpPr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 rot="-839791">
              <a:off x="0" y="77315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拍摄场次</a:t>
              </a:r>
            </a:p>
          </p:txBody>
        </p:sp>
        <p:sp>
          <p:nvSpPr>
            <p:cNvPr id="8" name="任意多边形 13"/>
            <p:cNvSpPr>
              <a:spLocks noChangeArrowheads="1"/>
            </p:cNvSpPr>
            <p:nvPr/>
          </p:nvSpPr>
          <p:spPr bwMode="auto">
            <a:xfrm rot="-839791">
              <a:off x="977881" y="0"/>
              <a:ext cx="2905069" cy="14285"/>
            </a:xfrm>
            <a:custGeom>
              <a:avLst/>
              <a:gdLst>
                <a:gd name="T0" fmla="*/ 0 w 3825849"/>
                <a:gd name="T1" fmla="*/ 14285 h 14285"/>
                <a:gd name="T2" fmla="*/ 1271869 w 3825849"/>
                <a:gd name="T3" fmla="*/ 14285 h 14285"/>
                <a:gd name="T4" fmla="*/ 1271869 w 3825849"/>
                <a:gd name="T5" fmla="*/ 14285 h 14285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14285"/>
                <a:gd name="T11" fmla="*/ 3825849 w 3825849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14285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903413" y="5169440"/>
            <a:ext cx="3881437" cy="450850"/>
            <a:chOff x="0" y="0"/>
            <a:chExt cx="3881932" cy="449564"/>
          </a:xfrm>
        </p:grpSpPr>
        <p:sp>
          <p:nvSpPr>
            <p:cNvPr id="10" name="任意多边形 12"/>
            <p:cNvSpPr>
              <a:spLocks noChangeArrowheads="1"/>
            </p:cNvSpPr>
            <p:nvPr/>
          </p:nvSpPr>
          <p:spPr bwMode="auto">
            <a:xfrm rot="-839791">
              <a:off x="976437" y="0"/>
              <a:ext cx="2905495" cy="49072"/>
            </a:xfrm>
            <a:custGeom>
              <a:avLst/>
              <a:gdLst>
                <a:gd name="T0" fmla="*/ 0 w 3825849"/>
                <a:gd name="T1" fmla="*/ 49072 h 49072"/>
                <a:gd name="T2" fmla="*/ 1272615 w 3825849"/>
                <a:gd name="T3" fmla="*/ 49072 h 49072"/>
                <a:gd name="T4" fmla="*/ 1272615 w 3825849"/>
                <a:gd name="T5" fmla="*/ 49072 h 49072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072"/>
                <a:gd name="T11" fmla="*/ 3825849 w 3825849"/>
                <a:gd name="T12" fmla="*/ 49072 h 49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072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 rot="-839791">
              <a:off x="0" y="111010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执行导演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03425" y="5520277"/>
            <a:ext cx="3879850" cy="457200"/>
            <a:chOff x="0" y="0"/>
            <a:chExt cx="3880368" cy="457331"/>
          </a:xfrm>
        </p:grpSpPr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 rot="-839791">
              <a:off x="0" y="118777"/>
              <a:ext cx="17859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后期制作</a:t>
              </a:r>
            </a:p>
          </p:txBody>
        </p:sp>
        <p:sp>
          <p:nvSpPr>
            <p:cNvPr id="14" name="任意多边形 15"/>
            <p:cNvSpPr>
              <a:spLocks noChangeArrowheads="1"/>
            </p:cNvSpPr>
            <p:nvPr/>
          </p:nvSpPr>
          <p:spPr bwMode="auto">
            <a:xfrm rot="-839791">
              <a:off x="974855" y="0"/>
              <a:ext cx="2905513" cy="49227"/>
            </a:xfrm>
            <a:custGeom>
              <a:avLst/>
              <a:gdLst>
                <a:gd name="T0" fmla="*/ 0 w 3825849"/>
                <a:gd name="T1" fmla="*/ 49227 h 49227"/>
                <a:gd name="T2" fmla="*/ 1272647 w 3825849"/>
                <a:gd name="T3" fmla="*/ 49227 h 49227"/>
                <a:gd name="T4" fmla="*/ 1272647 w 3825849"/>
                <a:gd name="T5" fmla="*/ 49227 h 49227"/>
                <a:gd name="T6" fmla="*/ 0 60000 65536"/>
                <a:gd name="T7" fmla="*/ 0 60000 65536"/>
                <a:gd name="T8" fmla="*/ 0 60000 65536"/>
                <a:gd name="T9" fmla="*/ 0 w 3825849"/>
                <a:gd name="T10" fmla="*/ 0 h 49227"/>
                <a:gd name="T11" fmla="*/ 3825849 w 3825849"/>
                <a:gd name="T12" fmla="*/ 49227 h 49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25849" h="49227">
                  <a:moveTo>
                    <a:pt x="0" y="0"/>
                  </a:moveTo>
                  <a:lnTo>
                    <a:pt x="3825849" y="0"/>
                  </a:lnTo>
                </a:path>
              </a:pathLst>
            </a:custGeom>
            <a:noFill/>
            <a:ln w="28575" cap="rnd" cmpd="sng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6"/>
          <p:cNvSpPr txBox="1">
            <a:spLocks noChangeArrowheads="1"/>
          </p:cNvSpPr>
          <p:nvPr/>
        </p:nvSpPr>
        <p:spPr bwMode="auto">
          <a:xfrm rot="20760209">
            <a:off x="5222020" y="6015312"/>
            <a:ext cx="182659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发布日期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2016.4.19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 rot="20760209">
            <a:off x="7121150" y="5550440"/>
            <a:ext cx="1785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片长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:90”00’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 rot="19860000">
            <a:off x="3948850" y="2147127"/>
            <a:ext cx="4153378" cy="572991"/>
            <a:chOff x="0" y="0"/>
            <a:chExt cx="4156812" cy="573300"/>
          </a:xfrm>
        </p:grpSpPr>
        <p:sp>
          <p:nvSpPr>
            <p:cNvPr id="27" name="矩形 31"/>
            <p:cNvSpPr>
              <a:spLocks noChangeArrowheads="1"/>
            </p:cNvSpPr>
            <p:nvPr/>
          </p:nvSpPr>
          <p:spPr bwMode="auto">
            <a:xfrm>
              <a:off x="2871" y="-3555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8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29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0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1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2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33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34" name="TextBox 60"/>
          <p:cNvSpPr txBox="1">
            <a:spLocks noChangeArrowheads="1"/>
          </p:cNvSpPr>
          <p:nvPr/>
        </p:nvSpPr>
        <p:spPr bwMode="auto">
          <a:xfrm rot="20760209">
            <a:off x="5887663" y="4486815"/>
            <a:ext cx="286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《NODE.JS》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第十二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61"/>
          <p:cNvSpPr txBox="1">
            <a:spLocks noChangeArrowheads="1"/>
          </p:cNvSpPr>
          <p:nvPr/>
        </p:nvSpPr>
        <p:spPr bwMode="auto">
          <a:xfrm rot="20760209">
            <a:off x="6128734" y="4886845"/>
            <a:ext cx="2246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 智 娟</a:t>
            </a:r>
          </a:p>
        </p:txBody>
      </p:sp>
      <p:sp>
        <p:nvSpPr>
          <p:cNvPr id="36" name="TextBox 62"/>
          <p:cNvSpPr txBox="1">
            <a:spLocks noChangeArrowheads="1"/>
          </p:cNvSpPr>
          <p:nvPr/>
        </p:nvSpPr>
        <p:spPr bwMode="auto">
          <a:xfrm rot="20760209">
            <a:off x="6223161" y="5227675"/>
            <a:ext cx="24436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河北师范大学软件学院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46"/>
          <p:cNvSpPr txBox="1">
            <a:spLocks noChangeArrowheads="1"/>
          </p:cNvSpPr>
          <p:nvPr/>
        </p:nvSpPr>
        <p:spPr bwMode="auto">
          <a:xfrm>
            <a:off x="9416" y="966938"/>
            <a:ext cx="3689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 二 部 分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7665" y="1797310"/>
            <a:ext cx="4255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建服务器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" name="Group 25"/>
          <p:cNvGrpSpPr>
            <a:grpSpLocks/>
          </p:cNvGrpSpPr>
          <p:nvPr/>
        </p:nvGrpSpPr>
        <p:grpSpPr bwMode="auto">
          <a:xfrm rot="20749611" flipH="1">
            <a:off x="4367403" y="3160070"/>
            <a:ext cx="4152143" cy="573869"/>
            <a:chOff x="454" y="-3554"/>
            <a:chExt cx="4155576" cy="574178"/>
          </a:xfrm>
        </p:grpSpPr>
        <p:sp>
          <p:nvSpPr>
            <p:cNvPr id="41" name="矩形 31"/>
            <p:cNvSpPr>
              <a:spLocks noChangeArrowheads="1"/>
            </p:cNvSpPr>
            <p:nvPr/>
          </p:nvSpPr>
          <p:spPr bwMode="auto">
            <a:xfrm>
              <a:off x="2871" y="-3554"/>
              <a:ext cx="4153159" cy="57180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2" name="平行四边形 38"/>
            <p:cNvSpPr>
              <a:spLocks noChangeArrowheads="1"/>
            </p:cNvSpPr>
            <p:nvPr/>
          </p:nvSpPr>
          <p:spPr bwMode="auto">
            <a:xfrm rot="10800000" flipH="1">
              <a:off x="454" y="-1184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3" name="平行四边形 41"/>
            <p:cNvSpPr>
              <a:spLocks noChangeArrowheads="1"/>
            </p:cNvSpPr>
            <p:nvPr/>
          </p:nvSpPr>
          <p:spPr bwMode="auto">
            <a:xfrm rot="10800000" flipH="1">
              <a:off x="3507554" y="-1674"/>
              <a:ext cx="641390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4" name="平行四边形 42"/>
            <p:cNvSpPr>
              <a:spLocks noChangeArrowheads="1"/>
            </p:cNvSpPr>
            <p:nvPr/>
          </p:nvSpPr>
          <p:spPr bwMode="auto">
            <a:xfrm rot="10800000" flipH="1">
              <a:off x="2094045" y="-2409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5" name="平行四边形 43"/>
            <p:cNvSpPr>
              <a:spLocks noChangeArrowheads="1"/>
            </p:cNvSpPr>
            <p:nvPr/>
          </p:nvSpPr>
          <p:spPr bwMode="auto">
            <a:xfrm rot="10800000" flipH="1">
              <a:off x="1400448" y="-2057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6" name="平行四边形 44"/>
            <p:cNvSpPr>
              <a:spLocks noChangeArrowheads="1"/>
            </p:cNvSpPr>
            <p:nvPr/>
          </p:nvSpPr>
          <p:spPr bwMode="auto">
            <a:xfrm rot="10800000" flipH="1">
              <a:off x="2801829" y="-2158"/>
              <a:ext cx="642977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47" name="平行四边形 45"/>
            <p:cNvSpPr>
              <a:spLocks noChangeArrowheads="1"/>
            </p:cNvSpPr>
            <p:nvPr/>
          </p:nvSpPr>
          <p:spPr bwMode="auto">
            <a:xfrm rot="10800000" flipH="1">
              <a:off x="694051" y="-1537"/>
              <a:ext cx="642978" cy="571808"/>
            </a:xfrm>
            <a:prstGeom prst="parallelogram">
              <a:avLst>
                <a:gd name="adj" fmla="val 48040"/>
              </a:avLst>
            </a:prstGeom>
            <a:solidFill>
              <a:srgbClr val="467612"/>
            </a:solidFill>
            <a:ln w="9525">
              <a:solidFill>
                <a:srgbClr val="295A07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7665" y="1674824"/>
            <a:ext cx="4360341" cy="0"/>
          </a:xfrm>
          <a:prstGeom prst="line">
            <a:avLst/>
          </a:prstGeom>
          <a:ln>
            <a:solidFill>
              <a:srgbClr val="295A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263445" y="1557896"/>
            <a:ext cx="233855" cy="233855"/>
          </a:xfrm>
          <a:prstGeom prst="ellipse">
            <a:avLst/>
          </a:prstGeom>
          <a:solidFill>
            <a:srgbClr val="467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9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build="allAtOnce" autoUpdateAnimBg="0"/>
      <p:bldP spid="5" grpId="0" animBg="1"/>
      <p:bldP spid="15" grpId="0" autoUpdateAnimBg="0"/>
      <p:bldP spid="16" grpId="0" autoUpdateAnimBg="0"/>
      <p:bldP spid="34" grpId="0" autoUpdateAnimBg="0"/>
      <p:bldP spid="35" grpId="0" autoUpdateAnimBg="0"/>
      <p:bldP spid="36" grpId="0" autoUpdateAnimBg="0"/>
      <p:bldP spid="38" grpId="0" autoUpdateAnimBg="0"/>
      <p:bldP spid="3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16491" y="3140968"/>
            <a:ext cx="6840760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effectLst/>
                <a:latin typeface="Arial"/>
                <a:ea typeface="inherit"/>
                <a:cs typeface="宋体" pitchFamily="2" charset="-122"/>
              </a:rPr>
              <a:t>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ea typeface="Monaco"/>
                <a:cs typeface="宋体" pitchFamily="2" charset="-122"/>
              </a:rPr>
              <a:t>var io = require('socket.io')();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Arial Unicode MS"/>
              <a:ea typeface="Monac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ea typeface="Monaco"/>
                <a:cs typeface="宋体" pitchFamily="2" charset="-122"/>
              </a:rPr>
              <a:t>// or var Server = require('socket.io');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effectLst/>
              <a:latin typeface="Arial Unicode MS"/>
              <a:ea typeface="Monaco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 Unicode MS"/>
                <a:ea typeface="Monaco"/>
                <a:cs typeface="宋体" pitchFamily="2" charset="-122"/>
              </a:rPr>
              <a:t>var io = new Server();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849164" y="1952157"/>
            <a:ext cx="3436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、创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建一个新的服务器</a:t>
            </a:r>
          </a:p>
        </p:txBody>
      </p:sp>
    </p:spTree>
    <p:extLst>
      <p:ext uri="{BB962C8B-B14F-4D97-AF65-F5344CB8AC3E}">
        <p14:creationId xmlns:p14="http://schemas.microsoft.com/office/powerpoint/2010/main" val="140725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2708920"/>
            <a:ext cx="2202847" cy="1436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、创建服务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端</a:t>
            </a:r>
            <a:endParaRPr lang="en-US" altLang="zh-CN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代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码</a:t>
            </a: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server.js</a:t>
            </a:r>
            <a:endParaRPr lang="zh-CN" altLang="en-US" sz="2400" b="1" dirty="0">
              <a:solidFill>
                <a:srgbClr val="193604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07904" y="1412776"/>
            <a:ext cx="41044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var app = require('http').createServer(handler), </a:t>
            </a:r>
          </a:p>
          <a:p>
            <a:r>
              <a:rPr lang="en-US" altLang="zh-CN" sz="1400" dirty="0"/>
              <a:t>    io = require('socket.io').listen(app), </a:t>
            </a:r>
          </a:p>
          <a:p>
            <a:r>
              <a:rPr lang="en-US" altLang="zh-CN" sz="1400" dirty="0"/>
              <a:t>    fs = require('fs</a:t>
            </a:r>
            <a:r>
              <a:rPr lang="en-US" altLang="zh-CN" sz="1400" dirty="0" smtClean="0"/>
              <a:t>')</a:t>
            </a:r>
            <a:endParaRPr lang="en-US" altLang="zh-CN" sz="1400" dirty="0"/>
          </a:p>
          <a:p>
            <a:r>
              <a:rPr lang="en-US" altLang="zh-CN" sz="1400" dirty="0"/>
              <a:t>app.listen(8080);</a:t>
            </a:r>
          </a:p>
          <a:p>
            <a:r>
              <a:rPr lang="en-US" altLang="zh-CN" sz="1400" dirty="0"/>
              <a:t>io.set('log level', 1);//</a:t>
            </a:r>
            <a:r>
              <a:rPr lang="zh-CN" altLang="en-US" sz="1400" dirty="0"/>
              <a:t>将</a:t>
            </a:r>
            <a:r>
              <a:rPr lang="en-US" altLang="zh-CN" sz="1400" dirty="0"/>
              <a:t>socket.io</a:t>
            </a:r>
            <a:r>
              <a:rPr lang="zh-CN" altLang="en-US" sz="1400" dirty="0"/>
              <a:t>中的</a:t>
            </a:r>
            <a:r>
              <a:rPr lang="en-US" altLang="zh-CN" sz="1400" dirty="0"/>
              <a:t>debug</a:t>
            </a:r>
            <a:r>
              <a:rPr lang="zh-CN" altLang="en-US" sz="1400" dirty="0"/>
              <a:t>信息关</a:t>
            </a:r>
            <a:r>
              <a:rPr lang="zh-CN" altLang="en-US" sz="1400" dirty="0" smtClean="0"/>
              <a:t>闭</a:t>
            </a:r>
            <a:endParaRPr lang="zh-CN" altLang="en-US" sz="1400" dirty="0"/>
          </a:p>
          <a:p>
            <a:r>
              <a:rPr lang="en-US" altLang="zh-CN" sz="1400" dirty="0"/>
              <a:t>function handler (req, res) {</a:t>
            </a:r>
          </a:p>
          <a:p>
            <a:r>
              <a:rPr lang="en-US" altLang="zh-CN" sz="1400" dirty="0"/>
              <a:t>  fs.readFile(__dirname + '/index.html',function (err, data) {  </a:t>
            </a:r>
          </a:p>
          <a:p>
            <a:r>
              <a:rPr lang="en-US" altLang="zh-CN" sz="1400" dirty="0"/>
              <a:t>    if (err) {</a:t>
            </a:r>
          </a:p>
          <a:p>
            <a:r>
              <a:rPr lang="en-US" altLang="zh-CN" sz="1400" dirty="0"/>
              <a:t>      res.writeHead(500);</a:t>
            </a:r>
          </a:p>
          <a:p>
            <a:r>
              <a:rPr lang="en-US" altLang="zh-CN" sz="1400" dirty="0"/>
              <a:t>      return res.end('Error loading index.html');</a:t>
            </a:r>
          </a:p>
          <a:p>
            <a:r>
              <a:rPr lang="en-US" altLang="zh-CN" sz="1400" dirty="0"/>
              <a:t>    }    </a:t>
            </a:r>
          </a:p>
          <a:p>
            <a:r>
              <a:rPr lang="en-US" altLang="zh-CN" sz="1400" dirty="0"/>
              <a:t>    res.writeHead(200, {'Content-Type': 'text/html'});    </a:t>
            </a:r>
          </a:p>
          <a:p>
            <a:r>
              <a:rPr lang="en-US" altLang="zh-CN" sz="1400" dirty="0"/>
              <a:t>    res.end(data);</a:t>
            </a:r>
          </a:p>
          <a:p>
            <a:r>
              <a:rPr lang="en-US" altLang="zh-CN" sz="1400" dirty="0"/>
              <a:t>  });</a:t>
            </a:r>
          </a:p>
          <a:p>
            <a:r>
              <a:rPr lang="en-US" altLang="zh-CN" sz="1400" dirty="0" smtClean="0"/>
              <a:t>}</a:t>
            </a:r>
            <a:endParaRPr lang="en-US" altLang="zh-CN" sz="1400" dirty="0"/>
          </a:p>
          <a:p>
            <a:r>
              <a:rPr lang="en-US" altLang="zh-CN" sz="1400" dirty="0"/>
              <a:t>io.sockets.on('connection', function (socket) {</a:t>
            </a:r>
          </a:p>
          <a:p>
            <a:r>
              <a:rPr lang="en-US" altLang="zh-CN" sz="1400" dirty="0"/>
              <a:t>    socket.emit('news', { hello: 'world' });</a:t>
            </a:r>
          </a:p>
          <a:p>
            <a:r>
              <a:rPr lang="en-US" altLang="zh-CN" sz="1400" dirty="0"/>
              <a:t>    socket.on('my other event', function (data) {</a:t>
            </a:r>
          </a:p>
          <a:p>
            <a:r>
              <a:rPr lang="en-US" altLang="zh-CN" sz="1400" dirty="0"/>
              <a:t>      console.log(data);</a:t>
            </a:r>
          </a:p>
          <a:p>
            <a:r>
              <a:rPr lang="en-US" altLang="zh-CN" sz="1400" dirty="0"/>
              <a:t>    });</a:t>
            </a:r>
          </a:p>
          <a:p>
            <a:r>
              <a:rPr lang="en-US" altLang="zh-CN" sz="1400" dirty="0"/>
              <a:t>});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725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07460" y="2780927"/>
            <a:ext cx="7704856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node server.js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在浏览器输入</a:t>
            </a:r>
            <a:r>
              <a:rPr kumimoji="0" lang="zh-CN" sz="2400" b="0" i="0" u="none" strike="noStrike" cap="none" normalizeH="0" baseline="0" dirty="0" smtClean="0">
                <a:ln>
                  <a:noFill/>
                </a:ln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宋体" pitchFamily="2" charset="-122"/>
                <a:cs typeface="宋体" pitchFamily="2" charset="-122"/>
                <a:hlinkClick r:id="rId2"/>
              </a:rPr>
              <a:t>http://localhost:8080/index.html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浏览器打印出：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world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命令行打印出：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effectLst/>
                <a:latin typeface="Verdana" pitchFamily="34" charset="0"/>
                <a:ea typeface="宋体" pitchFamily="2" charset="-122"/>
                <a:cs typeface="宋体" pitchFamily="2" charset="-122"/>
              </a:rPr>
              <a:t>{ my: 'data' 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9167" y="1602472"/>
            <a:ext cx="2226892" cy="713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b="1" dirty="0">
                <a:solidFill>
                  <a:srgbClr val="193604"/>
                </a:solidFill>
                <a:latin typeface="黑体" pitchFamily="49" charset="-122"/>
                <a:ea typeface="黑体" pitchFamily="49" charset="-122"/>
              </a:rPr>
              <a:t>、启动服务端</a:t>
            </a:r>
          </a:p>
        </p:txBody>
      </p:sp>
    </p:spTree>
    <p:extLst>
      <p:ext uri="{BB962C8B-B14F-4D97-AF65-F5344CB8AC3E}">
        <p14:creationId xmlns:p14="http://schemas.microsoft.com/office/powerpoint/2010/main" val="1407253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SubTitle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214051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1075</Words>
  <Application>Microsoft Office PowerPoint</Application>
  <PresentationFormat>全屏显示(4:3)</PresentationFormat>
  <Paragraphs>172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yiren</cp:lastModifiedBy>
  <cp:revision>43</cp:revision>
  <dcterms:modified xsi:type="dcterms:W3CDTF">2016-05-11T14:40:30Z</dcterms:modified>
</cp:coreProperties>
</file>