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58" r:id="rId4"/>
    <p:sldId id="260" r:id="rId5"/>
    <p:sldId id="257" r:id="rId6"/>
    <p:sldId id="319" r:id="rId7"/>
    <p:sldId id="320" r:id="rId8"/>
    <p:sldId id="321" r:id="rId9"/>
    <p:sldId id="322" r:id="rId10"/>
    <p:sldId id="323" r:id="rId11"/>
    <p:sldId id="324" r:id="rId12"/>
    <p:sldId id="261" r:id="rId13"/>
    <p:sldId id="291" r:id="rId14"/>
    <p:sldId id="292" r:id="rId15"/>
    <p:sldId id="293" r:id="rId16"/>
    <p:sldId id="303" r:id="rId17"/>
    <p:sldId id="306" r:id="rId18"/>
    <p:sldId id="307" r:id="rId19"/>
    <p:sldId id="308" r:id="rId20"/>
    <p:sldId id="309" r:id="rId21"/>
    <p:sldId id="312" r:id="rId22"/>
    <p:sldId id="310" r:id="rId23"/>
    <p:sldId id="311" r:id="rId24"/>
    <p:sldId id="313" r:id="rId25"/>
    <p:sldId id="263" r:id="rId26"/>
    <p:sldId id="305" r:id="rId27"/>
    <p:sldId id="314" r:id="rId28"/>
    <p:sldId id="315" r:id="rId29"/>
    <p:sldId id="316" r:id="rId30"/>
    <p:sldId id="318" r:id="rId31"/>
    <p:sldId id="275" r:id="rId32"/>
    <p:sldId id="325" r:id="rId33"/>
    <p:sldId id="326" r:id="rId34"/>
    <p:sldId id="27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86E12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432B-03EB-4E23-AE09-FF8314248179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A3B-10F0-488C-B819-61420B7E5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A3B-10F0-488C-B819-61420B7E5CE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/>
              <a:t>clearTimeout(t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899592" y="2636912"/>
            <a:ext cx="7128792" cy="219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clearTimeout</a:t>
            </a:r>
            <a:r>
              <a:rPr lang="en-US" altLang="zh-CN" sz="2400" dirty="0"/>
              <a:t>( t ) </a:t>
            </a:r>
            <a:r>
              <a:rPr lang="zh-CN" altLang="en-US" sz="2400" dirty="0"/>
              <a:t>全局函数用于停止一个之前通过 </a:t>
            </a:r>
            <a:r>
              <a:rPr lang="en-US" altLang="zh-CN" sz="2400" dirty="0"/>
              <a:t>setTimeout() </a:t>
            </a:r>
            <a:r>
              <a:rPr lang="zh-CN" altLang="en-US" sz="2400" dirty="0"/>
              <a:t>创建的定时器。 参数 </a:t>
            </a:r>
            <a:r>
              <a:rPr lang="en-US" altLang="zh-CN" sz="2400" dirty="0"/>
              <a:t>t </a:t>
            </a:r>
            <a:r>
              <a:rPr lang="zh-CN" altLang="en-US" sz="2400" dirty="0"/>
              <a:t>是通过 </a:t>
            </a:r>
            <a:r>
              <a:rPr lang="en-US" altLang="zh-CN" sz="2400" dirty="0"/>
              <a:t>setTimeout() </a:t>
            </a:r>
            <a:r>
              <a:rPr lang="zh-CN" altLang="en-US" sz="2400" dirty="0"/>
              <a:t>函数创建的计算器。</a:t>
            </a:r>
          </a:p>
        </p:txBody>
      </p:sp>
    </p:spTree>
    <p:extLst>
      <p:ext uri="{BB962C8B-B14F-4D97-AF65-F5344CB8AC3E}">
        <p14:creationId xmlns:p14="http://schemas.microsoft.com/office/powerpoint/2010/main" val="390935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7581" y="1556792"/>
            <a:ext cx="72728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创</a:t>
            </a:r>
            <a:r>
              <a:rPr lang="zh-CN" altLang="en-US" sz="2000" b="1" dirty="0"/>
              <a:t>建文件 </a:t>
            </a:r>
            <a:r>
              <a:rPr lang="en-US" altLang="zh-CN" sz="2000" b="1" dirty="0"/>
              <a:t>main.js </a:t>
            </a:r>
            <a:r>
              <a:rPr lang="zh-CN" altLang="en-US" sz="2000" b="1" dirty="0"/>
              <a:t>，代码如下所示：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function printHello(){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console.log( "Hello, World!");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// </a:t>
            </a:r>
            <a:r>
              <a:rPr lang="zh-CN" altLang="en-US" sz="2000" dirty="0"/>
              <a:t>两秒后执行以上函数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var t = setTimeout(printHello, 2000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// </a:t>
            </a:r>
            <a:r>
              <a:rPr lang="zh-CN" altLang="en-US" sz="2000" dirty="0"/>
              <a:t>清除定时器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clearTimeout(t);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执行 </a:t>
            </a:r>
            <a:r>
              <a:rPr lang="en-US" altLang="zh-CN" sz="2000" b="1" dirty="0"/>
              <a:t>main.js </a:t>
            </a:r>
            <a:r>
              <a:rPr lang="zh-CN" altLang="en-US" sz="2000" b="1" dirty="0"/>
              <a:t>文件，代码如下所示</a:t>
            </a:r>
            <a:r>
              <a:rPr lang="en-US" altLang="zh-CN" sz="20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node </a:t>
            </a:r>
            <a:r>
              <a:rPr lang="en-US" altLang="zh-CN" sz="2000" dirty="0"/>
              <a:t>main.js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572361" y="2996952"/>
            <a:ext cx="1210588" cy="871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实例</a:t>
            </a:r>
            <a:endParaRPr lang="zh-CN" altLang="en-US" sz="4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Process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进程对象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762794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、认识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process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236" y="2492896"/>
            <a:ext cx="705678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process</a:t>
            </a:r>
            <a:r>
              <a:rPr lang="zh-CN" altLang="en-US" dirty="0"/>
              <a:t>模块允许你获得或者修改当前</a:t>
            </a:r>
            <a:r>
              <a:rPr lang="en-US" altLang="zh-CN" dirty="0"/>
              <a:t>node</a:t>
            </a:r>
            <a:r>
              <a:rPr lang="zh-CN" altLang="en-US" dirty="0"/>
              <a:t>进程的设置，不想其他的模块，</a:t>
            </a:r>
            <a:r>
              <a:rPr lang="en-US" altLang="zh-CN" b="1" dirty="0"/>
              <a:t>process</a:t>
            </a:r>
            <a:r>
              <a:rPr lang="zh-CN" altLang="en-US" b="1" dirty="0"/>
              <a:t>是一个全局进程</a:t>
            </a:r>
            <a:r>
              <a:rPr lang="en-US" altLang="zh-CN" b="1" dirty="0"/>
              <a:t>(node</a:t>
            </a:r>
            <a:r>
              <a:rPr lang="zh-CN" altLang="en-US" b="1" dirty="0"/>
              <a:t>主进程</a:t>
            </a:r>
            <a:r>
              <a:rPr lang="en-US" altLang="zh-CN" b="1" dirty="0"/>
              <a:t>)</a:t>
            </a:r>
            <a:r>
              <a:rPr lang="zh-CN" altLang="en-US" dirty="0"/>
              <a:t>，你可以直接通过</a:t>
            </a:r>
            <a:r>
              <a:rPr lang="en-US" altLang="zh-CN" dirty="0"/>
              <a:t>process</a:t>
            </a:r>
            <a:r>
              <a:rPr lang="zh-CN" altLang="en-US" dirty="0"/>
              <a:t>变量直接访问它</a:t>
            </a:r>
            <a:r>
              <a:rPr lang="zh-CN" altLang="en-US" dirty="0" smtClean="0"/>
              <a:t>。</a:t>
            </a:r>
            <a:r>
              <a:rPr lang="zh-CN" altLang="en-US" dirty="0"/>
              <a:t>它是一个</a:t>
            </a:r>
            <a:r>
              <a:rPr lang="en-US" altLang="zh-CN" dirty="0"/>
              <a:t>EventEmitter</a:t>
            </a:r>
            <a:r>
              <a:rPr lang="zh-CN" altLang="en-US" dirty="0"/>
              <a:t>对象的实例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276872"/>
            <a:ext cx="7110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process</a:t>
            </a:r>
            <a:r>
              <a:rPr lang="zh-CN" altLang="en-US" sz="2000" dirty="0"/>
              <a:t>对象提供一系列属性，用于返回系统信息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en-US" altLang="zh-CN" sz="2000" dirty="0"/>
              <a:t>process.pid</a:t>
            </a:r>
            <a:r>
              <a:rPr lang="zh-CN" altLang="en-US" sz="2000" dirty="0"/>
              <a:t>：当前进程的进程号。</a:t>
            </a:r>
          </a:p>
          <a:p>
            <a:r>
              <a:rPr lang="en-US" altLang="zh-CN" sz="2000" dirty="0"/>
              <a:t>process.version</a:t>
            </a:r>
            <a:r>
              <a:rPr lang="zh-CN" altLang="en-US" sz="2000" dirty="0"/>
              <a:t>：</a:t>
            </a:r>
            <a:r>
              <a:rPr lang="en-US" altLang="zh-CN" sz="2000" dirty="0"/>
              <a:t>Node</a:t>
            </a:r>
            <a:r>
              <a:rPr lang="zh-CN" altLang="en-US" sz="2000" dirty="0"/>
              <a:t>的版本，比如</a:t>
            </a:r>
            <a:r>
              <a:rPr lang="en-US" altLang="zh-CN" sz="2000" dirty="0"/>
              <a:t>v0.10.18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process.platform</a:t>
            </a:r>
            <a:r>
              <a:rPr lang="zh-CN" altLang="en-US" sz="2000" dirty="0"/>
              <a:t>：当前系统平台，比如</a:t>
            </a:r>
            <a:r>
              <a:rPr lang="en-US" altLang="zh-CN" sz="2000" dirty="0"/>
              <a:t>Linux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process.title</a:t>
            </a:r>
            <a:r>
              <a:rPr lang="zh-CN" altLang="en-US" sz="2000" dirty="0"/>
              <a:t>：默认值为“</a:t>
            </a:r>
            <a:r>
              <a:rPr lang="en-US" altLang="zh-CN" sz="2000" dirty="0"/>
              <a:t>node”</a:t>
            </a:r>
            <a:r>
              <a:rPr lang="zh-CN" altLang="en-US" sz="2000" dirty="0"/>
              <a:t>，可以自定义该值。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process.argv</a:t>
            </a:r>
            <a:r>
              <a:rPr lang="zh-CN" altLang="en-US" sz="2000" dirty="0">
                <a:solidFill>
                  <a:srgbClr val="FF0000"/>
                </a:solidFill>
              </a:rPr>
              <a:t>：当前进程的命令行参数数组。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process.env</a:t>
            </a:r>
            <a:r>
              <a:rPr lang="zh-CN" altLang="en-US" sz="2000" dirty="0">
                <a:solidFill>
                  <a:srgbClr val="FF0000"/>
                </a:solidFill>
              </a:rPr>
              <a:t>：指向当前</a:t>
            </a:r>
            <a:r>
              <a:rPr lang="en-US" altLang="zh-CN" sz="2000" dirty="0">
                <a:solidFill>
                  <a:srgbClr val="FF0000"/>
                </a:solidFill>
              </a:rPr>
              <a:t>shell</a:t>
            </a:r>
            <a:r>
              <a:rPr lang="zh-CN" altLang="en-US" sz="2000" dirty="0">
                <a:solidFill>
                  <a:srgbClr val="FF0000"/>
                </a:solidFill>
              </a:rPr>
              <a:t>的环境变量，</a:t>
            </a:r>
            <a:r>
              <a:rPr lang="zh-CN" altLang="en-US" sz="2000" dirty="0"/>
              <a:t>比如</a:t>
            </a:r>
            <a:r>
              <a:rPr lang="en-US" altLang="zh-CN" sz="2000" dirty="0"/>
              <a:t>process.env.HOME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process.execPath</a:t>
            </a:r>
            <a:r>
              <a:rPr lang="zh-CN" altLang="en-US" sz="2000" dirty="0"/>
              <a:t>：运行当前进程的可执行文件的绝对路径。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process.stdout</a:t>
            </a:r>
            <a:r>
              <a:rPr lang="zh-CN" altLang="en-US" sz="2000" dirty="0">
                <a:solidFill>
                  <a:srgbClr val="FF0000"/>
                </a:solidFill>
              </a:rPr>
              <a:t>：指向标准输出。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process.stdin</a:t>
            </a:r>
            <a:r>
              <a:rPr lang="zh-CN" altLang="en-US" sz="2000" dirty="0">
                <a:solidFill>
                  <a:srgbClr val="FF0000"/>
                </a:solidFill>
              </a:rPr>
              <a:t>：指向标准输入。</a:t>
            </a:r>
          </a:p>
          <a:p>
            <a:r>
              <a:rPr lang="en-US" altLang="zh-CN" sz="2000" dirty="0"/>
              <a:t>process.stderr</a:t>
            </a:r>
            <a:r>
              <a:rPr lang="zh-CN" altLang="en-US" sz="2000" dirty="0"/>
              <a:t>：指向标准错误。</a:t>
            </a:r>
          </a:p>
        </p:txBody>
      </p:sp>
      <p:sp>
        <p:nvSpPr>
          <p:cNvPr id="3" name="矩形 2"/>
          <p:cNvSpPr/>
          <p:nvPr/>
        </p:nvSpPr>
        <p:spPr>
          <a:xfrm>
            <a:off x="801686" y="1706563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属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7492" y="2348880"/>
            <a:ext cx="770107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process.stdout</a:t>
            </a:r>
            <a:r>
              <a:rPr lang="zh-CN" altLang="en-US" dirty="0"/>
              <a:t>用来控制标准输出，也就是在命令行窗口向用户显示内容。它的</a:t>
            </a:r>
            <a:r>
              <a:rPr lang="en-US" altLang="zh-CN" dirty="0"/>
              <a:t>write</a:t>
            </a:r>
            <a:r>
              <a:rPr lang="zh-CN" altLang="en-US" dirty="0"/>
              <a:t>方法等同于</a:t>
            </a:r>
            <a:r>
              <a:rPr lang="en-US" altLang="zh-CN" dirty="0"/>
              <a:t>console.log</a:t>
            </a:r>
            <a:r>
              <a:rPr lang="zh-CN" altLang="en-US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717491" y="1736142"/>
            <a:ext cx="104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(1)stdout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7491" y="3933056"/>
            <a:ext cx="7701074" cy="1193161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exports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log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Arial Unicode MS"/>
                <a:ea typeface="inherit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(){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inherit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stdout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format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apply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Arial Unicode MS"/>
                <a:ea typeface="inherit"/>
                <a:cs typeface="宋体" pitchFamily="2" charset="-122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 arguments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inherit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inherit"/>
                <a:cs typeface="宋体" pitchFamily="2" charset="-122"/>
              </a:rPr>
              <a:t>'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inherit"/>
                <a:cs typeface="宋体" pitchFamily="2" charset="-122"/>
              </a:rPr>
              <a:t>\n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inherit"/>
                <a:cs typeface="宋体" pitchFamily="2" charset="-122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inherit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inherit"/>
                <a:cs typeface="宋体" pitchFamily="2" charset="-122"/>
              </a:rPr>
              <a:t>};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771" y="249289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process.argv</a:t>
            </a:r>
            <a:r>
              <a:rPr lang="zh-CN" altLang="en-US" dirty="0"/>
              <a:t>返回命令行脚本的各个参数组成的数组。</a:t>
            </a:r>
          </a:p>
          <a:p>
            <a:endParaRPr lang="zh-CN" altLang="en-US" dirty="0"/>
          </a:p>
          <a:p>
            <a:r>
              <a:rPr lang="zh-CN" altLang="en-US" dirty="0"/>
              <a:t>先新建一个脚本文件</a:t>
            </a:r>
            <a:r>
              <a:rPr lang="en-US" altLang="zh-CN" dirty="0"/>
              <a:t>argv.js</a:t>
            </a:r>
            <a:r>
              <a:rPr lang="zh-CN" altLang="en-US" dirty="0"/>
              <a:t>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3469" y="4005064"/>
            <a:ext cx="6912768" cy="916162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"argv: 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argv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"argc: 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argc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93469" y="1802735"/>
            <a:ext cx="116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）</a:t>
            </a:r>
            <a:r>
              <a:rPr lang="en-US" altLang="zh-CN" dirty="0">
                <a:solidFill>
                  <a:prstClr val="black"/>
                </a:solidFill>
              </a:rPr>
              <a:t>argv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6636" y="162880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在命令行下调用这个脚本，会得到以下结果。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9763" y="2177616"/>
            <a:ext cx="6984776" cy="916162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"argv: 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argv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"argc: 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argc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19762" y="3246566"/>
            <a:ext cx="7668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上面代码表示，</a:t>
            </a:r>
            <a:r>
              <a:rPr lang="en-US" altLang="zh-CN" dirty="0"/>
              <a:t>argv</a:t>
            </a:r>
            <a:r>
              <a:rPr lang="zh-CN" altLang="en-US" dirty="0"/>
              <a:t>返回数组的成员依次是命令行的各个部分。要得到真正的参数部分，可以把</a:t>
            </a:r>
            <a:r>
              <a:rPr lang="en-US" altLang="zh-CN" dirty="0"/>
              <a:t>argv.js</a:t>
            </a:r>
            <a:r>
              <a:rPr lang="zh-CN" altLang="en-US" dirty="0"/>
              <a:t>改写成下面这样。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9764" y="4365104"/>
            <a:ext cx="6984776" cy="916162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myArgs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argv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slice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myArgs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2550381"/>
            <a:ext cx="72728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process</a:t>
            </a:r>
            <a:r>
              <a:rPr lang="zh-CN" altLang="en-US" sz="2000" b="1" dirty="0"/>
              <a:t>对象提供以下方法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process.exit()</a:t>
            </a:r>
            <a:r>
              <a:rPr lang="zh-CN" altLang="en-US" sz="2000" dirty="0"/>
              <a:t>：退出当前进程。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process.cwd()</a:t>
            </a:r>
            <a:r>
              <a:rPr lang="zh-CN" altLang="en-US" sz="2000" dirty="0"/>
              <a:t>：返回运行当前脚本的工作目录的路径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process.chdir()</a:t>
            </a:r>
            <a:r>
              <a:rPr lang="zh-CN" altLang="en-US" sz="2000" dirty="0"/>
              <a:t>：改变工作目录。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process.nextTick()</a:t>
            </a:r>
            <a:r>
              <a:rPr lang="zh-CN" altLang="en-US" sz="2000" dirty="0">
                <a:solidFill>
                  <a:srgbClr val="FF0000"/>
                </a:solidFill>
              </a:rPr>
              <a:t>：将一个回调函数放在下次事件循环的顶部。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60987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、方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894" y="2070140"/>
            <a:ext cx="33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process.chdir()——</a:t>
            </a:r>
            <a:r>
              <a:rPr lang="zh-CN" altLang="en-US" dirty="0"/>
              <a:t>改变工作目录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0776" y="2819638"/>
            <a:ext cx="7617647" cy="1193161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cwd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# '/home/aaa'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"/>
                <a:ea typeface="inherit"/>
                <a:cs typeface="Courier New" pitchFamily="49" charset="0"/>
              </a:rPr>
              <a:t> 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Arial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chdir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'/home/bbb'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"/>
                <a:ea typeface="inherit"/>
                <a:cs typeface="Courier New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cwd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105991" y="1375438"/>
            <a:ext cx="485038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JavaScript </a:t>
            </a:r>
            <a:r>
              <a:rPr lang="zh-CN" altLang="en-US" dirty="0"/>
              <a:t>中有一个特殊的对象，称为全局对象（</a:t>
            </a:r>
            <a:r>
              <a:rPr lang="en-US" altLang="zh-CN" dirty="0"/>
              <a:t>Global Object</a:t>
            </a:r>
            <a:r>
              <a:rPr lang="zh-CN" altLang="en-US" dirty="0"/>
              <a:t>），它及其所有属性都可以在程序的任何地方访问，即全局变量。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在</a:t>
            </a:r>
            <a:r>
              <a:rPr lang="zh-CN" altLang="en-US" dirty="0"/>
              <a:t>浏览器 </a:t>
            </a:r>
            <a:r>
              <a:rPr lang="en-US" altLang="zh-CN" dirty="0"/>
              <a:t>JavaScript </a:t>
            </a:r>
            <a:r>
              <a:rPr lang="zh-CN" altLang="en-US" dirty="0"/>
              <a:t>中，通常 </a:t>
            </a:r>
            <a:r>
              <a:rPr lang="en-US" altLang="zh-CN" dirty="0"/>
              <a:t>window </a:t>
            </a:r>
            <a:r>
              <a:rPr lang="zh-CN" altLang="en-US" dirty="0"/>
              <a:t>是全局对象， 而 </a:t>
            </a:r>
            <a:r>
              <a:rPr lang="en-US" altLang="zh-CN" dirty="0"/>
              <a:t>Node.js </a:t>
            </a:r>
            <a:r>
              <a:rPr lang="zh-CN" altLang="en-US" dirty="0"/>
              <a:t>中的全局对象是 </a:t>
            </a:r>
            <a:r>
              <a:rPr lang="en-US" altLang="zh-CN" dirty="0"/>
              <a:t>global</a:t>
            </a:r>
            <a:r>
              <a:rPr lang="zh-CN" altLang="en-US" dirty="0"/>
              <a:t>，所有全局变量（除了 </a:t>
            </a:r>
            <a:r>
              <a:rPr lang="en-US" altLang="zh-CN" dirty="0"/>
              <a:t>global </a:t>
            </a:r>
            <a:r>
              <a:rPr lang="zh-CN" altLang="en-US" dirty="0"/>
              <a:t>本身以外）都是 </a:t>
            </a:r>
            <a:r>
              <a:rPr lang="en-US" altLang="zh-CN" dirty="0"/>
              <a:t>global </a:t>
            </a:r>
            <a:r>
              <a:rPr lang="zh-CN" altLang="en-US" dirty="0"/>
              <a:t>对象的属性。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在 </a:t>
            </a:r>
            <a:r>
              <a:rPr lang="en-US" altLang="zh-CN" dirty="0"/>
              <a:t>Node.js </a:t>
            </a:r>
            <a:r>
              <a:rPr lang="zh-CN" altLang="en-US" dirty="0"/>
              <a:t>我们可以直接访问到 </a:t>
            </a:r>
            <a:r>
              <a:rPr lang="en-US" altLang="zh-CN" dirty="0"/>
              <a:t>global </a:t>
            </a:r>
            <a:r>
              <a:rPr lang="zh-CN" altLang="en-US" dirty="0"/>
              <a:t>的属性，而不需要在应用中包含它。</a:t>
            </a: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581390"/>
            <a:ext cx="764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process.nextTick</a:t>
            </a:r>
            <a:r>
              <a:rPr lang="en-US" altLang="zh-CN" dirty="0" smtClean="0"/>
              <a:t>()——</a:t>
            </a:r>
            <a:r>
              <a:rPr lang="zh-CN" altLang="en-US" dirty="0" smtClean="0"/>
              <a:t>指</a:t>
            </a:r>
            <a:r>
              <a:rPr lang="zh-CN" altLang="en-US" dirty="0"/>
              <a:t>定下次事件循环首先运行的任务。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2221522"/>
            <a:ext cx="7646102" cy="1193161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nextTick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'Next event loop!'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});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3597614"/>
            <a:ext cx="7646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上面代码可以用</a:t>
            </a:r>
            <a:r>
              <a:rPr lang="en-US" altLang="zh-CN" dirty="0"/>
              <a:t>setTimeout</a:t>
            </a:r>
            <a:r>
              <a:rPr lang="zh-CN" altLang="en-US" dirty="0"/>
              <a:t>改写，但是</a:t>
            </a:r>
            <a:r>
              <a:rPr lang="en-US" altLang="zh-CN" dirty="0"/>
              <a:t>nextTick</a:t>
            </a:r>
            <a:r>
              <a:rPr lang="zh-CN" altLang="en-US" dirty="0"/>
              <a:t>的效果更高、描述更准确。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0735" y="4221088"/>
            <a:ext cx="7634918" cy="1193161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setTimeout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'Next event loop!'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},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5722" y="2348880"/>
            <a:ext cx="684076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 http = require('http');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 s = http.createServer(function(req, res) {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res.writeHead(200, {});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res.end('foo');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console.log('http response');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process.nextTick(function(){console.log('tick')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s.listen(8000);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5277925"/>
            <a:ext cx="766834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当请求来的时候，会记录日志‘</a:t>
            </a:r>
            <a:r>
              <a:rPr lang="en-US" altLang="zh-CN" dirty="0"/>
              <a:t>http response’</a:t>
            </a:r>
            <a:r>
              <a:rPr lang="zh-CN" altLang="en-US" dirty="0"/>
              <a:t>和‘</a:t>
            </a:r>
            <a:r>
              <a:rPr lang="en-US" altLang="zh-CN" dirty="0"/>
              <a:t>tick’</a:t>
            </a:r>
            <a:r>
              <a:rPr lang="zh-CN" altLang="en-US" dirty="0"/>
              <a:t>，当没有请求的时候，每隔一段事件会执行事件循环，会输出</a:t>
            </a:r>
            <a:r>
              <a:rPr lang="en-US" altLang="zh-CN" dirty="0"/>
              <a:t>tick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1527" y="1676182"/>
            <a:ext cx="2578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事件循环和</a:t>
            </a:r>
            <a:r>
              <a:rPr lang="en-US" altLang="zh-CN" b="1" dirty="0" smtClean="0"/>
              <a:t>ticker</a:t>
            </a:r>
            <a:r>
              <a:rPr lang="zh-CN" altLang="en-US" b="1" dirty="0" smtClean="0"/>
              <a:t>案例：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3068960"/>
            <a:ext cx="824861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前进程退出时，会触发</a:t>
            </a:r>
            <a:r>
              <a:rPr lang="en-US" altLang="zh-CN" dirty="0"/>
              <a:t>exit</a:t>
            </a:r>
            <a:r>
              <a:rPr lang="zh-CN" altLang="en-US" dirty="0"/>
              <a:t>事件，可以对该事件指定回调函数。这一个用来定时检查模块的状态的好钩子</a:t>
            </a:r>
            <a:r>
              <a:rPr lang="en-US" altLang="zh-CN" dirty="0"/>
              <a:t>(hook)(</a:t>
            </a:r>
            <a:r>
              <a:rPr lang="zh-CN" altLang="en-US" dirty="0"/>
              <a:t>例如单元测试</a:t>
            </a:r>
            <a:r>
              <a:rPr lang="en-US" altLang="zh-CN" dirty="0"/>
              <a:t>),</a:t>
            </a:r>
            <a:r>
              <a:rPr lang="zh-CN" altLang="en-US" dirty="0"/>
              <a:t>当主事件循环在执行完’</a:t>
            </a:r>
            <a:r>
              <a:rPr lang="en-US" altLang="zh-CN" dirty="0"/>
              <a:t>exit’</a:t>
            </a:r>
            <a:r>
              <a:rPr lang="zh-CN" altLang="en-US" dirty="0"/>
              <a:t>的回调函数后将不再执行</a:t>
            </a:r>
            <a:r>
              <a:rPr lang="en-US" altLang="zh-CN" dirty="0"/>
              <a:t>,</a:t>
            </a:r>
            <a:r>
              <a:rPr lang="zh-CN" altLang="en-US" dirty="0"/>
              <a:t>所以在</a:t>
            </a:r>
            <a:r>
              <a:rPr lang="en-US" altLang="zh-CN" dirty="0"/>
              <a:t>exit</a:t>
            </a:r>
            <a:r>
              <a:rPr lang="zh-CN" altLang="en-US" dirty="0"/>
              <a:t>事件中定义的定时器可能不会被加入事件列表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052" y="1626371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、事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件</a:t>
            </a:r>
          </a:p>
        </p:txBody>
      </p:sp>
      <p:sp>
        <p:nvSpPr>
          <p:cNvPr id="5" name="矩形 4"/>
          <p:cNvSpPr/>
          <p:nvPr/>
        </p:nvSpPr>
        <p:spPr>
          <a:xfrm>
            <a:off x="326865" y="2546431"/>
            <a:ext cx="156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）</a:t>
            </a:r>
            <a:r>
              <a:rPr lang="en-US" altLang="zh-CN" dirty="0">
                <a:solidFill>
                  <a:prstClr val="black"/>
                </a:solidFill>
              </a:rPr>
              <a:t>exit</a:t>
            </a:r>
            <a:r>
              <a:rPr lang="zh-CN" altLang="en-US" dirty="0">
                <a:solidFill>
                  <a:prstClr val="black"/>
                </a:solidFill>
              </a:rPr>
              <a:t>事件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4653136"/>
            <a:ext cx="8822928" cy="1193161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'exit'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fs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writeFileSync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'/tmp/myfile'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'This MUST be saved on exit.'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});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322170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 smtClean="0"/>
              <a:t>当</a:t>
            </a:r>
            <a:r>
              <a:rPr lang="zh-CN" altLang="en-US" dirty="0"/>
              <a:t>前进程抛出一个没有被捕捉的意外时，会触发</a:t>
            </a:r>
            <a:r>
              <a:rPr lang="en-US" altLang="zh-CN" dirty="0"/>
              <a:t>uncaughtException</a:t>
            </a:r>
            <a:r>
              <a:rPr lang="zh-CN" altLang="en-US" dirty="0"/>
              <a:t>事件。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672000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）</a:t>
            </a:r>
            <a:r>
              <a:rPr lang="en-US" altLang="zh-CN" dirty="0">
                <a:solidFill>
                  <a:prstClr val="black"/>
                </a:solidFill>
              </a:rPr>
              <a:t>uncaughtException</a:t>
            </a:r>
            <a:r>
              <a:rPr lang="zh-CN" altLang="en-US" dirty="0">
                <a:solidFill>
                  <a:prstClr val="black"/>
                </a:solidFill>
              </a:rPr>
              <a:t>事件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0070" y="3645024"/>
            <a:ext cx="8064388" cy="147016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process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'uncaughtException'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92659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err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error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'An uncaught error occurred!'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error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err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stack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});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0251" y="1484784"/>
            <a:ext cx="71642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 http = require('http');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 server = http.createServer(function(req,res) {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res.writeHead(200, {});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res.end('response');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badLoggingCall('sent response');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console.log('sent response'); });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process.on('uncaughtException', function(e) {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　　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console.log(e);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server.listen(8080);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78601" y="5639768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例子创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建了一个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服务器，当处理完请求之后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，会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执行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badLoggingCall()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方法。因为这个方法不存在，所以会有异常抛出。但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是注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册的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uncaughtException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事件会对异常做出处理，这样服务器不会受到影响得以继续运行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。会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在服务器端记录错误日志。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2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console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对象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console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对象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3268" y="238809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向标准输出流打印字符并以换行符结束。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22904" y="306948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语法：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4372" y="3573016"/>
            <a:ext cx="236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console.log([data], [...])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4149080"/>
            <a:ext cx="7848872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接收参数：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console.log</a:t>
            </a:r>
            <a:r>
              <a:rPr lang="zh-CN" altLang="en-US" dirty="0"/>
              <a:t>接受若干个参数，如果只有一个参数，则输出这个参数的字符串形式。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如果有多个参数，则以类似于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printf()</a:t>
            </a:r>
            <a:r>
              <a:rPr lang="zh-CN" altLang="en-US" dirty="0"/>
              <a:t>命令的格式输出。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如果没有参数，只打印一个换行符。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小例子：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2474629"/>
            <a:ext cx="4572000" cy="3271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var count = 1234;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console.log('count: %d', count);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输出结果  </a:t>
            </a:r>
            <a:r>
              <a:rPr lang="en-US" altLang="zh-CN" sz="2000" dirty="0"/>
              <a:t>count : 1234;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console.log('Hello world');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输出结果  </a:t>
            </a:r>
            <a:r>
              <a:rPr lang="en-US" altLang="zh-CN" sz="2000" dirty="0"/>
              <a:t>Hello world;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console.log('count: %d');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输出结果  </a:t>
            </a:r>
            <a:r>
              <a:rPr lang="en-US" altLang="zh-CN" sz="2000" dirty="0"/>
              <a:t>count: %d;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405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、源码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286" y="2564904"/>
            <a:ext cx="8079135" cy="1748427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Console.prototype.log 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E935F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{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._stdout.write(util.format.apply(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E935F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arguments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) +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5BD68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'\n'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);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};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466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23392"/>
              </p:ext>
            </p:extLst>
          </p:nvPr>
        </p:nvGraphicFramePr>
        <p:xfrm>
          <a:off x="539552" y="1412776"/>
          <a:ext cx="8136904" cy="4712890"/>
        </p:xfrm>
        <a:graphic>
          <a:graphicData uri="http://schemas.openxmlformats.org/drawingml/2006/table">
            <a:tbl>
              <a:tblPr/>
              <a:tblGrid>
                <a:gridCol w="504056"/>
                <a:gridCol w="7632848"/>
              </a:tblGrid>
              <a:tr h="122666">
                <a:tc>
                  <a:txBody>
                    <a:bodyPr/>
                    <a:lstStyle/>
                    <a:p>
                      <a:pPr algn="l" fontAlgn="t">
                        <a:lnSpc>
                          <a:spcPts val="2500"/>
                        </a:lnSpc>
                      </a:pPr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0575" marR="10575" marT="10575" marB="10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500"/>
                        </a:lnSpc>
                      </a:pPr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方法 </a:t>
                      </a:r>
                      <a:r>
                        <a:rPr lang="en-US" altLang="zh-CN" sz="1800" dirty="0">
                          <a:solidFill>
                            <a:srgbClr val="FFFFFF"/>
                          </a:solidFill>
                          <a:effectLst/>
                        </a:rPr>
                        <a:t>&amp;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0575" marR="10575" marT="10575" marB="10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759967"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altLang="zh-CN" sz="1800" dirty="0" smtClean="0">
                          <a:effectLst/>
                        </a:rPr>
                        <a:t>1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sz="1800" b="1" dirty="0" smtClean="0">
                          <a:effectLst/>
                        </a:rPr>
                        <a:t>console.log([data][, ...])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zh-CN" altLang="en-US" sz="1800" dirty="0" smtClean="0">
                          <a:effectLst/>
                        </a:rPr>
                        <a:t>向</a:t>
                      </a:r>
                      <a:r>
                        <a:rPr lang="zh-CN" altLang="en-US" sz="1800" dirty="0">
                          <a:effectLst/>
                        </a:rPr>
                        <a:t>标准输出流打印字符并以换行符结束。该方法接收若干 个参数，如果只有一个参数，则输出这个参数的字符串形式。如果有多个参数，则 以类似于</a:t>
                      </a:r>
                      <a:r>
                        <a:rPr lang="en-US" sz="1800" dirty="0">
                          <a:effectLst/>
                        </a:rPr>
                        <a:t>C </a:t>
                      </a:r>
                      <a:r>
                        <a:rPr lang="zh-CN" altLang="en-US" sz="1800" dirty="0">
                          <a:effectLst/>
                        </a:rPr>
                        <a:t>语言 </a:t>
                      </a:r>
                      <a:r>
                        <a:rPr lang="en-US" sz="1800" dirty="0">
                          <a:effectLst/>
                        </a:rPr>
                        <a:t>printf() </a:t>
                      </a:r>
                      <a:r>
                        <a:rPr lang="zh-CN" altLang="en-US" sz="1800" dirty="0">
                          <a:effectLst/>
                        </a:rPr>
                        <a:t>命令的格式输出。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3"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altLang="zh-CN" sz="1800">
                          <a:effectLst/>
                        </a:rPr>
                        <a:t>2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sz="1800" b="1">
                          <a:effectLst/>
                        </a:rPr>
                        <a:t>console.info([data][, ...])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P</a:t>
                      </a:r>
                      <a:r>
                        <a:rPr lang="zh-CN" altLang="en-US" sz="1800">
                          <a:effectLst/>
                        </a:rPr>
                        <a:t>该命令的作用是返回信息性消息，这个命令与</a:t>
                      </a:r>
                      <a:r>
                        <a:rPr lang="en-US" sz="1800">
                          <a:effectLst/>
                        </a:rPr>
                        <a:t>console.log</a:t>
                      </a:r>
                      <a:r>
                        <a:rPr lang="zh-CN" altLang="en-US" sz="1800">
                          <a:effectLst/>
                        </a:rPr>
                        <a:t>差别并不大，除了在</a:t>
                      </a:r>
                      <a:r>
                        <a:rPr lang="en-US" sz="1800">
                          <a:effectLst/>
                        </a:rPr>
                        <a:t>chrome</a:t>
                      </a:r>
                      <a:r>
                        <a:rPr lang="zh-CN" altLang="en-US" sz="1800">
                          <a:effectLst/>
                        </a:rPr>
                        <a:t>中只会输出文字外，其余的会显示一个蓝色的惊叹号。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3899"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altLang="zh-CN" sz="1800">
                          <a:effectLst/>
                        </a:rPr>
                        <a:t>3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sz="1800" b="1">
                          <a:effectLst/>
                        </a:rPr>
                        <a:t>console.error([data][, ...])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输出错误消息的。控制台在出现错误时会显示是红色的叉子。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899"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altLang="zh-CN" sz="1800">
                          <a:effectLst/>
                        </a:rPr>
                        <a:t>4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sz="1800" b="1">
                          <a:effectLst/>
                        </a:rPr>
                        <a:t>console.warn([data][, ...])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输出警告消息。控制台出现有黄色的惊叹号。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5416"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altLang="zh-CN" sz="1800">
                          <a:effectLst/>
                        </a:rPr>
                        <a:t>5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500"/>
                        </a:lnSpc>
                      </a:pPr>
                      <a:r>
                        <a:rPr lang="en-US" sz="1800" b="1" dirty="0">
                          <a:effectLst/>
                        </a:rPr>
                        <a:t>console.dir(obj[, options])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zh-CN" altLang="en-US" sz="1800" dirty="0">
                          <a:effectLst/>
                        </a:rPr>
                        <a:t>用来对一个对象进行检查（</a:t>
                      </a:r>
                      <a:r>
                        <a:rPr lang="en-US" sz="1800" dirty="0">
                          <a:effectLst/>
                        </a:rPr>
                        <a:t>inspect），</a:t>
                      </a:r>
                      <a:r>
                        <a:rPr lang="zh-CN" altLang="en-US" sz="1800" dirty="0">
                          <a:effectLst/>
                        </a:rPr>
                        <a:t>并以易于阅读和打印的格式显示。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6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全局对象与全局变量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Process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进程对象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Console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对象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0" y="787904"/>
            <a:ext cx="644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十三讲：进程模块管理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27703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420312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74688"/>
              </p:ext>
            </p:extLst>
          </p:nvPr>
        </p:nvGraphicFramePr>
        <p:xfrm>
          <a:off x="611560" y="1484784"/>
          <a:ext cx="7848872" cy="4723672"/>
        </p:xfrm>
        <a:graphic>
          <a:graphicData uri="http://schemas.openxmlformats.org/drawingml/2006/table">
            <a:tbl>
              <a:tblPr/>
              <a:tblGrid>
                <a:gridCol w="576064"/>
                <a:gridCol w="7272808"/>
              </a:tblGrid>
              <a:tr h="252382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6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>
                          <a:effectLst/>
                        </a:rPr>
                        <a:t>console.time(label)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输出时间，表示计时开始。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52382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>
                          <a:effectLst/>
                        </a:rPr>
                        <a:t>7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>
                          <a:effectLst/>
                        </a:rPr>
                        <a:t>console.timeEnd(label)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结束时间，表示计时结束。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>
                          <a:effectLst/>
                        </a:rPr>
                        <a:t>8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>
                          <a:effectLst/>
                        </a:rPr>
                        <a:t>console.trace(message[, ...])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当前执行的代码在堆栈中的调用路径，这个测试函数运行很有帮助，只要给想测试的函数里面加入 </a:t>
                      </a:r>
                      <a:r>
                        <a:rPr lang="en-US" sz="1800">
                          <a:effectLst/>
                        </a:rPr>
                        <a:t>console.trace </a:t>
                      </a:r>
                      <a:r>
                        <a:rPr lang="zh-CN" altLang="en-US" sz="1800">
                          <a:effectLst/>
                        </a:rPr>
                        <a:t>就行了。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861484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>
                          <a:effectLst/>
                        </a:rPr>
                        <a:t>9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</a:rPr>
                        <a:t>console.assert(value[, message][, ...])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zh-CN" altLang="en-US" sz="1800" dirty="0">
                          <a:effectLst/>
                        </a:rPr>
                        <a:t>用于判断某个表达式或变量是否为真，接手两个参数，第一个参数是表达式，第二个参数是字符串。只有当第一个参数为</a:t>
                      </a:r>
                      <a:r>
                        <a:rPr lang="en-US" sz="1800" dirty="0">
                          <a:effectLst/>
                        </a:rPr>
                        <a:t>false，</a:t>
                      </a:r>
                      <a:r>
                        <a:rPr lang="zh-CN" altLang="en-US" sz="1800" dirty="0">
                          <a:effectLst/>
                        </a:rPr>
                        <a:t>才会输出第二个参数，否则不会有任何结果。</a:t>
                      </a:r>
                    </a:p>
                  </a:txBody>
                  <a:tcPr marL="17624" marR="17624" marT="24674" marB="246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66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65389" y="2209622"/>
            <a:ext cx="41857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、全局对象与全局变量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setTimeout(cb, ms)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clearTimeout(t)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Process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进程对象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&lt;1&gt;.process.argv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是命令行参数数组，第一个元素是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，第二个元素是脚本文件名，第三个元素开始每个元素是一个运行参数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5936" y="2089185"/>
            <a:ext cx="41857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2&gt;.process.stdout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是标准输出流，通常我们使用的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console.log()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其底层是用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process.stdout.write();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实现。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&lt;3&gt;.prcess.stdin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是标准输入流，初始时它是被暂停的。要想从标准输入流读取数据，必须恢复流，并手动编写流的事件相应函数。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&lt;4&gt;.process.nextTick(callback)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的功能是为事件循环设置一项任务。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会在下次事件循环调响应时调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917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5936" y="2417371"/>
            <a:ext cx="418572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console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console.log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向标准输出流打印字符并以换行符结束。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console.error();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用法与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console.log()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相同，只是向标准错误流输出。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console. trace();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向标准错误六输出当前的调用栈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16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124592" y="1770805"/>
            <a:ext cx="413885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全局对象与全局变量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859632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、什么是全局变量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636912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 概念：所有属性都可以在程序的任何地方访问，即全局变量。在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中，通常</a:t>
            </a:r>
            <a:r>
              <a:rPr lang="en-US" altLang="zh-CN" sz="2400" dirty="0"/>
              <a:t>window</a:t>
            </a:r>
            <a:r>
              <a:rPr lang="zh-CN" altLang="en-US" sz="2400" dirty="0"/>
              <a:t>是全局对象，而</a:t>
            </a:r>
            <a:r>
              <a:rPr lang="en-US" altLang="zh-CN" sz="2400" dirty="0"/>
              <a:t>Node.js</a:t>
            </a:r>
            <a:r>
              <a:rPr lang="zh-CN" altLang="en-US" sz="2400" dirty="0"/>
              <a:t>的全局对象是</a:t>
            </a:r>
            <a:r>
              <a:rPr lang="en-US" altLang="zh-CN" sz="2400" dirty="0"/>
              <a:t>global</a:t>
            </a:r>
            <a:r>
              <a:rPr lang="zh-CN" altLang="en-US" sz="2400" dirty="0"/>
              <a:t>，所有全局变量都是</a:t>
            </a:r>
            <a:r>
              <a:rPr lang="en-US" altLang="zh-CN" sz="2400" dirty="0"/>
              <a:t>global</a:t>
            </a:r>
            <a:r>
              <a:rPr lang="zh-CN" altLang="en-US" sz="2400" dirty="0"/>
              <a:t>对象的属性，如：</a:t>
            </a:r>
            <a:r>
              <a:rPr lang="en-US" altLang="zh-CN" sz="2400" dirty="0"/>
              <a:t>console</a:t>
            </a:r>
            <a:r>
              <a:rPr lang="zh-CN" altLang="en-US" sz="2400" dirty="0"/>
              <a:t>、</a:t>
            </a:r>
            <a:r>
              <a:rPr lang="en-US" altLang="zh-CN" sz="2400" dirty="0"/>
              <a:t>process</a:t>
            </a:r>
            <a:r>
              <a:rPr lang="zh-CN" altLang="en-US" sz="2400" dirty="0"/>
              <a:t>等。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4434" y="3232894"/>
            <a:ext cx="4861047" cy="30008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实例：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创建文件 </a:t>
            </a:r>
            <a:r>
              <a:rPr lang="en-US" altLang="zh-CN" dirty="0"/>
              <a:t>main.js </a:t>
            </a:r>
            <a:r>
              <a:rPr lang="zh-CN" altLang="en-US" dirty="0"/>
              <a:t>，代码如下所示：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// </a:t>
            </a:r>
            <a:r>
              <a:rPr lang="zh-CN" altLang="en-US" dirty="0"/>
              <a:t>输出全局变量 </a:t>
            </a:r>
            <a:r>
              <a:rPr lang="en-US" altLang="zh-CN" dirty="0"/>
              <a:t>__filename </a:t>
            </a:r>
            <a:r>
              <a:rPr lang="zh-CN" altLang="en-US" dirty="0"/>
              <a:t>的值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console.log( __filename 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执行 </a:t>
            </a:r>
            <a:r>
              <a:rPr lang="en-US" altLang="zh-CN" b="1" dirty="0"/>
              <a:t>main.js </a:t>
            </a:r>
            <a:r>
              <a:rPr lang="zh-CN" altLang="en-US" b="1" dirty="0"/>
              <a:t>文件，代码如下所示</a:t>
            </a:r>
            <a:r>
              <a:rPr lang="en-US" altLang="zh-CN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$node </a:t>
            </a:r>
            <a:r>
              <a:rPr lang="en-US" altLang="zh-CN" dirty="0"/>
              <a:t>main.js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/web/com/runoob/nodejs/main.js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194" y="1558533"/>
            <a:ext cx="35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__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filename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204864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__filename </a:t>
            </a:r>
            <a:r>
              <a:rPr lang="zh-CN" altLang="en-US" dirty="0">
                <a:solidFill>
                  <a:prstClr val="black"/>
                </a:solidFill>
              </a:rPr>
              <a:t>表示当前正在执行的脚本的文件名。它将输出文件所在位置的绝对路径，且和命令行参数所指定的文件名不一定相同。 如果在模块中，返回的值是模块文件的路径。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3608" y="1772816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__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dirname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__dirname </a:t>
            </a:r>
            <a:r>
              <a:rPr lang="zh-CN" altLang="en-US" dirty="0">
                <a:latin typeface="+mn-ea"/>
              </a:rPr>
              <a:t>表示当前执行脚本所在的目录。</a:t>
            </a:r>
          </a:p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实例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创建文件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main.js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，代码如下所示：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输出全局变量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__dirname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的值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console.log( __dirname );</a:t>
            </a:r>
          </a:p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执行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main.js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文件，代码如下所示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 main.js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/web/com/runoob/nodejs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17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3608" y="1700808"/>
            <a:ext cx="4691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setTimeout(cb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, ms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132" y="2501899"/>
            <a:ext cx="7632848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2000" b="1" dirty="0">
                <a:latin typeface="宋体"/>
              </a:rPr>
              <a:t>setTimeout(cb, ms) </a:t>
            </a:r>
            <a:r>
              <a:rPr lang="zh-CN" altLang="en-US" sz="2000" b="1" dirty="0">
                <a:latin typeface="宋体"/>
              </a:rPr>
              <a:t>全局函数在指定的毫秒</a:t>
            </a:r>
            <a:r>
              <a:rPr lang="en-US" altLang="zh-CN" sz="2000" b="1" dirty="0">
                <a:latin typeface="宋体"/>
              </a:rPr>
              <a:t>(ms)</a:t>
            </a:r>
            <a:r>
              <a:rPr lang="zh-CN" altLang="en-US" sz="2000" b="1" dirty="0">
                <a:latin typeface="宋体"/>
              </a:rPr>
              <a:t>数后执行指定函数</a:t>
            </a:r>
            <a:r>
              <a:rPr lang="en-US" altLang="zh-CN" sz="2000" b="1" dirty="0">
                <a:latin typeface="宋体"/>
              </a:rPr>
              <a:t>(cb)</a:t>
            </a:r>
            <a:r>
              <a:rPr lang="zh-CN" altLang="en-US" sz="2000" b="1" dirty="0" smtClean="0">
                <a:latin typeface="宋体"/>
              </a:rPr>
              <a:t>。</a:t>
            </a:r>
            <a:endParaRPr lang="en-US" altLang="zh-CN" sz="2000" b="1" dirty="0" smtClean="0">
              <a:latin typeface="宋体"/>
            </a:endParaRPr>
          </a:p>
          <a:p>
            <a:pPr lvl="0">
              <a:lnSpc>
                <a:spcPct val="200000"/>
              </a:lnSpc>
            </a:pPr>
            <a:r>
              <a:rPr lang="en-US" altLang="zh-CN" sz="2000" b="1" dirty="0" smtClean="0">
                <a:latin typeface="宋体"/>
              </a:rPr>
              <a:t>setTimeout</a:t>
            </a:r>
            <a:r>
              <a:rPr lang="en-US" altLang="zh-CN" sz="2000" b="1" dirty="0">
                <a:latin typeface="宋体"/>
              </a:rPr>
              <a:t>() </a:t>
            </a:r>
            <a:r>
              <a:rPr lang="zh-CN" altLang="en-US" sz="2000" b="1" dirty="0">
                <a:latin typeface="宋体"/>
              </a:rPr>
              <a:t>只执行一次指定函数。</a:t>
            </a:r>
          </a:p>
          <a:p>
            <a:pPr lvl="0">
              <a:lnSpc>
                <a:spcPct val="200000"/>
              </a:lnSpc>
            </a:pPr>
            <a:r>
              <a:rPr lang="zh-CN" altLang="en-US" sz="2000" b="1" dirty="0">
                <a:latin typeface="宋体"/>
              </a:rPr>
              <a:t>返回一个代表定时器的句柄值。</a:t>
            </a:r>
            <a:endParaRPr lang="zh-CN" altLang="en-US" sz="2000" b="1" dirty="0"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61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27138" y="1607222"/>
            <a:ext cx="70892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93604"/>
                </a:solidFill>
                <a:latin typeface="+mn-ea"/>
              </a:rPr>
              <a:t>实</a:t>
            </a:r>
            <a:r>
              <a:rPr lang="zh-CN" altLang="en-US" sz="2000" b="1" dirty="0">
                <a:solidFill>
                  <a:srgbClr val="193604"/>
                </a:solidFill>
                <a:latin typeface="+mn-ea"/>
              </a:rPr>
              <a:t>例</a:t>
            </a: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193604"/>
                </a:solidFill>
                <a:latin typeface="+mn-ea"/>
              </a:rPr>
              <a:t>创建文件 </a:t>
            </a: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main.js </a:t>
            </a:r>
            <a:r>
              <a:rPr lang="zh-CN" altLang="en-US" sz="2000" dirty="0">
                <a:solidFill>
                  <a:srgbClr val="193604"/>
                </a:solidFill>
                <a:latin typeface="+mn-ea"/>
              </a:rPr>
              <a:t>，代码如下所示：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function printHello(){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   console.log( "Hello, World!");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// </a:t>
            </a:r>
            <a:r>
              <a:rPr lang="zh-CN" altLang="en-US" sz="2000" dirty="0">
                <a:solidFill>
                  <a:srgbClr val="193604"/>
                </a:solidFill>
                <a:latin typeface="+mn-ea"/>
              </a:rPr>
              <a:t>两秒后执行以上函数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setTimeout(printHello, 2000);</a:t>
            </a:r>
          </a:p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193604"/>
                </a:solidFill>
                <a:latin typeface="+mn-ea"/>
              </a:rPr>
              <a:t>执行 </a:t>
            </a:r>
            <a:r>
              <a:rPr lang="en-US" altLang="zh-CN" sz="2000" b="1" dirty="0">
                <a:solidFill>
                  <a:srgbClr val="193604"/>
                </a:solidFill>
                <a:latin typeface="+mn-ea"/>
              </a:rPr>
              <a:t>main.js </a:t>
            </a:r>
            <a:r>
              <a:rPr lang="zh-CN" altLang="en-US" sz="2000" b="1" dirty="0">
                <a:solidFill>
                  <a:srgbClr val="193604"/>
                </a:solidFill>
                <a:latin typeface="+mn-ea"/>
              </a:rPr>
              <a:t>文件，代码如下所示</a:t>
            </a:r>
            <a:r>
              <a:rPr lang="en-US" altLang="zh-CN" sz="2000" b="1" dirty="0">
                <a:solidFill>
                  <a:srgbClr val="193604"/>
                </a:solidFill>
                <a:latin typeface="+mn-ea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node main.js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193604"/>
                </a:solidFill>
                <a:latin typeface="+mn-ea"/>
              </a:rPr>
              <a:t>Hello, World!</a:t>
            </a:r>
            <a:endParaRPr lang="zh-CN" altLang="en-US" sz="2000" dirty="0">
              <a:solidFill>
                <a:srgbClr val="19360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835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2272</Words>
  <Application>Microsoft Office PowerPoint</Application>
  <PresentationFormat>全屏显示(4:3)</PresentationFormat>
  <Paragraphs>240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53</cp:revision>
  <dcterms:modified xsi:type="dcterms:W3CDTF">2016-05-18T09:31:46Z</dcterms:modified>
</cp:coreProperties>
</file>