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84" r:id="rId8"/>
    <p:sldId id="285" r:id="rId9"/>
    <p:sldId id="286" r:id="rId10"/>
    <p:sldId id="287" r:id="rId11"/>
    <p:sldId id="289" r:id="rId12"/>
    <p:sldId id="288" r:id="rId13"/>
    <p:sldId id="261" r:id="rId14"/>
    <p:sldId id="290" r:id="rId15"/>
    <p:sldId id="291" r:id="rId16"/>
    <p:sldId id="293" r:id="rId17"/>
    <p:sldId id="268" r:id="rId18"/>
    <p:sldId id="281" r:id="rId19"/>
    <p:sldId id="283" r:id="rId20"/>
    <p:sldId id="282" r:id="rId21"/>
    <p:sldId id="269" r:id="rId22"/>
    <p:sldId id="270" r:id="rId23"/>
    <p:sldId id="263" r:id="rId24"/>
    <p:sldId id="264" r:id="rId25"/>
    <p:sldId id="271" r:id="rId26"/>
    <p:sldId id="272" r:id="rId27"/>
    <p:sldId id="275" r:id="rId28"/>
    <p:sldId id="27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636912"/>
            <a:ext cx="6408712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Date </a:t>
            </a:r>
            <a:r>
              <a:rPr lang="zh-CN" altLang="en-US" dirty="0"/>
              <a:t>服务器端时间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</a:t>
            </a:r>
            <a:r>
              <a:rPr lang="zh-CN" altLang="en-US" dirty="0"/>
              <a:t>服务器端的服务器软件 </a:t>
            </a:r>
            <a:r>
              <a:rPr lang="en-US" altLang="zh-CN" dirty="0"/>
              <a:t>Apache/2.2.6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Etag </a:t>
            </a:r>
            <a:r>
              <a:rPr lang="zh-CN" altLang="en-US" dirty="0"/>
              <a:t>文件标识符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Content-Encoding</a:t>
            </a:r>
            <a:r>
              <a:rPr lang="zh-CN" altLang="en-US" dirty="0"/>
              <a:t>传送启用了</a:t>
            </a:r>
            <a:r>
              <a:rPr lang="en-US" altLang="zh-CN" dirty="0"/>
              <a:t>GZIP</a:t>
            </a:r>
            <a:r>
              <a:rPr lang="zh-CN" altLang="en-US" dirty="0"/>
              <a:t>压缩 </a:t>
            </a:r>
            <a:r>
              <a:rPr lang="en-US" altLang="zh-CN" dirty="0"/>
              <a:t>gzip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Content-Length </a:t>
            </a:r>
            <a:r>
              <a:rPr lang="zh-CN" altLang="en-US" dirty="0"/>
              <a:t>内容长度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Content-Type </a:t>
            </a:r>
            <a:r>
              <a:rPr lang="zh-CN" altLang="en-US" dirty="0"/>
              <a:t>内容类型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1058416" y="1772816"/>
            <a:ext cx="6465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服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务器端的响应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Header(response header)</a:t>
            </a:r>
          </a:p>
        </p:txBody>
      </p:sp>
    </p:spTree>
    <p:extLst>
      <p:ext uri="{BB962C8B-B14F-4D97-AF65-F5344CB8AC3E}">
        <p14:creationId xmlns:p14="http://schemas.microsoft.com/office/powerpoint/2010/main" val="374950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3629" y="1844823"/>
            <a:ext cx="7992888" cy="42300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'now start http server'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createServer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(req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res){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'write header'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writeHead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'content-length'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:body.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'text/plain'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'node.js'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listen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65337" y="2780928"/>
            <a:ext cx="494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头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7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484784"/>
            <a:ext cx="8553482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创建服务器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createServer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(req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设定文件头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res.setHeader(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'text/html'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res.setHeader(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'set-cookie'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'type=king'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'language=javascript'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获取文件头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content_type=res.getHeader(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(content_type)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set_cookie=res.getHeader(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'set-cookie'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(set_cookie)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写页面内容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'&lt;h3&gt;node.js_____http&lt;/h3&gt;'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'&lt;p&gt;'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+content_type+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'&lt;/p&gt;'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'&lt;p&gt;'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+set_cookie+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'&lt;/p&gt;'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5467194"/>
            <a:ext cx="3311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设定和获取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头文件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18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创建服务器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459" y="1622358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、创建服务器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66" y="2636912"/>
            <a:ext cx="79932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          Node.js</a:t>
            </a:r>
            <a:r>
              <a:rPr lang="zh-CN" altLang="en-US" dirty="0"/>
              <a:t>提供了</a:t>
            </a:r>
            <a:r>
              <a:rPr lang="en-US" altLang="zh-CN" dirty="0"/>
              <a:t>http</a:t>
            </a:r>
            <a:r>
              <a:rPr lang="zh-CN" altLang="en-US" dirty="0"/>
              <a:t>模块。其中封装了一个高效的</a:t>
            </a:r>
            <a:r>
              <a:rPr lang="en-US" altLang="zh-CN" dirty="0"/>
              <a:t>HTTP</a:t>
            </a:r>
            <a:r>
              <a:rPr lang="zh-CN" altLang="en-US" dirty="0"/>
              <a:t>服务器和一个建议的</a:t>
            </a:r>
            <a:r>
              <a:rPr lang="en-US" altLang="zh-CN" dirty="0"/>
              <a:t>HTTP</a:t>
            </a:r>
            <a:r>
              <a:rPr lang="zh-CN" altLang="en-US" dirty="0"/>
              <a:t>客户端。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dirty="0"/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http.server</a:t>
            </a:r>
            <a:r>
              <a:rPr lang="zh-CN" altLang="en-US" sz="1600" dirty="0"/>
              <a:t>是一个基于事件的</a:t>
            </a:r>
            <a:r>
              <a:rPr lang="en-US" altLang="zh-CN" sz="1600" dirty="0"/>
              <a:t>HTTP</a:t>
            </a:r>
            <a:r>
              <a:rPr lang="zh-CN" altLang="en-US" sz="1600" dirty="0"/>
              <a:t>服务器。内部有</a:t>
            </a:r>
            <a:r>
              <a:rPr lang="en-US" altLang="zh-CN" sz="1600" dirty="0"/>
              <a:t>C++</a:t>
            </a:r>
            <a:r>
              <a:rPr lang="zh-CN" altLang="en-US" sz="1600" dirty="0"/>
              <a:t>实现。接口由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封装。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 </a:t>
            </a:r>
            <a:r>
              <a:rPr lang="en-US" altLang="zh-CN" sz="1600" dirty="0">
                <a:solidFill>
                  <a:srgbClr val="FF0000"/>
                </a:solidFill>
              </a:rPr>
              <a:t>http.request</a:t>
            </a:r>
            <a:r>
              <a:rPr lang="zh-CN" altLang="en-US" sz="1600" dirty="0"/>
              <a:t>则是一个</a:t>
            </a:r>
            <a:r>
              <a:rPr lang="en-US" altLang="zh-CN" sz="1600" dirty="0"/>
              <a:t>HTTP</a:t>
            </a:r>
            <a:r>
              <a:rPr lang="zh-CN" altLang="en-US" sz="1600" dirty="0"/>
              <a:t>客户端工具。用户向服务器发送请求。</a:t>
            </a:r>
          </a:p>
        </p:txBody>
      </p:sp>
    </p:spTree>
    <p:extLst>
      <p:ext uri="{BB962C8B-B14F-4D97-AF65-F5344CB8AC3E}">
        <p14:creationId xmlns:p14="http://schemas.microsoft.com/office/powerpoint/2010/main" val="194070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459" y="1622358"/>
            <a:ext cx="3134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2.http.Server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的事件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628459" y="2277569"/>
            <a:ext cx="813690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/>
              <a:t>          </a:t>
            </a:r>
            <a:r>
              <a:rPr lang="zh-CN" altLang="en-US" sz="1600" dirty="0"/>
              <a:t>  </a:t>
            </a:r>
            <a:r>
              <a:rPr lang="en-US" altLang="zh-CN" sz="1600" dirty="0" smtClean="0"/>
              <a:t>http.Server</a:t>
            </a:r>
            <a:r>
              <a:rPr lang="zh-CN" altLang="en-US" sz="1600" dirty="0"/>
              <a:t>是一个基于事件的</a:t>
            </a:r>
            <a:r>
              <a:rPr lang="en-US" altLang="zh-CN" sz="1600" dirty="0"/>
              <a:t>HTTP</a:t>
            </a:r>
            <a:r>
              <a:rPr lang="zh-CN" altLang="en-US" sz="1600" dirty="0"/>
              <a:t>服务器，所有请求都被封装到独立的事件，开发者只要对它的事件编写相应函数可实现</a:t>
            </a:r>
            <a:r>
              <a:rPr lang="en-US" altLang="zh-CN" sz="1600" dirty="0"/>
              <a:t>HTTP</a:t>
            </a:r>
            <a:r>
              <a:rPr lang="zh-CN" altLang="en-US" sz="1600" dirty="0"/>
              <a:t>服务器的所有功能，它继</a:t>
            </a:r>
            <a:r>
              <a:rPr lang="zh-CN" altLang="en-US" sz="1600" dirty="0" smtClean="0"/>
              <a:t>承于</a:t>
            </a:r>
            <a:r>
              <a:rPr lang="en-US" altLang="zh-CN" sz="1600" dirty="0" smtClean="0"/>
              <a:t>EventEmitter</a:t>
            </a:r>
            <a:r>
              <a:rPr lang="en-US" altLang="zh-CN" sz="1600" dirty="0"/>
              <a:t>,</a:t>
            </a:r>
            <a:r>
              <a:rPr lang="zh-CN" altLang="en-US" sz="1600" dirty="0"/>
              <a:t>提供了以下事件：</a:t>
            </a:r>
          </a:p>
          <a:p>
            <a:pPr marL="285750" indent="-285750">
              <a:lnSpc>
                <a:spcPts val="2700"/>
              </a:lnSpc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request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当客户端请求到来时，该事件被触发，提供两个参数</a:t>
            </a:r>
            <a:r>
              <a:rPr lang="en-US" altLang="zh-CN" dirty="0"/>
              <a:t>req</a:t>
            </a:r>
            <a:r>
              <a:rPr lang="zh-CN" altLang="en-US" dirty="0"/>
              <a:t>和</a:t>
            </a:r>
            <a:r>
              <a:rPr lang="en-US" altLang="zh-CN" dirty="0"/>
              <a:t>res</a:t>
            </a:r>
            <a:r>
              <a:rPr lang="zh-CN" altLang="en-US" dirty="0"/>
              <a:t>，分别是</a:t>
            </a:r>
            <a:r>
              <a:rPr lang="en-US" altLang="zh-CN" dirty="0"/>
              <a:t>http.ServerRequest</a:t>
            </a:r>
            <a:r>
              <a:rPr lang="zh-CN" altLang="en-US" dirty="0"/>
              <a:t>和</a:t>
            </a:r>
            <a:r>
              <a:rPr lang="en-US" altLang="zh-CN" dirty="0"/>
              <a:t>http.ServerResponse</a:t>
            </a:r>
            <a:r>
              <a:rPr lang="zh-CN" altLang="en-US" dirty="0"/>
              <a:t>的实例，表示请求和响应信息。</a:t>
            </a:r>
          </a:p>
          <a:p>
            <a:pPr marL="285750" indent="-285750">
              <a:lnSpc>
                <a:spcPts val="2700"/>
              </a:lnSpc>
              <a:buFont typeface="Wingdings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connection</a:t>
            </a:r>
            <a:r>
              <a:rPr lang="zh-CN" altLang="en-US" dirty="0"/>
              <a:t>：当</a:t>
            </a:r>
            <a:r>
              <a:rPr lang="en-US" altLang="zh-CN" dirty="0"/>
              <a:t>TCP</a:t>
            </a:r>
            <a:r>
              <a:rPr lang="zh-CN" altLang="en-US" dirty="0"/>
              <a:t>连接建立时，该事件被触发，提供一个参数</a:t>
            </a:r>
            <a:r>
              <a:rPr lang="en-US" altLang="zh-CN" dirty="0"/>
              <a:t>socket</a:t>
            </a:r>
            <a:r>
              <a:rPr lang="zh-CN" altLang="en-US" dirty="0"/>
              <a:t>，为</a:t>
            </a:r>
            <a:r>
              <a:rPr lang="en-US" altLang="zh-CN" dirty="0"/>
              <a:t>net.Socket</a:t>
            </a:r>
            <a:r>
              <a:rPr lang="zh-CN" altLang="en-US" dirty="0"/>
              <a:t>的实例</a:t>
            </a:r>
            <a:r>
              <a:rPr lang="en-US" altLang="zh-CN" dirty="0"/>
              <a:t>(</a:t>
            </a:r>
            <a:r>
              <a:rPr lang="zh-CN" altLang="en-US" dirty="0"/>
              <a:t>底层协议对象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ts val="27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close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当服务器关闭时，该事件被触发。</a:t>
            </a:r>
          </a:p>
          <a:p>
            <a:pPr>
              <a:lnSpc>
                <a:spcPts val="2700"/>
              </a:lnSpc>
            </a:pPr>
            <a:r>
              <a:rPr lang="zh-CN" altLang="en-US" sz="1600" dirty="0"/>
              <a:t>            除此之外还有</a:t>
            </a:r>
            <a:r>
              <a:rPr lang="en-US" altLang="zh-CN" sz="1600" dirty="0"/>
              <a:t>checkContinue</a:t>
            </a:r>
            <a:r>
              <a:rPr lang="zh-CN" altLang="en-US" sz="1600" dirty="0"/>
              <a:t>、</a:t>
            </a:r>
            <a:r>
              <a:rPr lang="en-US" altLang="zh-CN" sz="1600" dirty="0"/>
              <a:t>upgrade</a:t>
            </a:r>
            <a:r>
              <a:rPr lang="zh-CN" altLang="en-US" sz="1600" dirty="0"/>
              <a:t>、</a:t>
            </a:r>
            <a:r>
              <a:rPr lang="en-US" altLang="zh-CN" sz="1600" dirty="0"/>
              <a:t>clientError</a:t>
            </a:r>
            <a:r>
              <a:rPr lang="zh-CN" altLang="en-US" sz="1600" dirty="0"/>
              <a:t>事件。</a:t>
            </a:r>
          </a:p>
          <a:p>
            <a:pPr>
              <a:lnSpc>
                <a:spcPts val="2700"/>
              </a:lnSpc>
            </a:pPr>
            <a:r>
              <a:rPr lang="zh-CN" altLang="en-US" sz="1600" dirty="0"/>
              <a:t>            最常</a:t>
            </a:r>
            <a:r>
              <a:rPr lang="zh-CN" altLang="en-US" sz="1600" dirty="0" smtClean="0"/>
              <a:t>用的</a:t>
            </a:r>
            <a:r>
              <a:rPr lang="zh-CN" altLang="en-US" sz="1600" dirty="0"/>
              <a:t>是：</a:t>
            </a:r>
            <a:r>
              <a:rPr lang="en-US" altLang="zh-CN" sz="1600" dirty="0"/>
              <a:t>request</a:t>
            </a:r>
            <a:r>
              <a:rPr lang="zh-CN" altLang="en-US" sz="1600" dirty="0"/>
              <a:t>事件，</a:t>
            </a:r>
            <a:r>
              <a:rPr lang="en-US" altLang="zh-CN" sz="1600" dirty="0"/>
              <a:t>http</a:t>
            </a:r>
            <a:r>
              <a:rPr lang="zh-CN" altLang="en-US" sz="1600" dirty="0"/>
              <a:t>提供了一个捷</a:t>
            </a:r>
            <a:r>
              <a:rPr lang="zh-CN" altLang="en-US" sz="1600" dirty="0" smtClean="0"/>
              <a:t>径：</a:t>
            </a:r>
            <a:r>
              <a:rPr lang="en-US" altLang="zh-CN" sz="1600" dirty="0" smtClean="0"/>
              <a:t>http.createServer</a:t>
            </a:r>
            <a:r>
              <a:rPr lang="en-US" altLang="zh-CN" sz="1600" dirty="0"/>
              <a:t>([requestListener])</a:t>
            </a:r>
          </a:p>
        </p:txBody>
      </p:sp>
    </p:spTree>
    <p:extLst>
      <p:ext uri="{BB962C8B-B14F-4D97-AF65-F5344CB8AC3E}">
        <p14:creationId xmlns:p14="http://schemas.microsoft.com/office/powerpoint/2010/main" val="278211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459" y="1622358"/>
            <a:ext cx="6234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3.http.ServerResponse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返回给客户端的信息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301219"/>
            <a:ext cx="79003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</a:t>
            </a:r>
            <a:r>
              <a:rPr lang="zh-CN" altLang="en-US" dirty="0"/>
              <a:t>要的三个函数：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response.writeHead(statusCode</a:t>
            </a:r>
            <a:r>
              <a:rPr lang="en-US" altLang="zh-CN" dirty="0">
                <a:solidFill>
                  <a:srgbClr val="FF0000"/>
                </a:solidFill>
              </a:rPr>
              <a:t>,[headers])</a:t>
            </a:r>
            <a:r>
              <a:rPr lang="zh-CN" altLang="en-US" dirty="0"/>
              <a:t>：向请求的客户端发送响应头。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statusCode</a:t>
            </a:r>
            <a:r>
              <a:rPr lang="zh-CN" altLang="en-US" dirty="0"/>
              <a:t>是</a:t>
            </a:r>
            <a:r>
              <a:rPr lang="en-US" altLang="zh-CN" dirty="0"/>
              <a:t>HTTP</a:t>
            </a:r>
            <a:r>
              <a:rPr lang="zh-CN" altLang="en-US" dirty="0"/>
              <a:t>的状态码，如</a:t>
            </a:r>
            <a:r>
              <a:rPr lang="en-US" altLang="zh-CN" dirty="0"/>
              <a:t>200</a:t>
            </a:r>
            <a:r>
              <a:rPr lang="zh-CN" altLang="en-US" dirty="0"/>
              <a:t>为成功，</a:t>
            </a:r>
            <a:r>
              <a:rPr lang="en-US" altLang="zh-CN" dirty="0"/>
              <a:t>404</a:t>
            </a:r>
            <a:r>
              <a:rPr lang="zh-CN" altLang="en-US" dirty="0"/>
              <a:t>未找到等。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headers</a:t>
            </a:r>
            <a:r>
              <a:rPr lang="zh-CN" altLang="en-US" dirty="0"/>
              <a:t>是一个类似关联数组的对象，表示响应头的每个属性。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response.write(data,[encoding]) </a:t>
            </a:r>
            <a:r>
              <a:rPr lang="zh-CN" altLang="en-US" dirty="0"/>
              <a:t>向请求客户端发送相应内容，</a:t>
            </a:r>
            <a:r>
              <a:rPr lang="en-US" altLang="zh-CN" dirty="0"/>
              <a:t>data</a:t>
            </a:r>
            <a:r>
              <a:rPr lang="zh-CN" altLang="en-US" dirty="0"/>
              <a:t>是</a:t>
            </a:r>
            <a:r>
              <a:rPr lang="en-US" altLang="zh-CN" dirty="0"/>
              <a:t>buffer</a:t>
            </a:r>
            <a:r>
              <a:rPr lang="zh-CN" altLang="en-US" dirty="0"/>
              <a:t>或字符串，</a:t>
            </a:r>
            <a:r>
              <a:rPr lang="en-US" altLang="zh-CN" dirty="0"/>
              <a:t>encoding</a:t>
            </a:r>
            <a:r>
              <a:rPr lang="zh-CN" altLang="en-US" dirty="0"/>
              <a:t>为编码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response.end</a:t>
            </a:r>
            <a:r>
              <a:rPr lang="en-US" altLang="zh-CN" dirty="0">
                <a:solidFill>
                  <a:srgbClr val="FF0000"/>
                </a:solidFill>
              </a:rPr>
              <a:t>([data],[encoding]) </a:t>
            </a:r>
            <a:r>
              <a:rPr lang="zh-CN" altLang="en-US" dirty="0"/>
              <a:t>结束响应，告知用户所有发送已经完成，当所有要返回的内容发送完毕，该函数必须被调用一次，如果不调用，客户端永远处于等待状态</a:t>
            </a:r>
          </a:p>
        </p:txBody>
      </p:sp>
    </p:spTree>
    <p:extLst>
      <p:ext uri="{BB962C8B-B14F-4D97-AF65-F5344CB8AC3E}">
        <p14:creationId xmlns:p14="http://schemas.microsoft.com/office/powerpoint/2010/main" val="76547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459" y="1622358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创建服务器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3296253"/>
            <a:ext cx="6817691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require(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http.createServer(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(req,res){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这里的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http.serverRequest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res.writeHeader(200,{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'text/plain'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res.end(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'hello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world'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504" y="2348880"/>
            <a:ext cx="6760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8200"/>
                </a:solidFill>
                <a:latin typeface="Calibri"/>
                <a:ea typeface="宋体" pitchFamily="2" charset="-122"/>
                <a:cs typeface="宋体" pitchFamily="2" charset="-122"/>
              </a:rPr>
              <a:t>①</a:t>
            </a:r>
            <a:r>
              <a:rPr lang="zh-CN" altLang="zh-CN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由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于server已经继承了EventEmitter的事件功能，所以可以使用高级</a:t>
            </a:r>
            <a:r>
              <a:rPr lang="zh-CN" altLang="zh-CN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函数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编写方式监控事</a:t>
            </a:r>
            <a:r>
              <a:rPr lang="zh-CN" altLang="zh-CN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件</a:t>
            </a:r>
            <a:r>
              <a:rPr lang="zh-CN" altLang="en-US" dirty="0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2907571"/>
            <a:ext cx="6717537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var http = require('http</a:t>
            </a:r>
            <a:r>
              <a:rPr lang="en-US" altLang="zh-CN" dirty="0" smtClean="0"/>
              <a:t>');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http.Server();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'request'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(req,res){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res.writeHeader(200,{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'text/plain'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res.end(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'hello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world'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6032" y="1700808"/>
            <a:ext cx="67603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8200"/>
                </a:solidFill>
                <a:latin typeface="Calibri"/>
                <a:ea typeface="宋体" pitchFamily="2" charset="-122"/>
                <a:cs typeface="宋体" pitchFamily="2" charset="-122"/>
              </a:rPr>
              <a:t>①第二种方法</a:t>
            </a:r>
            <a:endParaRPr lang="en-US" altLang="zh-CN" dirty="0" smtClean="0">
              <a:solidFill>
                <a:srgbClr val="008200"/>
              </a:solidFill>
              <a:latin typeface="Calibri"/>
              <a:ea typeface="宋体" pitchFamily="2" charset="-122"/>
              <a:cs typeface="宋体" pitchFamily="2" charset="-122"/>
            </a:endParaRPr>
          </a:p>
          <a:p>
            <a:pPr fontAlgn="base"/>
            <a:r>
              <a:rPr lang="en-US" altLang="zh-CN" dirty="0"/>
              <a:t> req </a:t>
            </a:r>
            <a:r>
              <a:rPr lang="zh-CN" altLang="en-US" dirty="0"/>
              <a:t>是</a:t>
            </a:r>
            <a:r>
              <a:rPr lang="en-US" altLang="zh-CN" dirty="0" smtClean="0"/>
              <a:t>http.ServerRequest</a:t>
            </a:r>
            <a:r>
              <a:rPr lang="zh-CN" altLang="en-US" dirty="0" smtClean="0"/>
              <a:t>的</a:t>
            </a:r>
            <a:r>
              <a:rPr lang="zh-CN" altLang="en-US" dirty="0"/>
              <a:t>一个实例</a:t>
            </a:r>
            <a:r>
              <a:rPr lang="zh-CN" altLang="en-US" dirty="0" smtClean="0"/>
              <a:t>，支</a:t>
            </a:r>
            <a:r>
              <a:rPr lang="zh-CN" altLang="en-US" dirty="0"/>
              <a:t>持多个请求</a:t>
            </a:r>
          </a:p>
          <a:p>
            <a:pPr fontAlgn="base"/>
            <a:r>
              <a:rPr lang="en-US" altLang="zh-CN" dirty="0"/>
              <a:t> res </a:t>
            </a:r>
            <a:r>
              <a:rPr lang="zh-CN" altLang="en-US" dirty="0"/>
              <a:t>是</a:t>
            </a:r>
            <a:r>
              <a:rPr lang="en-US" altLang="zh-CN" dirty="0"/>
              <a:t>http.ServerResponse</a:t>
            </a:r>
            <a:r>
              <a:rPr lang="zh-CN" altLang="en-US" dirty="0"/>
              <a:t>的一个实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86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4806" y="4216600"/>
            <a:ext cx="540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server.on(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'close'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(){});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4281" y="2913911"/>
            <a:ext cx="4436913" cy="874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F00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lang="zh-CN" altLang="zh-CN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en-US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源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API:</a:t>
            </a:r>
            <a:r>
              <a:rPr lang="zh-CN" altLang="zh-CN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Event:</a:t>
            </a:r>
            <a:r>
              <a:rPr lang="zh-CN" altLang="zh-CN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'close'</a:t>
            </a:r>
            <a:endParaRPr lang="zh-CN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F00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lang="zh-CN" altLang="zh-CN" dirty="0">
                <a:solidFill>
                  <a:srgbClr val="008200"/>
                </a:solidFill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en-US" dirty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说明：关闭服务器时触发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212" y="2115381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关闭服务器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21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58395" y="1456699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知多少？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http://pic002.cnblogs.com/img/longqi293/201004/201004292251559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80" y="2555576"/>
            <a:ext cx="52863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865" y="155679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服务器监听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2476870"/>
            <a:ext cx="7817846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语法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server.listen(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port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[hostname],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[backlog],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[callback])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说明：监听一个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unix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socket,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需要提供一个文件名而不是端口号和主机名。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端口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主机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等待队列的最大长度，决定于操作系统平台，默认是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511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callback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异步回调函数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例：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server.listen(3000,'localhost',100,function(){});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21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383056"/>
            <a:ext cx="871296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'----http server-----'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//createServer()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方法创建服务器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createServer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(req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//writeHead()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方法写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文件头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writeHead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'text/html'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//write()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方法写页面内容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'&lt;h3&gt;node.js http server&lt;/h3&gt;'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//end()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方法发送响应状态码，并通知服务器消息完成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'&lt;p&gt;create basic http server&lt;/p&gt;'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监听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端口号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2360" y="2780928"/>
            <a:ext cx="494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案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0104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045824" y="1772816"/>
            <a:ext cx="2350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服务器测试结果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code(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状态码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48158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、状态码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2548279"/>
            <a:ext cx="576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1XX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2XX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3XX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4XX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5XX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548279"/>
            <a:ext cx="1728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接收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成功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错误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服务器端错</a:t>
            </a:r>
            <a:r>
              <a:rPr lang="zh-CN" altLang="en-US" dirty="0"/>
              <a:t>误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548279"/>
            <a:ext cx="576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200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400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401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403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2120" y="2548279"/>
            <a:ext cx="2088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成功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语法错误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没有授权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拒绝服务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不可预测的错误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3728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23728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23728" y="45811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23728" y="50851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48064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48064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148064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48064" y="45811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48064" y="50851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7122" y="1656598"/>
            <a:ext cx="849694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'-------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服务器测试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request-------'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createServer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(req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writeHead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'text/html'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'&lt;h3&gt;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node.js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创建的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&lt;/h3&gt;'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HTTP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服务器对客户请求的响应！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6868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8" t="18475" r="38451" b="43118"/>
          <a:stretch/>
        </p:blipFill>
        <p:spPr bwMode="auto">
          <a:xfrm>
            <a:off x="1259632" y="1574370"/>
            <a:ext cx="6840760" cy="45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243" y="3268356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文件头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、创建服务器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、响应状态码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http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https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简介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http 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头文件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创建</a:t>
              </a: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http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服务器</a:t>
              </a: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707390"/>
            <a:ext cx="3011517" cy="1578137"/>
            <a:chOff x="5076056" y="-133363"/>
            <a:chExt cx="3011517" cy="157813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33363"/>
              <a:ext cx="2981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http </a:t>
              </a: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code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  <a:p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6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21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、什么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HTTP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384564"/>
            <a:ext cx="727280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超文本传输协议 </a:t>
            </a:r>
            <a:r>
              <a:rPr lang="en-US" altLang="zh-CN" dirty="0"/>
              <a:t>(HTTP-Hypertext transfer protocol) </a:t>
            </a:r>
            <a:r>
              <a:rPr lang="zh-CN" altLang="en-US" dirty="0"/>
              <a:t>是一种详细规定了浏览器和万维网服务器之间互相通信的规则，通过因特网传送万维网文档的数据传送协议。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3861048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什么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HTTPS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028" y="4437395"/>
            <a:ext cx="724538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HTTPS</a:t>
            </a:r>
            <a:r>
              <a:rPr lang="zh-CN" altLang="en-US" dirty="0"/>
              <a:t>（全称：</a:t>
            </a:r>
            <a:r>
              <a:rPr lang="en-US" altLang="zh-CN" dirty="0"/>
              <a:t>Hypertext Transfer Protocol over Secure Socket Layer</a:t>
            </a:r>
            <a:r>
              <a:rPr lang="zh-CN" altLang="en-US" dirty="0"/>
              <a:t>），是以安全为目标的</a:t>
            </a:r>
            <a:r>
              <a:rPr lang="en-US" altLang="zh-CN" dirty="0"/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</a:t>
            </a:r>
            <a:r>
              <a:rPr lang="zh-CN" altLang="en-US" dirty="0" smtClean="0"/>
              <a:t>。 用</a:t>
            </a:r>
            <a:r>
              <a:rPr lang="zh-CN" altLang="en-US" dirty="0"/>
              <a:t>于安全的</a:t>
            </a:r>
            <a:r>
              <a:rPr lang="en-US" altLang="zh-CN" dirty="0"/>
              <a:t>HTTP</a:t>
            </a:r>
            <a:r>
              <a:rPr lang="zh-CN" altLang="en-US" dirty="0"/>
              <a:t>数据传输。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694" y="2636912"/>
            <a:ext cx="6912768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 HTTP </a:t>
            </a:r>
            <a:r>
              <a:rPr lang="zh-CN" altLang="en-US" dirty="0"/>
              <a:t>的</a:t>
            </a:r>
            <a:r>
              <a:rPr lang="en-US" altLang="zh-CN" dirty="0"/>
              <a:t>URL </a:t>
            </a:r>
            <a:r>
              <a:rPr lang="zh-CN" altLang="en-US" dirty="0"/>
              <a:t>以</a:t>
            </a:r>
            <a:r>
              <a:rPr lang="en-US" altLang="zh-CN" dirty="0"/>
              <a:t>http:// </a:t>
            </a:r>
            <a:r>
              <a:rPr lang="zh-CN" altLang="en-US" dirty="0"/>
              <a:t>开头，而</a:t>
            </a:r>
            <a:r>
              <a:rPr lang="en-US" altLang="zh-CN" dirty="0"/>
              <a:t>HTTPS </a:t>
            </a:r>
            <a:r>
              <a:rPr lang="zh-CN" altLang="en-US" dirty="0"/>
              <a:t>的</a:t>
            </a:r>
            <a:r>
              <a:rPr lang="en-US" altLang="zh-CN" dirty="0"/>
              <a:t>URL </a:t>
            </a:r>
            <a:r>
              <a:rPr lang="zh-CN" altLang="en-US" dirty="0"/>
              <a:t>以</a:t>
            </a:r>
            <a:r>
              <a:rPr lang="en-US" altLang="zh-CN" dirty="0"/>
              <a:t>https:// </a:t>
            </a:r>
            <a:r>
              <a:rPr lang="zh-CN" altLang="en-US" dirty="0"/>
              <a:t>开头</a:t>
            </a:r>
            <a:br>
              <a:rPr lang="zh-CN" altLang="en-US" dirty="0"/>
            </a:br>
            <a:r>
              <a:rPr lang="en-US" altLang="zh-CN" dirty="0"/>
              <a:t>2. HTTP </a:t>
            </a:r>
            <a:r>
              <a:rPr lang="zh-CN" altLang="en-US" dirty="0"/>
              <a:t>是不安全的，而 </a:t>
            </a:r>
            <a:r>
              <a:rPr lang="en-US" altLang="zh-CN" dirty="0"/>
              <a:t>HTTPS </a:t>
            </a:r>
            <a:r>
              <a:rPr lang="zh-CN" altLang="en-US" dirty="0"/>
              <a:t>是安全的</a:t>
            </a:r>
            <a:br>
              <a:rPr lang="zh-CN" altLang="en-US" dirty="0"/>
            </a:br>
            <a:r>
              <a:rPr lang="en-US" altLang="zh-CN" dirty="0"/>
              <a:t>3. HTTP </a:t>
            </a:r>
            <a:r>
              <a:rPr lang="zh-CN" altLang="en-US" dirty="0"/>
              <a:t>标准端口是</a:t>
            </a:r>
            <a:r>
              <a:rPr lang="en-US" altLang="zh-CN" dirty="0"/>
              <a:t>80 </a:t>
            </a:r>
            <a:r>
              <a:rPr lang="zh-CN" altLang="en-US" dirty="0"/>
              <a:t>，而 </a:t>
            </a:r>
            <a:r>
              <a:rPr lang="en-US" altLang="zh-CN" dirty="0"/>
              <a:t>HTTPS </a:t>
            </a:r>
            <a:r>
              <a:rPr lang="zh-CN" altLang="en-US" dirty="0"/>
              <a:t>的标准端口是</a:t>
            </a:r>
            <a:r>
              <a:rPr lang="en-US" altLang="zh-CN" dirty="0"/>
              <a:t>443</a:t>
            </a:r>
            <a:br>
              <a:rPr lang="en-US" altLang="zh-CN" dirty="0"/>
            </a:br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/>
              <a:t>OSI </a:t>
            </a:r>
            <a:r>
              <a:rPr lang="zh-CN" altLang="en-US" dirty="0"/>
              <a:t>网络模型中，</a:t>
            </a:r>
            <a:r>
              <a:rPr lang="en-US" altLang="zh-CN" dirty="0"/>
              <a:t>HTTP</a:t>
            </a:r>
            <a:r>
              <a:rPr lang="zh-CN" altLang="en-US" dirty="0"/>
              <a:t>工作于应用层，而</a:t>
            </a:r>
            <a:r>
              <a:rPr lang="en-US" altLang="zh-CN" dirty="0"/>
              <a:t>HTTPS </a:t>
            </a:r>
            <a:r>
              <a:rPr lang="zh-CN" altLang="en-US" dirty="0"/>
              <a:t>工作在传输层</a:t>
            </a:r>
            <a:br>
              <a:rPr lang="zh-CN" altLang="en-US" dirty="0"/>
            </a:br>
            <a:r>
              <a:rPr lang="en-US" altLang="zh-CN" dirty="0"/>
              <a:t>5. HTTP </a:t>
            </a:r>
            <a:r>
              <a:rPr lang="zh-CN" altLang="en-US" dirty="0"/>
              <a:t>无法加密，而</a:t>
            </a:r>
            <a:r>
              <a:rPr lang="en-US" altLang="zh-CN" dirty="0"/>
              <a:t>HTTPS </a:t>
            </a:r>
            <a:r>
              <a:rPr lang="zh-CN" altLang="en-US" dirty="0"/>
              <a:t>对传输的数据进行加密</a:t>
            </a:r>
            <a:br>
              <a:rPr lang="zh-CN" altLang="en-US" dirty="0"/>
            </a:br>
            <a:r>
              <a:rPr lang="en-US" altLang="zh-CN" dirty="0"/>
              <a:t>6. HTTP</a:t>
            </a:r>
            <a:r>
              <a:rPr lang="zh-CN" altLang="en-US" dirty="0"/>
              <a:t>无需证书，而</a:t>
            </a:r>
            <a:r>
              <a:rPr lang="en-US" altLang="zh-CN" dirty="0"/>
              <a:t>HTTPS </a:t>
            </a:r>
            <a:r>
              <a:rPr lang="zh-CN" altLang="en-US" dirty="0"/>
              <a:t>需要</a:t>
            </a:r>
            <a:r>
              <a:rPr lang="en-US" altLang="zh-CN" dirty="0"/>
              <a:t>CA</a:t>
            </a:r>
            <a:r>
              <a:rPr lang="zh-CN" altLang="en-US" dirty="0"/>
              <a:t>机构颁发的</a:t>
            </a:r>
            <a:r>
              <a:rPr lang="en-US" altLang="zh-CN" dirty="0"/>
              <a:t>SSL</a:t>
            </a:r>
            <a:r>
              <a:rPr lang="zh-CN" altLang="en-US" dirty="0"/>
              <a:t>证书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申请</a:t>
            </a:r>
            <a:r>
              <a:rPr lang="en-US" altLang="zh-CN" dirty="0"/>
              <a:t>SSL</a:t>
            </a:r>
            <a:r>
              <a:rPr lang="zh-CN" altLang="en-US" dirty="0"/>
              <a:t>证书部署到服务器端就可以实现网站</a:t>
            </a:r>
            <a:r>
              <a:rPr lang="en-US" altLang="zh-CN" dirty="0"/>
              <a:t>https</a:t>
            </a:r>
            <a:r>
              <a:rPr lang="zh-CN" altLang="en-US" dirty="0"/>
              <a:t>加密访问！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1924857"/>
            <a:ext cx="19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http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>
                <a:solidFill>
                  <a:prstClr val="black"/>
                </a:solidFill>
              </a:rPr>
              <a:t>https</a:t>
            </a:r>
            <a:r>
              <a:rPr lang="zh-CN" altLang="en-US" dirty="0">
                <a:solidFill>
                  <a:prstClr val="black"/>
                </a:solidFill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头文件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1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806157"/>
            <a:ext cx="220124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1. HTTP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消息头</a:t>
            </a:r>
          </a:p>
        </p:txBody>
      </p:sp>
      <p:sp>
        <p:nvSpPr>
          <p:cNvPr id="4" name="矩形 3"/>
          <p:cNvSpPr/>
          <p:nvPr/>
        </p:nvSpPr>
        <p:spPr>
          <a:xfrm>
            <a:off x="1285830" y="2530037"/>
            <a:ext cx="429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浏览器查看当前网页的</a:t>
            </a:r>
            <a:r>
              <a:rPr lang="en-US" altLang="zh-CN" dirty="0"/>
              <a:t>http</a:t>
            </a:r>
            <a:r>
              <a:rPr lang="zh-CN" altLang="en-US" dirty="0"/>
              <a:t>头</a:t>
            </a:r>
          </a:p>
        </p:txBody>
      </p:sp>
      <p:sp>
        <p:nvSpPr>
          <p:cNvPr id="5" name="矩形 4"/>
          <p:cNvSpPr/>
          <p:nvPr/>
        </p:nvSpPr>
        <p:spPr>
          <a:xfrm>
            <a:off x="1265286" y="3068960"/>
            <a:ext cx="7123137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chrome</a:t>
            </a:r>
            <a:r>
              <a:rPr lang="zh-CN" altLang="en-US" dirty="0"/>
              <a:t>浏览器自带的开发者工具查看</a:t>
            </a:r>
            <a:r>
              <a:rPr lang="en-US" altLang="zh-CN" dirty="0"/>
              <a:t>http</a:t>
            </a:r>
            <a:r>
              <a:rPr lang="zh-CN" altLang="en-US" dirty="0"/>
              <a:t>头的方法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在网页任意地方右击选择审查元素或者按下 </a:t>
            </a:r>
            <a:r>
              <a:rPr lang="en-US" altLang="zh-CN" dirty="0"/>
              <a:t>shift+ctrl+c, </a:t>
            </a:r>
            <a:r>
              <a:rPr lang="zh-CN" altLang="en-US" dirty="0"/>
              <a:t>打开</a:t>
            </a:r>
            <a:r>
              <a:rPr lang="en-US" altLang="zh-CN" dirty="0"/>
              <a:t>chrome</a:t>
            </a:r>
            <a:r>
              <a:rPr lang="zh-CN" altLang="en-US" dirty="0"/>
              <a:t>自带的调试工具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/>
              <a:t>network</a:t>
            </a:r>
            <a:r>
              <a:rPr lang="zh-CN" altLang="en-US" dirty="0"/>
              <a:t>标签</a:t>
            </a:r>
            <a:r>
              <a:rPr lang="en-US" altLang="zh-CN" dirty="0"/>
              <a:t>, </a:t>
            </a:r>
            <a:r>
              <a:rPr lang="zh-CN" altLang="en-US" dirty="0"/>
              <a:t>刷新网页</a:t>
            </a:r>
            <a:r>
              <a:rPr lang="en-US" altLang="zh-CN" dirty="0"/>
              <a:t>(</a:t>
            </a:r>
            <a:r>
              <a:rPr lang="zh-CN" altLang="en-US" dirty="0"/>
              <a:t>在打开调试工具的情况下刷新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刷新后在左边找到该网页</a:t>
            </a:r>
            <a:r>
              <a:rPr lang="en-US" altLang="zh-CN" dirty="0"/>
              <a:t>url,</a:t>
            </a:r>
            <a:r>
              <a:rPr lang="zh-CN" altLang="en-US" dirty="0"/>
              <a:t>点击 后右边选择</a:t>
            </a:r>
            <a:r>
              <a:rPr lang="en-US" altLang="zh-CN" dirty="0"/>
              <a:t>headers,</a:t>
            </a:r>
            <a:r>
              <a:rPr lang="zh-CN" altLang="en-US" dirty="0"/>
              <a:t>就可以看到当前网页的</a:t>
            </a:r>
            <a:r>
              <a:rPr lang="en-US" altLang="zh-CN" dirty="0"/>
              <a:t>http</a:t>
            </a:r>
            <a:r>
              <a:rPr lang="zh-CN" altLang="en-US" dirty="0"/>
              <a:t>头了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204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2996951"/>
            <a:ext cx="561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Host </a:t>
            </a:r>
            <a:r>
              <a:rPr lang="zh-CN" altLang="en-US" dirty="0"/>
              <a:t>请求的域名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User-Agent </a:t>
            </a:r>
            <a:r>
              <a:rPr lang="zh-CN" altLang="en-US" dirty="0"/>
              <a:t>浏览器端浏览器型号和版本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Accept </a:t>
            </a:r>
            <a:r>
              <a:rPr lang="zh-CN" altLang="en-US" dirty="0"/>
              <a:t>可接受的内容类型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Accept-Language </a:t>
            </a:r>
            <a:r>
              <a:rPr lang="zh-CN" altLang="en-US" dirty="0"/>
              <a:t>语言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Accept-Encoding </a:t>
            </a:r>
            <a:r>
              <a:rPr lang="zh-CN" altLang="en-US" dirty="0"/>
              <a:t>可接受的压缩类型 </a:t>
            </a:r>
            <a:r>
              <a:rPr lang="en-US" altLang="zh-CN" dirty="0"/>
              <a:t>gzip,deflate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Accept-Charset </a:t>
            </a:r>
            <a:r>
              <a:rPr lang="zh-CN" altLang="en-US" dirty="0"/>
              <a:t>可接受的内容编码 </a:t>
            </a:r>
            <a:r>
              <a:rPr lang="en-US" altLang="zh-CN" dirty="0"/>
              <a:t>UTF-8,*</a:t>
            </a:r>
          </a:p>
        </p:txBody>
      </p:sp>
      <p:sp>
        <p:nvSpPr>
          <p:cNvPr id="5" name="矩形 4"/>
          <p:cNvSpPr/>
          <p:nvPr/>
        </p:nvSpPr>
        <p:spPr>
          <a:xfrm>
            <a:off x="1295400" y="2209232"/>
            <a:ext cx="5508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请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Header(HTTP request header )</a:t>
            </a:r>
          </a:p>
        </p:txBody>
      </p:sp>
    </p:spTree>
    <p:extLst>
      <p:ext uri="{BB962C8B-B14F-4D97-AF65-F5344CB8AC3E}">
        <p14:creationId xmlns:p14="http://schemas.microsoft.com/office/powerpoint/2010/main" val="878883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893</Words>
  <Application>Microsoft Office PowerPoint</Application>
  <PresentationFormat>全屏显示(4:3)</PresentationFormat>
  <Paragraphs>175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59</cp:revision>
  <dcterms:modified xsi:type="dcterms:W3CDTF">2016-04-27T08:50:37Z</dcterms:modified>
</cp:coreProperties>
</file>