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9" r:id="rId6"/>
    <p:sldId id="270" r:id="rId7"/>
    <p:sldId id="268" r:id="rId8"/>
    <p:sldId id="281" r:id="rId9"/>
    <p:sldId id="282" r:id="rId10"/>
    <p:sldId id="263" r:id="rId11"/>
    <p:sldId id="264" r:id="rId12"/>
    <p:sldId id="271" r:id="rId13"/>
    <p:sldId id="291" r:id="rId14"/>
    <p:sldId id="290" r:id="rId15"/>
    <p:sldId id="283" r:id="rId16"/>
    <p:sldId id="272" r:id="rId17"/>
    <p:sldId id="292" r:id="rId18"/>
    <p:sldId id="293" r:id="rId19"/>
    <p:sldId id="294" r:id="rId20"/>
    <p:sldId id="295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E12"/>
    <a:srgbClr val="193604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第六讲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9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48158"/>
            <a:ext cx="2505814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服务端的模块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2692063"/>
            <a:ext cx="7056784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http </a:t>
            </a:r>
            <a:r>
              <a:rPr lang="zh-CN" altLang="en-US" dirty="0"/>
              <a:t>模</a:t>
            </a:r>
            <a:r>
              <a:rPr lang="zh-CN" altLang="en-US" dirty="0" smtClean="0"/>
              <a:t>块提</a:t>
            </a:r>
            <a:r>
              <a:rPr lang="zh-CN" altLang="en-US" dirty="0"/>
              <a:t>供了一个更加简便的方法用于处理</a:t>
            </a:r>
            <a:r>
              <a:rPr lang="en-US" altLang="zh-CN" dirty="0"/>
              <a:t>GET</a:t>
            </a:r>
            <a:r>
              <a:rPr lang="zh-CN" altLang="en-US" dirty="0"/>
              <a:t>请</a:t>
            </a:r>
            <a:r>
              <a:rPr lang="zh-CN" altLang="en-US" dirty="0" smtClean="0"/>
              <a:t>求。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 http.get(options, callback) 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它</a:t>
            </a:r>
            <a:r>
              <a:rPr lang="zh-CN" altLang="en-US" dirty="0"/>
              <a:t>是 </a:t>
            </a:r>
            <a:r>
              <a:rPr lang="en-US" altLang="zh-CN" dirty="0"/>
              <a:t>http.request </a:t>
            </a:r>
            <a:r>
              <a:rPr lang="zh-CN" altLang="en-US" dirty="0"/>
              <a:t>的简化版，唯一的区别在于</a:t>
            </a:r>
            <a:r>
              <a:rPr lang="en-US" altLang="zh-CN" dirty="0"/>
              <a:t>http.get</a:t>
            </a:r>
            <a:r>
              <a:rPr lang="zh-CN" altLang="en-US" dirty="0"/>
              <a:t>自动将请求方法设为了 </a:t>
            </a:r>
            <a:r>
              <a:rPr lang="en-US" altLang="zh-CN" dirty="0"/>
              <a:t>GET </a:t>
            </a:r>
            <a:r>
              <a:rPr lang="zh-CN" altLang="en-US" dirty="0"/>
              <a:t>请求，同时不需要手动调用 </a:t>
            </a:r>
            <a:r>
              <a:rPr lang="en-US" altLang="zh-CN" dirty="0"/>
              <a:t>req.end()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8069" y="1722941"/>
            <a:ext cx="7776864" cy="433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require(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'http'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http.createServer(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(req,res){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zh-CN" sz="1400" dirty="0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说</a:t>
            </a: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明：由于大部分请求是不包含正文的GET请求，Node提供了这个方便的方法。此方法将请求方式设置为GET，并且自动调用req.end</a:t>
            </a:r>
            <a:r>
              <a:rPr lang="zh-CN" altLang="zh-CN" sz="1400" dirty="0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()。</a:t>
            </a:r>
            <a:r>
              <a:rPr lang="en-US" altLang="zh-CN" sz="1400" dirty="0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}).listen(3000);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http.get(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'http://www.baidu.com/index.html'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(res){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console.log(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'get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response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Code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res.statusCode);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}).on(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'error'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(e){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console.log(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"Got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error: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e.message);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29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2204864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   </a:t>
            </a:r>
            <a:r>
              <a:rPr lang="zh-CN" altLang="en-US" dirty="0" smtClean="0"/>
              <a:t>     </a:t>
            </a:r>
            <a:r>
              <a:rPr lang="zh-CN" altLang="en-US" dirty="0"/>
              <a:t> 由于</a:t>
            </a:r>
            <a:r>
              <a:rPr lang="en-US" altLang="zh-CN" dirty="0"/>
              <a:t>GET</a:t>
            </a:r>
            <a:r>
              <a:rPr lang="zh-CN" altLang="en-US" dirty="0"/>
              <a:t>请求直接被嵌入在路径中</a:t>
            </a:r>
            <a:r>
              <a:rPr lang="en-US" altLang="zh-CN" dirty="0"/>
              <a:t>,URL</a:t>
            </a:r>
            <a:r>
              <a:rPr lang="zh-CN" altLang="en-US" dirty="0"/>
              <a:t>完整的请求路径，包括了</a:t>
            </a:r>
            <a:r>
              <a:rPr lang="en-US" altLang="zh-CN" dirty="0"/>
              <a:t>?</a:t>
            </a:r>
            <a:r>
              <a:rPr lang="zh-CN" altLang="en-US" dirty="0"/>
              <a:t>后面的部分，因</a:t>
            </a:r>
            <a:r>
              <a:rPr lang="zh-CN" altLang="en-US" dirty="0" smtClean="0"/>
              <a:t>此可</a:t>
            </a:r>
            <a:r>
              <a:rPr lang="zh-CN" altLang="en-US" dirty="0"/>
              <a:t>以手动解析后面的内容作为</a:t>
            </a:r>
            <a:r>
              <a:rPr lang="en-US" altLang="zh-CN" dirty="0"/>
              <a:t>GET</a:t>
            </a:r>
            <a:r>
              <a:rPr lang="zh-CN" altLang="en-US" dirty="0"/>
              <a:t>的参数，</a:t>
            </a:r>
            <a:r>
              <a:rPr lang="en-US" altLang="zh-CN" dirty="0"/>
              <a:t>Nodejs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模块中的</a:t>
            </a:r>
            <a:r>
              <a:rPr lang="en-US" altLang="zh-CN" dirty="0"/>
              <a:t>parse</a:t>
            </a:r>
            <a:r>
              <a:rPr lang="zh-CN" altLang="en-US" dirty="0"/>
              <a:t>函数提供了这个功能</a:t>
            </a:r>
          </a:p>
        </p:txBody>
      </p:sp>
    </p:spTree>
    <p:extLst>
      <p:ext uri="{BB962C8B-B14F-4D97-AF65-F5344CB8AC3E}">
        <p14:creationId xmlns:p14="http://schemas.microsoft.com/office/powerpoint/2010/main" val="24705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第六讲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0600" y="2406391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          POST</a:t>
            </a:r>
            <a:r>
              <a:rPr lang="zh-CN" altLang="en-US" dirty="0"/>
              <a:t>请求的内容全部都在请求体中，</a:t>
            </a:r>
            <a:r>
              <a:rPr lang="en-US" altLang="zh-CN" dirty="0"/>
              <a:t>http.ServerRequest</a:t>
            </a:r>
            <a:r>
              <a:rPr lang="zh-CN" altLang="en-US" dirty="0"/>
              <a:t>并没有一个属性内容为请求体，原因是等待请求体传输可能是一件耗时的工作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譬</a:t>
            </a:r>
            <a:r>
              <a:rPr lang="zh-CN" altLang="en-US" dirty="0"/>
              <a:t>如上传文件。恶意的</a:t>
            </a:r>
            <a:r>
              <a:rPr lang="en-US" altLang="zh-CN" dirty="0"/>
              <a:t>POST</a:t>
            </a:r>
            <a:r>
              <a:rPr lang="zh-CN" altLang="en-US" dirty="0"/>
              <a:t>请求会大大消耗服务器的资源。所以</a:t>
            </a:r>
            <a:r>
              <a:rPr lang="en-US" altLang="zh-CN" dirty="0"/>
              <a:t>Nodejs</a:t>
            </a:r>
            <a:r>
              <a:rPr lang="zh-CN" altLang="en-US" dirty="0"/>
              <a:t>是不会解析请求体，</a:t>
            </a:r>
            <a:r>
              <a:rPr lang="zh-CN" altLang="en-US" dirty="0" smtClean="0"/>
              <a:t>当需</a:t>
            </a:r>
            <a:r>
              <a:rPr lang="zh-CN" altLang="en-US" dirty="0"/>
              <a:t>要的时候，需要手动来做。</a:t>
            </a:r>
          </a:p>
        </p:txBody>
      </p:sp>
    </p:spTree>
    <p:extLst>
      <p:ext uri="{BB962C8B-B14F-4D97-AF65-F5344CB8AC3E}">
        <p14:creationId xmlns:p14="http://schemas.microsoft.com/office/powerpoint/2010/main" val="9555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1556792"/>
            <a:ext cx="8283136" cy="47205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http=require(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querystring=require(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'querystring'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util=require(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'util'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http.createServer(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(req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post=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req.on(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'data'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(chunk){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post+=chunk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req.on(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'end'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post=querystring.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parse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(post)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(util.inspect(post))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}).listen(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3000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第六讲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路由规划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3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8431" y="2420888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我们为</a:t>
            </a:r>
            <a:r>
              <a:rPr lang="zh-CN" altLang="en-US" dirty="0"/>
              <a:t>路由提供请求的</a:t>
            </a:r>
            <a:r>
              <a:rPr lang="en-US" altLang="zh-CN" dirty="0"/>
              <a:t>URL</a:t>
            </a:r>
            <a:r>
              <a:rPr lang="zh-CN" altLang="en-US" dirty="0"/>
              <a:t>和其他需要的</a:t>
            </a:r>
            <a:r>
              <a:rPr lang="en-US" altLang="zh-CN" dirty="0"/>
              <a:t>GET</a:t>
            </a:r>
            <a:r>
              <a:rPr lang="zh-CN" altLang="en-US" dirty="0"/>
              <a:t>及</a:t>
            </a:r>
            <a:r>
              <a:rPr lang="en-US" altLang="zh-CN" dirty="0"/>
              <a:t>POST</a:t>
            </a:r>
            <a:r>
              <a:rPr lang="zh-CN" altLang="en-US" dirty="0"/>
              <a:t>参数，随后路由需要根据这些数据来执行相应的代码。</a:t>
            </a:r>
          </a:p>
        </p:txBody>
      </p:sp>
      <p:sp>
        <p:nvSpPr>
          <p:cNvPr id="3" name="矩形 2"/>
          <p:cNvSpPr/>
          <p:nvPr/>
        </p:nvSpPr>
        <p:spPr>
          <a:xfrm>
            <a:off x="771046" y="3501008"/>
            <a:ext cx="7560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因此需</a:t>
            </a:r>
            <a:r>
              <a:rPr lang="zh-CN" altLang="en-US" dirty="0"/>
              <a:t>要查看</a:t>
            </a:r>
            <a:r>
              <a:rPr lang="en-US" altLang="zh-CN" dirty="0"/>
              <a:t>HTTP</a:t>
            </a:r>
            <a:r>
              <a:rPr lang="zh-CN" altLang="en-US" dirty="0"/>
              <a:t>请求，从中提取出请求的</a:t>
            </a:r>
            <a:r>
              <a:rPr lang="en-US" altLang="zh-CN" dirty="0"/>
              <a:t>URL</a:t>
            </a:r>
            <a:r>
              <a:rPr lang="zh-CN" altLang="en-US" dirty="0"/>
              <a:t>以及</a:t>
            </a:r>
            <a:r>
              <a:rPr lang="en-US" altLang="zh-CN" dirty="0"/>
              <a:t>GET/POST</a:t>
            </a:r>
            <a:r>
              <a:rPr lang="zh-CN" altLang="en-US" dirty="0"/>
              <a:t>参数。这一功能应当属于路由还是服务器（甚至作为一个模块自身的功能）确实值得探讨，但这里暂定其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HTTP</a:t>
            </a:r>
            <a:r>
              <a:rPr lang="zh-CN" altLang="en-US" dirty="0"/>
              <a:t>服务器的功能。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所</a:t>
            </a:r>
            <a:r>
              <a:rPr lang="zh-CN" altLang="en-US" dirty="0"/>
              <a:t>有数据都会包含在</a:t>
            </a:r>
            <a:r>
              <a:rPr lang="en-US" altLang="zh-CN" dirty="0"/>
              <a:t>request</a:t>
            </a:r>
            <a:r>
              <a:rPr lang="zh-CN" altLang="en-US" dirty="0"/>
              <a:t>对象中，该对象作为</a:t>
            </a:r>
            <a:r>
              <a:rPr lang="en-US" altLang="zh-CN" dirty="0" smtClean="0"/>
              <a:t>on. ()</a:t>
            </a:r>
            <a:r>
              <a:rPr lang="zh-CN" altLang="en-US" dirty="0"/>
              <a:t>回调函数的第一个参数传递。但是为了解析这些数据</a:t>
            </a:r>
            <a:r>
              <a:rPr lang="zh-CN" altLang="en-US" dirty="0" smtClean="0"/>
              <a:t>，还需</a:t>
            </a:r>
            <a:r>
              <a:rPr lang="zh-CN" altLang="en-US" dirty="0"/>
              <a:t>要额外的</a:t>
            </a:r>
            <a:r>
              <a:rPr lang="en-US" altLang="zh-CN" dirty="0"/>
              <a:t>Node.JS</a:t>
            </a:r>
            <a:r>
              <a:rPr lang="zh-CN" altLang="en-US" dirty="0"/>
              <a:t>模块，它们分别是</a:t>
            </a:r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/>
              <a:t>querystring</a:t>
            </a:r>
            <a:r>
              <a:rPr lang="zh-CN" altLang="en-US" dirty="0"/>
              <a:t>模块。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548158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、了解路由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83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8694" y="1844824"/>
            <a:ext cx="8594019" cy="410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http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require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"http"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url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require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"url"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start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onRequest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response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pathname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url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pathname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"Request for 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pathname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 received."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response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writeHead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200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"Content-Type"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"text/plain"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response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write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"Hello World"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response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http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createServer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onRequest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8888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"Server has started."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exports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start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start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40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623019" y="2924944"/>
            <a:ext cx="4185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很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多应用中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，我们的服务器都需要跟用户的浏览器打交道，如表单提交。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表单提交到服务器一般都使用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GET/POST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请求。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597277" y="1955654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从‘客户端请求’说起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548158"/>
            <a:ext cx="188705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、设计路由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3284983"/>
            <a:ext cx="6048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function route(pathname)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console.log("About to route a request for " + pathname);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exports.route = route;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0543" y="2516390"/>
            <a:ext cx="3031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建立一个名为</a:t>
            </a:r>
            <a:r>
              <a:rPr lang="en-US" altLang="zh-CN" dirty="0"/>
              <a:t>router.js</a:t>
            </a:r>
            <a:r>
              <a:rPr lang="zh-CN" altLang="en-US" dirty="0"/>
              <a:t>的文件</a:t>
            </a:r>
          </a:p>
        </p:txBody>
      </p:sp>
    </p:spTree>
    <p:extLst>
      <p:ext uri="{BB962C8B-B14F-4D97-AF65-F5344CB8AC3E}">
        <p14:creationId xmlns:p14="http://schemas.microsoft.com/office/powerpoint/2010/main" val="409577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39243" y="3268356"/>
            <a:ext cx="4185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客户端请求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2.Get</a:t>
            </a:r>
            <a:r>
              <a:rPr lang="zh-CN" altLang="zh-CN" dirty="0"/>
              <a:t>请求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3.post</a:t>
            </a:r>
            <a:r>
              <a:rPr lang="zh-CN" altLang="zh-CN" dirty="0"/>
              <a:t>请求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zh-CN" dirty="0" smtClean="0"/>
              <a:t>路由</a:t>
            </a:r>
            <a:r>
              <a:rPr lang="zh-CN" altLang="en-US" dirty="0" smtClean="0"/>
              <a:t>规划</a:t>
            </a:r>
            <a:endParaRPr lang="zh-CN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113501" y="2161908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本课重点难点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客户端请求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Get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请求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Post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请求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1" y="787904"/>
            <a:ext cx="589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第六讲：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91422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-15969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987432" y="2830500"/>
            <a:ext cx="3011517" cy="1455027"/>
            <a:chOff x="5076056" y="-10253"/>
            <a:chExt cx="3011517" cy="1455027"/>
          </a:xfrm>
        </p:grpSpPr>
        <p:sp>
          <p:nvSpPr>
            <p:cNvPr id="22" name="流程图: 联系 21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4</a:t>
              </a:r>
              <a:endParaRPr lang="zh-CN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路由规划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第六讲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9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26530" y="3356992"/>
            <a:ext cx="711787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host: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请求的服务器域名或者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IP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地址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port: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端口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请求方式有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POST,GET,INPUT,DELETE,CONNECT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，默认为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：请求地址，可包含查询字符串以及可能存在的锚点。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例如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'/index.html?page=12'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handers: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一个包含请求头的对象。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7" y="1843088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参数配置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1059319" y="2689175"/>
            <a:ext cx="7097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{hostname:</a:t>
            </a:r>
            <a:r>
              <a:rPr lang="zh-CN" altLang="zh-CN" sz="1400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string,</a:t>
            </a:r>
            <a:r>
              <a:rPr lang="zh-CN" altLang="zh-CN" sz="1400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port:</a:t>
            </a:r>
            <a:r>
              <a:rPr lang="zh-CN" altLang="zh-CN" sz="1400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number,</a:t>
            </a:r>
            <a:r>
              <a:rPr lang="zh-CN" altLang="zh-CN" sz="1400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method:</a:t>
            </a:r>
            <a:r>
              <a:rPr lang="zh-CN" altLang="zh-CN" sz="1400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string,</a:t>
            </a:r>
            <a:r>
              <a:rPr lang="zh-CN" altLang="zh-CN" sz="1400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path:</a:t>
            </a:r>
            <a:r>
              <a:rPr lang="zh-CN" altLang="zh-CN" sz="1400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string,handers:</a:t>
            </a:r>
            <a:r>
              <a:rPr lang="zh-CN" altLang="zh-CN" sz="1400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14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{}}</a:t>
            </a:r>
            <a:endParaRPr lang="zh-CN" altLang="zh-CN" sz="1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5904" y="2521488"/>
            <a:ext cx="396044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options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hostname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'www.google.com'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port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80,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'POST'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'/upload'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handers:{}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1875157"/>
            <a:ext cx="1731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示例代码：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2708920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http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模块提供了两个函数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http.request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http.get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，功能是作为客户端向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HTTP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服务器发起请求。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http.request(options, callback)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发起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HTTP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请求。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参数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Option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：是一个类似关联数组的对象，表示请求的参数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Callback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：是请求的回调函数。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875157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、客户端请求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8374" y="2210381"/>
            <a:ext cx="691276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http.request(options,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(res){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console.log(res);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console.log(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'STATUS:'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res.statusCode);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console.log(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'HEADERS:'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JSON.stringify(res.headers));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res.setEncoding(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'utf8'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res.on(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'data'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(chunk){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console.log(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'BODY'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chunk);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6E12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1400" dirty="0">
                <a:solidFill>
                  <a:srgbClr val="086E12"/>
                </a:solidFill>
              </a:rPr>
              <a:t>如果在请求过程中出现了错误（可能是</a:t>
            </a:r>
            <a:r>
              <a:rPr lang="en-US" altLang="zh-CN" sz="1400" dirty="0">
                <a:solidFill>
                  <a:srgbClr val="086E12"/>
                </a:solidFill>
              </a:rPr>
              <a:t>DNS</a:t>
            </a:r>
            <a:r>
              <a:rPr lang="zh-CN" altLang="en-US" sz="1400" dirty="0">
                <a:solidFill>
                  <a:srgbClr val="086E12"/>
                </a:solidFill>
              </a:rPr>
              <a:t>解析、</a:t>
            </a:r>
            <a:r>
              <a:rPr lang="en-US" altLang="zh-CN" sz="1400" dirty="0">
                <a:solidFill>
                  <a:srgbClr val="086E12"/>
                </a:solidFill>
              </a:rPr>
              <a:t>TCP</a:t>
            </a:r>
            <a:r>
              <a:rPr lang="zh-CN" altLang="en-US" sz="1400" dirty="0">
                <a:solidFill>
                  <a:srgbClr val="086E12"/>
                </a:solidFill>
              </a:rPr>
              <a:t>的错误、或者</a:t>
            </a:r>
            <a:r>
              <a:rPr lang="en-US" altLang="zh-CN" sz="1400" dirty="0">
                <a:solidFill>
                  <a:srgbClr val="086E12"/>
                </a:solidFill>
              </a:rPr>
              <a:t>HTTP</a:t>
            </a:r>
            <a:r>
              <a:rPr lang="zh-CN" altLang="en-US" sz="1400" dirty="0">
                <a:solidFill>
                  <a:srgbClr val="086E12"/>
                </a:solidFill>
              </a:rPr>
              <a:t>解析错误），返回的请求对象上的</a:t>
            </a:r>
            <a:r>
              <a:rPr lang="en-US" altLang="zh-CN" sz="1400" dirty="0">
                <a:solidFill>
                  <a:srgbClr val="086E12"/>
                </a:solidFill>
              </a:rPr>
              <a:t>'error'</a:t>
            </a:r>
            <a:r>
              <a:rPr lang="zh-CN" altLang="en-US" sz="1400" dirty="0">
                <a:solidFill>
                  <a:srgbClr val="086E12"/>
                </a:solidFill>
              </a:rPr>
              <a:t>的事件将被触发。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rgbClr val="086E12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req.on(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'error'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en-US" altLang="zh-CN" b="1" dirty="0">
                <a:solidFill>
                  <a:srgbClr val="006699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(e){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   console.log(e.message);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});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564050"/>
            <a:ext cx="1731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示例代码：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5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1412776"/>
            <a:ext cx="8352928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'----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客户端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-----'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require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options={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'localhost'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6868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'/'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'post'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req=http.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(options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(res){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console.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'status:'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+res.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statusCode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res.setEncoding(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'UTF-8'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'data'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(chunk){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console.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'body:'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+chunk)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'error'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(e){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console.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'problem with request:'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 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message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65337" y="2780928"/>
            <a:ext cx="494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案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518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692</Words>
  <Application>Microsoft Office PowerPoint</Application>
  <PresentationFormat>全屏显示(4:3)</PresentationFormat>
  <Paragraphs>150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54</cp:revision>
  <dcterms:modified xsi:type="dcterms:W3CDTF">2016-06-02T02:05:46Z</dcterms:modified>
</cp:coreProperties>
</file>