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81" r:id="rId8"/>
    <p:sldId id="261" r:id="rId9"/>
    <p:sldId id="268" r:id="rId10"/>
    <p:sldId id="282" r:id="rId11"/>
    <p:sldId id="283" r:id="rId12"/>
    <p:sldId id="284" r:id="rId13"/>
    <p:sldId id="270" r:id="rId14"/>
    <p:sldId id="269" r:id="rId15"/>
    <p:sldId id="271" r:id="rId16"/>
    <p:sldId id="285" r:id="rId17"/>
    <p:sldId id="286" r:id="rId18"/>
    <p:sldId id="287" r:id="rId19"/>
    <p:sldId id="288" r:id="rId20"/>
    <p:sldId id="263" r:id="rId21"/>
    <p:sldId id="264" r:id="rId22"/>
    <p:sldId id="289" r:id="rId23"/>
    <p:sldId id="272" r:id="rId24"/>
    <p:sldId id="274" r:id="rId25"/>
    <p:sldId id="290" r:id="rId26"/>
    <p:sldId id="291" r:id="rId27"/>
    <p:sldId id="292" r:id="rId28"/>
    <p:sldId id="293" r:id="rId29"/>
    <p:sldId id="265" r:id="rId30"/>
    <p:sldId id="294" r:id="rId31"/>
    <p:sldId id="297" r:id="rId32"/>
    <p:sldId id="295" r:id="rId33"/>
    <p:sldId id="296" r:id="rId34"/>
    <p:sldId id="273" r:id="rId35"/>
    <p:sldId id="298" r:id="rId36"/>
    <p:sldId id="277" r:id="rId37"/>
    <p:sldId id="278" r:id="rId38"/>
    <p:sldId id="279" r:id="rId39"/>
    <p:sldId id="275" r:id="rId40"/>
    <p:sldId id="299" r:id="rId41"/>
    <p:sldId id="27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4005064"/>
            <a:ext cx="359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npm </a:t>
            </a:r>
            <a:r>
              <a:rPr lang="en-US" altLang="zh-CN" sz="3600" dirty="0">
                <a:solidFill>
                  <a:srgbClr val="FF0000"/>
                </a:solidFill>
              </a:rPr>
              <a:t>install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1737023"/>
            <a:ext cx="5990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本地添加依赖</a:t>
            </a:r>
          </a:p>
        </p:txBody>
      </p:sp>
      <p:sp>
        <p:nvSpPr>
          <p:cNvPr id="4" name="矩形 3"/>
          <p:cNvSpPr/>
          <p:nvPr/>
        </p:nvSpPr>
        <p:spPr>
          <a:xfrm>
            <a:off x="1656720" y="2457691"/>
            <a:ext cx="4553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dirty="0">
                <a:solidFill>
                  <a:prstClr val="black"/>
                </a:solidFill>
              </a:rPr>
              <a:t>（依赖项定义在</a:t>
            </a:r>
            <a:r>
              <a:rPr lang="en-US" altLang="zh-CN" sz="2400" dirty="0">
                <a:solidFill>
                  <a:prstClr val="black"/>
                </a:solidFill>
              </a:rPr>
              <a:t>package.json</a:t>
            </a:r>
            <a:r>
              <a:rPr lang="zh-CN" altLang="zh-CN" sz="2400" dirty="0">
                <a:solidFill>
                  <a:prstClr val="black"/>
                </a:solidFill>
              </a:rPr>
              <a:t>中）：</a:t>
            </a:r>
          </a:p>
        </p:txBody>
      </p:sp>
      <p:sp>
        <p:nvSpPr>
          <p:cNvPr id="6" name="矩形 5"/>
          <p:cNvSpPr/>
          <p:nvPr/>
        </p:nvSpPr>
        <p:spPr>
          <a:xfrm>
            <a:off x="1907704" y="3068960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在工程目录下执行：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326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515486"/>
            <a:ext cx="599035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、启动服务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084168" cy="365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06463" y="1441427"/>
            <a:ext cx="2205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npm start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3"/>
          <a:stretch/>
        </p:blipFill>
        <p:spPr bwMode="auto">
          <a:xfrm>
            <a:off x="936124" y="2665833"/>
            <a:ext cx="2171548" cy="228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55576" y="1515486"/>
            <a:ext cx="599035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、工程结构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107672" y="1520187"/>
            <a:ext cx="5928824" cy="4576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app.js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启动文件，或者说入口文件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package.json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存储着工程的信息及模块依赖，当在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dependencies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中添加依赖的模块时，运行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npm install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npm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会检查当前目录下的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package.json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，并自动安装所有指定的模块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node_modules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存放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package.json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中安装的模块，当你在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package.json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添加依赖的模块并安装后，存放在这个文件夹下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public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存放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image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、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css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、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js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等文件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routes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存放路由文件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views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存放视图文件或者说模版文件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bin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存放可执行文件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6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470599"/>
            <a:ext cx="599035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app.js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(1) var app = express()</a:t>
            </a:r>
            <a:r>
              <a:rPr lang="zh-CN" altLang="en-US" sz="2400" dirty="0"/>
              <a:t>：生成一个</a:t>
            </a:r>
            <a:r>
              <a:rPr lang="en-US" altLang="zh-CN" sz="2400" dirty="0"/>
              <a:t>express</a:t>
            </a:r>
            <a:r>
              <a:rPr lang="zh-CN" altLang="en-US" sz="2400" dirty="0"/>
              <a:t>实例 </a:t>
            </a:r>
            <a:r>
              <a:rPr lang="en-US" altLang="zh-CN" sz="2400" dirty="0"/>
              <a:t>app</a:t>
            </a:r>
            <a:r>
              <a:rPr lang="zh-CN" altLang="en-US" sz="2400" dirty="0"/>
              <a:t>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(2)app.set('views', path.join(__dirname, 'views’))</a:t>
            </a:r>
            <a:r>
              <a:rPr lang="zh-CN" altLang="en-US" sz="2400" dirty="0"/>
              <a:t>：设置 </a:t>
            </a:r>
            <a:r>
              <a:rPr lang="en-US" altLang="zh-CN" sz="2400" dirty="0"/>
              <a:t>views </a:t>
            </a:r>
            <a:r>
              <a:rPr lang="zh-CN" altLang="en-US" sz="2400" dirty="0"/>
              <a:t>文件夹为存放视图文件的目录</a:t>
            </a:r>
            <a:r>
              <a:rPr lang="en-US" altLang="zh-CN" sz="2400" dirty="0"/>
              <a:t>, </a:t>
            </a:r>
            <a:r>
              <a:rPr lang="zh-CN" altLang="en-US" sz="2400" dirty="0"/>
              <a:t>即存放模板文件的地方</a:t>
            </a:r>
            <a:r>
              <a:rPr lang="en-US" altLang="zh-CN" sz="2400" dirty="0"/>
              <a:t>,__dirname </a:t>
            </a:r>
            <a:r>
              <a:rPr lang="zh-CN" altLang="en-US" sz="2400" dirty="0"/>
              <a:t>为全局变量</a:t>
            </a:r>
            <a:r>
              <a:rPr lang="en-US" altLang="zh-CN" sz="2400" dirty="0"/>
              <a:t>,</a:t>
            </a:r>
            <a:r>
              <a:rPr lang="zh-CN" altLang="en-US" sz="2400" dirty="0"/>
              <a:t>存储当前正在执行的脚本所在的目录。</a:t>
            </a:r>
            <a:br>
              <a:rPr lang="zh-CN" altLang="en-US" sz="2400" dirty="0"/>
            </a:br>
            <a:r>
              <a:rPr lang="en-US" altLang="zh-CN" sz="2400" dirty="0"/>
              <a:t>(3)app.set('view engine', 'ejs’)</a:t>
            </a:r>
            <a:r>
              <a:rPr lang="zh-CN" altLang="en-US" sz="2400" dirty="0"/>
              <a:t>：设置视图模板引擎为 </a:t>
            </a:r>
            <a:r>
              <a:rPr lang="en-US" altLang="zh-CN" sz="2400" dirty="0"/>
              <a:t>ejs</a:t>
            </a:r>
            <a:r>
              <a:rPr lang="zh-CN" altLang="en-US" sz="2400" dirty="0"/>
              <a:t>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(4)app.use(favicon(__dirname + '/public/favicon.ico’))</a:t>
            </a:r>
            <a:r>
              <a:rPr lang="zh-CN" altLang="en-US" sz="2400" dirty="0"/>
              <a:t>：设置</a:t>
            </a:r>
            <a:r>
              <a:rPr lang="en-US" altLang="zh-CN" sz="2400" dirty="0"/>
              <a:t>/public/favicon.ico</a:t>
            </a:r>
            <a:r>
              <a:rPr lang="zh-CN" altLang="en-US" sz="2400" dirty="0"/>
              <a:t>为</a:t>
            </a:r>
            <a:r>
              <a:rPr lang="en-US" altLang="zh-CN" sz="2400" dirty="0"/>
              <a:t>favicon</a:t>
            </a:r>
            <a:r>
              <a:rPr lang="zh-CN" altLang="en-US" sz="2400" dirty="0"/>
              <a:t>图标。</a:t>
            </a:r>
            <a:br>
              <a:rPr lang="zh-CN" altLang="en-US" sz="2400" dirty="0"/>
            </a:br>
            <a:r>
              <a:rPr lang="en-US" altLang="zh-CN" sz="2400" dirty="0"/>
              <a:t>(5)app.use(logger('dev’))</a:t>
            </a:r>
            <a:r>
              <a:rPr lang="zh-CN" altLang="en-US" sz="2400" dirty="0"/>
              <a:t>：加载日志中间件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227" y="1844824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(6)app.use(bodyParser.json())</a:t>
            </a:r>
            <a:r>
              <a:rPr lang="zh-CN" altLang="en-US" sz="2400" dirty="0"/>
              <a:t>：加载解析</a:t>
            </a:r>
            <a:r>
              <a:rPr lang="en-US" altLang="zh-CN" sz="2400" dirty="0"/>
              <a:t>json</a:t>
            </a:r>
            <a:r>
              <a:rPr lang="zh-CN" altLang="en-US" sz="2400" dirty="0"/>
              <a:t>的中间件。</a:t>
            </a:r>
            <a:br>
              <a:rPr lang="zh-CN" altLang="en-US" sz="2400" dirty="0"/>
            </a:br>
            <a:r>
              <a:rPr lang="en-US" altLang="zh-CN" sz="2400" dirty="0"/>
              <a:t>(7)app.use(bodyParser.urlencoded({ extended: false }))</a:t>
            </a:r>
            <a:r>
              <a:rPr lang="zh-CN" altLang="en-US" sz="2400" dirty="0"/>
              <a:t>：加载解析</a:t>
            </a:r>
            <a:r>
              <a:rPr lang="en-US" altLang="zh-CN" sz="2400" dirty="0"/>
              <a:t>urlencoded</a:t>
            </a:r>
            <a:r>
              <a:rPr lang="zh-CN" altLang="en-US" sz="2400" dirty="0"/>
              <a:t>请求体的中间件。</a:t>
            </a:r>
            <a:br>
              <a:rPr lang="zh-CN" altLang="en-US" sz="2400" dirty="0"/>
            </a:br>
            <a:r>
              <a:rPr lang="en-US" altLang="zh-CN" sz="2400" dirty="0"/>
              <a:t>(8)app.use(cookieParser())</a:t>
            </a:r>
            <a:r>
              <a:rPr lang="zh-CN" altLang="en-US" sz="2400" dirty="0"/>
              <a:t>：加载解析</a:t>
            </a:r>
            <a:r>
              <a:rPr lang="en-US" altLang="zh-CN" sz="2400" dirty="0"/>
              <a:t>cookie</a:t>
            </a:r>
            <a:r>
              <a:rPr lang="zh-CN" altLang="en-US" sz="2400" dirty="0"/>
              <a:t>的中间件。</a:t>
            </a:r>
            <a:br>
              <a:rPr lang="zh-CN" altLang="en-US" sz="2400" dirty="0"/>
            </a:br>
            <a:r>
              <a:rPr lang="en-US" altLang="zh-CN" sz="2400" dirty="0"/>
              <a:t>(9)app.use(express.static(path.join(__dirname, 'public')))</a:t>
            </a:r>
            <a:r>
              <a:rPr lang="zh-CN" altLang="en-US" sz="2400" dirty="0"/>
              <a:t>：设置</a:t>
            </a:r>
            <a:r>
              <a:rPr lang="en-US" altLang="zh-CN" sz="2400" dirty="0"/>
              <a:t>public</a:t>
            </a:r>
            <a:r>
              <a:rPr lang="zh-CN" altLang="en-US" sz="2400" dirty="0"/>
              <a:t>文件夹为存放静态文件的目录。</a:t>
            </a:r>
            <a:br>
              <a:rPr lang="zh-CN" altLang="en-US" sz="2400" dirty="0"/>
            </a:br>
            <a:r>
              <a:rPr lang="en-US" altLang="zh-CN" sz="2400" dirty="0"/>
              <a:t>(10)app.use('/', routes);</a:t>
            </a:r>
            <a:r>
              <a:rPr lang="zh-CN" altLang="en-US" sz="2400" dirty="0"/>
              <a:t>和</a:t>
            </a:r>
            <a:r>
              <a:rPr lang="en-US" altLang="zh-CN" sz="2400" dirty="0"/>
              <a:t>app.use('/users', users)</a:t>
            </a:r>
            <a:r>
              <a:rPr lang="zh-CN" altLang="en-US" sz="2400" dirty="0"/>
              <a:t>：路由控制器。</a:t>
            </a: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50280" y="2769895"/>
            <a:ext cx="6531666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app.use(function(req, res, next)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var err = new Error('Not Found');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err.status = 404; next(err);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});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36910"/>
            <a:ext cx="710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(11)</a:t>
            </a:r>
            <a:endParaRPr lang="zh-CN" altLang="zh-CN" sz="2400" dirty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7911" y="1630541"/>
            <a:ext cx="6374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捕获</a:t>
            </a:r>
            <a:r>
              <a:rPr lang="zh-CN" altLang="zh-CN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404</a:t>
            </a:r>
            <a:r>
              <a:rPr lang="zh-CN" altLang="en-US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错误，并转发到错误处理器。</a:t>
            </a:r>
            <a:endParaRPr lang="zh-CN" altLang="en-US" sz="2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2852936"/>
            <a:ext cx="7848872" cy="270875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(app.get('env') === 'development') { app.use(function(err, req, res, next) { res.status(err.status || 500); res.render('error', { message: err.message, error: err }); }); }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3986" y="1628800"/>
            <a:ext cx="82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(12)开发环境下的错误处理器，将错误信息渲染error模版并显示到浏览器中。</a:t>
            </a:r>
            <a:endParaRPr lang="zh-CN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34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0179" y="2924944"/>
            <a:ext cx="7992888" cy="215475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app.use(function(err, req, res, next) { res.status(err.status || 500); res.render('error', { message: err.message, error: {} }); });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368" y="1859632"/>
            <a:ext cx="8207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(13)生产环境下的错误处理器，不会将错误信息泄露给用户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373216"/>
            <a:ext cx="8172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(14)module.exports = app </a:t>
            </a:r>
            <a:r>
              <a:rPr lang="zh-CN" altLang="en-US" sz="2400" dirty="0"/>
              <a:t>：导出</a:t>
            </a:r>
            <a:r>
              <a:rPr lang="en-US" altLang="zh-CN" sz="2400" dirty="0"/>
              <a:t>app</a:t>
            </a:r>
            <a:r>
              <a:rPr lang="zh-CN" altLang="en-US" sz="2400" dirty="0"/>
              <a:t>实例供其他模块调用。</a:t>
            </a:r>
          </a:p>
        </p:txBody>
      </p:sp>
    </p:spTree>
    <p:extLst>
      <p:ext uri="{BB962C8B-B14F-4D97-AF65-F5344CB8AC3E}">
        <p14:creationId xmlns:p14="http://schemas.microsoft.com/office/powerpoint/2010/main" val="273834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470599"/>
            <a:ext cx="5990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bin/www 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文件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4064" y="2432749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(1)#!/usr/bin/env node</a:t>
            </a:r>
            <a:r>
              <a:rPr lang="zh-CN" altLang="en-US" sz="2400" dirty="0"/>
              <a:t>：表明是 </a:t>
            </a:r>
            <a:r>
              <a:rPr lang="en-US" altLang="zh-CN" sz="2400" dirty="0"/>
              <a:t>node </a:t>
            </a:r>
            <a:r>
              <a:rPr lang="zh-CN" altLang="en-US" sz="2400" dirty="0"/>
              <a:t>可执行文件。</a:t>
            </a:r>
            <a:br>
              <a:rPr lang="zh-CN" altLang="en-US" sz="2400" dirty="0"/>
            </a:br>
            <a:r>
              <a:rPr lang="en-US" altLang="zh-CN" sz="2400" dirty="0"/>
              <a:t>(2)var debug = require('debug')('blog’)</a:t>
            </a:r>
            <a:r>
              <a:rPr lang="zh-CN" altLang="en-US" sz="2400" dirty="0"/>
              <a:t>：引入</a:t>
            </a:r>
            <a:r>
              <a:rPr lang="en-US" altLang="zh-CN" sz="2400" dirty="0"/>
              <a:t>debug</a:t>
            </a:r>
            <a:r>
              <a:rPr lang="zh-CN" altLang="en-US" sz="2400" dirty="0"/>
              <a:t>模块，打印调试日志。</a:t>
            </a:r>
            <a:br>
              <a:rPr lang="zh-CN" altLang="en-US" sz="2400" dirty="0"/>
            </a:br>
            <a:r>
              <a:rPr lang="en-US" altLang="zh-CN" sz="2400" dirty="0"/>
              <a:t>(3)var app = require('../app’)</a:t>
            </a:r>
            <a:r>
              <a:rPr lang="zh-CN" altLang="en-US" sz="2400" dirty="0"/>
              <a:t>：引入我们上面导出的</a:t>
            </a:r>
            <a:r>
              <a:rPr lang="en-US" altLang="zh-CN" sz="2400" dirty="0"/>
              <a:t>app</a:t>
            </a:r>
            <a:r>
              <a:rPr lang="zh-CN" altLang="en-US" sz="2400" dirty="0"/>
              <a:t>实例。</a:t>
            </a:r>
            <a:br>
              <a:rPr lang="zh-CN" altLang="en-US" sz="2400" dirty="0"/>
            </a:br>
            <a:r>
              <a:rPr lang="en-US" altLang="zh-CN" sz="2400" dirty="0"/>
              <a:t>(4)app.set('port', process.env.PORT || 3000)</a:t>
            </a:r>
            <a:r>
              <a:rPr lang="zh-CN" altLang="en-US" sz="2400" dirty="0"/>
              <a:t>：设置端口号。</a:t>
            </a:r>
          </a:p>
        </p:txBody>
      </p:sp>
    </p:spTree>
    <p:extLst>
      <p:ext uri="{BB962C8B-B14F-4D97-AF65-F5344CB8AC3E}">
        <p14:creationId xmlns:p14="http://schemas.microsoft.com/office/powerpoint/2010/main" val="273834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8045" y="3284984"/>
            <a:ext cx="7488832" cy="160075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 server = app.listen(app.get('port'), function() { debug('Express server listening on port ' + server.address().port); });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3088" y="1648873"/>
            <a:ext cx="7815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(5)启动工程并监听3000端口，成功后打印 Express server listening on port 3000。</a:t>
            </a:r>
            <a:endParaRPr lang="zh-CN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3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419872" y="2901972"/>
            <a:ext cx="4185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 </a:t>
            </a:r>
            <a:r>
              <a:rPr lang="en-US" altLang="zh-CN" dirty="0" smtClean="0"/>
              <a:t>       </a:t>
            </a:r>
            <a:r>
              <a:rPr lang="en-US" altLang="zh-CN" dirty="0"/>
              <a:t> Node.js</a:t>
            </a:r>
            <a:r>
              <a:rPr lang="zh-CN" altLang="en-US" dirty="0"/>
              <a:t>虽然提供了</a:t>
            </a:r>
            <a:r>
              <a:rPr lang="en-US" altLang="zh-CN" dirty="0"/>
              <a:t>http</a:t>
            </a:r>
            <a:r>
              <a:rPr lang="zh-CN" altLang="en-US" dirty="0"/>
              <a:t>模块，却不是让你直接用这个模块进行</a:t>
            </a:r>
            <a:r>
              <a:rPr lang="en-US" altLang="zh-CN" dirty="0"/>
              <a:t>Web</a:t>
            </a:r>
            <a:r>
              <a:rPr lang="zh-CN" altLang="en-US" dirty="0"/>
              <a:t>开发的。</a:t>
            </a:r>
            <a:r>
              <a:rPr lang="en-US" altLang="zh-CN" dirty="0"/>
              <a:t>http</a:t>
            </a:r>
            <a:r>
              <a:rPr lang="zh-CN" altLang="en-US" dirty="0"/>
              <a:t>模块仅仅是一个</a:t>
            </a:r>
            <a:r>
              <a:rPr lang="en-US" altLang="zh-CN" dirty="0"/>
              <a:t>HTTP</a:t>
            </a:r>
            <a:r>
              <a:rPr lang="zh-CN" altLang="en-US" dirty="0"/>
              <a:t>服务器内核的封装。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9872" y="1955653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可以使用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模块进行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开发吗？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第七讲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路由控制及参数设置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249289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routes/index.js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中有以下代码：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router.get('/', function(req, res){ res.render('index', { title: 'Express' }); });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段代码的意思是当访问主页时，调用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ejs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模板引擎，来渲染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index.ejs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模版文件（即将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title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变量全部替换为字符串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Express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），生成静态页面并显示在浏览器中。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548158"/>
            <a:ext cx="2169184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、工作原理</a:t>
            </a:r>
            <a:endParaRPr lang="zh-CN" altLang="en-US" sz="28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548158"/>
            <a:ext cx="2169184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、路由规则</a:t>
            </a:r>
            <a:endParaRPr lang="zh-CN" altLang="en-US" sz="28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2564904"/>
            <a:ext cx="748883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  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express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封装了多种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http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请求方式，我们主要只使用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get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和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post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两种，即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app.get()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app.post()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app.get()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和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app.post()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的第一个参数都为请求的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路径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，第二个参数为处理请求的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回调函数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，回调函数有两个参数分别是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req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和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res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，代表请求信息和响应信息 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34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76213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路径请求及对应的获取路径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3068960"/>
            <a:ext cx="8672295" cy="30777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GET /search?q=tobi+ferret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req.query.q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=&gt; "tobi ferret“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GET /shoes?order=desc&amp;shoe[color]=blue&amp;shoe[type]=converse req.query.order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=&gt; "desc"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req.query.shoe.color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=&gt; "blue"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req.query.shoe.type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=&gt; "converse"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4149" y="2516674"/>
            <a:ext cx="1896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33"/>
                </a:solidFill>
                <a:latin typeface="Calibri"/>
                <a:ea typeface="Helvetica Neue"/>
                <a:cs typeface="宋体" pitchFamily="2" charset="-122"/>
              </a:rPr>
              <a:t>①</a:t>
            </a:r>
            <a:r>
              <a:rPr lang="zh-CN" altLang="zh-CN" sz="2400" b="1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req.query</a:t>
            </a:r>
            <a:endParaRPr lang="zh-CN" altLang="zh-CN" sz="2400" dirty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7273" y="2492896"/>
            <a:ext cx="8208912" cy="36438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POST</a:t>
            </a:r>
            <a:r>
              <a:rPr lang="en-US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user[name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]=tobi&amp;user[email]=tobi@learnboost.com req.body.user.name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"tobi"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req.body.user.email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"tobi@learnboost.com"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POST { "name": "tobi" }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req.body.name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"tobi" </a:t>
            </a:r>
          </a:p>
        </p:txBody>
      </p:sp>
      <p:sp>
        <p:nvSpPr>
          <p:cNvPr id="3" name="矩形 2"/>
          <p:cNvSpPr/>
          <p:nvPr/>
        </p:nvSpPr>
        <p:spPr>
          <a:xfrm>
            <a:off x="600128" y="1820833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Calibri"/>
                <a:ea typeface="宋体" pitchFamily="2" charset="-122"/>
                <a:cs typeface="宋体" pitchFamily="2" charset="-122"/>
              </a:rPr>
              <a:t>② </a:t>
            </a: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req.body</a:t>
            </a:r>
            <a:endParaRPr lang="zh-CN" altLang="zh-CN" sz="2000" dirty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507704"/>
            <a:ext cx="6768752" cy="27699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GET /user/tj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req.params.name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"tj"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GET /file/javascripts/jquery.js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req.params[0]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"javascripts/jquery.js" 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1628800"/>
            <a:ext cx="1909497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Calibri"/>
                <a:ea typeface="宋体" pitchFamily="2" charset="-122"/>
                <a:cs typeface="宋体" pitchFamily="2" charset="-122"/>
              </a:rPr>
              <a:t>③ </a:t>
            </a: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req.params</a:t>
            </a:r>
            <a:endParaRPr lang="zh-CN" altLang="zh-CN" sz="2000" dirty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994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031232"/>
            <a:ext cx="6840760" cy="36933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?name=tobi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req.param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('name')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"tobi"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POST name=tobi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req.param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('name')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"tobi" // /user/tobi for /user/:name req.param('name') </a:t>
            </a:r>
            <a:endParaRPr lang="en-US" altLang="zh-CN" sz="2000" dirty="0" smtClean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=&gt; "tobi" 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1501173"/>
            <a:ext cx="25571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Calibri"/>
                <a:ea typeface="宋体" pitchFamily="2" charset="-122"/>
                <a:cs typeface="宋体" pitchFamily="2" charset="-122"/>
              </a:rPr>
              <a:t>④</a:t>
            </a:r>
            <a:r>
              <a:rPr lang="zh-CN" altLang="zh-CN" sz="20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req.param(name</a:t>
            </a:r>
            <a:r>
              <a:rPr lang="zh-CN" altLang="zh-CN" sz="20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994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6148" y="1860848"/>
            <a:ext cx="7831456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req.query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 处理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get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请求，获取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get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请求参数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req.params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 处理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/:xxx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形式的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get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或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post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                     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获取请求参数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req.body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 处理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post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请求，获取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post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请求体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Helvetica Neue"/>
                <a:cs typeface="宋体" pitchFamily="2" charset="-122"/>
              </a:rPr>
              <a:t>req.param()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 处理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get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和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post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请求，但查找优先级由高到低为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req.params→req.body→req.query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99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2780928"/>
            <a:ext cx="7560840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app.get('/nswbmw', function (req, res)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res.send('hello,world!');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548158"/>
            <a:ext cx="28905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添加路由规则</a:t>
            </a:r>
            <a:endParaRPr lang="zh-CN" altLang="en-US" sz="28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99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第七讲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模板引擎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安装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express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创建工程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路由控制及参数设置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987432" y="2830500"/>
            <a:ext cx="3011517" cy="1455027"/>
            <a:chOff x="5076056" y="-10253"/>
            <a:chExt cx="3011517" cy="1455027"/>
          </a:xfrm>
        </p:grpSpPr>
        <p:sp>
          <p:nvSpPr>
            <p:cNvPr id="22" name="流程图: 联系 21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模板引擎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548158"/>
            <a:ext cx="32512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、什么是模板引擎</a:t>
            </a:r>
            <a:endParaRPr lang="zh-CN" altLang="en-US" sz="28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580" y="2636912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模</a:t>
            </a:r>
            <a:r>
              <a:rPr lang="zh-CN" altLang="en-US" sz="2400" dirty="0"/>
              <a:t>板引擎（</a:t>
            </a:r>
            <a:r>
              <a:rPr lang="en-US" altLang="zh-CN" sz="2400" dirty="0"/>
              <a:t>Template Engine</a:t>
            </a:r>
            <a:r>
              <a:rPr lang="zh-CN" altLang="en-US" sz="2400" dirty="0"/>
              <a:t>）是一个将页面模板和要显示的数据结合起来生成 </a:t>
            </a:r>
            <a:r>
              <a:rPr lang="en-US" altLang="zh-CN" sz="2400" dirty="0"/>
              <a:t>HTML </a:t>
            </a:r>
            <a:r>
              <a:rPr lang="zh-CN" altLang="en-US" sz="2400" dirty="0"/>
              <a:t>页面的工具。</a:t>
            </a:r>
            <a:br>
              <a:rPr lang="zh-CN" altLang="en-US" sz="2400" dirty="0"/>
            </a:br>
            <a:r>
              <a:rPr lang="zh-CN" altLang="en-US" sz="2400" dirty="0" smtClean="0"/>
              <a:t>          如</a:t>
            </a:r>
            <a:r>
              <a:rPr lang="zh-CN" altLang="en-US" sz="2400" dirty="0"/>
              <a:t>果说上面讲到的 </a:t>
            </a:r>
            <a:r>
              <a:rPr lang="en-US" altLang="zh-CN" sz="2400" dirty="0"/>
              <a:t>express </a:t>
            </a:r>
            <a:r>
              <a:rPr lang="zh-CN" altLang="en-US" sz="2400" dirty="0"/>
              <a:t>中的路由控制方法相当于 </a:t>
            </a:r>
            <a:r>
              <a:rPr lang="en-US" altLang="zh-CN" sz="2400" dirty="0"/>
              <a:t>MVC </a:t>
            </a:r>
            <a:r>
              <a:rPr lang="zh-CN" altLang="en-US" sz="2400" dirty="0"/>
              <a:t>中的控制器的话，那模板引擎就相当于 </a:t>
            </a:r>
            <a:r>
              <a:rPr lang="en-US" altLang="zh-CN" sz="2400" dirty="0"/>
              <a:t>MVC </a:t>
            </a:r>
            <a:r>
              <a:rPr lang="zh-CN" altLang="en-US" sz="2400" dirty="0"/>
              <a:t>中的视图。</a:t>
            </a:r>
          </a:p>
        </p:txBody>
      </p:sp>
    </p:spTree>
    <p:extLst>
      <p:ext uri="{BB962C8B-B14F-4D97-AF65-F5344CB8AC3E}">
        <p14:creationId xmlns:p14="http://schemas.microsoft.com/office/powerpoint/2010/main" val="1902488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2211" r="34632" b="29433"/>
          <a:stretch/>
        </p:blipFill>
        <p:spPr bwMode="auto">
          <a:xfrm>
            <a:off x="323528" y="2132856"/>
            <a:ext cx="849433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44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548158"/>
            <a:ext cx="23519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、什么是</a:t>
            </a: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ejs</a:t>
            </a:r>
            <a:endParaRPr lang="zh-CN" altLang="en-US" sz="28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2354070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ejs </a:t>
            </a:r>
            <a:r>
              <a:rPr lang="zh-CN" altLang="en-US" sz="2400" dirty="0"/>
              <a:t>是模板引擎的一种</a:t>
            </a:r>
            <a:r>
              <a:rPr lang="zh-CN" altLang="en-US" sz="2400" dirty="0" smtClean="0"/>
              <a:t>，它</a:t>
            </a:r>
            <a:r>
              <a:rPr lang="zh-CN" altLang="en-US" sz="2400" dirty="0"/>
              <a:t>使用起来十分简单，而且与 </a:t>
            </a:r>
            <a:r>
              <a:rPr lang="en-US" altLang="zh-CN" sz="2400" dirty="0"/>
              <a:t>express </a:t>
            </a:r>
            <a:r>
              <a:rPr lang="zh-CN" altLang="en-US" sz="2400" dirty="0"/>
              <a:t>集成良好。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3933056"/>
            <a:ext cx="6660740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app.set('views', __dirname + '/views'); app.set('view engine', 'ejs');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430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1348" y="2320921"/>
            <a:ext cx="7789083" cy="32592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  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我们通过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express -e blog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只是初始化了一个使用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ejs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模板引擎的工程而已，比如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node_modules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下添加了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ejs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模块，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views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文件夹下有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index.ejs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。并不是说强制该工程只能使用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ejs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不能使用其他的模板引擎比如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jade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，真正指定使用哪个模板引擎的是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app.set('view engine', 'ejs');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。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000173" y="1669946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注意</a:t>
            </a:r>
            <a:r>
              <a:rPr lang="zh-CN" altLang="en-US" sz="2400" dirty="0">
                <a:solidFill>
                  <a:srgbClr val="333333"/>
                </a:solidFill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85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1916832"/>
            <a:ext cx="762257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routes/index.js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中通过调用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res.render()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 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渲染模版，并将其产生的页面直接返回给客户端。它接受两个参数，第一个是模板的名称，即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views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目录下的模板文件名，扩展名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.ejs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可选。第二个参数是传递给模板的数据对象，用于模板翻译。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1556792"/>
            <a:ext cx="8136904" cy="48013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index.ejs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&lt;!DOCTYPE html&gt;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&lt;html&gt;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&lt;head&gt;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&lt;title&gt;&lt;%= title %&gt;&lt;/title&gt;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&lt;link rel='stylesheet' href='/stylesheets/style.css' /&gt;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&lt;/head&gt;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&lt;body&gt;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&lt;h1&gt;&lt;%= title %&gt;&lt;/h1&gt;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&lt;p&gt;Welcome to &lt;%= title %&gt;&lt;/p&gt;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&lt;/body&gt;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&lt;/html&gt;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7524328" y="2618620"/>
            <a:ext cx="830997" cy="205280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Ejs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模板案例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531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8547" y="1700807"/>
            <a:ext cx="8568952" cy="44319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&lt;!DOCTYPE html&gt;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&lt;html&gt;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&lt;head&gt;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&lt;title&gt;Express&lt;/title&gt;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&lt;link rel='stylesheet' href='/stylesheets/style.css' /&gt;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&lt;/head&gt;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&lt;body&gt;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&lt;h1&gt;Express&lt;/h1&gt;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&lt;p&gt;Welcome to Express&lt;/p&gt;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&lt;/body&gt;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&lt;/html&gt;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7380312" y="2453577"/>
            <a:ext cx="830997" cy="292644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模板渲染后的代码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44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2636911"/>
            <a:ext cx="7344816" cy="293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ejs </a:t>
            </a:r>
            <a:r>
              <a:rPr lang="zh-CN" altLang="en-US" sz="2400" dirty="0"/>
              <a:t>的标签系统非常简单，它只有以下三种标签：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2400" dirty="0"/>
              <a:t>&lt;% code %&gt;</a:t>
            </a:r>
            <a:r>
              <a:rPr lang="zh-CN" altLang="en-US" sz="2400" dirty="0"/>
              <a:t>：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2400" dirty="0"/>
              <a:t>&lt;%= code %&gt;</a:t>
            </a:r>
            <a:r>
              <a:rPr lang="zh-CN" altLang="en-US" sz="2400" dirty="0"/>
              <a:t>：显示替换过 </a:t>
            </a:r>
            <a:r>
              <a:rPr lang="en-US" altLang="zh-CN" sz="2400" dirty="0"/>
              <a:t>HTML </a:t>
            </a:r>
            <a:r>
              <a:rPr lang="zh-CN" altLang="en-US" sz="2400" dirty="0"/>
              <a:t>特殊字符的内容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2400" dirty="0"/>
              <a:t>&lt;%- code %&gt;</a:t>
            </a:r>
            <a:r>
              <a:rPr lang="zh-CN" altLang="en-US" sz="2400" dirty="0"/>
              <a:t>：显示原始 </a:t>
            </a:r>
            <a:r>
              <a:rPr lang="en-US" altLang="zh-CN" sz="2400" dirty="0"/>
              <a:t>HTML </a:t>
            </a:r>
            <a:r>
              <a:rPr lang="zh-CN" altLang="en-US" sz="2400" dirty="0"/>
              <a:t>内容。</a:t>
            </a:r>
          </a:p>
        </p:txBody>
      </p:sp>
      <p:sp>
        <p:nvSpPr>
          <p:cNvPr id="3" name="矩形 2"/>
          <p:cNvSpPr/>
          <p:nvPr/>
        </p:nvSpPr>
        <p:spPr>
          <a:xfrm>
            <a:off x="880781" y="1772816"/>
            <a:ext cx="2533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ejs </a:t>
            </a:r>
            <a:r>
              <a:rPr lang="zh-CN" altLang="en-US" sz="28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的标签</a:t>
            </a:r>
          </a:p>
        </p:txBody>
      </p:sp>
    </p:spTree>
    <p:extLst>
      <p:ext uri="{BB962C8B-B14F-4D97-AF65-F5344CB8AC3E}">
        <p14:creationId xmlns:p14="http://schemas.microsoft.com/office/powerpoint/2010/main" val="400410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2997" y="16288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、页面布局</a:t>
            </a:r>
            <a:endParaRPr lang="zh-CN" altLang="en-US" sz="28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9437" y="3276691"/>
            <a:ext cx="2892443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a %&gt;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hello,world!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b %&gt;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44008" y="4160306"/>
            <a:ext cx="3790594" cy="10486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b.ejs</a:t>
            </a:r>
            <a:endParaRPr lang="zh-CN" altLang="zh-CN" sz="2400" dirty="0">
              <a:solidFill>
                <a:srgbClr val="333333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this is b.ejs </a:t>
            </a:r>
          </a:p>
        </p:txBody>
      </p:sp>
      <p:sp>
        <p:nvSpPr>
          <p:cNvPr id="8" name="矩形 7"/>
          <p:cNvSpPr/>
          <p:nvPr/>
        </p:nvSpPr>
        <p:spPr>
          <a:xfrm>
            <a:off x="4644008" y="2564904"/>
            <a:ext cx="3355925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a.ejs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this is a.ejs 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843808" y="2996952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43808" y="4437112"/>
            <a:ext cx="1656184" cy="247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39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62145" y="2089185"/>
            <a:ext cx="4641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、安装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express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安装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express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npm install -g express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测试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express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express --version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、创建工程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创建工程（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express -e HelloExpress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在本地添加依赖（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npm install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启动服务（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npm start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工程结构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app.js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第七讲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0" y="1815611"/>
            <a:ext cx="4255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安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装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9952" y="2325450"/>
            <a:ext cx="3888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、路由控制及参数设置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工作原理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路由规则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路径请求及对应的获取路径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添加路由规则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、模板引擎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ejs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模板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ejs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的标签</a:t>
            </a:r>
          </a:p>
        </p:txBody>
      </p:sp>
    </p:spTree>
    <p:extLst>
      <p:ext uri="{BB962C8B-B14F-4D97-AF65-F5344CB8AC3E}">
        <p14:creationId xmlns:p14="http://schemas.microsoft.com/office/powerpoint/2010/main" val="3972676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50" y="2276872"/>
            <a:ext cx="85157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400" dirty="0"/>
              <a:t>Node.js</a:t>
            </a:r>
            <a:r>
              <a:rPr lang="zh-CN" altLang="en-US" sz="2400" dirty="0"/>
              <a:t>由于不需要另外的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服务器，因此减少了一层抽象，给性能带了不少的提升，同时也因此提高了开发难度，实现一个</a:t>
            </a:r>
            <a:r>
              <a:rPr lang="en-US" altLang="zh-CN" sz="2400" dirty="0"/>
              <a:t>POST</a:t>
            </a:r>
            <a:r>
              <a:rPr lang="zh-CN" altLang="en-US" sz="2400" dirty="0"/>
              <a:t>数据的表单，例如：</a:t>
            </a:r>
          </a:p>
          <a:p>
            <a:r>
              <a:rPr lang="zh-CN" altLang="en-US" sz="2400" dirty="0"/>
              <a:t>            </a:t>
            </a:r>
            <a:r>
              <a:rPr lang="en-US" altLang="zh-CN" sz="2400" dirty="0"/>
              <a:t>&lt;form&gt;</a:t>
            </a:r>
          </a:p>
          <a:p>
            <a:r>
              <a:rPr lang="en-US" altLang="zh-CN" sz="2400" dirty="0"/>
              <a:t>            &lt;input type='text' name='title'/&gt;</a:t>
            </a:r>
          </a:p>
          <a:p>
            <a:r>
              <a:rPr lang="en-US" altLang="zh-CN" sz="2400" dirty="0"/>
              <a:t>            &lt;input type='submit'/&gt;</a:t>
            </a:r>
          </a:p>
          <a:p>
            <a:r>
              <a:rPr lang="en-US" altLang="zh-CN" sz="2400" dirty="0"/>
              <a:t>            &lt;/form&gt;</a:t>
            </a:r>
          </a:p>
          <a:p>
            <a:r>
              <a:rPr lang="en-US" altLang="zh-CN" sz="2400" dirty="0"/>
              <a:t>        PHP</a:t>
            </a:r>
            <a:r>
              <a:rPr lang="zh-CN" altLang="en-US" sz="2400" dirty="0"/>
              <a:t>获取</a:t>
            </a:r>
            <a:r>
              <a:rPr lang="en-US" altLang="zh-CN" sz="2400" dirty="0"/>
              <a:t>POST</a:t>
            </a:r>
            <a:r>
              <a:rPr lang="zh-CN" altLang="en-US" sz="2400" dirty="0"/>
              <a:t>请求参数：</a:t>
            </a:r>
          </a:p>
          <a:p>
            <a:r>
              <a:rPr lang="zh-CN" altLang="en-US" sz="2400" dirty="0"/>
              <a:t>        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echo </a:t>
            </a:r>
            <a:r>
              <a:rPr lang="en-US" altLang="zh-CN" sz="2400" dirty="0"/>
              <a:t>$_POST('title');</a:t>
            </a:r>
          </a:p>
          <a:p>
            <a:r>
              <a:rPr lang="en-US" altLang="zh-CN" sz="2400" dirty="0"/>
              <a:t>         request.getParamter('title');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659631"/>
            <a:ext cx="297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、什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么要用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659631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、安装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273700"/>
            <a:ext cx="756084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npm</a:t>
            </a:r>
            <a:r>
              <a:rPr lang="zh-CN" altLang="en-US" dirty="0"/>
              <a:t>提供了大量的第三方模块，其中不乏许多</a:t>
            </a:r>
            <a:r>
              <a:rPr lang="en-US" altLang="zh-CN" dirty="0"/>
              <a:t>Web</a:t>
            </a:r>
            <a:r>
              <a:rPr lang="zh-CN" altLang="en-US" dirty="0"/>
              <a:t>框架，我们没有必要重复发明轮子，因而选择使用</a:t>
            </a:r>
            <a:r>
              <a:rPr lang="en-US" altLang="zh-CN" dirty="0"/>
              <a:t>Express</a:t>
            </a:r>
            <a:r>
              <a:rPr lang="zh-CN" altLang="en-US" dirty="0"/>
              <a:t>作为开发框架，目前最稳定且唯一一个</a:t>
            </a:r>
            <a:r>
              <a:rPr lang="en-US" altLang="zh-CN" dirty="0"/>
              <a:t>Web</a:t>
            </a:r>
            <a:r>
              <a:rPr lang="zh-CN" altLang="en-US" dirty="0"/>
              <a:t>开发框架。</a:t>
            </a:r>
          </a:p>
        </p:txBody>
      </p:sp>
      <p:sp>
        <p:nvSpPr>
          <p:cNvPr id="4" name="矩形 3"/>
          <p:cNvSpPr/>
          <p:nvPr/>
        </p:nvSpPr>
        <p:spPr>
          <a:xfrm>
            <a:off x="2043645" y="4188437"/>
            <a:ext cx="3771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alibri"/>
              </a:rPr>
              <a:t>①</a:t>
            </a:r>
            <a:r>
              <a:rPr lang="en-US" altLang="zh-CN" sz="2800" dirty="0"/>
              <a:t> npm install -g express</a:t>
            </a:r>
            <a:endParaRPr lang="zh-CN" alt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9604" y="5019273"/>
            <a:ext cx="5390706" cy="5232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Calibri"/>
              </a:rPr>
              <a:t>② </a:t>
            </a:r>
            <a:r>
              <a:rPr lang="zh-CN" altLang="zh-CN" sz="2800" dirty="0" smtClean="0"/>
              <a:t>npm </a:t>
            </a:r>
            <a:r>
              <a:rPr lang="zh-CN" altLang="zh-CN" sz="2800" dirty="0"/>
              <a:t>install -g express-generator 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7784" y="2844225"/>
            <a:ext cx="30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express </a:t>
            </a:r>
            <a:r>
              <a:rPr lang="en-US" altLang="zh-CN" sz="2800" dirty="0"/>
              <a:t>--version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107632" y="1829164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测试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express</a:t>
            </a:r>
            <a:endParaRPr lang="zh-CN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784" y="3645024"/>
            <a:ext cx="3006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express -V</a:t>
            </a:r>
            <a:endParaRPr lang="zh-CN" altLang="zh-CN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274840" y="3978642"/>
            <a:ext cx="1120688" cy="625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95528" y="4742366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大写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32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第七讲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创建工程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、创建工程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259" y="2926685"/>
            <a:ext cx="329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express -e </a:t>
            </a:r>
            <a:r>
              <a:rPr lang="en-US" altLang="zh-CN" sz="2400" dirty="0" smtClean="0"/>
              <a:t>HelloExpress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949459" y="3663944"/>
            <a:ext cx="0" cy="629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54403" y="4309761"/>
            <a:ext cx="1425469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工程名称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自定义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56497" y="357301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714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1648</Words>
  <Application>Microsoft Office PowerPoint</Application>
  <PresentationFormat>全屏显示(4:3)</PresentationFormat>
  <Paragraphs>224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63</cp:revision>
  <dcterms:modified xsi:type="dcterms:W3CDTF">2016-05-11T08:25:57Z</dcterms:modified>
</cp:coreProperties>
</file>