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70" r:id="rId8"/>
    <p:sldId id="282" r:id="rId9"/>
    <p:sldId id="269" r:id="rId10"/>
    <p:sldId id="281" r:id="rId11"/>
    <p:sldId id="261" r:id="rId12"/>
    <p:sldId id="268" r:id="rId13"/>
    <p:sldId id="289" r:id="rId14"/>
    <p:sldId id="290" r:id="rId15"/>
    <p:sldId id="291" r:id="rId16"/>
    <p:sldId id="292" r:id="rId17"/>
    <p:sldId id="286" r:id="rId18"/>
    <p:sldId id="263" r:id="rId19"/>
    <p:sldId id="264" r:id="rId20"/>
    <p:sldId id="293" r:id="rId21"/>
    <p:sldId id="294" r:id="rId22"/>
    <p:sldId id="271" r:id="rId23"/>
    <p:sldId id="272" r:id="rId24"/>
    <p:sldId id="273" r:id="rId25"/>
    <p:sldId id="274" r:id="rId26"/>
    <p:sldId id="277" r:id="rId27"/>
    <p:sldId id="278" r:id="rId28"/>
    <p:sldId id="279" r:id="rId29"/>
    <p:sldId id="280" r:id="rId30"/>
    <p:sldId id="275" r:id="rId31"/>
    <p:sldId id="27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f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484784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、读取文件并写入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132856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fs.read(fd,buffer,offset,length,position,[callback(err,bytesRead,buffer)])</a:t>
            </a:r>
            <a:r>
              <a:rPr lang="zh-CN" altLang="en-US" sz="2400" dirty="0"/>
              <a:t>是</a:t>
            </a:r>
            <a:r>
              <a:rPr lang="en-US" altLang="zh-CN" sz="2400" dirty="0"/>
              <a:t>POSIX</a:t>
            </a:r>
            <a:r>
              <a:rPr lang="zh-CN" altLang="en-US" sz="2400" dirty="0"/>
              <a:t>中</a:t>
            </a:r>
            <a:r>
              <a:rPr lang="en-US" altLang="zh-CN" sz="2400" dirty="0"/>
              <a:t>read</a:t>
            </a:r>
            <a:r>
              <a:rPr lang="zh-CN" altLang="en-US" sz="2400" dirty="0"/>
              <a:t>函数的封装，相比</a:t>
            </a:r>
            <a:r>
              <a:rPr lang="en-US" altLang="zh-CN" sz="2400" dirty="0"/>
              <a:t>readFile</a:t>
            </a:r>
            <a:r>
              <a:rPr lang="zh-CN" altLang="en-US" sz="2400" dirty="0"/>
              <a:t>提供了更底层的接口。从指定的文件描述</a:t>
            </a:r>
            <a:r>
              <a:rPr lang="en-US" altLang="zh-CN" sz="2400" dirty="0"/>
              <a:t>fd</a:t>
            </a:r>
            <a:r>
              <a:rPr lang="zh-CN" altLang="en-US" sz="2400" dirty="0"/>
              <a:t>中读取数据并写入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/>
              <a:t>fd:</a:t>
            </a:r>
            <a:r>
              <a:rPr lang="zh-CN" altLang="en-US" sz="2400" dirty="0"/>
              <a:t>指定的文件描述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/>
              <a:t>offset</a:t>
            </a:r>
            <a:r>
              <a:rPr lang="zh-CN" altLang="en-US" sz="2400" dirty="0"/>
              <a:t>是</a:t>
            </a:r>
            <a:r>
              <a:rPr lang="en-US" altLang="zh-CN" sz="2400" dirty="0"/>
              <a:t>buffer</a:t>
            </a:r>
            <a:r>
              <a:rPr lang="zh-CN" altLang="en-US" sz="2400" dirty="0"/>
              <a:t>的写入偏量值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/>
              <a:t>buffer</a:t>
            </a:r>
            <a:r>
              <a:rPr lang="zh-CN" altLang="en-US" sz="2400" dirty="0"/>
              <a:t>指向的缓存区对象。               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/>
              <a:t>length</a:t>
            </a:r>
            <a:r>
              <a:rPr lang="zh-CN" altLang="en-US" sz="2400" dirty="0"/>
              <a:t>：读取的字节数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/>
              <a:t>position</a:t>
            </a:r>
            <a:r>
              <a:rPr lang="zh-CN" altLang="en-US" sz="2400" dirty="0"/>
              <a:t>：文件读取的起始数，如果为</a:t>
            </a:r>
            <a:r>
              <a:rPr lang="en-US" altLang="zh-CN" sz="2400" dirty="0"/>
              <a:t>null</a:t>
            </a:r>
            <a:r>
              <a:rPr lang="zh-CN" altLang="en-US" sz="2400" dirty="0"/>
              <a:t>，则从当前文件指针读取。</a:t>
            </a:r>
          </a:p>
          <a:p>
            <a:r>
              <a:rPr lang="zh-CN" altLang="en-US" sz="2400" dirty="0"/>
              <a:t>                回调函数传递</a:t>
            </a:r>
            <a:r>
              <a:rPr lang="en-US" altLang="zh-CN" sz="2400" dirty="0"/>
              <a:t>err,bytesRead</a:t>
            </a:r>
            <a:r>
              <a:rPr lang="zh-CN" altLang="en-US" sz="2400" dirty="0"/>
              <a:t>和</a:t>
            </a:r>
            <a:r>
              <a:rPr lang="en-US" altLang="zh-CN" sz="2400" dirty="0"/>
              <a:t>buffer</a:t>
            </a:r>
            <a:r>
              <a:rPr lang="zh-CN" altLang="en-US" sz="2400" dirty="0"/>
              <a:t>，分别标识读取的字节数和缓冲区对象。</a:t>
            </a:r>
          </a:p>
        </p:txBody>
      </p:sp>
      <p:sp>
        <p:nvSpPr>
          <p:cNvPr id="4" name="矩形 3"/>
          <p:cNvSpPr/>
          <p:nvPr/>
        </p:nvSpPr>
        <p:spPr>
          <a:xfrm>
            <a:off x="4726015" y="6512130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         API</a:t>
            </a:r>
            <a:r>
              <a:rPr lang="zh-CN" altLang="en-US" dirty="0">
                <a:solidFill>
                  <a:schemeClr val="bg1"/>
                </a:solidFill>
              </a:rPr>
              <a:t>地址：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http://nodejs.org/api/fs.html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1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第八讲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、认识ｍ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ongodb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090" y="2348880"/>
            <a:ext cx="792087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mongodb</a:t>
            </a:r>
            <a:r>
              <a:rPr lang="zh-CN" altLang="en-US" dirty="0" smtClean="0"/>
              <a:t>是一个</a:t>
            </a:r>
            <a:r>
              <a:rPr lang="zh-CN" altLang="en-US" dirty="0"/>
              <a:t>基于分布式文件存储的 </a:t>
            </a:r>
            <a:r>
              <a:rPr lang="en-US" altLang="zh-CN" dirty="0"/>
              <a:t>NoSQL</a:t>
            </a:r>
            <a:r>
              <a:rPr lang="zh-CN" altLang="en-US" dirty="0"/>
              <a:t>（非关系型数据库）的一种，由 </a:t>
            </a:r>
            <a:r>
              <a:rPr lang="en-US" altLang="zh-CN" dirty="0"/>
              <a:t>C++ </a:t>
            </a:r>
            <a:r>
              <a:rPr lang="zh-CN" altLang="en-US" dirty="0"/>
              <a:t>语言编写，旨在为 </a:t>
            </a:r>
            <a:r>
              <a:rPr lang="en-US" altLang="zh-CN" dirty="0"/>
              <a:t>WEB </a:t>
            </a:r>
            <a:r>
              <a:rPr lang="zh-CN" altLang="en-US" dirty="0"/>
              <a:t>应用提供可扩展的高性能数据存储解决方案</a:t>
            </a:r>
            <a:r>
              <a:rPr lang="zh-CN" altLang="en-US" dirty="0" smtClean="0"/>
              <a:t>。</a:t>
            </a:r>
            <a:r>
              <a:rPr lang="en-US" altLang="zh-CN" dirty="0"/>
              <a:t> mongodb</a:t>
            </a:r>
            <a:r>
              <a:rPr lang="zh-CN" altLang="en-US" dirty="0" smtClean="0"/>
              <a:t>支</a:t>
            </a:r>
            <a:r>
              <a:rPr lang="zh-CN" altLang="en-US" dirty="0"/>
              <a:t>持的数据结构非常松散，是类似 </a:t>
            </a:r>
            <a:r>
              <a:rPr lang="en-US" altLang="zh-CN" dirty="0"/>
              <a:t>json </a:t>
            </a:r>
            <a:r>
              <a:rPr lang="zh-CN" altLang="en-US" dirty="0"/>
              <a:t>的 </a:t>
            </a:r>
            <a:r>
              <a:rPr lang="en-US" altLang="zh-CN" dirty="0"/>
              <a:t>bjson </a:t>
            </a:r>
            <a:r>
              <a:rPr lang="zh-CN" altLang="en-US" dirty="0"/>
              <a:t>格式，因此可以存储比较复杂的数据类型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mongodb</a:t>
            </a:r>
            <a:r>
              <a:rPr lang="zh-CN" altLang="en-US" dirty="0" smtClean="0"/>
              <a:t>没</a:t>
            </a:r>
            <a:r>
              <a:rPr lang="zh-CN" altLang="en-US" dirty="0"/>
              <a:t>有关系型数据库中行和表的概念，不过有类似的文档和集合的概念。文档是 </a:t>
            </a:r>
            <a:r>
              <a:rPr lang="en-US" altLang="zh-CN" dirty="0"/>
              <a:t>mongodb</a:t>
            </a:r>
            <a:r>
              <a:rPr lang="zh-CN" altLang="en-US" dirty="0" smtClean="0"/>
              <a:t>最</a:t>
            </a:r>
            <a:r>
              <a:rPr lang="zh-CN" altLang="en-US" dirty="0"/>
              <a:t>基本的单位，每个文档都会以唯一的 </a:t>
            </a:r>
            <a:r>
              <a:rPr lang="en-US" altLang="zh-CN" dirty="0"/>
              <a:t>_id </a:t>
            </a:r>
            <a:r>
              <a:rPr lang="zh-CN" altLang="en-US" dirty="0"/>
              <a:t>标识，文档的属性为 </a:t>
            </a:r>
            <a:r>
              <a:rPr lang="en-US" altLang="zh-CN" dirty="0"/>
              <a:t>key/value </a:t>
            </a:r>
            <a:r>
              <a:rPr lang="zh-CN" altLang="en-US" dirty="0"/>
              <a:t>的键值对形式，文档内可以嵌套另一个文档，因此可以存储比较复杂的数据类型。集合是许多文档的总和，一个数据库可以有多个集合，一个集合可以有多个文档。</a:t>
            </a: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0320" y="2739278"/>
            <a:ext cx="7836135" cy="27699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安装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ongo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db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很简单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,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去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  <a:hlinkClick r:id="rId2"/>
              </a:rPr>
              <a:t>官网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下载对应系统的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ongo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fn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压缩包即可。解压后将文件夹重命名为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mongodb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，并在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mongodb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文件夹里新建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blog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文件夹作为存储目录。进入到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bin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Helvetica Neue"/>
                <a:cs typeface="宋体" pitchFamily="2" charset="-122"/>
              </a:rPr>
              <a:t>目录下：运行：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./mongod --dbpath ../blog/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764294"/>
            <a:ext cx="235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安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装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ongo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db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38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2395638"/>
            <a:ext cx="8136904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        </a:t>
            </a:r>
            <a:r>
              <a:rPr 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数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据库虽然安装并启动成功了，</a:t>
            </a:r>
            <a:r>
              <a:rPr 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但需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要连接数据库后才能使用数据库。怎么才能在 </a:t>
            </a:r>
            <a:r>
              <a:rPr lang="en-US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n</a:t>
            </a:r>
            <a:r>
              <a:rPr lang="zh-CN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ode.js 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中使用 </a:t>
            </a:r>
            <a:r>
              <a:rPr lang="en-US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m</a:t>
            </a:r>
            <a:r>
              <a:rPr lang="zh-CN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ongo</a:t>
            </a:r>
            <a:r>
              <a:rPr lang="en-US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db</a:t>
            </a:r>
            <a:r>
              <a:rPr lang="zh-CN" altLang="zh-CN" sz="2400" dirty="0" smtClean="0">
                <a:latin typeface="Arial" pitchFamily="34" charset="0"/>
                <a:ea typeface="Helvetica Neue"/>
                <a:cs typeface="宋体" pitchFamily="2" charset="-122"/>
              </a:rPr>
              <a:t> 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呢？我们使用官方提供的 </a:t>
            </a:r>
            <a:r>
              <a:rPr lang="zh-CN" altLang="zh-CN" sz="2400" dirty="0">
                <a:latin typeface="Arial" pitchFamily="34" charset="0"/>
                <a:ea typeface="Helvetica Neue"/>
                <a:cs typeface="宋体" pitchFamily="2" charset="-122"/>
              </a:rPr>
              <a:t>node-mongodb-native 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驱动模块，打开 </a:t>
            </a:r>
            <a:r>
              <a:rPr lang="zh-CN" altLang="zh-CN" sz="2400" dirty="0">
                <a:latin typeface="Arial" pitchFamily="34" charset="0"/>
                <a:ea typeface="Helvetica Neue"/>
                <a:cs typeface="宋体" pitchFamily="2" charset="-122"/>
              </a:rPr>
              <a:t>package.json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，在 </a:t>
            </a:r>
            <a:r>
              <a:rPr lang="zh-CN" altLang="zh-CN" sz="2400" dirty="0">
                <a:latin typeface="Arial" pitchFamily="34" charset="0"/>
                <a:ea typeface="Helvetica Neue"/>
                <a:cs typeface="宋体" pitchFamily="2" charset="-122"/>
              </a:rPr>
              <a:t>dependencies 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中添加一行：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Helvetica Neue"/>
                <a:cs typeface="宋体" pitchFamily="2" charset="-122"/>
              </a:rPr>
              <a:t>"mongodb": "1.4.15"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然后运行 </a:t>
            </a:r>
            <a:r>
              <a:rPr lang="zh-CN" altLang="zh-CN" sz="2400" dirty="0">
                <a:latin typeface="Arial" pitchFamily="34" charset="0"/>
                <a:ea typeface="Helvetica Neue"/>
                <a:cs typeface="宋体" pitchFamily="2" charset="-122"/>
              </a:rPr>
              <a:t>npm install </a:t>
            </a:r>
            <a:r>
              <a:rPr lang="zh-CN" sz="2400" dirty="0">
                <a:latin typeface="Arial" pitchFamily="34" charset="0"/>
                <a:ea typeface="Helvetica Neue"/>
                <a:cs typeface="宋体" pitchFamily="2" charset="-122"/>
              </a:rPr>
              <a:t>更新依赖的模块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80086"/>
            <a:ext cx="235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、连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接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ongo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db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73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96136" y="548680"/>
            <a:ext cx="250581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、保存配置信息</a:t>
            </a:r>
            <a:endParaRPr lang="zh-CN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2802" y="1683294"/>
            <a:ext cx="8090763" cy="4556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在工程的根目录中创建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settings.js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文件，用于保存该博客工程的配置信息，比如数据库的连接信息。我们将数据库命名为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blog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settings.js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文件的内容如下：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module.exports = {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cookieSecret: 'myblog',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db: 'blog',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host: 'localhost',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port: 27017 };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其中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db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是数据库的名称，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host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是数据库的地址，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port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是数据库的端口号，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cookieSecret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用于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Cookie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加密与数据库无关，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7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48008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、会话支持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2222178"/>
            <a:ext cx="7345852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                </a:t>
            </a:r>
            <a:r>
              <a:rPr lang="en-US" altLang="zh-CN" sz="2400" dirty="0"/>
              <a:t>Express</a:t>
            </a:r>
            <a:r>
              <a:rPr lang="zh-CN" altLang="en-US" sz="2400" dirty="0"/>
              <a:t>也提供了会话中间件，默认情况下是把用户信息存储在内存中，我们既然已经有</a:t>
            </a:r>
            <a:r>
              <a:rPr lang="zh-CN" altLang="en-US" sz="2400" dirty="0" smtClean="0"/>
              <a:t>了</a:t>
            </a:r>
            <a:r>
              <a:rPr lang="en-US" altLang="zh-CN" sz="2400" dirty="0"/>
              <a:t>mongodb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就把会话信息存储在数据库中，便于持久维护。我们需要</a:t>
            </a:r>
            <a:r>
              <a:rPr lang="en-US" altLang="zh-CN" sz="2400" dirty="0"/>
              <a:t>connect</a:t>
            </a:r>
            <a:r>
              <a:rPr lang="zh-CN" altLang="en-US" sz="2400" dirty="0"/>
              <a:t>、</a:t>
            </a:r>
            <a:r>
              <a:rPr lang="en-US" altLang="zh-CN" sz="2400" dirty="0"/>
              <a:t>conenect-mongo</a:t>
            </a:r>
            <a:r>
              <a:rPr lang="zh-CN" altLang="en-US" sz="2400" dirty="0"/>
              <a:t>两个模块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151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700808"/>
            <a:ext cx="8388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前面已经加入了包的支持，我们直接修改</a:t>
            </a:r>
            <a:r>
              <a:rPr lang="en-US" altLang="zh-CN" sz="2000" dirty="0"/>
              <a:t>app.js</a:t>
            </a:r>
            <a:r>
              <a:rPr lang="zh-CN" altLang="en-US" sz="2000" dirty="0"/>
              <a:t>的程序入口。</a:t>
            </a:r>
          </a:p>
          <a:p>
            <a:r>
              <a:rPr lang="zh-CN" altLang="en-US" sz="2000" dirty="0"/>
              <a:t>                  引入模</a:t>
            </a:r>
            <a:r>
              <a:rPr lang="zh-CN" altLang="en-US" sz="2000" dirty="0" smtClean="0"/>
              <a:t>块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connect=require</a:t>
            </a:r>
            <a:r>
              <a:rPr lang="en-US" altLang="zh-CN" sz="2000" dirty="0"/>
              <a:t>("connect")</a:t>
            </a:r>
          </a:p>
          <a:p>
            <a:r>
              <a:rPr lang="en-US" altLang="zh-CN" sz="2000" dirty="0"/>
              <a:t>                   MongoStore = require('connect-mongo')(connect)</a:t>
            </a:r>
          </a:p>
          <a:p>
            <a:r>
              <a:rPr lang="en-US" altLang="zh-CN" sz="2000" dirty="0"/>
              <a:t>                  //</a:t>
            </a:r>
            <a:r>
              <a:rPr lang="zh-CN" altLang="en-US" sz="2000" dirty="0"/>
              <a:t>使用</a:t>
            </a:r>
            <a:r>
              <a:rPr lang="en-US" altLang="zh-CN" sz="2000" dirty="0"/>
              <a:t>cookie</a:t>
            </a:r>
            <a:r>
              <a:rPr lang="zh-CN" altLang="en-US" sz="2000" dirty="0"/>
              <a:t>中间件</a:t>
            </a:r>
          </a:p>
          <a:p>
            <a:r>
              <a:rPr lang="zh-CN" altLang="en-US" sz="2000" dirty="0"/>
              <a:t>                  </a:t>
            </a:r>
            <a:r>
              <a:rPr lang="en-US" altLang="zh-CN" sz="2000" dirty="0"/>
              <a:t>app.use(express.cookieParser());</a:t>
            </a:r>
          </a:p>
          <a:p>
            <a:r>
              <a:rPr lang="en-US" altLang="zh-CN" sz="2000" dirty="0"/>
              <a:t>                 //</a:t>
            </a:r>
            <a:r>
              <a:rPr lang="zh-CN" altLang="en-US" sz="2000" dirty="0"/>
              <a:t>会话中间件，存放在</a:t>
            </a:r>
            <a:r>
              <a:rPr lang="en-US" altLang="zh-CN" sz="2000" dirty="0"/>
              <a:t>mongodb</a:t>
            </a:r>
            <a:r>
              <a:rPr lang="zh-CN" altLang="en-US" sz="2000" dirty="0"/>
              <a:t>中</a:t>
            </a:r>
          </a:p>
          <a:p>
            <a:r>
              <a:rPr lang="zh-CN" altLang="en-US" sz="2000" dirty="0"/>
              <a:t>                  </a:t>
            </a:r>
            <a:r>
              <a:rPr lang="en-US" altLang="zh-CN" sz="2000" dirty="0"/>
              <a:t>app.use(express.session({</a:t>
            </a:r>
          </a:p>
          <a:p>
            <a:r>
              <a:rPr lang="en-US" altLang="zh-CN" sz="2000" dirty="0"/>
              <a:t>                          secret:settings.cookieSecret,</a:t>
            </a:r>
          </a:p>
          <a:p>
            <a:r>
              <a:rPr lang="en-US" altLang="zh-CN" sz="2000" dirty="0"/>
              <a:t>                          //</a:t>
            </a:r>
            <a:r>
              <a:rPr lang="zh-CN" altLang="en-US" sz="2000" dirty="0"/>
              <a:t>把会话信息存储到数据库中。</a:t>
            </a:r>
          </a:p>
          <a:p>
            <a:r>
              <a:rPr lang="zh-CN" altLang="en-US" sz="2000" dirty="0"/>
              <a:t>                          </a:t>
            </a:r>
            <a:r>
              <a:rPr lang="en-US" altLang="zh-CN" sz="2000" dirty="0"/>
              <a:t>store:new MongoStore({</a:t>
            </a:r>
          </a:p>
          <a:p>
            <a:r>
              <a:rPr lang="en-US" altLang="zh-CN" sz="2000" dirty="0"/>
              <a:t>                          db:settings.db</a:t>
            </a:r>
          </a:p>
          <a:p>
            <a:r>
              <a:rPr lang="en-US" altLang="zh-CN" sz="2000" dirty="0"/>
              <a:t>                      })</a:t>
            </a:r>
          </a:p>
          <a:p>
            <a:r>
              <a:rPr lang="en-US" altLang="zh-CN" sz="2000" dirty="0"/>
              <a:t>                  }));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276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第八讲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algn="r" eaLnBrk="1" hangingPunct="1"/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据库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622211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17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安</a:t>
            </a:r>
            <a:r>
              <a:rPr 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装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mySQL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1560656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17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prstClr val="black"/>
                </a:solidFill>
                <a:latin typeface="Arial Unicode MS"/>
                <a:ea typeface="宋体" pitchFamily="2" charset="-122"/>
                <a:cs typeface="宋体" pitchFamily="2" charset="-122"/>
              </a:rPr>
              <a:t>npm install mysql</a:t>
            </a:r>
            <a:r>
              <a:rPr lang="zh-CN" altLang="zh-CN" sz="28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123" name="Picture 3" descr="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58" y="2306435"/>
            <a:ext cx="639127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75776" y="1530041"/>
            <a:ext cx="50635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/>
              <a:t>fs</a:t>
            </a:r>
            <a:r>
              <a:rPr lang="zh-CN" altLang="en-US" dirty="0"/>
              <a:t>模块是文件操作的封装，它提供了文件的读取，写入，更名，删除，遍历目录，链接</a:t>
            </a:r>
            <a:r>
              <a:rPr lang="en-US" altLang="zh-CN" dirty="0"/>
              <a:t>POSIX</a:t>
            </a:r>
            <a:r>
              <a:rPr lang="zh-CN" altLang="en-US" dirty="0"/>
              <a:t>文件系统操作。与其他模块不同的是，</a:t>
            </a:r>
            <a:r>
              <a:rPr lang="en-US" altLang="zh-CN" dirty="0"/>
              <a:t>fs</a:t>
            </a:r>
            <a:r>
              <a:rPr lang="zh-CN" altLang="en-US" dirty="0"/>
              <a:t>模块中所有的操作都提供了异步和同步两个版本，例如读取文件内容函数异步方法：</a:t>
            </a:r>
            <a:r>
              <a:rPr lang="en-US" altLang="zh-CN" dirty="0"/>
              <a:t>readFile()</a:t>
            </a:r>
            <a:r>
              <a:rPr lang="zh-CN" altLang="en-US" dirty="0"/>
              <a:t>，同步方法</a:t>
            </a:r>
            <a:r>
              <a:rPr lang="en-US" altLang="zh-CN" dirty="0"/>
              <a:t>readFileSync()</a:t>
            </a:r>
            <a:r>
              <a:rPr lang="zh-CN" altLang="en-US" dirty="0"/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605" y="1736589"/>
            <a:ext cx="75963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注意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安</a:t>
            </a:r>
            <a:r>
              <a:rPr lang="zh-CN" altLang="en-US" sz="2400" dirty="0">
                <a:solidFill>
                  <a:srgbClr val="C00000"/>
                </a:solidFill>
              </a:rPr>
              <a:t>装前先把目录</a:t>
            </a:r>
            <a:r>
              <a:rPr lang="en-US" altLang="zh-CN" sz="2400" dirty="0">
                <a:solidFill>
                  <a:srgbClr val="C00000"/>
                </a:solidFill>
              </a:rPr>
              <a:t>cd</a:t>
            </a:r>
            <a:r>
              <a:rPr lang="zh-CN" altLang="en-US" sz="2400" dirty="0">
                <a:solidFill>
                  <a:srgbClr val="C00000"/>
                </a:solidFill>
              </a:rPr>
              <a:t>到</a:t>
            </a:r>
            <a:r>
              <a:rPr lang="en-US" altLang="zh-CN" sz="2400" dirty="0">
                <a:solidFill>
                  <a:srgbClr val="C00000"/>
                </a:solidFill>
              </a:rPr>
              <a:t>node.exe</a:t>
            </a:r>
            <a:r>
              <a:rPr lang="zh-CN" altLang="en-US" sz="2400" dirty="0">
                <a:solidFill>
                  <a:srgbClr val="C00000"/>
                </a:solidFill>
              </a:rPr>
              <a:t>所在目录下，这样执行安装命令时，会找到目录下</a:t>
            </a:r>
            <a:r>
              <a:rPr lang="en-US" altLang="zh-CN" sz="2400" dirty="0">
                <a:solidFill>
                  <a:srgbClr val="C00000"/>
                </a:solidFill>
              </a:rPr>
              <a:t>node_modules</a:t>
            </a:r>
            <a:r>
              <a:rPr lang="zh-CN" altLang="en-US" sz="2400" dirty="0">
                <a:solidFill>
                  <a:srgbClr val="C00000"/>
                </a:solidFill>
              </a:rPr>
              <a:t>，并安装在此目录下，否则使用</a:t>
            </a:r>
            <a:r>
              <a:rPr lang="en-US" altLang="zh-CN" sz="2400" dirty="0">
                <a:solidFill>
                  <a:srgbClr val="C00000"/>
                </a:solidFill>
              </a:rPr>
              <a:t>mysql</a:t>
            </a:r>
            <a:r>
              <a:rPr lang="zh-CN" altLang="en-US" sz="2400" dirty="0">
                <a:solidFill>
                  <a:srgbClr val="C00000"/>
                </a:solidFill>
              </a:rPr>
              <a:t>时，你会出现 </a:t>
            </a:r>
            <a:r>
              <a:rPr lang="en-US" altLang="zh-CN" sz="2400" dirty="0">
                <a:solidFill>
                  <a:srgbClr val="C00000"/>
                </a:solidFill>
              </a:rPr>
              <a:t>Error: Cannot find module 'mysql' 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3436550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17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、测试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mySQL</a:t>
            </a:r>
            <a:endParaRPr 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4" r="12176"/>
          <a:stretch/>
        </p:blipFill>
        <p:spPr bwMode="auto">
          <a:xfrm>
            <a:off x="3131840" y="116632"/>
            <a:ext cx="578107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39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625764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17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Connection 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Options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2090465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要想创建一个</a:t>
            </a:r>
            <a:r>
              <a:rPr lang="zh-CN" altLang="en-US" sz="2400" b="1" dirty="0"/>
              <a:t>数据库</a:t>
            </a:r>
            <a:r>
              <a:rPr lang="zh-CN" altLang="en-US" sz="2400" dirty="0"/>
              <a:t>连接，先就要认识清楚</a:t>
            </a:r>
            <a:r>
              <a:rPr lang="en-US" altLang="zh-CN" sz="2400" dirty="0"/>
              <a:t>Options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en-US" altLang="zh-CN" sz="2400" dirty="0">
                <a:solidFill>
                  <a:srgbClr val="C00000"/>
                </a:solidFill>
              </a:rPr>
              <a:t>host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主机地址 （默认：</a:t>
            </a:r>
            <a:r>
              <a:rPr lang="en-US" altLang="zh-CN" sz="2400" dirty="0"/>
              <a:t>localhost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en-US" altLang="zh-CN" sz="2400" dirty="0">
                <a:solidFill>
                  <a:srgbClr val="C00000"/>
                </a:solidFill>
              </a:rPr>
              <a:t>user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用户名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　　</a:t>
            </a:r>
            <a:r>
              <a:rPr lang="en-US" altLang="zh-CN" sz="2400" dirty="0">
                <a:solidFill>
                  <a:srgbClr val="C00000"/>
                </a:solidFill>
              </a:rPr>
              <a:t>password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密码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en-US" altLang="zh-CN" sz="2400" dirty="0">
                <a:solidFill>
                  <a:srgbClr val="C00000"/>
                </a:solidFill>
              </a:rPr>
              <a:t>port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端口号 （默认：</a:t>
            </a:r>
            <a:r>
              <a:rPr lang="en-US" altLang="zh-CN" sz="2400" dirty="0"/>
              <a:t>3306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en-US" altLang="zh-CN" sz="2400" dirty="0">
                <a:solidFill>
                  <a:srgbClr val="C00000"/>
                </a:solidFill>
              </a:rPr>
              <a:t>database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数据库名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</a:t>
            </a:r>
            <a:r>
              <a:rPr lang="zh-CN" altLang="en-US" sz="2400" dirty="0">
                <a:solidFill>
                  <a:srgbClr val="C00000"/>
                </a:solidFill>
              </a:rPr>
              <a:t>　</a:t>
            </a:r>
            <a:r>
              <a:rPr lang="en-US" altLang="zh-CN" sz="2400" dirty="0">
                <a:solidFill>
                  <a:srgbClr val="C00000"/>
                </a:solidFill>
              </a:rPr>
              <a:t>charset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连接字符集（默认：</a:t>
            </a:r>
            <a:r>
              <a:rPr lang="en-US" altLang="zh-CN" sz="2400" dirty="0"/>
              <a:t>'UTF8_GENERAL_CI'</a:t>
            </a:r>
            <a:r>
              <a:rPr lang="zh-CN" altLang="en-US" sz="2400" dirty="0"/>
              <a:t>，注意字符集的字母都要大写）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556792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localAddress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此</a:t>
            </a:r>
            <a:r>
              <a:rPr lang="en-US" altLang="zh-CN" sz="2400" dirty="0"/>
              <a:t>IP</a:t>
            </a:r>
            <a:r>
              <a:rPr lang="zh-CN" altLang="en-US" sz="2400" dirty="0"/>
              <a:t>用于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连接（可选）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socketPath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连接到</a:t>
            </a:r>
            <a:r>
              <a:rPr lang="en-US" altLang="zh-CN" sz="2400" dirty="0"/>
              <a:t>unix</a:t>
            </a:r>
            <a:r>
              <a:rPr lang="zh-CN" altLang="en-US" sz="2400" dirty="0"/>
              <a:t>域路径，当使用 </a:t>
            </a:r>
            <a:r>
              <a:rPr lang="en-US" altLang="zh-CN" sz="2400" dirty="0"/>
              <a:t>host </a:t>
            </a:r>
            <a:r>
              <a:rPr lang="zh-CN" altLang="en-US" sz="2400" dirty="0"/>
              <a:t>和 </a:t>
            </a:r>
            <a:r>
              <a:rPr lang="en-US" altLang="zh-CN" sz="2400" dirty="0"/>
              <a:t>port </a:t>
            </a:r>
            <a:r>
              <a:rPr lang="zh-CN" altLang="en-US" sz="2400" dirty="0"/>
              <a:t>时会被忽略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timezone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时区（默认：</a:t>
            </a:r>
            <a:r>
              <a:rPr lang="en-US" altLang="zh-CN" sz="2400" dirty="0"/>
              <a:t>'local'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connectTimeout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连接超时（默认：不限制；单位：毫秒）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stringifyObjects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是否序列化对象（默认：</a:t>
            </a:r>
            <a:r>
              <a:rPr lang="en-US" altLang="zh-CN" sz="2400" dirty="0"/>
              <a:t>'false' </a:t>
            </a:r>
            <a:r>
              <a:rPr lang="zh-CN" altLang="en-US" sz="2400" dirty="0"/>
              <a:t>；与安全相关</a:t>
            </a:r>
            <a:r>
              <a:rPr lang="en-US" altLang="zh-CN" sz="2400" dirty="0"/>
              <a:t>https://github.com/felixge/node-mysql/issues/501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typeCast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是否将列值转化为本地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类型值 （默认：</a:t>
            </a:r>
            <a:r>
              <a:rPr lang="en-US" altLang="zh-CN" sz="2400" dirty="0"/>
              <a:t>true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9575" y="1433480"/>
            <a:ext cx="8542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queryFormat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自定义</a:t>
            </a:r>
            <a:r>
              <a:rPr lang="en-US" altLang="zh-CN" sz="2400" dirty="0"/>
              <a:t>query</a:t>
            </a:r>
            <a:r>
              <a:rPr lang="zh-CN" altLang="en-US" sz="2400" dirty="0"/>
              <a:t>语句格式化方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/>
              <a:t> </a:t>
            </a:r>
            <a:r>
              <a:rPr lang="en-US" altLang="zh-CN" sz="2400" dirty="0"/>
              <a:t>https://github.com/felixge/node-mysql#custom-format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supportBigNumbers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数据库支持</a:t>
            </a:r>
            <a:r>
              <a:rPr lang="en-US" altLang="zh-CN" sz="2400" dirty="0"/>
              <a:t>bigint</a:t>
            </a:r>
            <a:r>
              <a:rPr lang="zh-CN" altLang="en-US" sz="2400" dirty="0"/>
              <a:t>或</a:t>
            </a:r>
            <a:r>
              <a:rPr lang="en-US" altLang="zh-CN" sz="2400" dirty="0"/>
              <a:t>decimal</a:t>
            </a:r>
            <a:r>
              <a:rPr lang="zh-CN" altLang="en-US" sz="2400" dirty="0"/>
              <a:t>类型列时，需要设此</a:t>
            </a:r>
            <a:r>
              <a:rPr lang="en-US" altLang="zh-CN" sz="2400" dirty="0"/>
              <a:t>option</a:t>
            </a:r>
            <a:r>
              <a:rPr lang="zh-CN" altLang="en-US" sz="2400" dirty="0"/>
              <a:t>为</a:t>
            </a:r>
            <a:r>
              <a:rPr lang="en-US" altLang="zh-CN" sz="2400" dirty="0"/>
              <a:t>true </a:t>
            </a:r>
            <a:r>
              <a:rPr lang="zh-CN" altLang="en-US" sz="2400" dirty="0"/>
              <a:t>（默认：</a:t>
            </a:r>
            <a:r>
              <a:rPr lang="en-US" altLang="zh-CN" sz="2400" dirty="0"/>
              <a:t>false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bigNumberStrings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supportBigNumbers</a:t>
            </a:r>
            <a:r>
              <a:rPr lang="zh-CN" altLang="en-US" sz="2400" dirty="0"/>
              <a:t>和</a:t>
            </a:r>
            <a:r>
              <a:rPr lang="en-US" altLang="zh-CN" sz="2400" dirty="0"/>
              <a:t>bigNumberStrings</a:t>
            </a:r>
            <a:r>
              <a:rPr lang="zh-CN" altLang="en-US" sz="2400" dirty="0"/>
              <a:t>启用 强制</a:t>
            </a:r>
            <a:r>
              <a:rPr lang="en-US" altLang="zh-CN" sz="2400" dirty="0"/>
              <a:t>bigint</a:t>
            </a:r>
            <a:r>
              <a:rPr lang="zh-CN" altLang="en-US" sz="2400" dirty="0"/>
              <a:t>或</a:t>
            </a:r>
            <a:r>
              <a:rPr lang="en-US" altLang="zh-CN" sz="2400" dirty="0"/>
              <a:t>decimal</a:t>
            </a:r>
            <a:r>
              <a:rPr lang="zh-CN" altLang="en-US" sz="2400" dirty="0"/>
              <a:t>列以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字符串类型返回（默认：</a:t>
            </a:r>
            <a:r>
              <a:rPr lang="en-US" altLang="zh-CN" sz="2400" dirty="0"/>
              <a:t>false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dateStrings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强制</a:t>
            </a:r>
            <a:r>
              <a:rPr lang="en-US" altLang="zh-CN" sz="2400" dirty="0"/>
              <a:t>timestamp,datetime,data</a:t>
            </a:r>
            <a:r>
              <a:rPr lang="zh-CN" altLang="en-US" sz="2400" dirty="0"/>
              <a:t>类型以字符串类型返回，而不是</a:t>
            </a:r>
            <a:r>
              <a:rPr lang="en-US" altLang="zh-CN" sz="2400" dirty="0"/>
              <a:t>JavaScript Date</a:t>
            </a:r>
            <a:r>
              <a:rPr lang="zh-CN" altLang="en-US" sz="2400" dirty="0"/>
              <a:t>类型（默认：</a:t>
            </a:r>
            <a:r>
              <a:rPr lang="en-US" altLang="zh-CN" sz="2400" dirty="0"/>
              <a:t>false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debug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开启调试（默认：</a:t>
            </a:r>
            <a:r>
              <a:rPr lang="en-US" altLang="zh-CN" sz="2400" dirty="0"/>
              <a:t>false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multipleStatements</a:t>
            </a:r>
            <a:r>
              <a:rPr lang="zh-CN" altLang="en-US" sz="2400" dirty="0"/>
              <a:t>：是否许一个</a:t>
            </a:r>
            <a:r>
              <a:rPr lang="en-US" altLang="zh-CN" sz="2400" dirty="0"/>
              <a:t>query</a:t>
            </a:r>
            <a:r>
              <a:rPr lang="zh-CN" altLang="en-US" sz="2400" dirty="0"/>
              <a:t>中有多个</a:t>
            </a:r>
            <a:r>
              <a:rPr lang="en-US" altLang="zh-CN" sz="2400" dirty="0"/>
              <a:t>MySQL</a:t>
            </a:r>
            <a:r>
              <a:rPr lang="zh-CN" altLang="en-US" sz="2400" dirty="0"/>
              <a:t>语句 （默认：</a:t>
            </a:r>
            <a:r>
              <a:rPr lang="en-US" altLang="zh-CN" sz="2400" dirty="0"/>
              <a:t>false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flags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用于修改连接标志，更多详情：</a:t>
            </a:r>
            <a:r>
              <a:rPr lang="en-US" altLang="zh-CN" sz="2400" dirty="0"/>
              <a:t>https://github.com/felixge/node-mysql#connection-flags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ssl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ssl</a:t>
            </a:r>
            <a:r>
              <a:rPr lang="zh-CN" altLang="en-US" sz="2400" dirty="0"/>
              <a:t>参数（与</a:t>
            </a:r>
            <a:r>
              <a:rPr lang="en-US" altLang="zh-CN" sz="2400" dirty="0"/>
              <a:t>crypto.createCredenitals</a:t>
            </a:r>
            <a:r>
              <a:rPr lang="zh-CN" altLang="en-US" sz="2400" dirty="0"/>
              <a:t>参数格式一至）或一个包含</a:t>
            </a:r>
            <a:r>
              <a:rPr lang="en-US" altLang="zh-CN" sz="2400" dirty="0"/>
              <a:t>ssl</a:t>
            </a:r>
            <a:r>
              <a:rPr lang="zh-CN" altLang="en-US" sz="2400" dirty="0"/>
              <a:t>配置文件名称的字符串，目前只捆绑</a:t>
            </a:r>
            <a:r>
              <a:rPr lang="en-US" altLang="zh-CN" sz="2400" dirty="0"/>
              <a:t>Amazon RDS</a:t>
            </a:r>
            <a:r>
              <a:rPr lang="zh-CN" altLang="en-US" sz="2400" dirty="0"/>
              <a:t>的配置文件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2" b="32643"/>
          <a:stretch/>
        </p:blipFill>
        <p:spPr bwMode="auto">
          <a:xfrm>
            <a:off x="1423778" y="2111830"/>
            <a:ext cx="6587831" cy="41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495611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17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向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UserInfo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表中插入一条数据</a:t>
            </a:r>
            <a:endParaRPr 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4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7" b="22399"/>
          <a:stretch/>
        </p:blipFill>
        <p:spPr bwMode="auto">
          <a:xfrm>
            <a:off x="1475656" y="2014922"/>
            <a:ext cx="6408712" cy="437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495611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17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、更新数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据</a:t>
            </a:r>
            <a:endParaRPr 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10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22323"/>
          <a:stretch/>
        </p:blipFill>
        <p:spPr bwMode="auto">
          <a:xfrm>
            <a:off x="1691680" y="2132856"/>
            <a:ext cx="5904656" cy="405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495611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17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、查询数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据</a:t>
            </a:r>
            <a:endParaRPr 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439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6" b="21978"/>
          <a:stretch/>
        </p:blipFill>
        <p:spPr bwMode="auto">
          <a:xfrm>
            <a:off x="1259632" y="2060848"/>
            <a:ext cx="6336704" cy="43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259632" y="1484784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17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、删除数</a:t>
            </a:r>
            <a:r>
              <a:rPr lang="zh-CN" altLang="en-US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据</a:t>
            </a:r>
            <a:endParaRPr lang="zh-CN" altLang="zh-CN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6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文件模块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mongodb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数据库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2"/>
            <a:ext cx="3011517" cy="1455028"/>
            <a:chOff x="5076056" y="-10254"/>
            <a:chExt cx="3011517" cy="1455028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4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数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据库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第八讲：数据处理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31840" y="1982358"/>
            <a:ext cx="2366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、文件模块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读取文件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readFileSync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打开文件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读取文件并写入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Mongodb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8144" y="1932623"/>
            <a:ext cx="2500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安装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mongodb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连接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mongodb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会话支持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数据库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安装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mySQL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测试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mySQL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执行语句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第八讲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文件模块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84784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读取文件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844824"/>
            <a:ext cx="8333833" cy="446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fs.readFile(filename,[encoding],[callback(err,data)])</a:t>
            </a:r>
            <a:r>
              <a:rPr lang="zh-CN" altLang="en-US" sz="2400" dirty="0"/>
              <a:t>是最简单的读取文件的函数。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    参数：</a:t>
            </a:r>
            <a:r>
              <a:rPr lang="en-US" altLang="zh-CN" sz="2400" dirty="0"/>
              <a:t>filename</a:t>
            </a:r>
            <a:r>
              <a:rPr lang="zh-CN" altLang="en-US" sz="2400" dirty="0"/>
              <a:t>：读取的文件名。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             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   </a:t>
            </a:r>
            <a:r>
              <a:rPr lang="en-US" altLang="zh-CN" sz="2400" dirty="0" smtClean="0"/>
              <a:t>encoding</a:t>
            </a:r>
            <a:r>
              <a:rPr lang="zh-CN" altLang="en-US" sz="2400" dirty="0" smtClean="0"/>
              <a:t>：文</a:t>
            </a:r>
            <a:r>
              <a:rPr lang="zh-CN" altLang="en-US" sz="2400" dirty="0"/>
              <a:t>件的字符编码 </a:t>
            </a:r>
            <a:r>
              <a:rPr lang="en-US" altLang="zh-CN" sz="2400" dirty="0"/>
              <a:t>ANSI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         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   </a:t>
            </a:r>
            <a:r>
              <a:rPr lang="en-US" altLang="zh-CN" sz="2400" dirty="0" smtClean="0"/>
              <a:t>callback</a:t>
            </a:r>
            <a:r>
              <a:rPr lang="zh-CN" altLang="en-US" sz="2400" dirty="0" smtClean="0"/>
              <a:t>：回</a:t>
            </a:r>
            <a:r>
              <a:rPr lang="zh-CN" altLang="en-US" sz="2400" dirty="0"/>
              <a:t>调函数提供两个参数</a:t>
            </a:r>
            <a:r>
              <a:rPr lang="en-US" altLang="zh-CN" sz="2400" dirty="0"/>
              <a:t>err</a:t>
            </a:r>
            <a:r>
              <a:rPr lang="zh-CN" altLang="en-US" sz="2400" dirty="0"/>
              <a:t>和</a:t>
            </a:r>
            <a:r>
              <a:rPr lang="en-US" altLang="zh-CN" sz="2400" dirty="0"/>
              <a:t>data</a:t>
            </a:r>
            <a:r>
              <a:rPr lang="zh-CN" altLang="en-US" sz="2400" dirty="0"/>
              <a:t>，</a:t>
            </a:r>
            <a:r>
              <a:rPr lang="en-US" altLang="zh-CN" sz="2400" dirty="0"/>
              <a:t>err</a:t>
            </a:r>
            <a:r>
              <a:rPr lang="zh-CN" altLang="en-US" sz="2400" dirty="0"/>
              <a:t>表示有没有错误发生，</a:t>
            </a:r>
            <a:r>
              <a:rPr lang="en-US" altLang="zh-CN" sz="2400" dirty="0"/>
              <a:t>data</a:t>
            </a:r>
            <a:r>
              <a:rPr lang="zh-CN" altLang="en-US" sz="2400" dirty="0"/>
              <a:t>是文件内容。如果指定了</a:t>
            </a:r>
            <a:r>
              <a:rPr lang="en-US" altLang="zh-CN" sz="2400" dirty="0"/>
              <a:t>encoding</a:t>
            </a:r>
            <a:r>
              <a:rPr lang="zh-CN" altLang="en-US" sz="2400" dirty="0"/>
              <a:t>，</a:t>
            </a:r>
            <a:r>
              <a:rPr lang="en-US" altLang="zh-CN" sz="2400" dirty="0"/>
              <a:t>data</a:t>
            </a:r>
            <a:r>
              <a:rPr lang="zh-CN" altLang="en-US" sz="2400" dirty="0"/>
              <a:t>是一个解析后的字符串，否则将会以</a:t>
            </a:r>
            <a:r>
              <a:rPr lang="en-US" altLang="zh-CN" sz="2400" dirty="0"/>
              <a:t>buffer</a:t>
            </a:r>
            <a:r>
              <a:rPr lang="zh-CN" altLang="en-US" sz="2400" dirty="0"/>
              <a:t>形式表示的二进制数据。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780928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fs.readFileSync(filename,[encoding])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</a:t>
            </a:r>
            <a:r>
              <a:rPr lang="zh-CN" altLang="en-US" sz="2400" dirty="0"/>
              <a:t>同步读取文</a:t>
            </a:r>
            <a:r>
              <a:rPr lang="zh-CN" altLang="en-US" sz="2400" dirty="0" smtClean="0"/>
              <a:t>件。与</a:t>
            </a:r>
            <a:r>
              <a:rPr lang="en-US" altLang="zh-CN" sz="2400" dirty="0" smtClean="0"/>
              <a:t>readFile</a:t>
            </a:r>
            <a:r>
              <a:rPr lang="zh-CN" altLang="en-US" sz="2400" dirty="0"/>
              <a:t>相同，而读取到的文件内容会以函数返回值的形式返回，如果有错误发生，</a:t>
            </a:r>
            <a:r>
              <a:rPr lang="en-US" altLang="zh-CN" sz="2400" dirty="0"/>
              <a:t>fs</a:t>
            </a:r>
            <a:r>
              <a:rPr lang="zh-CN" altLang="en-US" sz="2400" dirty="0"/>
              <a:t>将抛出异常，你需要</a:t>
            </a:r>
            <a:r>
              <a:rPr lang="en-US" altLang="zh-CN" sz="2400" dirty="0"/>
              <a:t>try</a:t>
            </a:r>
            <a:r>
              <a:rPr lang="zh-CN" altLang="en-US" sz="2400" dirty="0"/>
              <a:t>和</a:t>
            </a:r>
            <a:r>
              <a:rPr lang="en-US" altLang="zh-CN" sz="2400" dirty="0"/>
              <a:t>catch</a:t>
            </a:r>
            <a:r>
              <a:rPr lang="zh-CN" altLang="en-US" sz="2400" dirty="0"/>
              <a:t>捕获并处理异常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640160" y="1988839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readFileSync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765026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、打开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文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件</a:t>
            </a:r>
          </a:p>
        </p:txBody>
      </p:sp>
      <p:sp>
        <p:nvSpPr>
          <p:cNvPr id="3" name="矩形 2"/>
          <p:cNvSpPr/>
          <p:nvPr/>
        </p:nvSpPr>
        <p:spPr>
          <a:xfrm>
            <a:off x="945609" y="2564904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fs.open(path,flags,[mode],[callback(err,fd</a:t>
            </a:r>
            <a:r>
              <a:rPr lang="en-US" altLang="zh-CN" sz="2400" dirty="0" smtClean="0">
                <a:solidFill>
                  <a:srgbClr val="FF0000"/>
                </a:solidFill>
              </a:rPr>
              <a:t>)])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POSIXopen</a:t>
            </a:r>
            <a:r>
              <a:rPr lang="zh-CN" altLang="en-US" sz="2400" dirty="0"/>
              <a:t>函数的封装，与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语言标准库中的</a:t>
            </a:r>
            <a:r>
              <a:rPr lang="en-US" altLang="zh-CN" sz="2400" dirty="0"/>
              <a:t>fopen</a:t>
            </a:r>
            <a:r>
              <a:rPr lang="zh-CN" altLang="en-US" sz="2400" dirty="0"/>
              <a:t>函数类似，它接受两个必选参数，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</a:t>
            </a:r>
            <a:r>
              <a:rPr lang="en-US" altLang="zh-CN" sz="2400" dirty="0" smtClean="0"/>
              <a:t>path</a:t>
            </a:r>
            <a:r>
              <a:rPr lang="zh-CN" altLang="en-US" sz="2400" dirty="0" smtClean="0"/>
              <a:t>（文</a:t>
            </a:r>
            <a:r>
              <a:rPr lang="zh-CN" altLang="en-US" sz="2400" dirty="0"/>
              <a:t>件路</a:t>
            </a:r>
            <a:r>
              <a:rPr lang="zh-CN" altLang="en-US" sz="2400" dirty="0" smtClean="0"/>
              <a:t>径）和参数</a:t>
            </a:r>
            <a:r>
              <a:rPr lang="en-US" altLang="zh-CN" sz="2400" dirty="0" smtClean="0"/>
              <a:t>flags</a:t>
            </a:r>
            <a:r>
              <a:rPr lang="zh-CN" altLang="en-US" sz="2400" dirty="0" smtClean="0"/>
              <a:t>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859340"/>
            <a:ext cx="8244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flags</a:t>
            </a:r>
            <a:r>
              <a:rPr lang="zh-CN" altLang="en-US" sz="2400" dirty="0"/>
              <a:t>可以为以下值：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</a:t>
            </a:r>
            <a:r>
              <a:rPr lang="en-US" altLang="zh-CN" sz="2400" dirty="0"/>
              <a:t>r</a:t>
            </a:r>
            <a:r>
              <a:rPr lang="zh-CN" altLang="en-US" sz="2400" dirty="0"/>
              <a:t>：以读取模式打开文件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</a:t>
            </a:r>
            <a:r>
              <a:rPr lang="en-US" altLang="zh-CN" sz="2400" dirty="0"/>
              <a:t>r+</a:t>
            </a:r>
            <a:r>
              <a:rPr lang="zh-CN" altLang="en-US" sz="2400" dirty="0"/>
              <a:t>：以读写模式打开文件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</a:t>
            </a:r>
            <a:r>
              <a:rPr lang="en-US" altLang="zh-CN" sz="2400" dirty="0"/>
              <a:t>w</a:t>
            </a:r>
            <a:r>
              <a:rPr lang="zh-CN" altLang="en-US" sz="2400" dirty="0"/>
              <a:t>：以写入模式打开文件，如果文件不存在则创建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</a:t>
            </a:r>
            <a:r>
              <a:rPr lang="en-US" altLang="zh-CN" sz="2400" dirty="0"/>
              <a:t>w+</a:t>
            </a:r>
            <a:r>
              <a:rPr lang="zh-CN" altLang="en-US" sz="2400" dirty="0"/>
              <a:t>：以读写模式打开文件，如果文件不存在则创建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 </a:t>
            </a:r>
            <a:r>
              <a:rPr lang="en-US" altLang="zh-CN" sz="2400" dirty="0"/>
              <a:t>a</a:t>
            </a:r>
            <a:r>
              <a:rPr lang="zh-CN" altLang="en-US" sz="2400" dirty="0"/>
              <a:t>：以追加模式打开文件，如果文件不存在则创建。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</a:t>
            </a:r>
            <a:r>
              <a:rPr lang="en-US" altLang="zh-CN" sz="2400" dirty="0"/>
              <a:t>a+</a:t>
            </a:r>
            <a:r>
              <a:rPr lang="zh-CN" altLang="en-US" sz="2400" dirty="0"/>
              <a:t>：以读取追加模式打开文件，如果不存在则创建。</a:t>
            </a:r>
          </a:p>
        </p:txBody>
      </p:sp>
    </p:spTree>
    <p:extLst>
      <p:ext uri="{BB962C8B-B14F-4D97-AF65-F5344CB8AC3E}">
        <p14:creationId xmlns:p14="http://schemas.microsoft.com/office/powerpoint/2010/main" val="351539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5904" y="1700808"/>
            <a:ext cx="78565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mode</a:t>
            </a:r>
            <a:r>
              <a:rPr lang="zh-CN" altLang="en-US" sz="2400" dirty="0"/>
              <a:t>：用于创建文件时给文件指定权限，默认是</a:t>
            </a:r>
            <a:r>
              <a:rPr lang="en-US" altLang="zh-CN" sz="2400" dirty="0"/>
              <a:t>0666</a:t>
            </a:r>
            <a:r>
              <a:rPr lang="zh-CN" altLang="en-US" sz="2400" dirty="0"/>
              <a:t>，回调函数将会传递一个文件描述符</a:t>
            </a:r>
            <a:r>
              <a:rPr lang="en-US" altLang="zh-CN" sz="2400" dirty="0"/>
              <a:t>fd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0666</a:t>
            </a:r>
            <a:r>
              <a:rPr lang="zh-CN" altLang="en-US" sz="2400" dirty="0"/>
              <a:t>：文件权限值</a:t>
            </a:r>
            <a:r>
              <a:rPr lang="en-US" altLang="zh-CN" sz="2400" dirty="0"/>
              <a:t>POSIX</a:t>
            </a:r>
            <a:r>
              <a:rPr lang="zh-CN" altLang="en-US" sz="2400" dirty="0"/>
              <a:t>系统中对文件读取和访问权限的规范，通常用八进制数表示，如：</a:t>
            </a:r>
            <a:r>
              <a:rPr lang="en-US" altLang="zh-CN" sz="2400" dirty="0"/>
              <a:t>0754</a:t>
            </a:r>
            <a:r>
              <a:rPr lang="zh-CN" altLang="en-US" sz="2400" dirty="0"/>
              <a:t>标识文件所有者权限是</a:t>
            </a:r>
            <a:r>
              <a:rPr lang="en-US" altLang="zh-CN" sz="2400" dirty="0"/>
              <a:t>7(</a:t>
            </a:r>
            <a:r>
              <a:rPr lang="zh-CN" altLang="en-US" sz="2400" dirty="0"/>
              <a:t>读，写，执行</a:t>
            </a:r>
            <a:r>
              <a:rPr lang="en-US" altLang="zh-CN" sz="2400" dirty="0"/>
              <a:t>)</a:t>
            </a:r>
            <a:r>
              <a:rPr lang="zh-CN" altLang="en-US" sz="2400" dirty="0"/>
              <a:t>，同组用户权限是</a:t>
            </a:r>
            <a:r>
              <a:rPr lang="en-US" altLang="zh-CN" sz="2400" dirty="0"/>
              <a:t>5</a:t>
            </a:r>
            <a:r>
              <a:rPr lang="zh-CN" altLang="en-US" sz="2400" dirty="0"/>
              <a:t>（读，执行）其他用户的权限是</a:t>
            </a:r>
            <a:r>
              <a:rPr lang="en-US" altLang="zh-CN" sz="2400" dirty="0"/>
              <a:t>4</a:t>
            </a:r>
            <a:r>
              <a:rPr lang="zh-CN" altLang="en-US" sz="2400" dirty="0"/>
              <a:t>（读）。   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            </a:t>
            </a:r>
            <a:r>
              <a:rPr lang="en-US" altLang="zh-CN" sz="2400" dirty="0"/>
              <a:t>fd</a:t>
            </a:r>
            <a:r>
              <a:rPr lang="zh-CN" altLang="en-US" sz="2400" dirty="0"/>
              <a:t>：文件描述是一个非负整数，表示操作系统内核为当前进程所维护的打开文件的记录表索引。</a:t>
            </a: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1480</Words>
  <Application>Microsoft Office PowerPoint</Application>
  <PresentationFormat>全屏显示(4:3)</PresentationFormat>
  <Paragraphs>160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53</cp:revision>
  <dcterms:modified xsi:type="dcterms:W3CDTF">2016-05-11T10:14:52Z</dcterms:modified>
</cp:coreProperties>
</file>