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4" r:id="rId4"/>
    <p:sldId id="258" r:id="rId5"/>
    <p:sldId id="259" r:id="rId6"/>
    <p:sldId id="265"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sp>
        <p:nvSpPr>
          <p:cNvPr id="10" name="Google Shape;10;p2"/>
          <p:cNvSpPr/>
          <p:nvPr/>
        </p:nvSpPr>
        <p:spPr>
          <a:xfrm rot="5400000">
            <a:off x="10000400" y="673"/>
            <a:ext cx="2191600" cy="21916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 y="654"/>
            <a:ext cx="6871607" cy="6845865"/>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 name="Google Shape;16;p2"/>
          <p:cNvSpPr txBox="1">
            <a:spLocks noGrp="1"/>
          </p:cNvSpPr>
          <p:nvPr>
            <p:ph type="ctrTitle"/>
          </p:nvPr>
        </p:nvSpPr>
        <p:spPr>
          <a:xfrm>
            <a:off x="4716200" y="2104533"/>
            <a:ext cx="6690000" cy="2105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5333"/>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endParaRPr/>
          </a:p>
        </p:txBody>
      </p:sp>
      <p:sp>
        <p:nvSpPr>
          <p:cNvPr id="17" name="Google Shape;17;p2"/>
          <p:cNvSpPr txBox="1">
            <a:spLocks noGrp="1"/>
          </p:cNvSpPr>
          <p:nvPr>
            <p:ph type="subTitle" idx="1"/>
          </p:nvPr>
        </p:nvSpPr>
        <p:spPr>
          <a:xfrm>
            <a:off x="6778600" y="5233233"/>
            <a:ext cx="46276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endParaRPr/>
          </a:p>
        </p:txBody>
      </p:sp>
      <p:sp>
        <p:nvSpPr>
          <p:cNvPr id="18" name="Google Shape;18;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9332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105"/>
        <p:cNvGrpSpPr/>
        <p:nvPr/>
      </p:nvGrpSpPr>
      <p:grpSpPr>
        <a:xfrm>
          <a:off x="0" y="0"/>
          <a:ext cx="0" cy="0"/>
          <a:chOff x="0" y="0"/>
          <a:chExt cx="0" cy="0"/>
        </a:xfrm>
      </p:grpSpPr>
      <p:grpSp>
        <p:nvGrpSpPr>
          <p:cNvPr id="106" name="Google Shape;106;p11"/>
          <p:cNvGrpSpPr/>
          <p:nvPr/>
        </p:nvGrpSpPr>
        <p:grpSpPr>
          <a:xfrm>
            <a:off x="5875200" y="1"/>
            <a:ext cx="6316800" cy="6857420"/>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5" name="Google Shape;125;p11"/>
          <p:cNvSpPr txBox="1">
            <a:spLocks noGrp="1"/>
          </p:cNvSpPr>
          <p:nvPr>
            <p:ph type="title" hasCustomPrompt="1"/>
          </p:nvPr>
        </p:nvSpPr>
        <p:spPr>
          <a:xfrm>
            <a:off x="1098467" y="1712900"/>
            <a:ext cx="6368000" cy="17344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10666"/>
            </a:lvl1pPr>
            <a:lvl2pPr lvl="1">
              <a:spcBef>
                <a:spcPts val="0"/>
              </a:spcBef>
              <a:spcAft>
                <a:spcPts val="0"/>
              </a:spcAft>
              <a:buSzPts val="8000"/>
              <a:buNone/>
              <a:defRPr sz="10666"/>
            </a:lvl2pPr>
            <a:lvl3pPr lvl="2">
              <a:spcBef>
                <a:spcPts val="0"/>
              </a:spcBef>
              <a:spcAft>
                <a:spcPts val="0"/>
              </a:spcAft>
              <a:buSzPts val="8000"/>
              <a:buNone/>
              <a:defRPr sz="10666"/>
            </a:lvl3pPr>
            <a:lvl4pPr lvl="3">
              <a:spcBef>
                <a:spcPts val="0"/>
              </a:spcBef>
              <a:spcAft>
                <a:spcPts val="0"/>
              </a:spcAft>
              <a:buSzPts val="8000"/>
              <a:buNone/>
              <a:defRPr sz="10666"/>
            </a:lvl4pPr>
            <a:lvl5pPr lvl="4">
              <a:spcBef>
                <a:spcPts val="0"/>
              </a:spcBef>
              <a:spcAft>
                <a:spcPts val="0"/>
              </a:spcAft>
              <a:buSzPts val="8000"/>
              <a:buNone/>
              <a:defRPr sz="10666"/>
            </a:lvl5pPr>
            <a:lvl6pPr lvl="5">
              <a:spcBef>
                <a:spcPts val="0"/>
              </a:spcBef>
              <a:spcAft>
                <a:spcPts val="0"/>
              </a:spcAft>
              <a:buSzPts val="8000"/>
              <a:buNone/>
              <a:defRPr sz="10666"/>
            </a:lvl6pPr>
            <a:lvl7pPr lvl="6">
              <a:spcBef>
                <a:spcPts val="0"/>
              </a:spcBef>
              <a:spcAft>
                <a:spcPts val="0"/>
              </a:spcAft>
              <a:buSzPts val="8000"/>
              <a:buNone/>
              <a:defRPr sz="10666"/>
            </a:lvl7pPr>
            <a:lvl8pPr lvl="7">
              <a:spcBef>
                <a:spcPts val="0"/>
              </a:spcBef>
              <a:spcAft>
                <a:spcPts val="0"/>
              </a:spcAft>
              <a:buSzPts val="8000"/>
              <a:buNone/>
              <a:defRPr sz="10666"/>
            </a:lvl8pPr>
            <a:lvl9pPr lvl="8">
              <a:spcBef>
                <a:spcPts val="0"/>
              </a:spcBef>
              <a:spcAft>
                <a:spcPts val="0"/>
              </a:spcAft>
              <a:buSzPts val="8000"/>
              <a:buNone/>
              <a:defRPr sz="10666"/>
            </a:lvl9pPr>
          </a:lstStyle>
          <a:p>
            <a:r>
              <a:t>xx%</a:t>
            </a:r>
          </a:p>
        </p:txBody>
      </p:sp>
      <p:sp>
        <p:nvSpPr>
          <p:cNvPr id="126" name="Google Shape;126;p11"/>
          <p:cNvSpPr txBox="1">
            <a:spLocks noGrp="1"/>
          </p:cNvSpPr>
          <p:nvPr>
            <p:ph type="body" idx="1"/>
          </p:nvPr>
        </p:nvSpPr>
        <p:spPr>
          <a:xfrm>
            <a:off x="1098467" y="3524165"/>
            <a:ext cx="6368000" cy="1625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4078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83443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7187-2447-49AD-B822-1F015BAA8BF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CD17C19-D46A-4759-8BD9-847594D916C3}"/>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AA6C6E1-06EA-4233-8965-3CC01A864FC9}"/>
              </a:ext>
            </a:extLst>
          </p:cNvPr>
          <p:cNvSpPr>
            <a:spLocks noGrp="1"/>
          </p:cNvSpPr>
          <p:nvPr>
            <p:ph type="dt" sz="half" idx="10"/>
          </p:nvPr>
        </p:nvSpPr>
        <p:spPr/>
        <p:txBody>
          <a:bodyPr/>
          <a:lstStyle/>
          <a:p>
            <a:fld id="{4D69797D-C3BB-4DB9-BEC4-070E345FBA28}" type="datetimeFigureOut">
              <a:rPr lang="zh-CN" altLang="en-US" smtClean="0"/>
              <a:t>2022/2/20</a:t>
            </a:fld>
            <a:endParaRPr lang="zh-CN" altLang="en-US"/>
          </a:p>
        </p:txBody>
      </p:sp>
      <p:sp>
        <p:nvSpPr>
          <p:cNvPr id="5" name="Footer Placeholder 4">
            <a:extLst>
              <a:ext uri="{FF2B5EF4-FFF2-40B4-BE49-F238E27FC236}">
                <a16:creationId xmlns:a16="http://schemas.microsoft.com/office/drawing/2014/main" id="{C282C398-EA87-4062-BCE9-F305518367F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2AE718F-BE3F-4F94-86C6-F0698965E9C5}"/>
              </a:ext>
            </a:extLst>
          </p:cNvPr>
          <p:cNvSpPr>
            <a:spLocks noGrp="1"/>
          </p:cNvSpPr>
          <p:nvPr>
            <p:ph type="sldNum" sz="quarter" idx="12"/>
          </p:nvPr>
        </p:nvSpPr>
        <p:spPr/>
        <p:txBody>
          <a:bodyPr/>
          <a:lstStyle/>
          <a:p>
            <a:fld id="{B5720A83-4E97-40EE-8C63-016BC0C94087}" type="slidenum">
              <a:rPr lang="zh-CN" altLang="en-US" smtClean="0"/>
              <a:t>‹#›</a:t>
            </a:fld>
            <a:endParaRPr lang="zh-CN" altLang="en-US"/>
          </a:p>
        </p:txBody>
      </p:sp>
    </p:spTree>
    <p:extLst>
      <p:ext uri="{BB962C8B-B14F-4D97-AF65-F5344CB8AC3E}">
        <p14:creationId xmlns:p14="http://schemas.microsoft.com/office/powerpoint/2010/main" val="33485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9"/>
        <p:cNvGrpSpPr/>
        <p:nvPr/>
      </p:nvGrpSpPr>
      <p:grpSpPr>
        <a:xfrm>
          <a:off x="0" y="0"/>
          <a:ext cx="0" cy="0"/>
          <a:chOff x="0" y="0"/>
          <a:chExt cx="0" cy="0"/>
        </a:xfrm>
      </p:grpSpPr>
      <p:grpSp>
        <p:nvGrpSpPr>
          <p:cNvPr id="20" name="Google Shape;20;p3"/>
          <p:cNvGrpSpPr/>
          <p:nvPr/>
        </p:nvGrpSpPr>
        <p:grpSpPr>
          <a:xfrm>
            <a:off x="5875200" y="1"/>
            <a:ext cx="6316800" cy="6857420"/>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 name="Google Shape;39;p3"/>
          <p:cNvSpPr txBox="1">
            <a:spLocks noGrp="1"/>
          </p:cNvSpPr>
          <p:nvPr>
            <p:ph type="title"/>
          </p:nvPr>
        </p:nvSpPr>
        <p:spPr>
          <a:xfrm>
            <a:off x="1098467" y="2737333"/>
            <a:ext cx="6116000" cy="15316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8941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41"/>
        <p:cNvGrpSpPr/>
        <p:nvPr/>
      </p:nvGrpSpPr>
      <p:grpSpPr>
        <a:xfrm>
          <a:off x="0" y="0"/>
          <a:ext cx="0" cy="0"/>
          <a:chOff x="0" y="0"/>
          <a:chExt cx="0" cy="0"/>
        </a:xfrm>
      </p:grpSpPr>
      <p:grpSp>
        <p:nvGrpSpPr>
          <p:cNvPr id="42" name="Google Shape;42;p4"/>
          <p:cNvGrpSpPr/>
          <p:nvPr/>
        </p:nvGrpSpPr>
        <p:grpSpPr>
          <a:xfrm>
            <a:off x="0" y="508002"/>
            <a:ext cx="1383800" cy="1355049"/>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6" name="Google Shape;46;p4"/>
          <p:cNvSpPr txBox="1">
            <a:spLocks noGrp="1"/>
          </p:cNvSpPr>
          <p:nvPr>
            <p:ph type="body" idx="1"/>
          </p:nvPr>
        </p:nvSpPr>
        <p:spPr>
          <a:xfrm>
            <a:off x="1730000" y="2090067"/>
            <a:ext cx="93852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2281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48"/>
        <p:cNvGrpSpPr/>
        <p:nvPr/>
      </p:nvGrpSpPr>
      <p:grpSpPr>
        <a:xfrm>
          <a:off x="0" y="0"/>
          <a:ext cx="0" cy="0"/>
          <a:chOff x="0" y="0"/>
          <a:chExt cx="0" cy="0"/>
        </a:xfrm>
      </p:grpSpPr>
      <p:grpSp>
        <p:nvGrpSpPr>
          <p:cNvPr id="49" name="Google Shape;49;p5"/>
          <p:cNvGrpSpPr/>
          <p:nvPr/>
        </p:nvGrpSpPr>
        <p:grpSpPr>
          <a:xfrm>
            <a:off x="0" y="508002"/>
            <a:ext cx="1383800" cy="1355049"/>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5"/>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53" name="Google Shape;53;p5"/>
          <p:cNvSpPr txBox="1">
            <a:spLocks noGrp="1"/>
          </p:cNvSpPr>
          <p:nvPr>
            <p:ph type="body" idx="1"/>
          </p:nvPr>
        </p:nvSpPr>
        <p:spPr>
          <a:xfrm>
            <a:off x="1730000"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6577628" y="2090067"/>
            <a:ext cx="4537600" cy="388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2835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56"/>
        <p:cNvGrpSpPr/>
        <p:nvPr/>
      </p:nvGrpSpPr>
      <p:grpSpPr>
        <a:xfrm>
          <a:off x="0" y="0"/>
          <a:ext cx="0" cy="0"/>
          <a:chOff x="0" y="0"/>
          <a:chExt cx="0" cy="0"/>
        </a:xfrm>
      </p:grpSpPr>
      <p:grpSp>
        <p:nvGrpSpPr>
          <p:cNvPr id="57" name="Google Shape;57;p6"/>
          <p:cNvGrpSpPr/>
          <p:nvPr/>
        </p:nvGrpSpPr>
        <p:grpSpPr>
          <a:xfrm>
            <a:off x="0" y="508002"/>
            <a:ext cx="1383800" cy="1355049"/>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6"/>
          <p:cNvSpPr txBox="1">
            <a:spLocks noGrp="1"/>
          </p:cNvSpPr>
          <p:nvPr>
            <p:ph type="title"/>
          </p:nvPr>
        </p:nvSpPr>
        <p:spPr>
          <a:xfrm>
            <a:off x="1730000" y="525000"/>
            <a:ext cx="9385200" cy="1218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61" name="Google Shape;6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75681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62"/>
        <p:cNvGrpSpPr/>
        <p:nvPr/>
      </p:nvGrpSpPr>
      <p:grpSpPr>
        <a:xfrm>
          <a:off x="0" y="0"/>
          <a:ext cx="0" cy="0"/>
          <a:chOff x="0" y="0"/>
          <a:chExt cx="0" cy="0"/>
        </a:xfrm>
      </p:grpSpPr>
      <p:grpSp>
        <p:nvGrpSpPr>
          <p:cNvPr id="63" name="Google Shape;63;p7"/>
          <p:cNvGrpSpPr/>
          <p:nvPr/>
        </p:nvGrpSpPr>
        <p:grpSpPr>
          <a:xfrm>
            <a:off x="0" y="508002"/>
            <a:ext cx="1383800" cy="1355049"/>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67" name="Google Shape;67;p7"/>
          <p:cNvSpPr txBox="1">
            <a:spLocks noGrp="1"/>
          </p:cNvSpPr>
          <p:nvPr>
            <p:ph type="body" idx="1"/>
          </p:nvPr>
        </p:nvSpPr>
        <p:spPr>
          <a:xfrm>
            <a:off x="1730000" y="2630067"/>
            <a:ext cx="5065200" cy="3221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9598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69"/>
        <p:cNvGrpSpPr/>
        <p:nvPr/>
      </p:nvGrpSpPr>
      <p:grpSpPr>
        <a:xfrm>
          <a:off x="0" y="0"/>
          <a:ext cx="0" cy="0"/>
          <a:chOff x="0" y="0"/>
          <a:chExt cx="0" cy="0"/>
        </a:xfrm>
      </p:grpSpPr>
      <p:grpSp>
        <p:nvGrpSpPr>
          <p:cNvPr id="70" name="Google Shape;70;p8"/>
          <p:cNvGrpSpPr/>
          <p:nvPr/>
        </p:nvGrpSpPr>
        <p:grpSpPr>
          <a:xfrm>
            <a:off x="5875200" y="0"/>
            <a:ext cx="6316800" cy="68580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8"/>
          <p:cNvSpPr txBox="1">
            <a:spLocks noGrp="1"/>
          </p:cNvSpPr>
          <p:nvPr>
            <p:ph type="title"/>
          </p:nvPr>
        </p:nvSpPr>
        <p:spPr>
          <a:xfrm>
            <a:off x="1098467" y="1155700"/>
            <a:ext cx="6116000" cy="46948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4972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91"/>
        <p:cNvGrpSpPr/>
        <p:nvPr/>
      </p:nvGrpSpPr>
      <p:grpSpPr>
        <a:xfrm>
          <a:off x="0" y="0"/>
          <a:ext cx="0" cy="0"/>
          <a:chOff x="0" y="0"/>
          <a:chExt cx="0" cy="0"/>
        </a:xfrm>
      </p:grpSpPr>
      <p:grpSp>
        <p:nvGrpSpPr>
          <p:cNvPr id="92" name="Google Shape;92;p9"/>
          <p:cNvGrpSpPr/>
          <p:nvPr/>
        </p:nvGrpSpPr>
        <p:grpSpPr>
          <a:xfrm>
            <a:off x="0" y="508002"/>
            <a:ext cx="1383800" cy="1355049"/>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5" name="Google Shape;95;p9"/>
          <p:cNvSpPr txBox="1">
            <a:spLocks noGrp="1"/>
          </p:cNvSpPr>
          <p:nvPr>
            <p:ph type="title"/>
          </p:nvPr>
        </p:nvSpPr>
        <p:spPr>
          <a:xfrm>
            <a:off x="1730000" y="2211100"/>
            <a:ext cx="4048400" cy="23356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96" name="Google Shape;96;p9"/>
          <p:cNvSpPr txBox="1">
            <a:spLocks noGrp="1"/>
          </p:cNvSpPr>
          <p:nvPr>
            <p:ph type="subTitle" idx="1"/>
          </p:nvPr>
        </p:nvSpPr>
        <p:spPr>
          <a:xfrm>
            <a:off x="1730000" y="4717333"/>
            <a:ext cx="4048400" cy="6748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733"/>
            </a:lvl2pPr>
            <a:lvl3pPr lvl="2">
              <a:lnSpc>
                <a:spcPct val="100000"/>
              </a:lnSpc>
              <a:spcBef>
                <a:spcPts val="0"/>
              </a:spcBef>
              <a:spcAft>
                <a:spcPts val="0"/>
              </a:spcAft>
              <a:buSzPts val="1300"/>
              <a:buNone/>
              <a:defRPr sz="1733"/>
            </a:lvl3pPr>
            <a:lvl4pPr lvl="3">
              <a:lnSpc>
                <a:spcPct val="100000"/>
              </a:lnSpc>
              <a:spcBef>
                <a:spcPts val="0"/>
              </a:spcBef>
              <a:spcAft>
                <a:spcPts val="0"/>
              </a:spcAft>
              <a:buSzPts val="1300"/>
              <a:buNone/>
              <a:defRPr sz="1733"/>
            </a:lvl4pPr>
            <a:lvl5pPr lvl="4">
              <a:lnSpc>
                <a:spcPct val="100000"/>
              </a:lnSpc>
              <a:spcBef>
                <a:spcPts val="0"/>
              </a:spcBef>
              <a:spcAft>
                <a:spcPts val="0"/>
              </a:spcAft>
              <a:buSzPts val="1300"/>
              <a:buNone/>
              <a:defRPr sz="1733"/>
            </a:lvl5pPr>
            <a:lvl6pPr lvl="5">
              <a:lnSpc>
                <a:spcPct val="100000"/>
              </a:lnSpc>
              <a:spcBef>
                <a:spcPts val="0"/>
              </a:spcBef>
              <a:spcAft>
                <a:spcPts val="0"/>
              </a:spcAft>
              <a:buSzPts val="1300"/>
              <a:buNone/>
              <a:defRPr sz="1733"/>
            </a:lvl6pPr>
            <a:lvl7pPr lvl="6">
              <a:lnSpc>
                <a:spcPct val="100000"/>
              </a:lnSpc>
              <a:spcBef>
                <a:spcPts val="0"/>
              </a:spcBef>
              <a:spcAft>
                <a:spcPts val="0"/>
              </a:spcAft>
              <a:buSzPts val="1300"/>
              <a:buNone/>
              <a:defRPr sz="1733"/>
            </a:lvl7pPr>
            <a:lvl8pPr lvl="7">
              <a:lnSpc>
                <a:spcPct val="100000"/>
              </a:lnSpc>
              <a:spcBef>
                <a:spcPts val="0"/>
              </a:spcBef>
              <a:spcAft>
                <a:spcPts val="0"/>
              </a:spcAft>
              <a:buSzPts val="1300"/>
              <a:buNone/>
              <a:defRPr sz="1733"/>
            </a:lvl8pPr>
            <a:lvl9pPr lvl="8">
              <a:lnSpc>
                <a:spcPct val="100000"/>
              </a:lnSpc>
              <a:spcBef>
                <a:spcPts val="0"/>
              </a:spcBef>
              <a:spcAft>
                <a:spcPts val="0"/>
              </a:spcAft>
              <a:buSzPts val="1300"/>
              <a:buNone/>
              <a:defRPr sz="1733"/>
            </a:lvl9pPr>
          </a:lstStyle>
          <a:p>
            <a:endParaRPr/>
          </a:p>
        </p:txBody>
      </p:sp>
      <p:sp>
        <p:nvSpPr>
          <p:cNvPr id="97" name="Google Shape;97;p9"/>
          <p:cNvSpPr txBox="1">
            <a:spLocks noGrp="1"/>
          </p:cNvSpPr>
          <p:nvPr>
            <p:ph type="body" idx="2"/>
          </p:nvPr>
        </p:nvSpPr>
        <p:spPr>
          <a:xfrm>
            <a:off x="6197600" y="2262133"/>
            <a:ext cx="4902400" cy="3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66170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99"/>
        <p:cNvGrpSpPr/>
        <p:nvPr/>
      </p:nvGrpSpPr>
      <p:grpSpPr>
        <a:xfrm>
          <a:off x="0" y="0"/>
          <a:ext cx="0" cy="0"/>
          <a:chOff x="0" y="0"/>
          <a:chExt cx="0" cy="0"/>
        </a:xfrm>
      </p:grpSpPr>
      <p:grpSp>
        <p:nvGrpSpPr>
          <p:cNvPr id="100" name="Google Shape;100;p10"/>
          <p:cNvGrpSpPr/>
          <p:nvPr/>
        </p:nvGrpSpPr>
        <p:grpSpPr>
          <a:xfrm>
            <a:off x="1" y="5504763"/>
            <a:ext cx="931900" cy="912876"/>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3" name="Google Shape;103;p10"/>
          <p:cNvSpPr txBox="1">
            <a:spLocks noGrp="1"/>
          </p:cNvSpPr>
          <p:nvPr>
            <p:ph type="body" idx="1"/>
          </p:nvPr>
        </p:nvSpPr>
        <p:spPr>
          <a:xfrm>
            <a:off x="1083633" y="5740500"/>
            <a:ext cx="9248000" cy="6984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9215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Lato"/>
                <a:ea typeface="Lato"/>
                <a:cs typeface="Lato"/>
                <a:sym typeface="Lato"/>
              </a:defRPr>
            </a:lvl1pPr>
            <a:lvl2pPr lvl="1" algn="r">
              <a:buNone/>
              <a:defRPr sz="1333">
                <a:solidFill>
                  <a:schemeClr val="lt1"/>
                </a:solidFill>
                <a:latin typeface="Lato"/>
                <a:ea typeface="Lato"/>
                <a:cs typeface="Lato"/>
                <a:sym typeface="Lato"/>
              </a:defRPr>
            </a:lvl2pPr>
            <a:lvl3pPr lvl="2" algn="r">
              <a:buNone/>
              <a:defRPr sz="1333">
                <a:solidFill>
                  <a:schemeClr val="lt1"/>
                </a:solidFill>
                <a:latin typeface="Lato"/>
                <a:ea typeface="Lato"/>
                <a:cs typeface="Lato"/>
                <a:sym typeface="Lato"/>
              </a:defRPr>
            </a:lvl3pPr>
            <a:lvl4pPr lvl="3" algn="r">
              <a:buNone/>
              <a:defRPr sz="1333">
                <a:solidFill>
                  <a:schemeClr val="lt1"/>
                </a:solidFill>
                <a:latin typeface="Lato"/>
                <a:ea typeface="Lato"/>
                <a:cs typeface="Lato"/>
                <a:sym typeface="Lato"/>
              </a:defRPr>
            </a:lvl4pPr>
            <a:lvl5pPr lvl="4" algn="r">
              <a:buNone/>
              <a:defRPr sz="1333">
                <a:solidFill>
                  <a:schemeClr val="lt1"/>
                </a:solidFill>
                <a:latin typeface="Lato"/>
                <a:ea typeface="Lato"/>
                <a:cs typeface="Lato"/>
                <a:sym typeface="Lato"/>
              </a:defRPr>
            </a:lvl5pPr>
            <a:lvl6pPr lvl="5" algn="r">
              <a:buNone/>
              <a:defRPr sz="1333">
                <a:solidFill>
                  <a:schemeClr val="lt1"/>
                </a:solidFill>
                <a:latin typeface="Lato"/>
                <a:ea typeface="Lato"/>
                <a:cs typeface="Lato"/>
                <a:sym typeface="Lato"/>
              </a:defRPr>
            </a:lvl6pPr>
            <a:lvl7pPr lvl="6" algn="r">
              <a:buNone/>
              <a:defRPr sz="1333">
                <a:solidFill>
                  <a:schemeClr val="lt1"/>
                </a:solidFill>
                <a:latin typeface="Lato"/>
                <a:ea typeface="Lato"/>
                <a:cs typeface="Lato"/>
                <a:sym typeface="Lato"/>
              </a:defRPr>
            </a:lvl7pPr>
            <a:lvl8pPr lvl="7" algn="r">
              <a:buNone/>
              <a:defRPr sz="1333">
                <a:solidFill>
                  <a:schemeClr val="lt1"/>
                </a:solidFill>
                <a:latin typeface="Lato"/>
                <a:ea typeface="Lato"/>
                <a:cs typeface="Lato"/>
                <a:sym typeface="Lato"/>
              </a:defRPr>
            </a:lvl8pPr>
            <a:lvl9pPr lvl="8" algn="r">
              <a:buNone/>
              <a:defRPr sz="1333">
                <a:solidFill>
                  <a:schemeClr val="lt1"/>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90902152"/>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66C2-22D5-4B91-A084-59335DC7B1D5}"/>
              </a:ext>
            </a:extLst>
          </p:cNvPr>
          <p:cNvSpPr>
            <a:spLocks noGrp="1"/>
          </p:cNvSpPr>
          <p:nvPr>
            <p:ph type="ctrTitle"/>
          </p:nvPr>
        </p:nvSpPr>
        <p:spPr/>
        <p:txBody>
          <a:bodyPr/>
          <a:lstStyle/>
          <a:p>
            <a:r>
              <a:rPr lang="en-US" altLang="zh-CN" dirty="0"/>
              <a:t>CS 50</a:t>
            </a:r>
            <a:endParaRPr lang="zh-CN" altLang="en-US" dirty="0"/>
          </a:p>
        </p:txBody>
      </p:sp>
      <p:sp>
        <p:nvSpPr>
          <p:cNvPr id="3" name="Subtitle 2">
            <a:extLst>
              <a:ext uri="{FF2B5EF4-FFF2-40B4-BE49-F238E27FC236}">
                <a16:creationId xmlns:a16="http://schemas.microsoft.com/office/drawing/2014/main" id="{C1A84307-96A0-4DFF-9C93-8A02B323393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60800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3221-B743-4CC5-B821-164920B2E439}"/>
              </a:ext>
            </a:extLst>
          </p:cNvPr>
          <p:cNvSpPr>
            <a:spLocks noGrp="1"/>
          </p:cNvSpPr>
          <p:nvPr>
            <p:ph type="title"/>
          </p:nvPr>
        </p:nvSpPr>
        <p:spPr/>
        <p:txBody>
          <a:bodyPr/>
          <a:lstStyle/>
          <a:p>
            <a:r>
              <a:rPr lang="zh-CN" altLang="en-US" dirty="0"/>
              <a:t>什么是计算机科学</a:t>
            </a:r>
            <a:r>
              <a:rPr lang="en-US" altLang="zh-CN" dirty="0"/>
              <a:t>(Computer Science)</a:t>
            </a:r>
            <a:endParaRPr lang="zh-CN" altLang="en-US" dirty="0"/>
          </a:p>
        </p:txBody>
      </p:sp>
      <p:sp>
        <p:nvSpPr>
          <p:cNvPr id="3" name="Content Placeholder 2">
            <a:extLst>
              <a:ext uri="{FF2B5EF4-FFF2-40B4-BE49-F238E27FC236}">
                <a16:creationId xmlns:a16="http://schemas.microsoft.com/office/drawing/2014/main" id="{2047026D-0155-4B09-976F-00675271EFB0}"/>
              </a:ext>
            </a:extLst>
          </p:cNvPr>
          <p:cNvSpPr>
            <a:spLocks noGrp="1"/>
          </p:cNvSpPr>
          <p:nvPr>
            <p:ph type="body" idx="1"/>
          </p:nvPr>
        </p:nvSpPr>
        <p:spPr/>
        <p:txBody>
          <a:bodyPr/>
          <a:lstStyle/>
          <a:p>
            <a:r>
              <a:rPr lang="zh-CN" altLang="en-US" dirty="0"/>
              <a:t>大众眼中的计算机</a:t>
            </a:r>
          </a:p>
        </p:txBody>
      </p:sp>
      <p:pic>
        <p:nvPicPr>
          <p:cNvPr id="1026" name="Picture 2" descr="assignment showing code with -2 points">
            <a:extLst>
              <a:ext uri="{FF2B5EF4-FFF2-40B4-BE49-F238E27FC236}">
                <a16:creationId xmlns:a16="http://schemas.microsoft.com/office/drawing/2014/main" id="{CBC6415C-7029-47F6-B62A-30095C82F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138" y="2297549"/>
            <a:ext cx="4591035" cy="3833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26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3221-B743-4CC5-B821-164920B2E439}"/>
              </a:ext>
            </a:extLst>
          </p:cNvPr>
          <p:cNvSpPr>
            <a:spLocks noGrp="1"/>
          </p:cNvSpPr>
          <p:nvPr>
            <p:ph type="title"/>
          </p:nvPr>
        </p:nvSpPr>
        <p:spPr/>
        <p:txBody>
          <a:bodyPr/>
          <a:lstStyle/>
          <a:p>
            <a:r>
              <a:rPr lang="zh-CN" altLang="en-US" dirty="0"/>
              <a:t>什么是计算机科学</a:t>
            </a:r>
            <a:r>
              <a:rPr lang="en-US" altLang="zh-CN" dirty="0"/>
              <a:t>(Computer Science)</a:t>
            </a:r>
            <a:endParaRPr lang="zh-CN" altLang="en-US" dirty="0"/>
          </a:p>
        </p:txBody>
      </p:sp>
      <p:sp>
        <p:nvSpPr>
          <p:cNvPr id="3" name="Content Placeholder 2">
            <a:extLst>
              <a:ext uri="{FF2B5EF4-FFF2-40B4-BE49-F238E27FC236}">
                <a16:creationId xmlns:a16="http://schemas.microsoft.com/office/drawing/2014/main" id="{2047026D-0155-4B09-976F-00675271EFB0}"/>
              </a:ext>
            </a:extLst>
          </p:cNvPr>
          <p:cNvSpPr>
            <a:spLocks noGrp="1"/>
          </p:cNvSpPr>
          <p:nvPr>
            <p:ph type="body" idx="1"/>
          </p:nvPr>
        </p:nvSpPr>
        <p:spPr/>
        <p:txBody>
          <a:bodyPr/>
          <a:lstStyle/>
          <a:p>
            <a:r>
              <a:rPr lang="zh-CN" altLang="en-US" dirty="0"/>
              <a:t>使用计算机来解决实际问题的学科</a:t>
            </a:r>
            <a:endParaRPr lang="en-US" altLang="zh-CN" dirty="0"/>
          </a:p>
          <a:p>
            <a:r>
              <a:rPr lang="zh-CN" altLang="en-US" dirty="0"/>
              <a:t>我们把要问题的描述称为输入，对应的解称为输出，那么计算机科学研究的就是怎么根据输入通过一定的处理得到输出的一个学科</a:t>
            </a:r>
          </a:p>
        </p:txBody>
      </p:sp>
      <p:pic>
        <p:nvPicPr>
          <p:cNvPr id="1028" name="Picture 4" descr="word &quot;input&quot;, arrow into box, arrow out of box, word &quot;output&quot;">
            <a:extLst>
              <a:ext uri="{FF2B5EF4-FFF2-40B4-BE49-F238E27FC236}">
                <a16:creationId xmlns:a16="http://schemas.microsoft.com/office/drawing/2014/main" id="{11D29A1F-967B-4FBA-B871-6959565A2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939" y="3623734"/>
            <a:ext cx="4426225" cy="220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91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FE2F-EAE5-47E4-8DEF-EF471B563CB3}"/>
              </a:ext>
            </a:extLst>
          </p:cNvPr>
          <p:cNvSpPr>
            <a:spLocks noGrp="1"/>
          </p:cNvSpPr>
          <p:nvPr>
            <p:ph type="title"/>
          </p:nvPr>
        </p:nvSpPr>
        <p:spPr/>
        <p:txBody>
          <a:bodyPr/>
          <a:lstStyle/>
          <a:p>
            <a:r>
              <a:rPr lang="zh-CN" altLang="en-US" dirty="0"/>
              <a:t>计算机如何表示数字</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B99D6A-9757-41C7-9631-D592D828AB36}"/>
                  </a:ext>
                </a:extLst>
              </p:cNvPr>
              <p:cNvSpPr>
                <a:spLocks noGrp="1"/>
              </p:cNvSpPr>
              <p:nvPr>
                <p:ph type="body" idx="1"/>
              </p:nvPr>
            </p:nvSpPr>
            <p:spPr/>
            <p:txBody>
              <a:bodyPr/>
              <a:lstStyle/>
              <a:p>
                <a:r>
                  <a:rPr lang="zh-CN" altLang="en-US" dirty="0"/>
                  <a:t>数字的进制</a:t>
                </a:r>
                <a:endParaRPr lang="en-US" altLang="zh-CN" dirty="0"/>
              </a:p>
              <a:p>
                <a:pPr lvl="1"/>
                <a:r>
                  <a:rPr lang="zh-CN" altLang="en-US" dirty="0"/>
                  <a:t>十进制：使用</a:t>
                </a:r>
                <a:r>
                  <a:rPr lang="en-US" altLang="zh-CN" dirty="0"/>
                  <a:t>0-9</a:t>
                </a:r>
                <a:r>
                  <a:rPr lang="zh-CN" altLang="en-US" dirty="0"/>
                  <a:t>以及位数来表示一个数值，比如</a:t>
                </a:r>
                <a:r>
                  <a:rPr lang="en-US" altLang="zh-CN" dirty="0"/>
                  <a:t>123</a:t>
                </a:r>
                <a:r>
                  <a:rPr lang="zh-CN" altLang="en-US" dirty="0"/>
                  <a:t>表示</a:t>
                </a:r>
                <a14:m>
                  <m:oMath xmlns:m="http://schemas.openxmlformats.org/officeDocument/2006/math">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0</m:t>
                        </m:r>
                      </m:sup>
                    </m:sSup>
                  </m:oMath>
                </a14:m>
                <a:endParaRPr lang="en-US" altLang="zh-CN" dirty="0"/>
              </a:p>
              <a:p>
                <a:pPr lvl="1"/>
                <a:r>
                  <a:rPr lang="zh-CN" altLang="en-US" dirty="0"/>
                  <a:t>二进制：计算机使用二进制来表示数值，在这种计数系统中，只有</a:t>
                </a:r>
                <a:r>
                  <a:rPr lang="en-US" altLang="zh-CN" dirty="0"/>
                  <a:t>0</a:t>
                </a:r>
                <a:r>
                  <a:rPr lang="zh-CN" altLang="en-US" dirty="0"/>
                  <a:t>和</a:t>
                </a:r>
                <a:r>
                  <a:rPr lang="en-US" altLang="zh-CN" dirty="0"/>
                  <a:t>1</a:t>
                </a:r>
                <a:r>
                  <a:rPr lang="zh-CN" altLang="en-US" dirty="0"/>
                  <a:t>两种数位</a:t>
                </a:r>
                <a:endParaRPr lang="en-US" altLang="zh-CN" dirty="0"/>
              </a:p>
              <a:p>
                <a:r>
                  <a:rPr lang="zh-CN" altLang="en-US" dirty="0"/>
                  <a:t>例子：</a:t>
                </a:r>
                <a:endParaRPr lang="en-US" altLang="zh-CN" dirty="0"/>
              </a:p>
              <a:p>
                <a:pPr lvl="1"/>
                <a:endParaRPr lang="zh-CN" altLang="en-US" dirty="0"/>
              </a:p>
            </p:txBody>
          </p:sp>
        </mc:Choice>
        <mc:Fallback xmlns="">
          <p:sp>
            <p:nvSpPr>
              <p:cNvPr id="3" name="Content Placeholder 2">
                <a:extLst>
                  <a:ext uri="{FF2B5EF4-FFF2-40B4-BE49-F238E27FC236}">
                    <a16:creationId xmlns:a16="http://schemas.microsoft.com/office/drawing/2014/main" id="{F4B99D6A-9757-41C7-9631-D592D828AB3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graphicFrame>
        <p:nvGraphicFramePr>
          <p:cNvPr id="4" name="Table 3">
            <a:extLst>
              <a:ext uri="{FF2B5EF4-FFF2-40B4-BE49-F238E27FC236}">
                <a16:creationId xmlns:a16="http://schemas.microsoft.com/office/drawing/2014/main" id="{CE1EAC0C-23C3-43E6-B2E5-F7710A9B5C8C}"/>
              </a:ext>
            </a:extLst>
          </p:cNvPr>
          <p:cNvGraphicFramePr>
            <a:graphicFrameLocks noGrp="1"/>
          </p:cNvGraphicFramePr>
          <p:nvPr>
            <p:extLst>
              <p:ext uri="{D42A27DB-BD31-4B8C-83A1-F6EECF244321}">
                <p14:modId xmlns:p14="http://schemas.microsoft.com/office/powerpoint/2010/main" val="1664640886"/>
              </p:ext>
            </p:extLst>
          </p:nvPr>
        </p:nvGraphicFramePr>
        <p:xfrm>
          <a:off x="2928729" y="3831838"/>
          <a:ext cx="2756454" cy="3007872"/>
        </p:xfrm>
        <a:graphic>
          <a:graphicData uri="http://schemas.openxmlformats.org/drawingml/2006/table">
            <a:tbl>
              <a:tblPr firstRow="1" bandRow="1">
                <a:tableStyleId>{9D7B26C5-4107-4FEC-AEDC-1716B250A1EF}</a:tableStyleId>
              </a:tblPr>
              <a:tblGrid>
                <a:gridCol w="1378227">
                  <a:extLst>
                    <a:ext uri="{9D8B030D-6E8A-4147-A177-3AD203B41FA5}">
                      <a16:colId xmlns:a16="http://schemas.microsoft.com/office/drawing/2014/main" val="1958087983"/>
                    </a:ext>
                  </a:extLst>
                </a:gridCol>
                <a:gridCol w="1378227">
                  <a:extLst>
                    <a:ext uri="{9D8B030D-6E8A-4147-A177-3AD203B41FA5}">
                      <a16:colId xmlns:a16="http://schemas.microsoft.com/office/drawing/2014/main" val="1103071904"/>
                    </a:ext>
                  </a:extLst>
                </a:gridCol>
              </a:tblGrid>
              <a:tr h="318988">
                <a:tc>
                  <a:txBody>
                    <a:bodyPr/>
                    <a:lstStyle/>
                    <a:p>
                      <a:pPr algn="ctr"/>
                      <a:r>
                        <a:rPr lang="zh-CN" altLang="en-US" dirty="0"/>
                        <a:t>十进制</a:t>
                      </a:r>
                    </a:p>
                  </a:txBody>
                  <a:tcPr/>
                </a:tc>
                <a:tc>
                  <a:txBody>
                    <a:bodyPr/>
                    <a:lstStyle/>
                    <a:p>
                      <a:pPr algn="ctr"/>
                      <a:r>
                        <a:rPr lang="zh-CN" altLang="en-US" dirty="0"/>
                        <a:t>二进制</a:t>
                      </a:r>
                    </a:p>
                  </a:txBody>
                  <a:tcPr/>
                </a:tc>
                <a:extLst>
                  <a:ext uri="{0D108BD9-81ED-4DB2-BD59-A6C34878D82A}">
                    <a16:rowId xmlns:a16="http://schemas.microsoft.com/office/drawing/2014/main" val="1541693149"/>
                  </a:ext>
                </a:extLst>
              </a:tr>
              <a:tr h="318988">
                <a:tc>
                  <a:txBody>
                    <a:bodyPr/>
                    <a:lstStyle/>
                    <a:p>
                      <a:pPr algn="ctr"/>
                      <a:r>
                        <a:rPr lang="en-US" altLang="zh-CN" dirty="0"/>
                        <a:t>0</a:t>
                      </a:r>
                      <a:endParaRPr lang="zh-CN" altLang="en-US" dirty="0"/>
                    </a:p>
                  </a:txBody>
                  <a:tcPr/>
                </a:tc>
                <a:tc>
                  <a:txBody>
                    <a:bodyPr/>
                    <a:lstStyle/>
                    <a:p>
                      <a:pPr algn="ctr"/>
                      <a:r>
                        <a:rPr lang="en-US" altLang="zh-CN" dirty="0"/>
                        <a:t>000</a:t>
                      </a:r>
                      <a:endParaRPr lang="zh-CN" altLang="en-US" dirty="0"/>
                    </a:p>
                  </a:txBody>
                  <a:tcPr/>
                </a:tc>
                <a:extLst>
                  <a:ext uri="{0D108BD9-81ED-4DB2-BD59-A6C34878D82A}">
                    <a16:rowId xmlns:a16="http://schemas.microsoft.com/office/drawing/2014/main" val="1174964506"/>
                  </a:ext>
                </a:extLst>
              </a:tr>
              <a:tr h="318988">
                <a:tc>
                  <a:txBody>
                    <a:bodyPr/>
                    <a:lstStyle/>
                    <a:p>
                      <a:pPr algn="ctr"/>
                      <a:r>
                        <a:rPr lang="en-US" altLang="zh-CN" dirty="0"/>
                        <a:t>1</a:t>
                      </a:r>
                      <a:endParaRPr lang="zh-CN" altLang="en-US" dirty="0"/>
                    </a:p>
                  </a:txBody>
                  <a:tcPr/>
                </a:tc>
                <a:tc>
                  <a:txBody>
                    <a:bodyPr/>
                    <a:lstStyle/>
                    <a:p>
                      <a:pPr algn="ctr"/>
                      <a:r>
                        <a:rPr lang="en-US" altLang="zh-CN" dirty="0"/>
                        <a:t>001</a:t>
                      </a:r>
                      <a:endParaRPr lang="zh-CN" altLang="en-US" dirty="0"/>
                    </a:p>
                  </a:txBody>
                  <a:tcPr/>
                </a:tc>
                <a:extLst>
                  <a:ext uri="{0D108BD9-81ED-4DB2-BD59-A6C34878D82A}">
                    <a16:rowId xmlns:a16="http://schemas.microsoft.com/office/drawing/2014/main" val="3866229988"/>
                  </a:ext>
                </a:extLst>
              </a:tr>
              <a:tr h="318988">
                <a:tc>
                  <a:txBody>
                    <a:bodyPr/>
                    <a:lstStyle/>
                    <a:p>
                      <a:pPr algn="ctr"/>
                      <a:r>
                        <a:rPr lang="en-US" altLang="zh-CN" dirty="0"/>
                        <a:t>2</a:t>
                      </a:r>
                      <a:endParaRPr lang="zh-CN" altLang="en-US" dirty="0"/>
                    </a:p>
                  </a:txBody>
                  <a:tcPr/>
                </a:tc>
                <a:tc>
                  <a:txBody>
                    <a:bodyPr/>
                    <a:lstStyle/>
                    <a:p>
                      <a:pPr algn="ctr"/>
                      <a:r>
                        <a:rPr lang="en-US" altLang="zh-CN" dirty="0"/>
                        <a:t>010</a:t>
                      </a:r>
                      <a:endParaRPr lang="zh-CN" altLang="en-US" dirty="0"/>
                    </a:p>
                  </a:txBody>
                  <a:tcPr/>
                </a:tc>
                <a:extLst>
                  <a:ext uri="{0D108BD9-81ED-4DB2-BD59-A6C34878D82A}">
                    <a16:rowId xmlns:a16="http://schemas.microsoft.com/office/drawing/2014/main" val="2538990444"/>
                  </a:ext>
                </a:extLst>
              </a:tr>
              <a:tr h="318988">
                <a:tc>
                  <a:txBody>
                    <a:bodyPr/>
                    <a:lstStyle/>
                    <a:p>
                      <a:pPr algn="ctr"/>
                      <a:r>
                        <a:rPr lang="en-US" altLang="zh-CN" dirty="0"/>
                        <a:t>3</a:t>
                      </a:r>
                      <a:endParaRPr lang="zh-CN" altLang="en-US" dirty="0"/>
                    </a:p>
                  </a:txBody>
                  <a:tcPr/>
                </a:tc>
                <a:tc>
                  <a:txBody>
                    <a:bodyPr/>
                    <a:lstStyle/>
                    <a:p>
                      <a:pPr algn="ctr"/>
                      <a:r>
                        <a:rPr lang="en-US" altLang="zh-CN" dirty="0"/>
                        <a:t>011</a:t>
                      </a:r>
                      <a:endParaRPr lang="zh-CN" altLang="en-US" dirty="0"/>
                    </a:p>
                  </a:txBody>
                  <a:tcPr/>
                </a:tc>
                <a:extLst>
                  <a:ext uri="{0D108BD9-81ED-4DB2-BD59-A6C34878D82A}">
                    <a16:rowId xmlns:a16="http://schemas.microsoft.com/office/drawing/2014/main" val="701136471"/>
                  </a:ext>
                </a:extLst>
              </a:tr>
              <a:tr h="318988">
                <a:tc>
                  <a:txBody>
                    <a:bodyPr/>
                    <a:lstStyle/>
                    <a:p>
                      <a:pPr algn="ctr"/>
                      <a:r>
                        <a:rPr lang="en-US" altLang="zh-CN" dirty="0"/>
                        <a:t>4</a:t>
                      </a:r>
                      <a:endParaRPr lang="zh-CN" altLang="en-US" dirty="0"/>
                    </a:p>
                  </a:txBody>
                  <a:tcPr/>
                </a:tc>
                <a:tc>
                  <a:txBody>
                    <a:bodyPr/>
                    <a:lstStyle/>
                    <a:p>
                      <a:pPr algn="ctr"/>
                      <a:r>
                        <a:rPr lang="en-US" altLang="zh-CN" dirty="0"/>
                        <a:t>100</a:t>
                      </a:r>
                      <a:endParaRPr lang="zh-CN" altLang="en-US" dirty="0"/>
                    </a:p>
                  </a:txBody>
                  <a:tcPr/>
                </a:tc>
                <a:extLst>
                  <a:ext uri="{0D108BD9-81ED-4DB2-BD59-A6C34878D82A}">
                    <a16:rowId xmlns:a16="http://schemas.microsoft.com/office/drawing/2014/main" val="2384661372"/>
                  </a:ext>
                </a:extLst>
              </a:tr>
              <a:tr h="318988">
                <a:tc>
                  <a:txBody>
                    <a:bodyPr/>
                    <a:lstStyle/>
                    <a:p>
                      <a:pPr algn="ctr"/>
                      <a:r>
                        <a:rPr lang="en-US" altLang="zh-CN" dirty="0"/>
                        <a:t>5</a:t>
                      </a:r>
                      <a:endParaRPr lang="zh-CN" altLang="en-US" dirty="0"/>
                    </a:p>
                  </a:txBody>
                  <a:tcPr/>
                </a:tc>
                <a:tc>
                  <a:txBody>
                    <a:bodyPr/>
                    <a:lstStyle/>
                    <a:p>
                      <a:pPr algn="ctr"/>
                      <a:r>
                        <a:rPr lang="en-US" altLang="zh-CN" dirty="0"/>
                        <a:t>101</a:t>
                      </a:r>
                      <a:endParaRPr lang="zh-CN" altLang="en-US" dirty="0"/>
                    </a:p>
                  </a:txBody>
                  <a:tcPr/>
                </a:tc>
                <a:extLst>
                  <a:ext uri="{0D108BD9-81ED-4DB2-BD59-A6C34878D82A}">
                    <a16:rowId xmlns:a16="http://schemas.microsoft.com/office/drawing/2014/main" val="4258407642"/>
                  </a:ext>
                </a:extLst>
              </a:tr>
              <a:tr h="318988">
                <a:tc>
                  <a:txBody>
                    <a:bodyPr/>
                    <a:lstStyle/>
                    <a:p>
                      <a:pPr algn="ctr"/>
                      <a:r>
                        <a:rPr lang="en-US" altLang="zh-CN" dirty="0"/>
                        <a:t>6</a:t>
                      </a:r>
                      <a:endParaRPr lang="zh-CN" altLang="en-US" dirty="0"/>
                    </a:p>
                  </a:txBody>
                  <a:tcPr/>
                </a:tc>
                <a:tc>
                  <a:txBody>
                    <a:bodyPr/>
                    <a:lstStyle/>
                    <a:p>
                      <a:pPr algn="ctr"/>
                      <a:r>
                        <a:rPr lang="en-US" altLang="zh-CN" dirty="0"/>
                        <a:t>110</a:t>
                      </a:r>
                      <a:endParaRPr lang="zh-CN" altLang="en-US" dirty="0"/>
                    </a:p>
                  </a:txBody>
                  <a:tcPr/>
                </a:tc>
                <a:extLst>
                  <a:ext uri="{0D108BD9-81ED-4DB2-BD59-A6C34878D82A}">
                    <a16:rowId xmlns:a16="http://schemas.microsoft.com/office/drawing/2014/main" val="3326833140"/>
                  </a:ext>
                </a:extLst>
              </a:tr>
            </a:tbl>
          </a:graphicData>
        </a:graphic>
      </p:graphicFrame>
      <p:graphicFrame>
        <p:nvGraphicFramePr>
          <p:cNvPr id="5" name="Table 4">
            <a:extLst>
              <a:ext uri="{FF2B5EF4-FFF2-40B4-BE49-F238E27FC236}">
                <a16:creationId xmlns:a16="http://schemas.microsoft.com/office/drawing/2014/main" id="{536E137B-73C6-48E2-8D6C-682535B7C26B}"/>
              </a:ext>
            </a:extLst>
          </p:cNvPr>
          <p:cNvGraphicFramePr>
            <a:graphicFrameLocks noGrp="1"/>
          </p:cNvGraphicFramePr>
          <p:nvPr>
            <p:extLst>
              <p:ext uri="{D42A27DB-BD31-4B8C-83A1-F6EECF244321}">
                <p14:modId xmlns:p14="http://schemas.microsoft.com/office/powerpoint/2010/main" val="157331289"/>
              </p:ext>
            </p:extLst>
          </p:nvPr>
        </p:nvGraphicFramePr>
        <p:xfrm>
          <a:off x="3310836" y="3026162"/>
          <a:ext cx="4388678" cy="2255904"/>
        </p:xfrm>
        <a:graphic>
          <a:graphicData uri="http://schemas.openxmlformats.org/drawingml/2006/table">
            <a:tbl>
              <a:tblPr firstRow="1" bandRow="1">
                <a:tableStyleId>{35758FB7-9AC5-4552-8A53-C91805E547FA}</a:tableStyleId>
              </a:tblPr>
              <a:tblGrid>
                <a:gridCol w="2194339">
                  <a:extLst>
                    <a:ext uri="{9D8B030D-6E8A-4147-A177-3AD203B41FA5}">
                      <a16:colId xmlns:a16="http://schemas.microsoft.com/office/drawing/2014/main" val="2415041626"/>
                    </a:ext>
                  </a:extLst>
                </a:gridCol>
                <a:gridCol w="2194339">
                  <a:extLst>
                    <a:ext uri="{9D8B030D-6E8A-4147-A177-3AD203B41FA5}">
                      <a16:colId xmlns:a16="http://schemas.microsoft.com/office/drawing/2014/main" val="3908292749"/>
                    </a:ext>
                  </a:extLst>
                </a:gridCol>
              </a:tblGrid>
              <a:tr h="375555">
                <a:tc>
                  <a:txBody>
                    <a:bodyPr/>
                    <a:lstStyle/>
                    <a:p>
                      <a:r>
                        <a:rPr lang="zh-CN" altLang="en-US" dirty="0"/>
                        <a:t>十进制</a:t>
                      </a:r>
                    </a:p>
                  </a:txBody>
                  <a:tcPr/>
                </a:tc>
                <a:tc>
                  <a:txBody>
                    <a:bodyPr/>
                    <a:lstStyle/>
                    <a:p>
                      <a:r>
                        <a:rPr lang="zh-CN" altLang="en-US" dirty="0"/>
                        <a:t>二进制</a:t>
                      </a:r>
                    </a:p>
                  </a:txBody>
                  <a:tcPr/>
                </a:tc>
                <a:extLst>
                  <a:ext uri="{0D108BD9-81ED-4DB2-BD59-A6C34878D82A}">
                    <a16:rowId xmlns:a16="http://schemas.microsoft.com/office/drawing/2014/main" val="380683656"/>
                  </a:ext>
                </a:extLst>
              </a:tr>
              <a:tr h="375555">
                <a:tc>
                  <a:txBody>
                    <a:bodyPr/>
                    <a:lstStyle/>
                    <a:p>
                      <a:r>
                        <a:rPr lang="en-US" altLang="zh-CN" dirty="0"/>
                        <a:t>0</a:t>
                      </a:r>
                      <a:endParaRPr lang="zh-CN" altLang="en-US" dirty="0"/>
                    </a:p>
                  </a:txBody>
                  <a:tcPr/>
                </a:tc>
                <a:tc>
                  <a:txBody>
                    <a:bodyPr/>
                    <a:lstStyle/>
                    <a:p>
                      <a:r>
                        <a:rPr lang="en-US" altLang="zh-CN" dirty="0"/>
                        <a:t>000</a:t>
                      </a:r>
                      <a:endParaRPr lang="zh-CN" altLang="en-US" dirty="0"/>
                    </a:p>
                  </a:txBody>
                  <a:tcPr/>
                </a:tc>
                <a:extLst>
                  <a:ext uri="{0D108BD9-81ED-4DB2-BD59-A6C34878D82A}">
                    <a16:rowId xmlns:a16="http://schemas.microsoft.com/office/drawing/2014/main" val="1720719287"/>
                  </a:ext>
                </a:extLst>
              </a:tr>
              <a:tr h="375555">
                <a:tc>
                  <a:txBody>
                    <a:bodyPr/>
                    <a:lstStyle/>
                    <a:p>
                      <a:r>
                        <a:rPr lang="en-US" altLang="zh-CN" dirty="0"/>
                        <a:t>1</a:t>
                      </a:r>
                      <a:endParaRPr lang="zh-CN" altLang="en-US" dirty="0"/>
                    </a:p>
                  </a:txBody>
                  <a:tcPr/>
                </a:tc>
                <a:tc>
                  <a:txBody>
                    <a:bodyPr/>
                    <a:lstStyle/>
                    <a:p>
                      <a:r>
                        <a:rPr lang="en-US" altLang="zh-CN" dirty="0"/>
                        <a:t>001</a:t>
                      </a:r>
                      <a:endParaRPr lang="zh-CN" altLang="en-US" dirty="0"/>
                    </a:p>
                  </a:txBody>
                  <a:tcPr/>
                </a:tc>
                <a:extLst>
                  <a:ext uri="{0D108BD9-81ED-4DB2-BD59-A6C34878D82A}">
                    <a16:rowId xmlns:a16="http://schemas.microsoft.com/office/drawing/2014/main" val="2058248405"/>
                  </a:ext>
                </a:extLst>
              </a:tr>
              <a:tr h="375555">
                <a:tc>
                  <a:txBody>
                    <a:bodyPr/>
                    <a:lstStyle/>
                    <a:p>
                      <a:r>
                        <a:rPr lang="en-US" altLang="zh-CN" dirty="0"/>
                        <a:t>2</a:t>
                      </a:r>
                      <a:endParaRPr lang="zh-CN" altLang="en-US" dirty="0"/>
                    </a:p>
                  </a:txBody>
                  <a:tcPr/>
                </a:tc>
                <a:tc>
                  <a:txBody>
                    <a:bodyPr/>
                    <a:lstStyle/>
                    <a:p>
                      <a:r>
                        <a:rPr lang="en-US" altLang="zh-CN" dirty="0"/>
                        <a:t>010</a:t>
                      </a:r>
                      <a:endParaRPr lang="zh-CN" altLang="en-US" dirty="0"/>
                    </a:p>
                  </a:txBody>
                  <a:tcPr/>
                </a:tc>
                <a:extLst>
                  <a:ext uri="{0D108BD9-81ED-4DB2-BD59-A6C34878D82A}">
                    <a16:rowId xmlns:a16="http://schemas.microsoft.com/office/drawing/2014/main" val="3690673509"/>
                  </a:ext>
                </a:extLst>
              </a:tr>
              <a:tr h="375555">
                <a:tc>
                  <a:txBody>
                    <a:bodyPr/>
                    <a:lstStyle/>
                    <a:p>
                      <a:r>
                        <a:rPr lang="en-US" altLang="zh-CN" dirty="0"/>
                        <a:t>3</a:t>
                      </a:r>
                      <a:endParaRPr lang="zh-CN" altLang="en-US" dirty="0"/>
                    </a:p>
                  </a:txBody>
                  <a:tcPr/>
                </a:tc>
                <a:tc>
                  <a:txBody>
                    <a:bodyPr/>
                    <a:lstStyle/>
                    <a:p>
                      <a:r>
                        <a:rPr lang="en-US" altLang="zh-CN" dirty="0"/>
                        <a:t>011</a:t>
                      </a:r>
                      <a:endParaRPr lang="zh-CN" altLang="en-US" dirty="0"/>
                    </a:p>
                  </a:txBody>
                  <a:tcPr/>
                </a:tc>
                <a:extLst>
                  <a:ext uri="{0D108BD9-81ED-4DB2-BD59-A6C34878D82A}">
                    <a16:rowId xmlns:a16="http://schemas.microsoft.com/office/drawing/2014/main" val="1873520615"/>
                  </a:ext>
                </a:extLst>
              </a:tr>
              <a:tr h="375555">
                <a:tc>
                  <a:txBody>
                    <a:bodyPr/>
                    <a:lstStyle/>
                    <a:p>
                      <a:r>
                        <a:rPr lang="en-US" altLang="zh-CN" dirty="0"/>
                        <a:t>4</a:t>
                      </a:r>
                      <a:endParaRPr lang="zh-CN" altLang="en-US" dirty="0"/>
                    </a:p>
                  </a:txBody>
                  <a:tcPr/>
                </a:tc>
                <a:tc>
                  <a:txBody>
                    <a:bodyPr/>
                    <a:lstStyle/>
                    <a:p>
                      <a:r>
                        <a:rPr lang="en-US" altLang="zh-CN" dirty="0"/>
                        <a:t>100</a:t>
                      </a:r>
                      <a:endParaRPr lang="zh-CN" altLang="en-US" dirty="0"/>
                    </a:p>
                  </a:txBody>
                  <a:tcPr/>
                </a:tc>
                <a:extLst>
                  <a:ext uri="{0D108BD9-81ED-4DB2-BD59-A6C34878D82A}">
                    <a16:rowId xmlns:a16="http://schemas.microsoft.com/office/drawing/2014/main" val="2420273155"/>
                  </a:ext>
                </a:extLst>
              </a:tr>
            </a:tbl>
          </a:graphicData>
        </a:graphic>
      </p:graphicFrame>
    </p:spTree>
    <p:extLst>
      <p:ext uri="{BB962C8B-B14F-4D97-AF65-F5344CB8AC3E}">
        <p14:creationId xmlns:p14="http://schemas.microsoft.com/office/powerpoint/2010/main" val="2646932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FE2F-EAE5-47E4-8DEF-EF471B563CB3}"/>
              </a:ext>
            </a:extLst>
          </p:cNvPr>
          <p:cNvSpPr>
            <a:spLocks noGrp="1"/>
          </p:cNvSpPr>
          <p:nvPr>
            <p:ph type="title"/>
          </p:nvPr>
        </p:nvSpPr>
        <p:spPr/>
        <p:txBody>
          <a:bodyPr/>
          <a:lstStyle/>
          <a:p>
            <a:r>
              <a:rPr lang="zh-CN" altLang="en-US" dirty="0"/>
              <a:t>计算机如何表示文本</a:t>
            </a:r>
          </a:p>
        </p:txBody>
      </p:sp>
      <p:sp>
        <p:nvSpPr>
          <p:cNvPr id="3" name="Content Placeholder 2">
            <a:extLst>
              <a:ext uri="{FF2B5EF4-FFF2-40B4-BE49-F238E27FC236}">
                <a16:creationId xmlns:a16="http://schemas.microsoft.com/office/drawing/2014/main" id="{F4B99D6A-9757-41C7-9631-D592D828AB36}"/>
              </a:ext>
            </a:extLst>
          </p:cNvPr>
          <p:cNvSpPr>
            <a:spLocks noGrp="1"/>
          </p:cNvSpPr>
          <p:nvPr>
            <p:ph type="body" idx="1"/>
          </p:nvPr>
        </p:nvSpPr>
        <p:spPr/>
        <p:txBody>
          <a:bodyPr>
            <a:normAutofit/>
          </a:bodyPr>
          <a:lstStyle/>
          <a:p>
            <a:r>
              <a:rPr lang="zh-CN" altLang="en-US" dirty="0"/>
              <a:t>数字到字符的映射</a:t>
            </a:r>
            <a:endParaRPr lang="en-US" altLang="zh-CN" dirty="0"/>
          </a:p>
          <a:p>
            <a:pPr lvl="1"/>
            <a:r>
              <a:rPr lang="zh-CN" altLang="en-US" dirty="0"/>
              <a:t>我们已经知道了计算机使用二进制来表示数字，那么是不是可以通过数字来表示文本中的字符呢？例如用</a:t>
            </a:r>
            <a:r>
              <a:rPr lang="en-US" altLang="zh-CN" dirty="0"/>
              <a:t>65</a:t>
            </a:r>
            <a:r>
              <a:rPr lang="zh-CN" altLang="en-US" dirty="0"/>
              <a:t>来表示“</a:t>
            </a:r>
            <a:r>
              <a:rPr lang="en-US" altLang="zh-CN" dirty="0"/>
              <a:t>A</a:t>
            </a:r>
            <a:r>
              <a:rPr lang="zh-CN" altLang="en-US" dirty="0"/>
              <a:t>”，用</a:t>
            </a:r>
            <a:r>
              <a:rPr lang="en-US" altLang="zh-CN" dirty="0"/>
              <a:t>66</a:t>
            </a:r>
            <a:r>
              <a:rPr lang="zh-CN" altLang="en-US" dirty="0"/>
              <a:t>来表示“</a:t>
            </a:r>
            <a:r>
              <a:rPr lang="en-US" altLang="zh-CN" dirty="0"/>
              <a:t>B</a:t>
            </a:r>
            <a:r>
              <a:rPr lang="zh-CN" altLang="en-US" dirty="0"/>
              <a:t>”，等等。</a:t>
            </a:r>
            <a:endParaRPr lang="en-US" altLang="zh-CN" dirty="0"/>
          </a:p>
          <a:p>
            <a:r>
              <a:rPr lang="en-US" altLang="zh-CN" dirty="0"/>
              <a:t>ASCII</a:t>
            </a:r>
            <a:r>
              <a:rPr lang="zh-CN" altLang="en-US" dirty="0"/>
              <a:t>：一种标准字符编码方式，</a:t>
            </a:r>
            <a:r>
              <a:rPr lang="en-US" altLang="zh-CN" dirty="0"/>
              <a:t>ASCII</a:t>
            </a:r>
            <a:r>
              <a:rPr lang="zh-CN" altLang="en-US" dirty="0"/>
              <a:t>使用一个字节（</a:t>
            </a:r>
            <a:r>
              <a:rPr lang="en-US" altLang="zh-CN" dirty="0"/>
              <a:t>8</a:t>
            </a:r>
            <a:r>
              <a:rPr lang="zh-CN" altLang="en-US" dirty="0"/>
              <a:t>个二进制数位）来表示字符，总共可以表示</a:t>
            </a:r>
            <a:r>
              <a:rPr lang="en-US" altLang="zh-CN" dirty="0"/>
              <a:t>256</a:t>
            </a:r>
            <a:r>
              <a:rPr lang="zh-CN" altLang="en-US" dirty="0"/>
              <a:t>种字符。</a:t>
            </a:r>
            <a:endParaRPr lang="en-US" altLang="zh-CN" dirty="0"/>
          </a:p>
          <a:p>
            <a:r>
              <a:rPr lang="zh-CN" altLang="en-US" dirty="0"/>
              <a:t>从二进制数字翻译出所表示的字符串文本的过程叫做解码，解码的过程以字节（</a:t>
            </a:r>
            <a:r>
              <a:rPr lang="en-US" altLang="zh-CN" dirty="0"/>
              <a:t>byte</a:t>
            </a:r>
            <a:r>
              <a:rPr lang="zh-CN" altLang="en-US" dirty="0"/>
              <a:t>）为单位进行</a:t>
            </a:r>
            <a:endParaRPr lang="en-US" altLang="zh-CN" dirty="0"/>
          </a:p>
          <a:p>
            <a:r>
              <a:rPr lang="en-US" altLang="zh-CN" dirty="0"/>
              <a:t>Unicode</a:t>
            </a:r>
            <a:r>
              <a:rPr lang="zh-CN" altLang="en-US" dirty="0"/>
              <a:t>：很多时候</a:t>
            </a:r>
            <a:r>
              <a:rPr lang="en-US" altLang="zh-CN" dirty="0"/>
              <a:t>ASCII</a:t>
            </a:r>
            <a:r>
              <a:rPr lang="zh-CN" altLang="en-US" dirty="0"/>
              <a:t>编码是不够的，比如中文字符，日语、阿拉伯语、拉丁语等语言的字符数量，远远超过了</a:t>
            </a:r>
            <a:r>
              <a:rPr lang="en-US" altLang="zh-CN" dirty="0"/>
              <a:t>256</a:t>
            </a:r>
            <a:r>
              <a:rPr lang="zh-CN" altLang="en-US" dirty="0"/>
              <a:t>，所以</a:t>
            </a:r>
            <a:r>
              <a:rPr lang="en-US" altLang="zh-CN" dirty="0"/>
              <a:t>Unicode</a:t>
            </a:r>
            <a:r>
              <a:rPr lang="zh-CN" altLang="en-US" dirty="0"/>
              <a:t>是一种使用两个</a:t>
            </a:r>
            <a:r>
              <a:rPr lang="en-US" altLang="zh-CN" dirty="0"/>
              <a:t>byte</a:t>
            </a:r>
            <a:r>
              <a:rPr lang="zh-CN" altLang="en-US" dirty="0"/>
              <a:t>（</a:t>
            </a:r>
            <a:r>
              <a:rPr lang="en-US" altLang="zh-CN" dirty="0"/>
              <a:t>16</a:t>
            </a:r>
            <a:r>
              <a:rPr lang="zh-CN" altLang="en-US" dirty="0"/>
              <a:t>个</a:t>
            </a:r>
            <a:r>
              <a:rPr lang="en-US" altLang="zh-CN" dirty="0"/>
              <a:t>bit</a:t>
            </a:r>
            <a:r>
              <a:rPr lang="zh-CN" altLang="en-US" dirty="0"/>
              <a:t>）的编码方式，能够编码很多的基本字符，甚至包括表情😎</a:t>
            </a:r>
          </a:p>
        </p:txBody>
      </p:sp>
    </p:spTree>
    <p:extLst>
      <p:ext uri="{BB962C8B-B14F-4D97-AF65-F5344CB8AC3E}">
        <p14:creationId xmlns:p14="http://schemas.microsoft.com/office/powerpoint/2010/main" val="83880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FE2F-EAE5-47E4-8DEF-EF471B563CB3}"/>
              </a:ext>
            </a:extLst>
          </p:cNvPr>
          <p:cNvSpPr>
            <a:spLocks noGrp="1"/>
          </p:cNvSpPr>
          <p:nvPr>
            <p:ph type="title"/>
          </p:nvPr>
        </p:nvSpPr>
        <p:spPr/>
        <p:txBody>
          <a:bodyPr/>
          <a:lstStyle/>
          <a:p>
            <a:r>
              <a:rPr lang="zh-CN" altLang="en-US" dirty="0"/>
              <a:t>计算机如何表示图片，视频，声音</a:t>
            </a:r>
          </a:p>
        </p:txBody>
      </p:sp>
      <p:sp>
        <p:nvSpPr>
          <p:cNvPr id="3" name="Content Placeholder 2">
            <a:extLst>
              <a:ext uri="{FF2B5EF4-FFF2-40B4-BE49-F238E27FC236}">
                <a16:creationId xmlns:a16="http://schemas.microsoft.com/office/drawing/2014/main" id="{F4B99D6A-9757-41C7-9631-D592D828AB36}"/>
              </a:ext>
            </a:extLst>
          </p:cNvPr>
          <p:cNvSpPr>
            <a:spLocks noGrp="1"/>
          </p:cNvSpPr>
          <p:nvPr>
            <p:ph type="body" idx="1"/>
          </p:nvPr>
        </p:nvSpPr>
        <p:spPr/>
        <p:txBody>
          <a:bodyPr/>
          <a:lstStyle/>
          <a:p>
            <a:r>
              <a:rPr lang="zh-CN" altLang="en-US" dirty="0"/>
              <a:t>一张图票是由许许多多的像素点组成的，每个像素点描述了图片中一个位置的颜色，计算机就通过编码一张图片中每个像素的颜色信息来表示图片内容，常用的颜色表示方式是使用</a:t>
            </a:r>
            <a:r>
              <a:rPr lang="en-US" altLang="zh-CN" dirty="0"/>
              <a:t>RGB</a:t>
            </a:r>
            <a:r>
              <a:rPr lang="zh-CN" altLang="en-US" dirty="0"/>
              <a:t>三原色分解，例如（</a:t>
            </a:r>
            <a:r>
              <a:rPr lang="en-US" altLang="zh-CN" dirty="0"/>
              <a:t>72</a:t>
            </a:r>
            <a:r>
              <a:rPr lang="zh-CN" altLang="en-US" dirty="0"/>
              <a:t>，</a:t>
            </a:r>
            <a:r>
              <a:rPr lang="en-US" altLang="zh-CN" dirty="0"/>
              <a:t>73</a:t>
            </a:r>
            <a:r>
              <a:rPr lang="zh-CN" altLang="en-US" dirty="0"/>
              <a:t>，</a:t>
            </a:r>
            <a:r>
              <a:rPr lang="en-US" altLang="zh-CN" dirty="0"/>
              <a:t>33</a:t>
            </a:r>
            <a:r>
              <a:rPr lang="zh-CN" altLang="en-US" dirty="0"/>
              <a:t>）（依次表示红色，绿色，蓝色通道的量）表示的颜色就是</a:t>
            </a:r>
            <a:endParaRPr lang="en-US" altLang="zh-CN" dirty="0"/>
          </a:p>
          <a:p>
            <a:r>
              <a:rPr lang="zh-CN" altLang="en-US" dirty="0"/>
              <a:t>视频：将一系列的图片按照一定的时间间隔展示呈现出的效果。</a:t>
            </a:r>
            <a:endParaRPr lang="en-US" altLang="zh-CN" dirty="0"/>
          </a:p>
          <a:p>
            <a:r>
              <a:rPr lang="zh-CN" altLang="en-US" dirty="0"/>
              <a:t>声音：计算机将一段声音种每个音符的音调、间隙时长、音量等信息编码成二进制数字串</a:t>
            </a:r>
          </a:p>
        </p:txBody>
      </p:sp>
      <p:pic>
        <p:nvPicPr>
          <p:cNvPr id="4" name="Picture 2" descr="zoomed-in emoji of face with medical mask with squares of pixels distinguishable">
            <a:extLst>
              <a:ext uri="{FF2B5EF4-FFF2-40B4-BE49-F238E27FC236}">
                <a16:creationId xmlns:a16="http://schemas.microsoft.com/office/drawing/2014/main" id="{B31493C2-87AE-4716-AE4E-EFADCF6EF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461" y="5377187"/>
            <a:ext cx="2985118" cy="11156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moji with face with medical mask">
            <a:extLst>
              <a:ext uri="{FF2B5EF4-FFF2-40B4-BE49-F238E27FC236}">
                <a16:creationId xmlns:a16="http://schemas.microsoft.com/office/drawing/2014/main" id="{3948253D-6E72-4802-A2E6-13AA1D2E0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096" y="5096104"/>
            <a:ext cx="2779643" cy="13967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0BEEE36-AECF-4611-A862-8F269EE7C187}"/>
              </a:ext>
            </a:extLst>
          </p:cNvPr>
          <p:cNvSpPr/>
          <p:nvPr/>
        </p:nvSpPr>
        <p:spPr>
          <a:xfrm>
            <a:off x="7348330" y="5504139"/>
            <a:ext cx="881270" cy="331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Straight Arrow Connector 7">
            <a:extLst>
              <a:ext uri="{FF2B5EF4-FFF2-40B4-BE49-F238E27FC236}">
                <a16:creationId xmlns:a16="http://schemas.microsoft.com/office/drawing/2014/main" id="{B264DDEA-F410-4120-8F91-C370FBC4E497}"/>
              </a:ext>
            </a:extLst>
          </p:cNvPr>
          <p:cNvCxnSpPr>
            <a:cxnSpLocks/>
            <a:stCxn id="6" idx="1"/>
            <a:endCxn id="4" idx="3"/>
          </p:cNvCxnSpPr>
          <p:nvPr/>
        </p:nvCxnSpPr>
        <p:spPr>
          <a:xfrm flipH="1">
            <a:off x="5794579" y="5669791"/>
            <a:ext cx="1553751" cy="26524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dark yellow">
            <a:extLst>
              <a:ext uri="{FF2B5EF4-FFF2-40B4-BE49-F238E27FC236}">
                <a16:creationId xmlns:a16="http://schemas.microsoft.com/office/drawing/2014/main" id="{050E03AF-16C5-4255-8B93-346E419E6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820" y="2615775"/>
            <a:ext cx="273198" cy="273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96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FE2F-EAE5-47E4-8DEF-EF471B563CB3}"/>
              </a:ext>
            </a:extLst>
          </p:cNvPr>
          <p:cNvSpPr>
            <a:spLocks noGrp="1"/>
          </p:cNvSpPr>
          <p:nvPr>
            <p:ph type="title"/>
          </p:nvPr>
        </p:nvSpPr>
        <p:spPr/>
        <p:txBody>
          <a:bodyPr/>
          <a:lstStyle/>
          <a:p>
            <a:r>
              <a:rPr lang="zh-CN" altLang="en-US" dirty="0"/>
              <a:t>什么是计算机算法</a:t>
            </a:r>
          </a:p>
        </p:txBody>
      </p:sp>
      <p:sp>
        <p:nvSpPr>
          <p:cNvPr id="3" name="Content Placeholder 2">
            <a:extLst>
              <a:ext uri="{FF2B5EF4-FFF2-40B4-BE49-F238E27FC236}">
                <a16:creationId xmlns:a16="http://schemas.microsoft.com/office/drawing/2014/main" id="{F4B99D6A-9757-41C7-9631-D592D828AB36}"/>
              </a:ext>
            </a:extLst>
          </p:cNvPr>
          <p:cNvSpPr>
            <a:spLocks noGrp="1"/>
          </p:cNvSpPr>
          <p:nvPr>
            <p:ph type="body" idx="1"/>
          </p:nvPr>
        </p:nvSpPr>
        <p:spPr/>
        <p:txBody>
          <a:bodyPr/>
          <a:lstStyle/>
          <a:p>
            <a:r>
              <a:rPr lang="zh-CN" altLang="en-US" dirty="0"/>
              <a:t>算法是计算机科学各领域的重要研究对象，算法连接了输入和输出，通过描述每一步计算机需要完成的操作来描述解决问题的方法。</a:t>
            </a:r>
            <a:endParaRPr lang="en-US" altLang="zh-CN" dirty="0"/>
          </a:p>
          <a:p>
            <a:r>
              <a:rPr lang="zh-CN" altLang="en-US" dirty="0"/>
              <a:t>复杂度：衡量不同算法的优劣时，我们需要使用复杂度作为标准，不同的算法解决问题时会进行不同数量的处理操作，复杂度就是描述不同的输入问题规模条件下，解决问题需要的步骤。</a:t>
            </a:r>
          </a:p>
        </p:txBody>
      </p:sp>
      <p:pic>
        <p:nvPicPr>
          <p:cNvPr id="4" name="Picture 4" descr="word &quot;input&quot;, arrow into box, arrow out of box, word &quot;output&quot;">
            <a:extLst>
              <a:ext uri="{FF2B5EF4-FFF2-40B4-BE49-F238E27FC236}">
                <a16:creationId xmlns:a16="http://schemas.microsoft.com/office/drawing/2014/main" id="{E4D84A4D-799E-489F-906D-AA062C56C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886" y="3429000"/>
            <a:ext cx="4426225" cy="220204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box with word &quot;algorithms&quot;">
            <a:extLst>
              <a:ext uri="{FF2B5EF4-FFF2-40B4-BE49-F238E27FC236}">
                <a16:creationId xmlns:a16="http://schemas.microsoft.com/office/drawing/2014/main" id="{22C9A1D5-4231-4F2B-B3E5-334C27AF2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528" y="3658692"/>
            <a:ext cx="1742661" cy="174266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hart with: &quot;size of problem&quot; as x-axis; &quot;time to solve&quot; as y-axis; red, steep straight line from origin to top of graph labeled &quot;n&quot;; yellow, less steep straight line from origin to top of graph labeled &quot;n/2&quot;; green, curved line that gets less and less steep from origin to right of graph labeled &quot;log_2  n&quot;">
            <a:extLst>
              <a:ext uri="{FF2B5EF4-FFF2-40B4-BE49-F238E27FC236}">
                <a16:creationId xmlns:a16="http://schemas.microsoft.com/office/drawing/2014/main" id="{A4157687-9E04-4B68-8FE9-B255D8923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4904" y="3429000"/>
            <a:ext cx="3528391" cy="220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79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FE2F-EAE5-47E4-8DEF-EF471B563CB3}"/>
              </a:ext>
            </a:extLst>
          </p:cNvPr>
          <p:cNvSpPr>
            <a:spLocks noGrp="1"/>
          </p:cNvSpPr>
          <p:nvPr>
            <p:ph type="title"/>
          </p:nvPr>
        </p:nvSpPr>
        <p:spPr/>
        <p:txBody>
          <a:bodyPr/>
          <a:lstStyle/>
          <a:p>
            <a:r>
              <a:rPr lang="zh-CN" altLang="en-US" dirty="0"/>
              <a:t>算法伪代码</a:t>
            </a:r>
          </a:p>
        </p:txBody>
      </p:sp>
      <p:sp>
        <p:nvSpPr>
          <p:cNvPr id="3" name="Content Placeholder 2">
            <a:extLst>
              <a:ext uri="{FF2B5EF4-FFF2-40B4-BE49-F238E27FC236}">
                <a16:creationId xmlns:a16="http://schemas.microsoft.com/office/drawing/2014/main" id="{F4B99D6A-9757-41C7-9631-D592D828AB36}"/>
              </a:ext>
            </a:extLst>
          </p:cNvPr>
          <p:cNvSpPr>
            <a:spLocks noGrp="1"/>
          </p:cNvSpPr>
          <p:nvPr>
            <p:ph type="body" idx="1"/>
          </p:nvPr>
        </p:nvSpPr>
        <p:spPr/>
        <p:txBody>
          <a:bodyPr/>
          <a:lstStyle/>
          <a:p>
            <a:r>
              <a:rPr lang="zh-CN" altLang="en-US" dirty="0"/>
              <a:t>伪代码是用接近人类语言的方式描述一个算法的程序表示，例如，我们想在通讯录中查找一个人，那么我们就可以这样描述一个查找算法的伪代码：</a:t>
            </a:r>
            <a:endParaRPr lang="en-US" altLang="zh-CN" dirty="0"/>
          </a:p>
          <a:p>
            <a:pPr marL="914400" lvl="1" indent="-457200">
              <a:buFont typeface="+mj-lt"/>
              <a:buAutoNum type="arabicPeriod"/>
            </a:pPr>
            <a:r>
              <a:rPr lang="zh-CN" altLang="en-US" dirty="0"/>
              <a:t>翻到通讯录第一条</a:t>
            </a:r>
            <a:endParaRPr lang="en-US" altLang="zh-CN" dirty="0"/>
          </a:p>
          <a:p>
            <a:pPr marL="914400" lvl="1" indent="-457200">
              <a:buFont typeface="+mj-lt"/>
              <a:buAutoNum type="arabicPeriod"/>
            </a:pPr>
            <a:r>
              <a:rPr lang="zh-CN" altLang="en-US" dirty="0"/>
              <a:t>检查当前通讯录条目是否为待查找的人</a:t>
            </a:r>
            <a:endParaRPr lang="en-US" altLang="zh-CN" dirty="0"/>
          </a:p>
          <a:p>
            <a:pPr lvl="2"/>
            <a:r>
              <a:rPr lang="zh-CN" altLang="en-US" dirty="0"/>
              <a:t>是：返回这一条目</a:t>
            </a:r>
            <a:endParaRPr lang="en-US" altLang="zh-CN" dirty="0"/>
          </a:p>
          <a:p>
            <a:pPr marL="914400" lvl="1" indent="-457200">
              <a:buFont typeface="+mj-lt"/>
              <a:buAutoNum type="arabicPeriod"/>
            </a:pPr>
            <a:r>
              <a:rPr lang="zh-CN" altLang="en-US" dirty="0"/>
              <a:t>移动到下一条目，若当前条目已经为最后一条，返回空</a:t>
            </a:r>
            <a:endParaRPr lang="en-US" altLang="zh-CN" dirty="0"/>
          </a:p>
          <a:p>
            <a:pPr marL="914400" lvl="1" indent="-457200">
              <a:buFont typeface="+mj-lt"/>
              <a:buAutoNum type="arabicPeriod"/>
            </a:pPr>
            <a:r>
              <a:rPr lang="zh-CN" altLang="en-US" dirty="0"/>
              <a:t>返回第</a:t>
            </a:r>
            <a:r>
              <a:rPr lang="en-US" altLang="zh-CN" dirty="0"/>
              <a:t>2</a:t>
            </a:r>
            <a:r>
              <a:rPr lang="zh-CN" altLang="en-US" dirty="0"/>
              <a:t>步</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162541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EFE2F-EAE5-47E4-8DEF-EF471B563CB3}"/>
              </a:ext>
            </a:extLst>
          </p:cNvPr>
          <p:cNvSpPr>
            <a:spLocks noGrp="1"/>
          </p:cNvSpPr>
          <p:nvPr>
            <p:ph type="title"/>
          </p:nvPr>
        </p:nvSpPr>
        <p:spPr/>
        <p:txBody>
          <a:bodyPr/>
          <a:lstStyle/>
          <a:p>
            <a:r>
              <a:rPr lang="zh-CN" altLang="en-US" dirty="0"/>
              <a:t>作业</a:t>
            </a:r>
            <a:r>
              <a:rPr lang="en-US" altLang="zh-CN" dirty="0"/>
              <a:t>&amp;</a:t>
            </a:r>
            <a:r>
              <a:rPr lang="zh-CN" altLang="en-US" dirty="0"/>
              <a:t>下期预告</a:t>
            </a:r>
          </a:p>
        </p:txBody>
      </p:sp>
      <p:sp>
        <p:nvSpPr>
          <p:cNvPr id="3" name="Content Placeholder 2">
            <a:extLst>
              <a:ext uri="{FF2B5EF4-FFF2-40B4-BE49-F238E27FC236}">
                <a16:creationId xmlns:a16="http://schemas.microsoft.com/office/drawing/2014/main" id="{F4B99D6A-9757-41C7-9631-D592D828AB36}"/>
              </a:ext>
            </a:extLst>
          </p:cNvPr>
          <p:cNvSpPr>
            <a:spLocks noGrp="1"/>
          </p:cNvSpPr>
          <p:nvPr>
            <p:ph type="body" idx="1"/>
          </p:nvPr>
        </p:nvSpPr>
        <p:spPr/>
        <p:txBody>
          <a:bodyPr/>
          <a:lstStyle/>
          <a:p>
            <a:r>
              <a:rPr lang="zh-CN" altLang="en-US" dirty="0"/>
              <a:t>作业：</a:t>
            </a:r>
            <a:endParaRPr lang="en-US" altLang="zh-CN" dirty="0"/>
          </a:p>
          <a:p>
            <a:pPr lvl="1"/>
            <a:r>
              <a:rPr lang="zh-CN" altLang="en-US" dirty="0"/>
              <a:t>安装课程所需的编程环境</a:t>
            </a:r>
            <a:endParaRPr lang="en-US" altLang="zh-CN" dirty="0"/>
          </a:p>
          <a:p>
            <a:r>
              <a:rPr lang="zh-CN" altLang="en-US" dirty="0"/>
              <a:t>下一节课：</a:t>
            </a:r>
            <a:endParaRPr lang="en-US" altLang="zh-CN" dirty="0"/>
          </a:p>
          <a:p>
            <a:pPr lvl="1"/>
            <a:r>
              <a:rPr lang="zh-CN" altLang="en-US" dirty="0"/>
              <a:t>学习一门基础的计算机语言：</a:t>
            </a:r>
            <a:r>
              <a:rPr lang="en-US" altLang="zh-CN"/>
              <a:t>C</a:t>
            </a:r>
            <a:endParaRPr lang="zh-CN" altLang="en-US" dirty="0"/>
          </a:p>
        </p:txBody>
      </p:sp>
    </p:spTree>
    <p:extLst>
      <p:ext uri="{BB962C8B-B14F-4D97-AF65-F5344CB8AC3E}">
        <p14:creationId xmlns:p14="http://schemas.microsoft.com/office/powerpoint/2010/main" val="56440876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TotalTime>
  <Words>1012</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Lato</vt:lpstr>
      <vt:lpstr>Montserrat</vt:lpstr>
      <vt:lpstr>宋体</vt:lpstr>
      <vt:lpstr>Arial</vt:lpstr>
      <vt:lpstr>Cambria Math</vt:lpstr>
      <vt:lpstr>Focus</vt:lpstr>
      <vt:lpstr>CS 50</vt:lpstr>
      <vt:lpstr>什么是计算机科学(Computer Science)</vt:lpstr>
      <vt:lpstr>什么是计算机科学(Computer Science)</vt:lpstr>
      <vt:lpstr>计算机如何表示数字</vt:lpstr>
      <vt:lpstr>计算机如何表示文本</vt:lpstr>
      <vt:lpstr>计算机如何表示图片，视频，声音</vt:lpstr>
      <vt:lpstr>什么是计算机算法</vt:lpstr>
      <vt:lpstr>算法伪代码</vt:lpstr>
      <vt:lpstr>作业&amp;下期预告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郑 启明</dc:creator>
  <cp:lastModifiedBy>郑 启明</cp:lastModifiedBy>
  <cp:revision>56</cp:revision>
  <dcterms:created xsi:type="dcterms:W3CDTF">2022-02-19T06:00:41Z</dcterms:created>
  <dcterms:modified xsi:type="dcterms:W3CDTF">2022-02-20T10:55:47Z</dcterms:modified>
</cp:coreProperties>
</file>