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84" r:id="rId5"/>
    <p:sldId id="298" r:id="rId6"/>
    <p:sldId id="301" r:id="rId7"/>
    <p:sldId id="299" r:id="rId8"/>
    <p:sldId id="303" r:id="rId9"/>
    <p:sldId id="304" r:id="rId10"/>
    <p:sldId id="305" r:id="rId11"/>
    <p:sldId id="306" r:id="rId12"/>
    <p:sldId id="307" r:id="rId13"/>
    <p:sldId id="300" r:id="rId14"/>
    <p:sldId id="308" r:id="rId15"/>
    <p:sldId id="309" r:id="rId16"/>
    <p:sldId id="310" r:id="rId17"/>
    <p:sldId id="311" r:id="rId18"/>
    <p:sldId id="266" r:id="rId19"/>
  </p:sldIdLst>
  <p:sldSz cx="18288000" cy="10287000"/>
  <p:notesSz cx="6858000" cy="9144000"/>
  <p:embeddedFontLst>
    <p:embeddedFont>
      <p:font typeface="Barlow Bold" panose="020B0604020202020204" charset="0"/>
      <p:regular r:id="rId21"/>
    </p:embeddedFont>
    <p:embeddedFont>
      <p:font typeface="Barlow Light Bold" panose="020B0604020202020204" charset="0"/>
      <p:regular r:id="rId22"/>
    </p:embeddedFont>
    <p:embeddedFont>
      <p:font typeface="Calibri" panose="020F050202020403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2337" autoAdjust="0"/>
  </p:normalViewPr>
  <p:slideViewPr>
    <p:cSldViewPr>
      <p:cViewPr>
        <p:scale>
          <a:sx n="50" d="100"/>
          <a:sy n="50" d="100"/>
        </p:scale>
        <p:origin x="87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C91B5-5DE7-40A6-999B-5142B210017B}" type="datetimeFigureOut">
              <a:rPr lang="en-US" smtClean="0"/>
              <a:t>5/21/2023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8AD66-9CDE-448C-94E4-96DC1F17F51C}" type="slidenum">
              <a:rPr lang="en-US" smtClean="0"/>
              <a:t>‹#›</a:t>
            </a:fld>
            <a:endParaRPr lang="en-US"/>
          </a:p>
        </p:txBody>
      </p:sp>
    </p:spTree>
    <p:extLst>
      <p:ext uri="{BB962C8B-B14F-4D97-AF65-F5344CB8AC3E}">
        <p14:creationId xmlns:p14="http://schemas.microsoft.com/office/powerpoint/2010/main" val="6991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3</a:t>
            </a:fld>
            <a:endParaRPr lang="en-US"/>
          </a:p>
        </p:txBody>
      </p:sp>
    </p:spTree>
    <p:extLst>
      <p:ext uri="{BB962C8B-B14F-4D97-AF65-F5344CB8AC3E}">
        <p14:creationId xmlns:p14="http://schemas.microsoft.com/office/powerpoint/2010/main" val="275259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12</a:t>
            </a:fld>
            <a:endParaRPr lang="en-US"/>
          </a:p>
        </p:txBody>
      </p:sp>
    </p:spTree>
    <p:extLst>
      <p:ext uri="{BB962C8B-B14F-4D97-AF65-F5344CB8AC3E}">
        <p14:creationId xmlns:p14="http://schemas.microsoft.com/office/powerpoint/2010/main" val="846718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13</a:t>
            </a:fld>
            <a:endParaRPr lang="en-US"/>
          </a:p>
        </p:txBody>
      </p:sp>
    </p:spTree>
    <p:extLst>
      <p:ext uri="{BB962C8B-B14F-4D97-AF65-F5344CB8AC3E}">
        <p14:creationId xmlns:p14="http://schemas.microsoft.com/office/powerpoint/2010/main" val="46708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14</a:t>
            </a:fld>
            <a:endParaRPr lang="en-US"/>
          </a:p>
        </p:txBody>
      </p:sp>
    </p:spTree>
    <p:extLst>
      <p:ext uri="{BB962C8B-B14F-4D97-AF65-F5344CB8AC3E}">
        <p14:creationId xmlns:p14="http://schemas.microsoft.com/office/powerpoint/2010/main" val="2783012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15</a:t>
            </a:fld>
            <a:endParaRPr lang="en-US"/>
          </a:p>
        </p:txBody>
      </p:sp>
    </p:spTree>
    <p:extLst>
      <p:ext uri="{BB962C8B-B14F-4D97-AF65-F5344CB8AC3E}">
        <p14:creationId xmlns:p14="http://schemas.microsoft.com/office/powerpoint/2010/main" val="729805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16</a:t>
            </a:fld>
            <a:endParaRPr lang="en-US"/>
          </a:p>
        </p:txBody>
      </p:sp>
    </p:spTree>
    <p:extLst>
      <p:ext uri="{BB962C8B-B14F-4D97-AF65-F5344CB8AC3E}">
        <p14:creationId xmlns:p14="http://schemas.microsoft.com/office/powerpoint/2010/main" val="3938863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17</a:t>
            </a:fld>
            <a:endParaRPr lang="en-US"/>
          </a:p>
        </p:txBody>
      </p:sp>
    </p:spTree>
    <p:extLst>
      <p:ext uri="{BB962C8B-B14F-4D97-AF65-F5344CB8AC3E}">
        <p14:creationId xmlns:p14="http://schemas.microsoft.com/office/powerpoint/2010/main" val="3752162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4</a:t>
            </a:fld>
            <a:endParaRPr lang="en-US"/>
          </a:p>
        </p:txBody>
      </p:sp>
    </p:spTree>
    <p:extLst>
      <p:ext uri="{BB962C8B-B14F-4D97-AF65-F5344CB8AC3E}">
        <p14:creationId xmlns:p14="http://schemas.microsoft.com/office/powerpoint/2010/main" val="327751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5</a:t>
            </a:fld>
            <a:endParaRPr lang="en-US"/>
          </a:p>
        </p:txBody>
      </p:sp>
    </p:spTree>
    <p:extLst>
      <p:ext uri="{BB962C8B-B14F-4D97-AF65-F5344CB8AC3E}">
        <p14:creationId xmlns:p14="http://schemas.microsoft.com/office/powerpoint/2010/main" val="1801511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6</a:t>
            </a:fld>
            <a:endParaRPr lang="en-US"/>
          </a:p>
        </p:txBody>
      </p:sp>
    </p:spTree>
    <p:extLst>
      <p:ext uri="{BB962C8B-B14F-4D97-AF65-F5344CB8AC3E}">
        <p14:creationId xmlns:p14="http://schemas.microsoft.com/office/powerpoint/2010/main" val="3697675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7</a:t>
            </a:fld>
            <a:endParaRPr lang="en-US"/>
          </a:p>
        </p:txBody>
      </p:sp>
    </p:spTree>
    <p:extLst>
      <p:ext uri="{BB962C8B-B14F-4D97-AF65-F5344CB8AC3E}">
        <p14:creationId xmlns:p14="http://schemas.microsoft.com/office/powerpoint/2010/main" val="513084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8</a:t>
            </a:fld>
            <a:endParaRPr lang="en-US"/>
          </a:p>
        </p:txBody>
      </p:sp>
    </p:spTree>
    <p:extLst>
      <p:ext uri="{BB962C8B-B14F-4D97-AF65-F5344CB8AC3E}">
        <p14:creationId xmlns:p14="http://schemas.microsoft.com/office/powerpoint/2010/main" val="2345567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9</a:t>
            </a:fld>
            <a:endParaRPr lang="en-US"/>
          </a:p>
        </p:txBody>
      </p:sp>
    </p:spTree>
    <p:extLst>
      <p:ext uri="{BB962C8B-B14F-4D97-AF65-F5344CB8AC3E}">
        <p14:creationId xmlns:p14="http://schemas.microsoft.com/office/powerpoint/2010/main" val="3313583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10</a:t>
            </a:fld>
            <a:endParaRPr lang="en-US"/>
          </a:p>
        </p:txBody>
      </p:sp>
    </p:spTree>
    <p:extLst>
      <p:ext uri="{BB962C8B-B14F-4D97-AF65-F5344CB8AC3E}">
        <p14:creationId xmlns:p14="http://schemas.microsoft.com/office/powerpoint/2010/main" val="343626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38AD66-9CDE-448C-94E4-96DC1F17F51C}" type="slidenum">
              <a:rPr lang="en-US" smtClean="0"/>
              <a:t>11</a:t>
            </a:fld>
            <a:endParaRPr lang="en-US"/>
          </a:p>
        </p:txBody>
      </p:sp>
    </p:spTree>
    <p:extLst>
      <p:ext uri="{BB962C8B-B14F-4D97-AF65-F5344CB8AC3E}">
        <p14:creationId xmlns:p14="http://schemas.microsoft.com/office/powerpoint/2010/main" val="167938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grpSp>
        <p:nvGrpSpPr>
          <p:cNvPr id="2" name="Group 2"/>
          <p:cNvGrpSpPr/>
          <p:nvPr/>
        </p:nvGrpSpPr>
        <p:grpSpPr>
          <a:xfrm>
            <a:off x="2612325" y="3129732"/>
            <a:ext cx="4114800" cy="411480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41C1BA"/>
            </a:solidFill>
          </p:spPr>
        </p:sp>
      </p:grpSp>
      <p:grpSp>
        <p:nvGrpSpPr>
          <p:cNvPr id="4" name="Group 4"/>
          <p:cNvGrpSpPr/>
          <p:nvPr/>
        </p:nvGrpSpPr>
        <p:grpSpPr>
          <a:xfrm>
            <a:off x="5629718" y="2365700"/>
            <a:ext cx="1861440" cy="186144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65B6D"/>
            </a:solidFill>
          </p:spPr>
        </p:sp>
      </p:grpSp>
      <p:grpSp>
        <p:nvGrpSpPr>
          <p:cNvPr id="6" name="Group 6"/>
          <p:cNvGrpSpPr/>
          <p:nvPr/>
        </p:nvGrpSpPr>
        <p:grpSpPr>
          <a:xfrm>
            <a:off x="1696316" y="5450294"/>
            <a:ext cx="2469041" cy="2833626"/>
            <a:chOff x="0" y="0"/>
            <a:chExt cx="3292055" cy="3778168"/>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0" y="2062735"/>
              <a:ext cx="1475272" cy="1715433"/>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816783" y="2062735"/>
              <a:ext cx="1475272" cy="1715433"/>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0" y="0"/>
              <a:ext cx="1475272" cy="1715433"/>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816783" y="0"/>
              <a:ext cx="1475272" cy="1715433"/>
            </a:xfrm>
            <a:prstGeom prst="rect">
              <a:avLst/>
            </a:prstGeom>
          </p:spPr>
        </p:pic>
      </p:grpSp>
      <p:grpSp>
        <p:nvGrpSpPr>
          <p:cNvPr id="11" name="Group 11"/>
          <p:cNvGrpSpPr/>
          <p:nvPr/>
        </p:nvGrpSpPr>
        <p:grpSpPr>
          <a:xfrm>
            <a:off x="9144000" y="0"/>
            <a:ext cx="9144000" cy="10287000"/>
            <a:chOff x="0" y="0"/>
            <a:chExt cx="3093156" cy="3479800"/>
          </a:xfrm>
        </p:grpSpPr>
        <p:sp>
          <p:nvSpPr>
            <p:cNvPr id="12" name="Freeform 12"/>
            <p:cNvSpPr/>
            <p:nvPr/>
          </p:nvSpPr>
          <p:spPr>
            <a:xfrm>
              <a:off x="0" y="0"/>
              <a:ext cx="3093156" cy="3479800"/>
            </a:xfrm>
            <a:custGeom>
              <a:avLst/>
              <a:gdLst/>
              <a:ahLst/>
              <a:cxnLst/>
              <a:rect l="l" t="t" r="r" b="b"/>
              <a:pathLst>
                <a:path w="3093156" h="3479800">
                  <a:moveTo>
                    <a:pt x="0" y="0"/>
                  </a:moveTo>
                  <a:lnTo>
                    <a:pt x="3093156" y="0"/>
                  </a:lnTo>
                  <a:lnTo>
                    <a:pt x="3093156" y="3479800"/>
                  </a:lnTo>
                  <a:lnTo>
                    <a:pt x="0" y="3479800"/>
                  </a:lnTo>
                  <a:close/>
                </a:path>
              </a:pathLst>
            </a:custGeom>
            <a:solidFill>
              <a:srgbClr val="365B6D"/>
            </a:solidFill>
          </p:spPr>
        </p:sp>
      </p:grpSp>
      <p:sp>
        <p:nvSpPr>
          <p:cNvPr id="13" name="TextBox 13"/>
          <p:cNvSpPr txBox="1"/>
          <p:nvPr/>
        </p:nvSpPr>
        <p:spPr>
          <a:xfrm>
            <a:off x="16704489" y="1066800"/>
            <a:ext cx="554811" cy="307777"/>
          </a:xfrm>
          <a:prstGeom prst="rect">
            <a:avLst/>
          </a:prstGeom>
        </p:spPr>
        <p:txBody>
          <a:bodyPr lIns="0" tIns="0" rIns="0" bIns="0" rtlCol="0" anchor="t">
            <a:spAutoFit/>
          </a:bodyPr>
          <a:lstStyle/>
          <a:p>
            <a:pPr algn="r">
              <a:lnSpc>
                <a:spcPts val="2399"/>
              </a:lnSpc>
            </a:pPr>
            <a:r>
              <a:rPr lang="en-US" sz="2399">
                <a:solidFill>
                  <a:srgbClr val="F7F7F7"/>
                </a:solidFill>
                <a:latin typeface="Times New Roman" panose="02020603050405020304" pitchFamily="18" charset="0"/>
                <a:cs typeface="Times New Roman" panose="02020603050405020304" pitchFamily="18" charset="0"/>
              </a:rPr>
              <a:t>01</a:t>
            </a:r>
          </a:p>
        </p:txBody>
      </p:sp>
      <p:pic>
        <p:nvPicPr>
          <p:cNvPr id="14" name="Picture 1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115112" y="5675256"/>
            <a:ext cx="3024000" cy="291404"/>
          </a:xfrm>
          <a:prstGeom prst="rect">
            <a:avLst/>
          </a:prstGeom>
        </p:spPr>
      </p:pic>
      <p:grpSp>
        <p:nvGrpSpPr>
          <p:cNvPr id="15" name="Group 15"/>
          <p:cNvGrpSpPr/>
          <p:nvPr/>
        </p:nvGrpSpPr>
        <p:grpSpPr>
          <a:xfrm>
            <a:off x="10107105" y="3296420"/>
            <a:ext cx="7217789" cy="4344212"/>
            <a:chOff x="-1317931" y="995745"/>
            <a:chExt cx="9623719" cy="5792281"/>
          </a:xfrm>
        </p:grpSpPr>
        <p:sp>
          <p:nvSpPr>
            <p:cNvPr id="16" name="TextBox 16"/>
            <p:cNvSpPr txBox="1"/>
            <p:nvPr/>
          </p:nvSpPr>
          <p:spPr>
            <a:xfrm>
              <a:off x="-1317931" y="995745"/>
              <a:ext cx="9623719" cy="1498786"/>
            </a:xfrm>
            <a:prstGeom prst="rect">
              <a:avLst/>
            </a:prstGeom>
          </p:spPr>
          <p:txBody>
            <a:bodyPr wrap="square" lIns="0" tIns="0" rIns="0" bIns="0" rtlCol="0" anchor="t">
              <a:spAutoFit/>
            </a:bodyPr>
            <a:lstStyle/>
            <a:p>
              <a:pPr algn="ctr">
                <a:lnSpc>
                  <a:spcPts val="10000"/>
                </a:lnSpc>
              </a:pPr>
              <a:r>
                <a:rPr lang="vi-VN" sz="5400">
                  <a:solidFill>
                    <a:srgbClr val="F7F7F7"/>
                  </a:solidFill>
                  <a:latin typeface="Times New Roman" panose="02020603050405020304" pitchFamily="18" charset="0"/>
                  <a:cs typeface="Times New Roman" panose="02020603050405020304" pitchFamily="18" charset="0"/>
                </a:rPr>
                <a:t>Auction App</a:t>
              </a:r>
              <a:endParaRPr lang="en-US" sz="5400">
                <a:solidFill>
                  <a:srgbClr val="F7F7F7"/>
                </a:solidFill>
                <a:latin typeface="Times New Roman" panose="02020603050405020304" pitchFamily="18" charset="0"/>
                <a:cs typeface="Times New Roman" panose="02020603050405020304" pitchFamily="18" charset="0"/>
              </a:endParaRPr>
            </a:p>
          </p:txBody>
        </p:sp>
        <p:sp>
          <p:nvSpPr>
            <p:cNvPr id="17" name="TextBox 17"/>
            <p:cNvSpPr txBox="1"/>
            <p:nvPr/>
          </p:nvSpPr>
          <p:spPr>
            <a:xfrm>
              <a:off x="-2" y="4175772"/>
              <a:ext cx="6987859" cy="2612254"/>
            </a:xfrm>
            <a:prstGeom prst="rect">
              <a:avLst/>
            </a:prstGeom>
          </p:spPr>
          <p:txBody>
            <a:bodyPr lIns="0" tIns="0" rIns="0" bIns="0" rtlCol="0" anchor="t">
              <a:spAutoFit/>
            </a:bodyPr>
            <a:lstStyle/>
            <a:p>
              <a:pPr algn="ctr">
                <a:lnSpc>
                  <a:spcPts val="3895"/>
                </a:lnSpc>
                <a:spcBef>
                  <a:spcPct val="0"/>
                </a:spcBef>
              </a:pPr>
              <a:r>
                <a:rPr lang="vi-VN" sz="2782">
                  <a:solidFill>
                    <a:srgbClr val="F7F7F7"/>
                  </a:solidFill>
                  <a:latin typeface="Times New Roman" panose="02020603050405020304" pitchFamily="18" charset="0"/>
                  <a:cs typeface="Times New Roman" panose="02020603050405020304" pitchFamily="18" charset="0"/>
                </a:rPr>
                <a:t>Nhóm </a:t>
              </a:r>
              <a:r>
                <a:rPr lang="en-US" sz="2782">
                  <a:solidFill>
                    <a:srgbClr val="F7F7F7"/>
                  </a:solidFill>
                  <a:latin typeface="Times New Roman" panose="02020603050405020304" pitchFamily="18" charset="0"/>
                  <a:cs typeface="Times New Roman" panose="02020603050405020304" pitchFamily="18" charset="0"/>
                </a:rPr>
                <a:t>2</a:t>
              </a:r>
              <a:endParaRPr lang="vi-VN" sz="2782">
                <a:solidFill>
                  <a:srgbClr val="F7F7F7"/>
                </a:solidFill>
                <a:latin typeface="Times New Roman" panose="02020603050405020304" pitchFamily="18" charset="0"/>
                <a:cs typeface="Times New Roman" panose="02020603050405020304" pitchFamily="18" charset="0"/>
              </a:endParaRPr>
            </a:p>
            <a:p>
              <a:pPr algn="ctr">
                <a:lnSpc>
                  <a:spcPts val="3895"/>
                </a:lnSpc>
                <a:spcBef>
                  <a:spcPct val="0"/>
                </a:spcBef>
              </a:pPr>
              <a:r>
                <a:rPr lang="vi-VN" sz="2782">
                  <a:solidFill>
                    <a:srgbClr val="F7F7F7"/>
                  </a:solidFill>
                  <a:latin typeface="Times New Roman" panose="02020603050405020304" pitchFamily="18" charset="0"/>
                  <a:cs typeface="Times New Roman" panose="02020603050405020304" pitchFamily="18" charset="0"/>
                </a:rPr>
                <a:t>Lê Thành Đạt</a:t>
              </a:r>
            </a:p>
            <a:p>
              <a:pPr algn="ctr">
                <a:lnSpc>
                  <a:spcPts val="3895"/>
                </a:lnSpc>
                <a:spcBef>
                  <a:spcPct val="0"/>
                </a:spcBef>
              </a:pPr>
              <a:r>
                <a:rPr lang="vi-VN" sz="2782">
                  <a:solidFill>
                    <a:srgbClr val="F7F7F7"/>
                  </a:solidFill>
                  <a:latin typeface="Times New Roman" panose="02020603050405020304" pitchFamily="18" charset="0"/>
                  <a:cs typeface="Times New Roman" panose="02020603050405020304" pitchFamily="18" charset="0"/>
                </a:rPr>
                <a:t>Nguyễn Văn</a:t>
              </a:r>
              <a:r>
                <a:rPr lang="en-US" sz="2782">
                  <a:solidFill>
                    <a:srgbClr val="F7F7F7"/>
                  </a:solidFill>
                  <a:latin typeface="Times New Roman" panose="02020603050405020304" pitchFamily="18" charset="0"/>
                  <a:cs typeface="Times New Roman" panose="02020603050405020304" pitchFamily="18" charset="0"/>
                </a:rPr>
                <a:t> </a:t>
              </a:r>
              <a:r>
                <a:rPr lang="vi-VN" sz="2782">
                  <a:solidFill>
                    <a:srgbClr val="F7F7F7"/>
                  </a:solidFill>
                  <a:latin typeface="Times New Roman" panose="02020603050405020304" pitchFamily="18" charset="0"/>
                  <a:cs typeface="Times New Roman" panose="02020603050405020304" pitchFamily="18" charset="0"/>
                </a:rPr>
                <a:t>Hiếu</a:t>
              </a:r>
            </a:p>
            <a:p>
              <a:pPr algn="ctr">
                <a:lnSpc>
                  <a:spcPts val="3895"/>
                </a:lnSpc>
                <a:spcBef>
                  <a:spcPct val="0"/>
                </a:spcBef>
              </a:pPr>
              <a:r>
                <a:rPr lang="vi-VN" sz="2782">
                  <a:solidFill>
                    <a:srgbClr val="F7F7F7"/>
                  </a:solidFill>
                  <a:latin typeface="Times New Roman" panose="02020603050405020304" pitchFamily="18" charset="0"/>
                  <a:cs typeface="Times New Roman" panose="02020603050405020304" pitchFamily="18" charset="0"/>
                </a:rPr>
                <a:t>Trương Thanh Hoàng</a:t>
              </a:r>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2. Giới thiệu ứng dụng</a:t>
            </a:r>
          </a:p>
        </p:txBody>
      </p:sp>
      <p:sp>
        <p:nvSpPr>
          <p:cNvPr id="9" name="TextBox 4">
            <a:extLst>
              <a:ext uri="{FF2B5EF4-FFF2-40B4-BE49-F238E27FC236}">
                <a16:creationId xmlns:a16="http://schemas.microsoft.com/office/drawing/2014/main" id="{749D2939-EFC5-7DB6-CBA3-318BF65F276F}"/>
              </a:ext>
            </a:extLst>
          </p:cNvPr>
          <p:cNvSpPr txBox="1"/>
          <p:nvPr/>
        </p:nvSpPr>
        <p:spPr>
          <a:xfrm>
            <a:off x="196621" y="3889567"/>
            <a:ext cx="10395179" cy="568874"/>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Màn hình</a:t>
            </a:r>
            <a:r>
              <a:rPr lang="en-US" sz="2800" spc="11">
                <a:latin typeface="Times New Roman (Headings)"/>
              </a:rPr>
              <a:t> </a:t>
            </a:r>
            <a:r>
              <a:rPr lang="vi-VN" sz="2800" spc="11">
                <a:latin typeface="Times New Roman (Headings)"/>
              </a:rPr>
              <a:t>Yêu thích của bạn nơi lưu trữ các sản phẩm bạn yêu thích.</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pic>
        <p:nvPicPr>
          <p:cNvPr id="4" name="Picture 3">
            <a:extLst>
              <a:ext uri="{FF2B5EF4-FFF2-40B4-BE49-F238E27FC236}">
                <a16:creationId xmlns:a16="http://schemas.microsoft.com/office/drawing/2014/main" id="{D70A793E-C575-B814-8B01-F677BF29F3AA}"/>
              </a:ext>
            </a:extLst>
          </p:cNvPr>
          <p:cNvPicPr>
            <a:picLocks noChangeAspect="1"/>
          </p:cNvPicPr>
          <p:nvPr/>
        </p:nvPicPr>
        <p:blipFill>
          <a:blip r:embed="rId3"/>
          <a:stretch>
            <a:fillRect/>
          </a:stretch>
        </p:blipFill>
        <p:spPr>
          <a:xfrm>
            <a:off x="11506200" y="1066800"/>
            <a:ext cx="3924300" cy="8391525"/>
          </a:xfrm>
          <a:prstGeom prst="rect">
            <a:avLst/>
          </a:prstGeom>
        </p:spPr>
      </p:pic>
    </p:spTree>
    <p:extLst>
      <p:ext uri="{BB962C8B-B14F-4D97-AF65-F5344CB8AC3E}">
        <p14:creationId xmlns:p14="http://schemas.microsoft.com/office/powerpoint/2010/main" val="37265343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2. Giới thiệu ứng dụng</a:t>
            </a:r>
          </a:p>
        </p:txBody>
      </p:sp>
      <p:sp>
        <p:nvSpPr>
          <p:cNvPr id="9" name="TextBox 4">
            <a:extLst>
              <a:ext uri="{FF2B5EF4-FFF2-40B4-BE49-F238E27FC236}">
                <a16:creationId xmlns:a16="http://schemas.microsoft.com/office/drawing/2014/main" id="{749D2939-EFC5-7DB6-CBA3-318BF65F276F}"/>
              </a:ext>
            </a:extLst>
          </p:cNvPr>
          <p:cNvSpPr txBox="1"/>
          <p:nvPr/>
        </p:nvSpPr>
        <p:spPr>
          <a:xfrm>
            <a:off x="196621" y="3889567"/>
            <a:ext cx="10395179" cy="1215204"/>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Màn hình Profile tập hợp các chức năng chỉnh sửa thông tin người dùng Sản phẩm đấu giá của bạn, Yêu thích.</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pic>
        <p:nvPicPr>
          <p:cNvPr id="5" name="Picture 4">
            <a:extLst>
              <a:ext uri="{FF2B5EF4-FFF2-40B4-BE49-F238E27FC236}">
                <a16:creationId xmlns:a16="http://schemas.microsoft.com/office/drawing/2014/main" id="{A9EF0084-0405-917A-0C2C-AD380101EFE9}"/>
              </a:ext>
            </a:extLst>
          </p:cNvPr>
          <p:cNvPicPr>
            <a:picLocks noChangeAspect="1"/>
          </p:cNvPicPr>
          <p:nvPr/>
        </p:nvPicPr>
        <p:blipFill>
          <a:blip r:embed="rId3"/>
          <a:stretch>
            <a:fillRect/>
          </a:stretch>
        </p:blipFill>
        <p:spPr>
          <a:xfrm>
            <a:off x="11201400" y="574169"/>
            <a:ext cx="4099698" cy="8721712"/>
          </a:xfrm>
          <a:prstGeom prst="rect">
            <a:avLst/>
          </a:prstGeom>
        </p:spPr>
      </p:pic>
    </p:spTree>
    <p:extLst>
      <p:ext uri="{BB962C8B-B14F-4D97-AF65-F5344CB8AC3E}">
        <p14:creationId xmlns:p14="http://schemas.microsoft.com/office/powerpoint/2010/main" val="163067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2. Giới thiệu ứng dụng</a:t>
            </a:r>
          </a:p>
        </p:txBody>
      </p:sp>
      <p:sp>
        <p:nvSpPr>
          <p:cNvPr id="9" name="TextBox 4">
            <a:extLst>
              <a:ext uri="{FF2B5EF4-FFF2-40B4-BE49-F238E27FC236}">
                <a16:creationId xmlns:a16="http://schemas.microsoft.com/office/drawing/2014/main" id="{749D2939-EFC5-7DB6-CBA3-318BF65F276F}"/>
              </a:ext>
            </a:extLst>
          </p:cNvPr>
          <p:cNvSpPr txBox="1"/>
          <p:nvPr/>
        </p:nvSpPr>
        <p:spPr>
          <a:xfrm>
            <a:off x="258925" y="4720950"/>
            <a:ext cx="5075076" cy="1215204"/>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Màn hình cập nhật thông tin người dùng.</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pic>
        <p:nvPicPr>
          <p:cNvPr id="4" name="Picture 3">
            <a:extLst>
              <a:ext uri="{FF2B5EF4-FFF2-40B4-BE49-F238E27FC236}">
                <a16:creationId xmlns:a16="http://schemas.microsoft.com/office/drawing/2014/main" id="{A2052CBE-0CB6-5CCB-F901-23C10F6ADE1D}"/>
              </a:ext>
            </a:extLst>
          </p:cNvPr>
          <p:cNvPicPr>
            <a:picLocks noChangeAspect="1"/>
          </p:cNvPicPr>
          <p:nvPr/>
        </p:nvPicPr>
        <p:blipFill>
          <a:blip r:embed="rId3"/>
          <a:stretch>
            <a:fillRect/>
          </a:stretch>
        </p:blipFill>
        <p:spPr>
          <a:xfrm>
            <a:off x="5486401" y="1231267"/>
            <a:ext cx="3924300" cy="8410575"/>
          </a:xfrm>
          <a:prstGeom prst="rect">
            <a:avLst/>
          </a:prstGeom>
        </p:spPr>
      </p:pic>
      <p:pic>
        <p:nvPicPr>
          <p:cNvPr id="10" name="Picture 9">
            <a:extLst>
              <a:ext uri="{FF2B5EF4-FFF2-40B4-BE49-F238E27FC236}">
                <a16:creationId xmlns:a16="http://schemas.microsoft.com/office/drawing/2014/main" id="{4E87DB74-D678-7746-F237-D43D7284529E}"/>
              </a:ext>
            </a:extLst>
          </p:cNvPr>
          <p:cNvPicPr>
            <a:picLocks noChangeAspect="1"/>
          </p:cNvPicPr>
          <p:nvPr/>
        </p:nvPicPr>
        <p:blipFill>
          <a:blip r:embed="rId4"/>
          <a:stretch>
            <a:fillRect/>
          </a:stretch>
        </p:blipFill>
        <p:spPr>
          <a:xfrm>
            <a:off x="13868400" y="1231267"/>
            <a:ext cx="3924300" cy="8496300"/>
          </a:xfrm>
          <a:prstGeom prst="rect">
            <a:avLst/>
          </a:prstGeom>
        </p:spPr>
      </p:pic>
      <p:sp>
        <p:nvSpPr>
          <p:cNvPr id="11" name="TextBox 4">
            <a:extLst>
              <a:ext uri="{FF2B5EF4-FFF2-40B4-BE49-F238E27FC236}">
                <a16:creationId xmlns:a16="http://schemas.microsoft.com/office/drawing/2014/main" id="{AA3FAA7A-4961-75E0-36C1-1E67D9FD4A9D}"/>
              </a:ext>
            </a:extLst>
          </p:cNvPr>
          <p:cNvSpPr txBox="1"/>
          <p:nvPr/>
        </p:nvSpPr>
        <p:spPr>
          <a:xfrm>
            <a:off x="9525001" y="4719998"/>
            <a:ext cx="4229099" cy="1215204"/>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Màn hình tìm kiếm các sản phẩm muốn đấu giá</a:t>
            </a:r>
          </a:p>
        </p:txBody>
      </p:sp>
    </p:spTree>
    <p:extLst>
      <p:ext uri="{BB962C8B-B14F-4D97-AF65-F5344CB8AC3E}">
        <p14:creationId xmlns:p14="http://schemas.microsoft.com/office/powerpoint/2010/main" val="1772841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3. Phương pháp giải quyết vấn đề</a:t>
            </a:r>
          </a:p>
        </p:txBody>
      </p:sp>
      <p:sp>
        <p:nvSpPr>
          <p:cNvPr id="9" name="TextBox 4">
            <a:extLst>
              <a:ext uri="{FF2B5EF4-FFF2-40B4-BE49-F238E27FC236}">
                <a16:creationId xmlns:a16="http://schemas.microsoft.com/office/drawing/2014/main" id="{749D2939-EFC5-7DB6-CBA3-318BF65F276F}"/>
              </a:ext>
            </a:extLst>
          </p:cNvPr>
          <p:cNvSpPr txBox="1"/>
          <p:nvPr/>
        </p:nvSpPr>
        <p:spPr>
          <a:xfrm>
            <a:off x="226445" y="2628900"/>
            <a:ext cx="8035477" cy="1215204"/>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Nhóm đã tham khảo nghiên cứu sử dụng kết hợp Firebase để sử lý các vấn đề liên quan đến dữ liệu.</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pic>
        <p:nvPicPr>
          <p:cNvPr id="4" name="Picture 2" descr="Let's get start with Firebase &amp; Android — 01 | by Pium Sudhara | Medium">
            <a:extLst>
              <a:ext uri="{FF2B5EF4-FFF2-40B4-BE49-F238E27FC236}">
                <a16:creationId xmlns:a16="http://schemas.microsoft.com/office/drawing/2014/main" id="{72836116-F1F3-4312-BA37-3E3224AA1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1475" y="3732138"/>
            <a:ext cx="8458200" cy="3534406"/>
          </a:xfrm>
          <a:prstGeom prst="rect">
            <a:avLst/>
          </a:prstGeom>
          <a:noFill/>
          <a:ln>
            <a:solidFill>
              <a:srgbClr val="11998E"/>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6B6810-CBEB-B60F-F2EB-1A51A88EEAF1}"/>
              </a:ext>
            </a:extLst>
          </p:cNvPr>
          <p:cNvSpPr txBox="1"/>
          <p:nvPr/>
        </p:nvSpPr>
        <p:spPr>
          <a:xfrm>
            <a:off x="196621" y="4284137"/>
            <a:ext cx="8035477" cy="1215204"/>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Đăng nhập/đăng xuất nhóm sử dụng Authentication để sử lý các vấn đề trên.</a:t>
            </a:r>
          </a:p>
        </p:txBody>
      </p:sp>
      <p:sp>
        <p:nvSpPr>
          <p:cNvPr id="11" name="TextBox 10">
            <a:extLst>
              <a:ext uri="{FF2B5EF4-FFF2-40B4-BE49-F238E27FC236}">
                <a16:creationId xmlns:a16="http://schemas.microsoft.com/office/drawing/2014/main" id="{D4A3B68E-BAEE-595F-9C98-4DAA47BB2802}"/>
              </a:ext>
            </a:extLst>
          </p:cNvPr>
          <p:cNvSpPr txBox="1"/>
          <p:nvPr/>
        </p:nvSpPr>
        <p:spPr>
          <a:xfrm>
            <a:off x="226445" y="5952315"/>
            <a:ext cx="8035477" cy="1215204"/>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Về hình ảnh nhóm sử dụng Storage của Firebase để đưa hình ảnh và lưu trữ trong đó.</a:t>
            </a:r>
          </a:p>
        </p:txBody>
      </p:sp>
      <p:sp>
        <p:nvSpPr>
          <p:cNvPr id="12" name="TextBox 11">
            <a:extLst>
              <a:ext uri="{FF2B5EF4-FFF2-40B4-BE49-F238E27FC236}">
                <a16:creationId xmlns:a16="http://schemas.microsoft.com/office/drawing/2014/main" id="{582E131C-078A-F1D6-C74F-59E3D32B9027}"/>
              </a:ext>
            </a:extLst>
          </p:cNvPr>
          <p:cNvSpPr txBox="1"/>
          <p:nvPr/>
        </p:nvSpPr>
        <p:spPr>
          <a:xfrm>
            <a:off x="226445" y="7594782"/>
            <a:ext cx="8035477" cy="1215204"/>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Về dữ liệu nhóm sử dùng Firestore Database để quản lý về người dùng, thông tin sản phẩm</a:t>
            </a:r>
          </a:p>
        </p:txBody>
      </p:sp>
    </p:spTree>
    <p:extLst>
      <p:ext uri="{BB962C8B-B14F-4D97-AF65-F5344CB8AC3E}">
        <p14:creationId xmlns:p14="http://schemas.microsoft.com/office/powerpoint/2010/main" val="3519392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3. Phương pháp giải quyết vấn đề</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pic>
        <p:nvPicPr>
          <p:cNvPr id="13" name="Picture 12">
            <a:extLst>
              <a:ext uri="{FF2B5EF4-FFF2-40B4-BE49-F238E27FC236}">
                <a16:creationId xmlns:a16="http://schemas.microsoft.com/office/drawing/2014/main" id="{28A533F6-BC00-3E31-E2B8-D674A7A3FC76}"/>
              </a:ext>
            </a:extLst>
          </p:cNvPr>
          <p:cNvPicPr>
            <a:picLocks noChangeAspect="1"/>
          </p:cNvPicPr>
          <p:nvPr/>
        </p:nvPicPr>
        <p:blipFill>
          <a:blip r:embed="rId3"/>
          <a:stretch>
            <a:fillRect/>
          </a:stretch>
        </p:blipFill>
        <p:spPr>
          <a:xfrm>
            <a:off x="225196" y="2628900"/>
            <a:ext cx="12193057" cy="6866215"/>
          </a:xfrm>
          <a:prstGeom prst="rect">
            <a:avLst/>
          </a:prstGeom>
        </p:spPr>
      </p:pic>
      <p:sp>
        <p:nvSpPr>
          <p:cNvPr id="14" name="TextBox 4">
            <a:extLst>
              <a:ext uri="{FF2B5EF4-FFF2-40B4-BE49-F238E27FC236}">
                <a16:creationId xmlns:a16="http://schemas.microsoft.com/office/drawing/2014/main" id="{008E7661-2760-CEA2-D57E-155D1DD5A79D}"/>
              </a:ext>
            </a:extLst>
          </p:cNvPr>
          <p:cNvSpPr txBox="1"/>
          <p:nvPr/>
        </p:nvSpPr>
        <p:spPr>
          <a:xfrm>
            <a:off x="12686750" y="4762500"/>
            <a:ext cx="5404629" cy="1861535"/>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Cấu trúc lưu trữ lên FireStore với các thông tin như về sản phẩm người tham gia đấu giá</a:t>
            </a:r>
          </a:p>
        </p:txBody>
      </p:sp>
    </p:spTree>
    <p:extLst>
      <p:ext uri="{BB962C8B-B14F-4D97-AF65-F5344CB8AC3E}">
        <p14:creationId xmlns:p14="http://schemas.microsoft.com/office/powerpoint/2010/main" val="39462698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3. Phương pháp giải quyết vấn đề</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sp>
        <p:nvSpPr>
          <p:cNvPr id="14" name="TextBox 4">
            <a:extLst>
              <a:ext uri="{FF2B5EF4-FFF2-40B4-BE49-F238E27FC236}">
                <a16:creationId xmlns:a16="http://schemas.microsoft.com/office/drawing/2014/main" id="{008E7661-2760-CEA2-D57E-155D1DD5A79D}"/>
              </a:ext>
            </a:extLst>
          </p:cNvPr>
          <p:cNvSpPr txBox="1"/>
          <p:nvPr/>
        </p:nvSpPr>
        <p:spPr>
          <a:xfrm>
            <a:off x="12627695" y="4762500"/>
            <a:ext cx="5404629" cy="1861535"/>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Lưu trữ thông tin từng người dùng về các sản phẩm của họ, sản phẩm yêu thích v.v…</a:t>
            </a:r>
          </a:p>
        </p:txBody>
      </p:sp>
      <p:pic>
        <p:nvPicPr>
          <p:cNvPr id="4" name="Picture 3">
            <a:extLst>
              <a:ext uri="{FF2B5EF4-FFF2-40B4-BE49-F238E27FC236}">
                <a16:creationId xmlns:a16="http://schemas.microsoft.com/office/drawing/2014/main" id="{FEB71FE1-DBC7-86BE-50C9-E150D611A3A9}"/>
              </a:ext>
            </a:extLst>
          </p:cNvPr>
          <p:cNvPicPr>
            <a:picLocks noChangeAspect="1"/>
          </p:cNvPicPr>
          <p:nvPr/>
        </p:nvPicPr>
        <p:blipFill>
          <a:blip r:embed="rId3"/>
          <a:stretch>
            <a:fillRect/>
          </a:stretch>
        </p:blipFill>
        <p:spPr>
          <a:xfrm>
            <a:off x="255676" y="2628900"/>
            <a:ext cx="12208298" cy="6866215"/>
          </a:xfrm>
          <a:prstGeom prst="rect">
            <a:avLst/>
          </a:prstGeom>
        </p:spPr>
      </p:pic>
    </p:spTree>
    <p:extLst>
      <p:ext uri="{BB962C8B-B14F-4D97-AF65-F5344CB8AC3E}">
        <p14:creationId xmlns:p14="http://schemas.microsoft.com/office/powerpoint/2010/main" val="14221674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3. Phương pháp giải quyết vấn đề</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sp>
        <p:nvSpPr>
          <p:cNvPr id="14" name="TextBox 4">
            <a:extLst>
              <a:ext uri="{FF2B5EF4-FFF2-40B4-BE49-F238E27FC236}">
                <a16:creationId xmlns:a16="http://schemas.microsoft.com/office/drawing/2014/main" id="{008E7661-2760-CEA2-D57E-155D1DD5A79D}"/>
              </a:ext>
            </a:extLst>
          </p:cNvPr>
          <p:cNvSpPr txBox="1"/>
          <p:nvPr/>
        </p:nvSpPr>
        <p:spPr>
          <a:xfrm>
            <a:off x="12627695" y="4762500"/>
            <a:ext cx="5404629" cy="1215204"/>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Lưu trữ hình ảnh sản phầm vào Storage</a:t>
            </a:r>
          </a:p>
        </p:txBody>
      </p:sp>
      <p:pic>
        <p:nvPicPr>
          <p:cNvPr id="5" name="Picture 4">
            <a:extLst>
              <a:ext uri="{FF2B5EF4-FFF2-40B4-BE49-F238E27FC236}">
                <a16:creationId xmlns:a16="http://schemas.microsoft.com/office/drawing/2014/main" id="{6A776987-791E-7DDB-ED66-E694FA4EC3DD}"/>
              </a:ext>
            </a:extLst>
          </p:cNvPr>
          <p:cNvPicPr>
            <a:picLocks noChangeAspect="1"/>
          </p:cNvPicPr>
          <p:nvPr/>
        </p:nvPicPr>
        <p:blipFill>
          <a:blip r:embed="rId3"/>
          <a:stretch>
            <a:fillRect/>
          </a:stretch>
        </p:blipFill>
        <p:spPr>
          <a:xfrm>
            <a:off x="270916" y="2781300"/>
            <a:ext cx="12193057" cy="6858594"/>
          </a:xfrm>
          <a:prstGeom prst="rect">
            <a:avLst/>
          </a:prstGeom>
        </p:spPr>
      </p:pic>
    </p:spTree>
    <p:extLst>
      <p:ext uri="{BB962C8B-B14F-4D97-AF65-F5344CB8AC3E}">
        <p14:creationId xmlns:p14="http://schemas.microsoft.com/office/powerpoint/2010/main" val="1134368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3. Phương pháp giải quyết vấn đề</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sp>
        <p:nvSpPr>
          <p:cNvPr id="14" name="TextBox 4">
            <a:extLst>
              <a:ext uri="{FF2B5EF4-FFF2-40B4-BE49-F238E27FC236}">
                <a16:creationId xmlns:a16="http://schemas.microsoft.com/office/drawing/2014/main" id="{008E7661-2760-CEA2-D57E-155D1DD5A79D}"/>
              </a:ext>
            </a:extLst>
          </p:cNvPr>
          <p:cNvSpPr txBox="1"/>
          <p:nvPr/>
        </p:nvSpPr>
        <p:spPr>
          <a:xfrm>
            <a:off x="12627695" y="4762500"/>
            <a:ext cx="5404629" cy="1861535"/>
          </a:xfrm>
          <a:prstGeom prst="rect">
            <a:avLst/>
          </a:prstGeom>
        </p:spPr>
        <p:txBody>
          <a:bodyPr wrap="square" lIns="0" tIns="0" rIns="0" bIns="0" rtlCol="0" anchor="t">
            <a:spAutoFit/>
          </a:bodyPr>
          <a:lstStyle/>
          <a:p>
            <a:pPr marL="457200" indent="-457200">
              <a:lnSpc>
                <a:spcPct val="150000"/>
              </a:lnSpc>
              <a:buFontTx/>
              <a:buChar char="-"/>
            </a:pPr>
            <a:r>
              <a:rPr lang="vi-VN" sz="2800" spc="11">
                <a:latin typeface="Times New Roman (Headings)"/>
              </a:rPr>
              <a:t>Sử dụng Authentication để quản lý đăng nhập/ đăng xuất cho người dùng.</a:t>
            </a:r>
          </a:p>
        </p:txBody>
      </p:sp>
      <p:pic>
        <p:nvPicPr>
          <p:cNvPr id="4" name="Picture 3">
            <a:extLst>
              <a:ext uri="{FF2B5EF4-FFF2-40B4-BE49-F238E27FC236}">
                <a16:creationId xmlns:a16="http://schemas.microsoft.com/office/drawing/2014/main" id="{9E98F2E3-F6A7-E9AF-8EC4-02076504AC33}"/>
              </a:ext>
            </a:extLst>
          </p:cNvPr>
          <p:cNvPicPr>
            <a:picLocks noChangeAspect="1"/>
          </p:cNvPicPr>
          <p:nvPr/>
        </p:nvPicPr>
        <p:blipFill>
          <a:blip r:embed="rId3"/>
          <a:stretch>
            <a:fillRect/>
          </a:stretch>
        </p:blipFill>
        <p:spPr>
          <a:xfrm>
            <a:off x="270916" y="2705100"/>
            <a:ext cx="12200677" cy="6843353"/>
          </a:xfrm>
          <a:prstGeom prst="rect">
            <a:avLst/>
          </a:prstGeom>
        </p:spPr>
      </p:pic>
    </p:spTree>
    <p:extLst>
      <p:ext uri="{BB962C8B-B14F-4D97-AF65-F5344CB8AC3E}">
        <p14:creationId xmlns:p14="http://schemas.microsoft.com/office/powerpoint/2010/main" val="19251420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grpSp>
        <p:nvGrpSpPr>
          <p:cNvPr id="2" name="Group 2"/>
          <p:cNvGrpSpPr/>
          <p:nvPr/>
        </p:nvGrpSpPr>
        <p:grpSpPr>
          <a:xfrm>
            <a:off x="6716948" y="2246861"/>
            <a:ext cx="4854105" cy="1530000"/>
            <a:chOff x="0" y="0"/>
            <a:chExt cx="1913890" cy="603253"/>
          </a:xfrm>
        </p:grpSpPr>
        <p:sp>
          <p:nvSpPr>
            <p:cNvPr id="3" name="Freeform 3"/>
            <p:cNvSpPr/>
            <p:nvPr/>
          </p:nvSpPr>
          <p:spPr>
            <a:xfrm>
              <a:off x="0" y="0"/>
              <a:ext cx="1913890" cy="603253"/>
            </a:xfrm>
            <a:custGeom>
              <a:avLst/>
              <a:gdLst/>
              <a:ahLst/>
              <a:cxnLst/>
              <a:rect l="l" t="t" r="r" b="b"/>
              <a:pathLst>
                <a:path w="1913890" h="603253">
                  <a:moveTo>
                    <a:pt x="0" y="0"/>
                  </a:moveTo>
                  <a:lnTo>
                    <a:pt x="1913890" y="0"/>
                  </a:lnTo>
                  <a:lnTo>
                    <a:pt x="1913890" y="603253"/>
                  </a:lnTo>
                  <a:lnTo>
                    <a:pt x="0" y="603253"/>
                  </a:lnTo>
                  <a:close/>
                </a:path>
              </a:pathLst>
            </a:custGeom>
            <a:solidFill>
              <a:srgbClr val="41C1BA"/>
            </a:solidFill>
          </p:spPr>
        </p:sp>
      </p:grpSp>
      <p:grpSp>
        <p:nvGrpSpPr>
          <p:cNvPr id="4" name="Group 4"/>
          <p:cNvGrpSpPr/>
          <p:nvPr/>
        </p:nvGrpSpPr>
        <p:grpSpPr>
          <a:xfrm>
            <a:off x="8111931" y="793406"/>
            <a:ext cx="2445138" cy="244513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C9286"/>
            </a:solidFill>
          </p:spPr>
        </p:sp>
      </p:grpSp>
      <p:sp>
        <p:nvSpPr>
          <p:cNvPr id="6" name="TextBox 6"/>
          <p:cNvSpPr txBox="1"/>
          <p:nvPr/>
        </p:nvSpPr>
        <p:spPr>
          <a:xfrm>
            <a:off x="3152540" y="4893026"/>
            <a:ext cx="11982919" cy="1196272"/>
          </a:xfrm>
          <a:prstGeom prst="rect">
            <a:avLst/>
          </a:prstGeom>
        </p:spPr>
        <p:txBody>
          <a:bodyPr lIns="0" tIns="0" rIns="0" bIns="0" rtlCol="0" anchor="t">
            <a:spAutoFit/>
          </a:bodyPr>
          <a:lstStyle/>
          <a:p>
            <a:pPr algn="ctr">
              <a:lnSpc>
                <a:spcPts val="9349"/>
              </a:lnSpc>
            </a:pPr>
            <a:r>
              <a:rPr lang="vi-VN" sz="8499">
                <a:solidFill>
                  <a:srgbClr val="000000"/>
                </a:solidFill>
                <a:latin typeface="Barlow Bold"/>
              </a:rPr>
              <a:t>THANK FOR LISTENING </a:t>
            </a:r>
            <a:endParaRPr lang="en-US" sz="8499">
              <a:solidFill>
                <a:srgbClr val="000000"/>
              </a:solidFill>
              <a:latin typeface="Barlow Bold"/>
            </a:endParaRPr>
          </a:p>
        </p:txBody>
      </p:sp>
      <p:grpSp>
        <p:nvGrpSpPr>
          <p:cNvPr id="8" name="Group 8"/>
          <p:cNvGrpSpPr/>
          <p:nvPr/>
        </p:nvGrpSpPr>
        <p:grpSpPr>
          <a:xfrm>
            <a:off x="9875682" y="1462748"/>
            <a:ext cx="2915270" cy="1106454"/>
            <a:chOff x="0" y="0"/>
            <a:chExt cx="3887027" cy="1475272"/>
          </a:xfrm>
        </p:grpSpPr>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20080" y="-120080"/>
              <a:ext cx="1475272" cy="1715433"/>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2291674" y="-120080"/>
              <a:ext cx="1475272" cy="1715433"/>
            </a:xfrm>
            <a:prstGeom prst="rect">
              <a:avLst/>
            </a:prstGeom>
          </p:spPr>
        </p:pic>
      </p:grpSp>
      <p:grpSp>
        <p:nvGrpSpPr>
          <p:cNvPr id="12" name="Group 12"/>
          <p:cNvGrpSpPr>
            <a:grpSpLocks noChangeAspect="1"/>
          </p:cNvGrpSpPr>
          <p:nvPr/>
        </p:nvGrpSpPr>
        <p:grpSpPr>
          <a:xfrm>
            <a:off x="5462991" y="1361121"/>
            <a:ext cx="2800537" cy="2425265"/>
            <a:chOff x="0" y="0"/>
            <a:chExt cx="6350000" cy="5499100"/>
          </a:xfrm>
        </p:grpSpPr>
        <p:sp>
          <p:nvSpPr>
            <p:cNvPr id="13" name="Freeform 13"/>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365B6D"/>
            </a:solidFill>
          </p:spPr>
        </p:sp>
      </p:grpSp>
      <p:sp>
        <p:nvSpPr>
          <p:cNvPr id="14" name="Heart 13">
            <a:extLst>
              <a:ext uri="{FF2B5EF4-FFF2-40B4-BE49-F238E27FC236}">
                <a16:creationId xmlns:a16="http://schemas.microsoft.com/office/drawing/2014/main" id="{E8DD5080-8057-DBC0-A7BD-0651B094561A}"/>
              </a:ext>
            </a:extLst>
          </p:cNvPr>
          <p:cNvSpPr/>
          <p:nvPr/>
        </p:nvSpPr>
        <p:spPr>
          <a:xfrm>
            <a:off x="8520228" y="6607327"/>
            <a:ext cx="1247541" cy="1196272"/>
          </a:xfrm>
          <a:prstGeom prst="hear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222476" y="481524"/>
            <a:ext cx="12779636" cy="1196272"/>
          </a:xfrm>
          <a:prstGeom prst="rect">
            <a:avLst/>
          </a:prstGeom>
        </p:spPr>
        <p:txBody>
          <a:bodyPr lIns="0" tIns="0" rIns="0" bIns="0" rtlCol="0" anchor="t">
            <a:spAutoFit/>
          </a:bodyPr>
          <a:lstStyle/>
          <a:p>
            <a:pPr>
              <a:lnSpc>
                <a:spcPts val="9350"/>
              </a:lnSpc>
            </a:pPr>
            <a:r>
              <a:rPr lang="vi-VN" sz="8500" b="1">
                <a:solidFill>
                  <a:srgbClr val="365B6D"/>
                </a:solidFill>
                <a:latin typeface="+mj-lt"/>
              </a:rPr>
              <a:t>Nội dung:</a:t>
            </a:r>
            <a:endParaRPr lang="en-US" sz="8500" b="1">
              <a:solidFill>
                <a:srgbClr val="365B6D"/>
              </a:solidFill>
              <a:latin typeface="+mj-lt"/>
            </a:endParaRPr>
          </a:p>
        </p:txBody>
      </p:sp>
      <p:sp>
        <p:nvSpPr>
          <p:cNvPr id="16" name="TextBox 15">
            <a:extLst>
              <a:ext uri="{FF2B5EF4-FFF2-40B4-BE49-F238E27FC236}">
                <a16:creationId xmlns:a16="http://schemas.microsoft.com/office/drawing/2014/main" id="{2003042B-85F9-D825-99B7-F04E3D6D1D77}"/>
              </a:ext>
            </a:extLst>
          </p:cNvPr>
          <p:cNvSpPr txBox="1"/>
          <p:nvPr/>
        </p:nvSpPr>
        <p:spPr>
          <a:xfrm>
            <a:off x="685800" y="2628900"/>
            <a:ext cx="16573500" cy="923330"/>
          </a:xfrm>
          <a:prstGeom prst="rect">
            <a:avLst/>
          </a:prstGeom>
          <a:noFill/>
        </p:spPr>
        <p:txBody>
          <a:bodyPr wrap="square" rtlCol="0">
            <a:spAutoFit/>
          </a:bodyPr>
          <a:lstStyle/>
          <a:p>
            <a:r>
              <a:rPr lang="en-US" sz="5400">
                <a:latin typeface="Times New Roman" panose="02020603050405020304" pitchFamily="18" charset="0"/>
                <a:cs typeface="Times New Roman" panose="02020603050405020304" pitchFamily="18" charset="0"/>
              </a:rPr>
              <a:t>1.	</a:t>
            </a:r>
            <a:r>
              <a:rPr lang="vi-VN" sz="5400">
                <a:latin typeface="Times New Roman" panose="02020603050405020304" pitchFamily="18" charset="0"/>
                <a:cs typeface="Times New Roman" panose="02020603050405020304" pitchFamily="18" charset="0"/>
              </a:rPr>
              <a:t>Tổng quan ý tưởng</a:t>
            </a:r>
            <a:endParaRPr lang="en-US" sz="540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6AB115D-4B4B-4DD6-1757-E2577E8FC387}"/>
              </a:ext>
            </a:extLst>
          </p:cNvPr>
          <p:cNvSpPr txBox="1"/>
          <p:nvPr/>
        </p:nvSpPr>
        <p:spPr>
          <a:xfrm>
            <a:off x="685800" y="4054805"/>
            <a:ext cx="16359188" cy="923330"/>
          </a:xfrm>
          <a:prstGeom prst="rect">
            <a:avLst/>
          </a:prstGeom>
          <a:noFill/>
        </p:spPr>
        <p:txBody>
          <a:bodyPr wrap="square" rtlCol="0">
            <a:spAutoFit/>
          </a:bodyPr>
          <a:lstStyle/>
          <a:p>
            <a:r>
              <a:rPr lang="en-US" sz="5400">
                <a:latin typeface="Times New Roman" panose="02020603050405020304" pitchFamily="18" charset="0"/>
                <a:cs typeface="Times New Roman" panose="02020603050405020304" pitchFamily="18" charset="0"/>
              </a:rPr>
              <a:t>2.	</a:t>
            </a:r>
            <a:r>
              <a:rPr lang="vi-VN" sz="5400">
                <a:latin typeface="Times New Roman" panose="02020603050405020304" pitchFamily="18" charset="0"/>
                <a:cs typeface="Times New Roman" panose="02020603050405020304" pitchFamily="18" charset="0"/>
              </a:rPr>
              <a:t>Giới thiệu ứng dụng</a:t>
            </a:r>
            <a:endParaRPr lang="en-US" sz="540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E50CC20-CC4E-06A9-093F-EE46189AFE32}"/>
              </a:ext>
            </a:extLst>
          </p:cNvPr>
          <p:cNvSpPr txBox="1"/>
          <p:nvPr/>
        </p:nvSpPr>
        <p:spPr>
          <a:xfrm>
            <a:off x="680803" y="6536451"/>
            <a:ext cx="15011400" cy="923330"/>
          </a:xfrm>
          <a:prstGeom prst="rect">
            <a:avLst/>
          </a:prstGeom>
          <a:noFill/>
        </p:spPr>
        <p:txBody>
          <a:bodyPr wrap="square" rtlCol="0">
            <a:spAutoFit/>
          </a:bodyPr>
          <a:lstStyle/>
          <a:p>
            <a:r>
              <a:rPr lang="vi-VN" sz="5400">
                <a:latin typeface="Times New Roman" panose="02020603050405020304" pitchFamily="18" charset="0"/>
                <a:cs typeface="Times New Roman" panose="02020603050405020304" pitchFamily="18" charset="0"/>
              </a:rPr>
              <a:t>4</a:t>
            </a:r>
            <a:r>
              <a:rPr lang="en-US" sz="5400">
                <a:latin typeface="Times New Roman" panose="02020603050405020304" pitchFamily="18" charset="0"/>
                <a:cs typeface="Times New Roman" panose="02020603050405020304" pitchFamily="18" charset="0"/>
              </a:rPr>
              <a:t>.	</a:t>
            </a:r>
            <a:r>
              <a:rPr lang="vi-VN" sz="5400">
                <a:latin typeface="Times New Roman" panose="02020603050405020304" pitchFamily="18" charset="0"/>
                <a:cs typeface="Times New Roman" panose="02020603050405020304" pitchFamily="18" charset="0"/>
              </a:rPr>
              <a:t> Demo kết quả đạt được</a:t>
            </a:r>
            <a:endParaRPr lang="en-US" sz="54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847E00-CBDD-B24B-1CD4-B0765E33BCD2}"/>
              </a:ext>
            </a:extLst>
          </p:cNvPr>
          <p:cNvSpPr txBox="1"/>
          <p:nvPr/>
        </p:nvSpPr>
        <p:spPr>
          <a:xfrm>
            <a:off x="685800" y="5295628"/>
            <a:ext cx="16359188" cy="923330"/>
          </a:xfrm>
          <a:prstGeom prst="rect">
            <a:avLst/>
          </a:prstGeom>
          <a:noFill/>
        </p:spPr>
        <p:txBody>
          <a:bodyPr wrap="square" rtlCol="0">
            <a:spAutoFit/>
          </a:bodyPr>
          <a:lstStyle/>
          <a:p>
            <a:r>
              <a:rPr lang="vi-VN" sz="5400">
                <a:latin typeface="Times New Roman" panose="02020603050405020304" pitchFamily="18" charset="0"/>
                <a:cs typeface="Times New Roman" panose="02020603050405020304" pitchFamily="18" charset="0"/>
              </a:rPr>
              <a:t>3</a:t>
            </a:r>
            <a:r>
              <a:rPr lang="en-US" sz="5400">
                <a:latin typeface="Times New Roman" panose="02020603050405020304" pitchFamily="18" charset="0"/>
                <a:cs typeface="Times New Roman" panose="02020603050405020304" pitchFamily="18" charset="0"/>
              </a:rPr>
              <a:t>.	</a:t>
            </a:r>
            <a:r>
              <a:rPr lang="vi-VN" sz="5400">
                <a:latin typeface="Times New Roman" panose="02020603050405020304" pitchFamily="18" charset="0"/>
                <a:cs typeface="Times New Roman" panose="02020603050405020304" pitchFamily="18" charset="0"/>
              </a:rPr>
              <a:t>Phương pháp giải quyết vấn đề</a:t>
            </a:r>
            <a:endParaRPr lang="en-US" sz="540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1. Tổng quan ý tưởng</a:t>
            </a:r>
          </a:p>
        </p:txBody>
      </p:sp>
      <p:sp>
        <p:nvSpPr>
          <p:cNvPr id="9" name="TextBox 4">
            <a:extLst>
              <a:ext uri="{FF2B5EF4-FFF2-40B4-BE49-F238E27FC236}">
                <a16:creationId xmlns:a16="http://schemas.microsoft.com/office/drawing/2014/main" id="{749D2939-EFC5-7DB6-CBA3-318BF65F276F}"/>
              </a:ext>
            </a:extLst>
          </p:cNvPr>
          <p:cNvSpPr txBox="1"/>
          <p:nvPr/>
        </p:nvSpPr>
        <p:spPr>
          <a:xfrm>
            <a:off x="457199" y="3281965"/>
            <a:ext cx="9982199" cy="1861535"/>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mj-lt"/>
              </a:rPr>
              <a:t>Các thành viên nhóm đã đều có 1 sở thích chung về những mô hình với nhiều kiểu dáng thể loại, được làm ra dựa trên nhưng bộ phim hay truyện tranh.</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Aution App:</a:t>
            </a:r>
          </a:p>
        </p:txBody>
      </p:sp>
      <p:sp>
        <p:nvSpPr>
          <p:cNvPr id="3" name="TextBox 4">
            <a:extLst>
              <a:ext uri="{FF2B5EF4-FFF2-40B4-BE49-F238E27FC236}">
                <a16:creationId xmlns:a16="http://schemas.microsoft.com/office/drawing/2014/main" id="{E0429E68-8B4C-5A26-FA68-8DFFCA288A88}"/>
              </a:ext>
            </a:extLst>
          </p:cNvPr>
          <p:cNvSpPr txBox="1"/>
          <p:nvPr/>
        </p:nvSpPr>
        <p:spPr>
          <a:xfrm>
            <a:off x="457199" y="5829300"/>
            <a:ext cx="9982199" cy="2507866"/>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mj-lt"/>
              </a:rPr>
              <a:t>Nhóm đưa ra ý tưởng cho môn lập trình thiết bị di động này là 1 app Đấu giá về mô hình, App tổng hợp các sản phẩm về mô hình đấu giá của những người dùng muốn bán, chia sẻ lại cho những người cùng sở thích về mô hình </a:t>
            </a:r>
          </a:p>
        </p:txBody>
      </p:sp>
      <p:pic>
        <p:nvPicPr>
          <p:cNvPr id="11" name="Picture 10">
            <a:extLst>
              <a:ext uri="{FF2B5EF4-FFF2-40B4-BE49-F238E27FC236}">
                <a16:creationId xmlns:a16="http://schemas.microsoft.com/office/drawing/2014/main" id="{3922502B-D726-6F4D-5CE0-41C9EE98255C}"/>
              </a:ext>
            </a:extLst>
          </p:cNvPr>
          <p:cNvPicPr>
            <a:picLocks noChangeAspect="1"/>
          </p:cNvPicPr>
          <p:nvPr/>
        </p:nvPicPr>
        <p:blipFill>
          <a:blip r:embed="rId3"/>
          <a:stretch>
            <a:fillRect/>
          </a:stretch>
        </p:blipFill>
        <p:spPr>
          <a:xfrm>
            <a:off x="12268202" y="721653"/>
            <a:ext cx="4100537" cy="8843694"/>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2. Giới thiệu ứng dụng</a:t>
            </a:r>
          </a:p>
        </p:txBody>
      </p:sp>
      <p:sp>
        <p:nvSpPr>
          <p:cNvPr id="8" name="TextBox 3">
            <a:extLst>
              <a:ext uri="{FF2B5EF4-FFF2-40B4-BE49-F238E27FC236}">
                <a16:creationId xmlns:a16="http://schemas.microsoft.com/office/drawing/2014/main" id="{2EC9ED59-8F15-473D-474B-B4C71CD3B2CB}"/>
              </a:ext>
            </a:extLst>
          </p:cNvPr>
          <p:cNvSpPr txBox="1"/>
          <p:nvPr/>
        </p:nvSpPr>
        <p:spPr>
          <a:xfrm>
            <a:off x="16704489" y="1066800"/>
            <a:ext cx="554811" cy="307777"/>
          </a:xfrm>
          <a:prstGeom prst="rect">
            <a:avLst/>
          </a:prstGeom>
        </p:spPr>
        <p:txBody>
          <a:bodyPr lIns="0" tIns="0" rIns="0" bIns="0" rtlCol="0" anchor="t">
            <a:spAutoFit/>
          </a:bodyPr>
          <a:lstStyle/>
          <a:p>
            <a:pPr algn="r">
              <a:lnSpc>
                <a:spcPts val="2399"/>
              </a:lnSpc>
            </a:pPr>
            <a:r>
              <a:rPr lang="vi-VN" sz="2399" spc="9">
                <a:solidFill>
                  <a:srgbClr val="365B6D"/>
                </a:solidFill>
                <a:latin typeface="+mj-lt"/>
              </a:rPr>
              <a:t>05</a:t>
            </a:r>
            <a:endParaRPr lang="en-US" sz="2399" spc="9">
              <a:solidFill>
                <a:srgbClr val="365B6D"/>
              </a:solidFill>
              <a:latin typeface="+mj-lt"/>
            </a:endParaRPr>
          </a:p>
        </p:txBody>
      </p:sp>
      <p:sp>
        <p:nvSpPr>
          <p:cNvPr id="9" name="TextBox 4">
            <a:extLst>
              <a:ext uri="{FF2B5EF4-FFF2-40B4-BE49-F238E27FC236}">
                <a16:creationId xmlns:a16="http://schemas.microsoft.com/office/drawing/2014/main" id="{749D2939-EFC5-7DB6-CBA3-318BF65F276F}"/>
              </a:ext>
            </a:extLst>
          </p:cNvPr>
          <p:cNvSpPr txBox="1"/>
          <p:nvPr/>
        </p:nvSpPr>
        <p:spPr>
          <a:xfrm>
            <a:off x="225196" y="3390900"/>
            <a:ext cx="10862529" cy="4446858"/>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mj-lt"/>
              </a:rPr>
              <a:t>Ứng dụng của nhóm làm ra là ứng dụng dành cho người cùng sở thích về những mô hình tĩnh.</a:t>
            </a:r>
          </a:p>
          <a:p>
            <a:pPr algn="just">
              <a:lnSpc>
                <a:spcPct val="150000"/>
              </a:lnSpc>
            </a:pPr>
            <a:endParaRPr lang="vi-VN" sz="2800" spc="11">
              <a:latin typeface="+mj-lt"/>
            </a:endParaRPr>
          </a:p>
          <a:p>
            <a:pPr marL="457200" indent="-457200" algn="just">
              <a:lnSpc>
                <a:spcPct val="150000"/>
              </a:lnSpc>
              <a:buFontTx/>
              <a:buChar char="-"/>
            </a:pPr>
            <a:r>
              <a:rPr lang="vi-VN" sz="2800" spc="11">
                <a:latin typeface="+mj-lt"/>
              </a:rPr>
              <a:t>Người dùng có thể đăng ký tài khoản và tạo danh sách yêu thích của mình để dễ dàng theo dõi những mô hình mà người dùng đang quan tâm. Và cũng có thể tham gia vào các phiên đấu giá để đấu giá các mô hình mà bạn muốn sở hữu.</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pic>
        <p:nvPicPr>
          <p:cNvPr id="11" name="Picture 10">
            <a:extLst>
              <a:ext uri="{FF2B5EF4-FFF2-40B4-BE49-F238E27FC236}">
                <a16:creationId xmlns:a16="http://schemas.microsoft.com/office/drawing/2014/main" id="{0F4FB41D-9E40-9F66-FB1A-463881B6732B}"/>
              </a:ext>
            </a:extLst>
          </p:cNvPr>
          <p:cNvPicPr>
            <a:picLocks noChangeAspect="1"/>
          </p:cNvPicPr>
          <p:nvPr/>
        </p:nvPicPr>
        <p:blipFill>
          <a:blip r:embed="rId3"/>
          <a:stretch>
            <a:fillRect/>
          </a:stretch>
        </p:blipFill>
        <p:spPr>
          <a:xfrm>
            <a:off x="12115800" y="377588"/>
            <a:ext cx="4419600" cy="9531824"/>
          </a:xfrm>
          <a:prstGeom prst="rect">
            <a:avLst/>
          </a:prstGeom>
        </p:spPr>
      </p:pic>
    </p:spTree>
    <p:extLst>
      <p:ext uri="{BB962C8B-B14F-4D97-AF65-F5344CB8AC3E}">
        <p14:creationId xmlns:p14="http://schemas.microsoft.com/office/powerpoint/2010/main" val="3358243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2. Giới thiệu ứng dụng</a:t>
            </a:r>
          </a:p>
        </p:txBody>
      </p:sp>
      <p:sp>
        <p:nvSpPr>
          <p:cNvPr id="9" name="TextBox 4">
            <a:extLst>
              <a:ext uri="{FF2B5EF4-FFF2-40B4-BE49-F238E27FC236}">
                <a16:creationId xmlns:a16="http://schemas.microsoft.com/office/drawing/2014/main" id="{749D2939-EFC5-7DB6-CBA3-318BF65F276F}"/>
              </a:ext>
            </a:extLst>
          </p:cNvPr>
          <p:cNvSpPr txBox="1"/>
          <p:nvPr/>
        </p:nvSpPr>
        <p:spPr>
          <a:xfrm>
            <a:off x="196621" y="4088907"/>
            <a:ext cx="6813779" cy="1861535"/>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mj-lt"/>
              </a:rPr>
              <a:t>App sẽ có các chức năng Đăng nhập, Đăng ký, Quên mật khẩu trong trường hợp người dùng không nhớ mật khẩu đăng nhập</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pic>
        <p:nvPicPr>
          <p:cNvPr id="4" name="Picture 3">
            <a:extLst>
              <a:ext uri="{FF2B5EF4-FFF2-40B4-BE49-F238E27FC236}">
                <a16:creationId xmlns:a16="http://schemas.microsoft.com/office/drawing/2014/main" id="{FD566D67-8F02-3606-BDD5-A7A2D6D2DB94}"/>
              </a:ext>
            </a:extLst>
          </p:cNvPr>
          <p:cNvPicPr>
            <a:picLocks noChangeAspect="1"/>
          </p:cNvPicPr>
          <p:nvPr/>
        </p:nvPicPr>
        <p:blipFill>
          <a:blip r:embed="rId3"/>
          <a:stretch>
            <a:fillRect/>
          </a:stretch>
        </p:blipFill>
        <p:spPr>
          <a:xfrm>
            <a:off x="7627296" y="606023"/>
            <a:ext cx="3876675" cy="8286750"/>
          </a:xfrm>
          <a:prstGeom prst="rect">
            <a:avLst/>
          </a:prstGeom>
        </p:spPr>
      </p:pic>
      <p:pic>
        <p:nvPicPr>
          <p:cNvPr id="13" name="Picture 12">
            <a:extLst>
              <a:ext uri="{FF2B5EF4-FFF2-40B4-BE49-F238E27FC236}">
                <a16:creationId xmlns:a16="http://schemas.microsoft.com/office/drawing/2014/main" id="{DE25D2FF-E444-6906-A43A-944F7E494312}"/>
              </a:ext>
            </a:extLst>
          </p:cNvPr>
          <p:cNvPicPr>
            <a:picLocks noChangeAspect="1"/>
          </p:cNvPicPr>
          <p:nvPr/>
        </p:nvPicPr>
        <p:blipFill>
          <a:blip r:embed="rId4"/>
          <a:stretch>
            <a:fillRect/>
          </a:stretch>
        </p:blipFill>
        <p:spPr>
          <a:xfrm>
            <a:off x="13111467" y="545955"/>
            <a:ext cx="3876675" cy="8346818"/>
          </a:xfrm>
          <a:prstGeom prst="rect">
            <a:avLst/>
          </a:prstGeom>
        </p:spPr>
      </p:pic>
      <p:sp>
        <p:nvSpPr>
          <p:cNvPr id="3" name="TextBox 4">
            <a:extLst>
              <a:ext uri="{FF2B5EF4-FFF2-40B4-BE49-F238E27FC236}">
                <a16:creationId xmlns:a16="http://schemas.microsoft.com/office/drawing/2014/main" id="{1526FC7A-F5E4-2AAF-8D90-27B3DA1F97E7}"/>
              </a:ext>
            </a:extLst>
          </p:cNvPr>
          <p:cNvSpPr txBox="1"/>
          <p:nvPr/>
        </p:nvSpPr>
        <p:spPr>
          <a:xfrm>
            <a:off x="8687631" y="8889380"/>
            <a:ext cx="1756003" cy="568874"/>
          </a:xfrm>
          <a:prstGeom prst="rect">
            <a:avLst/>
          </a:prstGeom>
        </p:spPr>
        <p:txBody>
          <a:bodyPr wrap="square" lIns="0" tIns="0" rIns="0" bIns="0" rtlCol="0" anchor="t">
            <a:spAutoFit/>
          </a:bodyPr>
          <a:lstStyle/>
          <a:p>
            <a:pPr algn="just">
              <a:lnSpc>
                <a:spcPct val="150000"/>
              </a:lnSpc>
            </a:pPr>
            <a:r>
              <a:rPr lang="vi-VN" sz="2800" b="1" spc="11">
                <a:latin typeface="+mj-lt"/>
              </a:rPr>
              <a:t>Đăng nhập</a:t>
            </a:r>
          </a:p>
        </p:txBody>
      </p:sp>
      <p:sp>
        <p:nvSpPr>
          <p:cNvPr id="5" name="TextBox 4">
            <a:extLst>
              <a:ext uri="{FF2B5EF4-FFF2-40B4-BE49-F238E27FC236}">
                <a16:creationId xmlns:a16="http://schemas.microsoft.com/office/drawing/2014/main" id="{8CCEC6B9-E186-61C2-E975-077EC3A7098B}"/>
              </a:ext>
            </a:extLst>
          </p:cNvPr>
          <p:cNvSpPr txBox="1"/>
          <p:nvPr/>
        </p:nvSpPr>
        <p:spPr>
          <a:xfrm>
            <a:off x="14401405" y="8889380"/>
            <a:ext cx="1296798" cy="568874"/>
          </a:xfrm>
          <a:prstGeom prst="rect">
            <a:avLst/>
          </a:prstGeom>
        </p:spPr>
        <p:txBody>
          <a:bodyPr wrap="square" lIns="0" tIns="0" rIns="0" bIns="0" rtlCol="0" anchor="t">
            <a:spAutoFit/>
          </a:bodyPr>
          <a:lstStyle/>
          <a:p>
            <a:pPr algn="just">
              <a:lnSpc>
                <a:spcPct val="150000"/>
              </a:lnSpc>
            </a:pPr>
            <a:r>
              <a:rPr lang="vi-VN" sz="2800" b="1" spc="11">
                <a:latin typeface="+mj-lt"/>
              </a:rPr>
              <a:t>Đăng kí</a:t>
            </a:r>
          </a:p>
        </p:txBody>
      </p:sp>
    </p:spTree>
    <p:extLst>
      <p:ext uri="{BB962C8B-B14F-4D97-AF65-F5344CB8AC3E}">
        <p14:creationId xmlns:p14="http://schemas.microsoft.com/office/powerpoint/2010/main" val="3934150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2. Giới thiệu ứng dụng</a:t>
            </a:r>
          </a:p>
        </p:txBody>
      </p:sp>
      <p:sp>
        <p:nvSpPr>
          <p:cNvPr id="9" name="TextBox 4">
            <a:extLst>
              <a:ext uri="{FF2B5EF4-FFF2-40B4-BE49-F238E27FC236}">
                <a16:creationId xmlns:a16="http://schemas.microsoft.com/office/drawing/2014/main" id="{749D2939-EFC5-7DB6-CBA3-318BF65F276F}"/>
              </a:ext>
            </a:extLst>
          </p:cNvPr>
          <p:cNvSpPr txBox="1"/>
          <p:nvPr/>
        </p:nvSpPr>
        <p:spPr>
          <a:xfrm>
            <a:off x="181631" y="4404418"/>
            <a:ext cx="7224468" cy="568874"/>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mj-lt"/>
              </a:rPr>
              <a:t>Chức năng khôi phục mật khẩu, đổi mật khẩu</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sp>
        <p:nvSpPr>
          <p:cNvPr id="3" name="TextBox 4">
            <a:extLst>
              <a:ext uri="{FF2B5EF4-FFF2-40B4-BE49-F238E27FC236}">
                <a16:creationId xmlns:a16="http://schemas.microsoft.com/office/drawing/2014/main" id="{1526FC7A-F5E4-2AAF-8D90-27B3DA1F97E7}"/>
              </a:ext>
            </a:extLst>
          </p:cNvPr>
          <p:cNvSpPr txBox="1"/>
          <p:nvPr/>
        </p:nvSpPr>
        <p:spPr>
          <a:xfrm>
            <a:off x="8034088" y="9043286"/>
            <a:ext cx="3346178" cy="568874"/>
          </a:xfrm>
          <a:prstGeom prst="rect">
            <a:avLst/>
          </a:prstGeom>
        </p:spPr>
        <p:txBody>
          <a:bodyPr wrap="square" lIns="0" tIns="0" rIns="0" bIns="0" rtlCol="0" anchor="t">
            <a:spAutoFit/>
          </a:bodyPr>
          <a:lstStyle/>
          <a:p>
            <a:pPr algn="just">
              <a:lnSpc>
                <a:spcPct val="150000"/>
              </a:lnSpc>
            </a:pPr>
            <a:r>
              <a:rPr lang="vi-VN" sz="2800" b="1" spc="11">
                <a:latin typeface="+mj-lt"/>
              </a:rPr>
              <a:t>Khôi phục mật khẩu </a:t>
            </a:r>
          </a:p>
        </p:txBody>
      </p:sp>
      <p:sp>
        <p:nvSpPr>
          <p:cNvPr id="5" name="TextBox 4">
            <a:extLst>
              <a:ext uri="{FF2B5EF4-FFF2-40B4-BE49-F238E27FC236}">
                <a16:creationId xmlns:a16="http://schemas.microsoft.com/office/drawing/2014/main" id="{8CCEC6B9-E186-61C2-E975-077EC3A7098B}"/>
              </a:ext>
            </a:extLst>
          </p:cNvPr>
          <p:cNvSpPr txBox="1"/>
          <p:nvPr/>
        </p:nvSpPr>
        <p:spPr>
          <a:xfrm>
            <a:off x="13944600" y="9043286"/>
            <a:ext cx="2384439" cy="568874"/>
          </a:xfrm>
          <a:prstGeom prst="rect">
            <a:avLst/>
          </a:prstGeom>
        </p:spPr>
        <p:txBody>
          <a:bodyPr wrap="square" lIns="0" tIns="0" rIns="0" bIns="0" rtlCol="0" anchor="t">
            <a:spAutoFit/>
          </a:bodyPr>
          <a:lstStyle/>
          <a:p>
            <a:pPr algn="just">
              <a:lnSpc>
                <a:spcPct val="150000"/>
              </a:lnSpc>
            </a:pPr>
            <a:r>
              <a:rPr lang="vi-VN" sz="2800" b="1" spc="11">
                <a:latin typeface="+mj-lt"/>
              </a:rPr>
              <a:t>Đổi mật khẩu </a:t>
            </a:r>
          </a:p>
        </p:txBody>
      </p:sp>
      <p:pic>
        <p:nvPicPr>
          <p:cNvPr id="12" name="Picture 11">
            <a:extLst>
              <a:ext uri="{FF2B5EF4-FFF2-40B4-BE49-F238E27FC236}">
                <a16:creationId xmlns:a16="http://schemas.microsoft.com/office/drawing/2014/main" id="{448F7091-3BD5-3511-AC47-EB9CEB0AA1CD}"/>
              </a:ext>
            </a:extLst>
          </p:cNvPr>
          <p:cNvPicPr>
            <a:picLocks noChangeAspect="1"/>
          </p:cNvPicPr>
          <p:nvPr/>
        </p:nvPicPr>
        <p:blipFill>
          <a:blip r:embed="rId3"/>
          <a:stretch>
            <a:fillRect/>
          </a:stretch>
        </p:blipFill>
        <p:spPr>
          <a:xfrm>
            <a:off x="7725977" y="488330"/>
            <a:ext cx="3962400" cy="8401050"/>
          </a:xfrm>
          <a:prstGeom prst="rect">
            <a:avLst/>
          </a:prstGeom>
        </p:spPr>
      </p:pic>
      <p:pic>
        <p:nvPicPr>
          <p:cNvPr id="17" name="Picture 16">
            <a:extLst>
              <a:ext uri="{FF2B5EF4-FFF2-40B4-BE49-F238E27FC236}">
                <a16:creationId xmlns:a16="http://schemas.microsoft.com/office/drawing/2014/main" id="{6BCD3446-B3A3-6713-316E-26950F40810A}"/>
              </a:ext>
            </a:extLst>
          </p:cNvPr>
          <p:cNvPicPr>
            <a:picLocks noChangeAspect="1"/>
          </p:cNvPicPr>
          <p:nvPr/>
        </p:nvPicPr>
        <p:blipFill>
          <a:blip r:embed="rId4"/>
          <a:stretch>
            <a:fillRect/>
          </a:stretch>
        </p:blipFill>
        <p:spPr>
          <a:xfrm>
            <a:off x="12982487" y="402605"/>
            <a:ext cx="3971925" cy="8486775"/>
          </a:xfrm>
          <a:prstGeom prst="rect">
            <a:avLst/>
          </a:prstGeom>
        </p:spPr>
      </p:pic>
    </p:spTree>
    <p:extLst>
      <p:ext uri="{BB962C8B-B14F-4D97-AF65-F5344CB8AC3E}">
        <p14:creationId xmlns:p14="http://schemas.microsoft.com/office/powerpoint/2010/main" val="1345929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2. Giới thiệu ứng dụng</a:t>
            </a:r>
          </a:p>
        </p:txBody>
      </p:sp>
      <p:sp>
        <p:nvSpPr>
          <p:cNvPr id="9" name="TextBox 4">
            <a:extLst>
              <a:ext uri="{FF2B5EF4-FFF2-40B4-BE49-F238E27FC236}">
                <a16:creationId xmlns:a16="http://schemas.microsoft.com/office/drawing/2014/main" id="{749D2939-EFC5-7DB6-CBA3-318BF65F276F}"/>
              </a:ext>
            </a:extLst>
          </p:cNvPr>
          <p:cNvSpPr txBox="1"/>
          <p:nvPr/>
        </p:nvSpPr>
        <p:spPr>
          <a:xfrm>
            <a:off x="196621" y="3889567"/>
            <a:ext cx="4682677" cy="2507866"/>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Màn hình chính với các thông tin về brand và List các sản phẩm đấu giá đang có sẵn </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pic>
        <p:nvPicPr>
          <p:cNvPr id="8" name="Picture 7">
            <a:extLst>
              <a:ext uri="{FF2B5EF4-FFF2-40B4-BE49-F238E27FC236}">
                <a16:creationId xmlns:a16="http://schemas.microsoft.com/office/drawing/2014/main" id="{54CACAAA-07A1-1BAE-4B52-64B3996A504C}"/>
              </a:ext>
            </a:extLst>
          </p:cNvPr>
          <p:cNvPicPr>
            <a:picLocks noChangeAspect="1"/>
          </p:cNvPicPr>
          <p:nvPr/>
        </p:nvPicPr>
        <p:blipFill>
          <a:blip r:embed="rId3"/>
          <a:stretch>
            <a:fillRect/>
          </a:stretch>
        </p:blipFill>
        <p:spPr>
          <a:xfrm>
            <a:off x="13761250" y="1361121"/>
            <a:ext cx="3924300" cy="8362950"/>
          </a:xfrm>
          <a:prstGeom prst="rect">
            <a:avLst/>
          </a:prstGeom>
        </p:spPr>
      </p:pic>
      <p:sp>
        <p:nvSpPr>
          <p:cNvPr id="10" name="TextBox 4">
            <a:extLst>
              <a:ext uri="{FF2B5EF4-FFF2-40B4-BE49-F238E27FC236}">
                <a16:creationId xmlns:a16="http://schemas.microsoft.com/office/drawing/2014/main" id="{659A393A-C3E7-AFD1-D814-B66978A30F13}"/>
              </a:ext>
            </a:extLst>
          </p:cNvPr>
          <p:cNvSpPr txBox="1"/>
          <p:nvPr/>
        </p:nvSpPr>
        <p:spPr>
          <a:xfrm>
            <a:off x="9475312" y="3889567"/>
            <a:ext cx="4144933" cy="2507866"/>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Người dùng có thể thêm với các thông tin hình ảnh cần thiết cho một sản phẩm được đấu giá.</a:t>
            </a:r>
          </a:p>
        </p:txBody>
      </p:sp>
      <p:pic>
        <p:nvPicPr>
          <p:cNvPr id="5" name="Picture 4">
            <a:extLst>
              <a:ext uri="{FF2B5EF4-FFF2-40B4-BE49-F238E27FC236}">
                <a16:creationId xmlns:a16="http://schemas.microsoft.com/office/drawing/2014/main" id="{1E44E3CC-7F25-1EBB-E3B3-06610DE5880A}"/>
              </a:ext>
            </a:extLst>
          </p:cNvPr>
          <p:cNvPicPr>
            <a:picLocks noChangeAspect="1"/>
          </p:cNvPicPr>
          <p:nvPr/>
        </p:nvPicPr>
        <p:blipFill>
          <a:blip r:embed="rId4"/>
          <a:stretch>
            <a:fillRect/>
          </a:stretch>
        </p:blipFill>
        <p:spPr>
          <a:xfrm>
            <a:off x="5345711" y="1288044"/>
            <a:ext cx="3819525" cy="8201025"/>
          </a:xfrm>
          <a:prstGeom prst="rect">
            <a:avLst/>
          </a:prstGeom>
        </p:spPr>
      </p:pic>
    </p:spTree>
    <p:extLst>
      <p:ext uri="{BB962C8B-B14F-4D97-AF65-F5344CB8AC3E}">
        <p14:creationId xmlns:p14="http://schemas.microsoft.com/office/powerpoint/2010/main" val="89787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2. Giới thiệu ứng dụng</a:t>
            </a:r>
          </a:p>
        </p:txBody>
      </p:sp>
      <p:sp>
        <p:nvSpPr>
          <p:cNvPr id="9" name="TextBox 4">
            <a:extLst>
              <a:ext uri="{FF2B5EF4-FFF2-40B4-BE49-F238E27FC236}">
                <a16:creationId xmlns:a16="http://schemas.microsoft.com/office/drawing/2014/main" id="{749D2939-EFC5-7DB6-CBA3-318BF65F276F}"/>
              </a:ext>
            </a:extLst>
          </p:cNvPr>
          <p:cNvSpPr txBox="1"/>
          <p:nvPr/>
        </p:nvSpPr>
        <p:spPr>
          <a:xfrm>
            <a:off x="196621" y="3889567"/>
            <a:ext cx="10395179" cy="1215204"/>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Màn hình thông tin chi tiết với các thông tin về thông số kỹ thuật hình ảnh khía cạnh, mô tả người tham gia đấu giá hiện tại</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pic>
        <p:nvPicPr>
          <p:cNvPr id="4" name="Picture 3">
            <a:extLst>
              <a:ext uri="{FF2B5EF4-FFF2-40B4-BE49-F238E27FC236}">
                <a16:creationId xmlns:a16="http://schemas.microsoft.com/office/drawing/2014/main" id="{54FFF5D4-32E1-972A-AD6D-C8C6300D7B1E}"/>
              </a:ext>
            </a:extLst>
          </p:cNvPr>
          <p:cNvPicPr>
            <a:picLocks noChangeAspect="1"/>
          </p:cNvPicPr>
          <p:nvPr/>
        </p:nvPicPr>
        <p:blipFill>
          <a:blip r:embed="rId3"/>
          <a:stretch>
            <a:fillRect/>
          </a:stretch>
        </p:blipFill>
        <p:spPr>
          <a:xfrm>
            <a:off x="11201400" y="1014391"/>
            <a:ext cx="3819525" cy="8180760"/>
          </a:xfrm>
          <a:prstGeom prst="rect">
            <a:avLst/>
          </a:prstGeom>
        </p:spPr>
      </p:pic>
    </p:spTree>
    <p:extLst>
      <p:ext uri="{BB962C8B-B14F-4D97-AF65-F5344CB8AC3E}">
        <p14:creationId xmlns:p14="http://schemas.microsoft.com/office/powerpoint/2010/main" val="2554359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1EC"/>
        </a:solidFill>
        <a:effectLst/>
      </p:bgPr>
    </p:bg>
    <p:spTree>
      <p:nvGrpSpPr>
        <p:cNvPr id="1" name=""/>
        <p:cNvGrpSpPr/>
        <p:nvPr/>
      </p:nvGrpSpPr>
      <p:grpSpPr>
        <a:xfrm>
          <a:off x="0" y="0"/>
          <a:ext cx="0" cy="0"/>
          <a:chOff x="0" y="0"/>
          <a:chExt cx="0" cy="0"/>
        </a:xfrm>
      </p:grpSpPr>
      <p:sp>
        <p:nvSpPr>
          <p:cNvPr id="6" name="TextBox 6"/>
          <p:cNvSpPr txBox="1"/>
          <p:nvPr/>
        </p:nvSpPr>
        <p:spPr>
          <a:xfrm>
            <a:off x="16704489" y="1066800"/>
            <a:ext cx="554811" cy="294321"/>
          </a:xfrm>
          <a:prstGeom prst="rect">
            <a:avLst/>
          </a:prstGeom>
        </p:spPr>
        <p:txBody>
          <a:bodyPr lIns="0" tIns="0" rIns="0" bIns="0" rtlCol="0" anchor="t">
            <a:spAutoFit/>
          </a:bodyPr>
          <a:lstStyle/>
          <a:p>
            <a:pPr algn="r">
              <a:lnSpc>
                <a:spcPts val="2399"/>
              </a:lnSpc>
            </a:pPr>
            <a:r>
              <a:rPr lang="en-US" sz="2399" spc="9">
                <a:solidFill>
                  <a:srgbClr val="F7F7F7"/>
                </a:solidFill>
                <a:latin typeface="Barlow Light Bold"/>
              </a:rPr>
              <a:t>03</a:t>
            </a:r>
          </a:p>
        </p:txBody>
      </p:sp>
      <p:sp>
        <p:nvSpPr>
          <p:cNvPr id="7" name="TextBox 2">
            <a:extLst>
              <a:ext uri="{FF2B5EF4-FFF2-40B4-BE49-F238E27FC236}">
                <a16:creationId xmlns:a16="http://schemas.microsoft.com/office/drawing/2014/main" id="{E2AA683D-D99D-9D54-DA6C-4BC9EC93698B}"/>
              </a:ext>
            </a:extLst>
          </p:cNvPr>
          <p:cNvSpPr txBox="1"/>
          <p:nvPr/>
        </p:nvSpPr>
        <p:spPr>
          <a:xfrm>
            <a:off x="225196" y="49987"/>
            <a:ext cx="18217924" cy="1048364"/>
          </a:xfrm>
          <a:prstGeom prst="rect">
            <a:avLst/>
          </a:prstGeom>
        </p:spPr>
        <p:txBody>
          <a:bodyPr wrap="square" lIns="0" tIns="0" rIns="0" bIns="0" rtlCol="0" anchor="t">
            <a:spAutoFit/>
          </a:bodyPr>
          <a:lstStyle/>
          <a:p>
            <a:pPr>
              <a:lnSpc>
                <a:spcPts val="9350"/>
              </a:lnSpc>
            </a:pPr>
            <a:r>
              <a:rPr lang="vi-VN" sz="4800" b="1">
                <a:solidFill>
                  <a:srgbClr val="365B6D"/>
                </a:solidFill>
                <a:latin typeface="+mj-lt"/>
              </a:rPr>
              <a:t>2. Giới thiệu ứng dụng</a:t>
            </a:r>
          </a:p>
        </p:txBody>
      </p:sp>
      <p:sp>
        <p:nvSpPr>
          <p:cNvPr id="9" name="TextBox 4">
            <a:extLst>
              <a:ext uri="{FF2B5EF4-FFF2-40B4-BE49-F238E27FC236}">
                <a16:creationId xmlns:a16="http://schemas.microsoft.com/office/drawing/2014/main" id="{749D2939-EFC5-7DB6-CBA3-318BF65F276F}"/>
              </a:ext>
            </a:extLst>
          </p:cNvPr>
          <p:cNvSpPr txBox="1"/>
          <p:nvPr/>
        </p:nvSpPr>
        <p:spPr>
          <a:xfrm>
            <a:off x="196621" y="3889567"/>
            <a:ext cx="10395179" cy="1215204"/>
          </a:xfrm>
          <a:prstGeom prst="rect">
            <a:avLst/>
          </a:prstGeom>
        </p:spPr>
        <p:txBody>
          <a:bodyPr wrap="square" lIns="0" tIns="0" rIns="0" bIns="0" rtlCol="0" anchor="t">
            <a:spAutoFit/>
          </a:bodyPr>
          <a:lstStyle/>
          <a:p>
            <a:pPr marL="457200" indent="-457200" algn="just">
              <a:lnSpc>
                <a:spcPct val="150000"/>
              </a:lnSpc>
              <a:buFontTx/>
              <a:buChar char="-"/>
            </a:pPr>
            <a:r>
              <a:rPr lang="vi-VN" sz="2800" spc="11">
                <a:latin typeface="Times New Roman (Headings)"/>
              </a:rPr>
              <a:t>Màn hình</a:t>
            </a:r>
            <a:r>
              <a:rPr lang="en-US" sz="2800" spc="11">
                <a:latin typeface="Times New Roman (Headings)"/>
              </a:rPr>
              <a:t> </a:t>
            </a:r>
            <a:r>
              <a:rPr lang="vi-VN" sz="2800" spc="11">
                <a:latin typeface="Times New Roman (Headings)"/>
              </a:rPr>
              <a:t>Đấu giá của bạn nơi lưu trữ các sản phẩm bạn đang tham gia đấu giá hiện tại.</a:t>
            </a:r>
          </a:p>
        </p:txBody>
      </p:sp>
      <p:sp>
        <p:nvSpPr>
          <p:cNvPr id="2" name="TextBox 2">
            <a:extLst>
              <a:ext uri="{FF2B5EF4-FFF2-40B4-BE49-F238E27FC236}">
                <a16:creationId xmlns:a16="http://schemas.microsoft.com/office/drawing/2014/main" id="{8BF8A04E-1E7D-2BE4-1407-AADABCEE3911}"/>
              </a:ext>
            </a:extLst>
          </p:cNvPr>
          <p:cNvSpPr txBox="1"/>
          <p:nvPr/>
        </p:nvSpPr>
        <p:spPr>
          <a:xfrm>
            <a:off x="196621" y="1220688"/>
            <a:ext cx="5823179" cy="1048364"/>
          </a:xfrm>
          <a:prstGeom prst="rect">
            <a:avLst/>
          </a:prstGeom>
        </p:spPr>
        <p:txBody>
          <a:bodyPr wrap="square" lIns="0" tIns="0" rIns="0" bIns="0" rtlCol="0" anchor="t">
            <a:spAutoFit/>
          </a:bodyPr>
          <a:lstStyle/>
          <a:p>
            <a:pPr>
              <a:lnSpc>
                <a:spcPts val="9350"/>
              </a:lnSpc>
            </a:pPr>
            <a:r>
              <a:rPr lang="vi-VN" sz="4000" b="1">
                <a:solidFill>
                  <a:srgbClr val="365B6D"/>
                </a:solidFill>
                <a:latin typeface="+mj-lt"/>
              </a:rPr>
              <a:t>Auction App</a:t>
            </a:r>
          </a:p>
        </p:txBody>
      </p:sp>
      <p:pic>
        <p:nvPicPr>
          <p:cNvPr id="5" name="Picture 4">
            <a:extLst>
              <a:ext uri="{FF2B5EF4-FFF2-40B4-BE49-F238E27FC236}">
                <a16:creationId xmlns:a16="http://schemas.microsoft.com/office/drawing/2014/main" id="{828C6B4E-484B-DBBB-CF9C-4152F5A74C7B}"/>
              </a:ext>
            </a:extLst>
          </p:cNvPr>
          <p:cNvPicPr>
            <a:picLocks noChangeAspect="1"/>
          </p:cNvPicPr>
          <p:nvPr/>
        </p:nvPicPr>
        <p:blipFill>
          <a:blip r:embed="rId3"/>
          <a:stretch>
            <a:fillRect/>
          </a:stretch>
        </p:blipFill>
        <p:spPr>
          <a:xfrm>
            <a:off x="11583877" y="923925"/>
            <a:ext cx="3924300" cy="8439150"/>
          </a:xfrm>
          <a:prstGeom prst="rect">
            <a:avLst/>
          </a:prstGeom>
        </p:spPr>
      </p:pic>
    </p:spTree>
    <p:extLst>
      <p:ext uri="{BB962C8B-B14F-4D97-AF65-F5344CB8AC3E}">
        <p14:creationId xmlns:p14="http://schemas.microsoft.com/office/powerpoint/2010/main" val="683664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714</Words>
  <Application>Microsoft Office PowerPoint</Application>
  <PresentationFormat>Custom</PresentationFormat>
  <Paragraphs>100</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Times New Roman</vt:lpstr>
      <vt:lpstr>Times New Roman (Headings)</vt:lpstr>
      <vt:lpstr>Calibri</vt:lpstr>
      <vt:lpstr>Barlow Light Bold</vt:lpstr>
      <vt:lpstr>Barlow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Essential Errands</dc:title>
  <dc:creator>User</dc:creator>
  <cp:lastModifiedBy>20H1120116 - Lê Thành Đạt - CN20CLCC</cp:lastModifiedBy>
  <cp:revision>29</cp:revision>
  <dcterms:created xsi:type="dcterms:W3CDTF">2006-08-16T00:00:00Z</dcterms:created>
  <dcterms:modified xsi:type="dcterms:W3CDTF">2023-05-21T13:25:26Z</dcterms:modified>
  <dc:identifier>DAEed4FiljA</dc:identifier>
</cp:coreProperties>
</file>