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66" r:id="rId9"/>
  </p:sldIdLst>
  <p:sldSz cx="18288000" cy="10287000"/>
  <p:notesSz cx="6858000" cy="9144000"/>
  <p:embeddedFontLst>
    <p:embeddedFont>
      <p:font typeface="Barlow Bold" panose="020B0604020202020204" charset="0"/>
      <p:regular r:id="rId10"/>
    </p:embeddedFont>
    <p:embeddedFont>
      <p:font typeface="Barlow Light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7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12325" y="3129732"/>
            <a:ext cx="4114800" cy="4114800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41C1B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629718" y="2365700"/>
            <a:ext cx="1861440" cy="186144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96316" y="5450294"/>
            <a:ext cx="2469041" cy="2833626"/>
            <a:chOff x="0" y="0"/>
            <a:chExt cx="3292055" cy="377816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2062735"/>
              <a:ext cx="1475272" cy="171543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1816783" y="2062735"/>
              <a:ext cx="1475272" cy="1715433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475272" cy="171543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1816783" y="0"/>
              <a:ext cx="1475272" cy="1715433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9144000" y="0"/>
            <a:ext cx="9144000" cy="10287000"/>
            <a:chOff x="0" y="0"/>
            <a:chExt cx="3093156" cy="3479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93156" cy="3479800"/>
            </a:xfrm>
            <a:custGeom>
              <a:avLst/>
              <a:gdLst/>
              <a:ahLst/>
              <a:cxnLst/>
              <a:rect l="l" t="t" r="r" b="b"/>
              <a:pathLst>
                <a:path w="3093156" h="3479800">
                  <a:moveTo>
                    <a:pt x="0" y="0"/>
                  </a:moveTo>
                  <a:lnTo>
                    <a:pt x="3093156" y="0"/>
                  </a:lnTo>
                  <a:lnTo>
                    <a:pt x="309315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365B6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704489" y="1066800"/>
            <a:ext cx="5548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>
                <a:solidFill>
                  <a:srgbClr val="F7F7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115112" y="5675256"/>
            <a:ext cx="3024000" cy="291404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0232011" y="2229056"/>
            <a:ext cx="7293989" cy="6414728"/>
            <a:chOff x="-1151390" y="-427407"/>
            <a:chExt cx="9725319" cy="8552969"/>
          </a:xfrm>
        </p:grpSpPr>
        <p:sp>
          <p:nvSpPr>
            <p:cNvPr id="16" name="TextBox 16"/>
            <p:cNvSpPr txBox="1"/>
            <p:nvPr/>
          </p:nvSpPr>
          <p:spPr>
            <a:xfrm>
              <a:off x="-1151390" y="-427407"/>
              <a:ext cx="9725319" cy="51296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00"/>
                </a:lnSpc>
              </a:pPr>
              <a:r>
                <a:rPr lang="vi-VN" sz="10000">
                  <a:solidFill>
                    <a:srgbClr val="F7F7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 dụng: Lấy tin tức mới </a:t>
              </a:r>
              <a:endParaRPr lang="en-US" sz="10000">
                <a:solidFill>
                  <a:srgbClr val="F7F7F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163671" y="5529722"/>
              <a:ext cx="6987859" cy="2595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95"/>
                </a:lnSpc>
                <a:spcBef>
                  <a:spcPct val="0"/>
                </a:spcBef>
              </a:pPr>
              <a:r>
                <a:rPr lang="vi-VN" sz="2782">
                  <a:solidFill>
                    <a:srgbClr val="F7F7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Nhóm 8</a:t>
              </a:r>
            </a:p>
            <a:p>
              <a:pPr>
                <a:lnSpc>
                  <a:spcPts val="3895"/>
                </a:lnSpc>
                <a:spcBef>
                  <a:spcPct val="0"/>
                </a:spcBef>
              </a:pPr>
              <a:r>
                <a:rPr lang="vi-VN" sz="2782">
                  <a:solidFill>
                    <a:srgbClr val="F7F7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 Thành Đạt</a:t>
              </a:r>
            </a:p>
            <a:p>
              <a:pPr>
                <a:lnSpc>
                  <a:spcPts val="3895"/>
                </a:lnSpc>
                <a:spcBef>
                  <a:spcPct val="0"/>
                </a:spcBef>
              </a:pPr>
              <a:r>
                <a:rPr lang="vi-VN" sz="2782">
                  <a:solidFill>
                    <a:srgbClr val="F7F7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 Văn Tuấn </a:t>
              </a:r>
            </a:p>
            <a:p>
              <a:pPr>
                <a:lnSpc>
                  <a:spcPts val="3895"/>
                </a:lnSpc>
                <a:spcBef>
                  <a:spcPct val="0"/>
                </a:spcBef>
              </a:pPr>
              <a:r>
                <a:rPr lang="vi-VN" sz="2782">
                  <a:solidFill>
                    <a:srgbClr val="F7F7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 Quang Trường</a:t>
              </a:r>
              <a:endParaRPr lang="en-US" sz="2782">
                <a:solidFill>
                  <a:srgbClr val="F7F7F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2476" y="481524"/>
            <a:ext cx="12779636" cy="119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8500" b="1">
                <a:solidFill>
                  <a:srgbClr val="365B6D"/>
                </a:solidFill>
                <a:latin typeface="+mj-lt"/>
              </a:rPr>
              <a:t>Nội dung:</a:t>
            </a:r>
            <a:endParaRPr lang="en-US" sz="8500" b="1">
              <a:solidFill>
                <a:srgbClr val="365B6D"/>
              </a:solidFill>
              <a:latin typeface="+mj-l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04489" y="1066800"/>
            <a:ext cx="554811" cy="31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spc="9">
                <a:solidFill>
                  <a:srgbClr val="365B6D"/>
                </a:solidFill>
                <a:latin typeface="+mj-lt"/>
              </a:rPr>
              <a:t>02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38200" y="2442612"/>
            <a:ext cx="8936182" cy="1237005"/>
            <a:chOff x="0" y="-806546"/>
            <a:chExt cx="11914911" cy="164934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79790" cy="47979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117027" y="-806546"/>
              <a:ext cx="10797884" cy="16493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vi-VN" sz="6000" u="none">
                  <a:solidFill>
                    <a:srgbClr val="000000"/>
                  </a:solidFill>
                  <a:latin typeface="+mj-lt"/>
                </a:rPr>
                <a:t>Giới thiệu sản phẩm. </a:t>
              </a:r>
              <a:endParaRPr lang="en-US" sz="6000" u="none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8200" y="4090929"/>
            <a:ext cx="11754779" cy="1237005"/>
            <a:chOff x="138478" y="-859486"/>
            <a:chExt cx="15673038" cy="1649340"/>
          </a:xfrm>
        </p:grpSpPr>
        <p:grpSp>
          <p:nvGrpSpPr>
            <p:cNvPr id="9" name="Group 9"/>
            <p:cNvGrpSpPr/>
            <p:nvPr/>
          </p:nvGrpSpPr>
          <p:grpSpPr>
            <a:xfrm>
              <a:off x="138478" y="0"/>
              <a:ext cx="479790" cy="479790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245197" y="-859486"/>
              <a:ext cx="14566319" cy="16493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vi-VN" sz="6000" u="none">
                  <a:solidFill>
                    <a:srgbClr val="000000"/>
                  </a:solidFill>
                  <a:latin typeface="+mj-lt"/>
                </a:rPr>
                <a:t>Cấu trúc của ứng dụng</a:t>
              </a:r>
              <a:endParaRPr lang="en-US" sz="6000" u="none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31273" y="5673284"/>
            <a:ext cx="11159034" cy="1237005"/>
            <a:chOff x="0" y="-762864"/>
            <a:chExt cx="14878711" cy="1649340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1"/>
              <a:ext cx="554030" cy="479790"/>
              <a:chOff x="0" y="18"/>
              <a:chExt cx="6350000" cy="54991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18"/>
                <a:ext cx="6350000" cy="54991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499100">
                    <a:moveTo>
                      <a:pt x="0" y="5499100"/>
                    </a:moveTo>
                    <a:lnTo>
                      <a:pt x="3175000" y="0"/>
                    </a:lnTo>
                    <a:lnTo>
                      <a:pt x="6350000" y="5499100"/>
                    </a:lnTo>
                    <a:lnTo>
                      <a:pt x="0" y="5499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1143665" y="-762864"/>
              <a:ext cx="13735046" cy="16493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  <a:spcBef>
                  <a:spcPct val="0"/>
                </a:spcBef>
              </a:pPr>
              <a:r>
                <a:rPr lang="vi-VN" sz="6000">
                  <a:solidFill>
                    <a:srgbClr val="000000"/>
                  </a:solidFill>
                  <a:latin typeface="+mj-lt"/>
                </a:rPr>
                <a:t>Kết quả chương trình</a:t>
              </a:r>
              <a:r>
                <a:rPr lang="vi-VN" sz="6000" u="none">
                  <a:solidFill>
                    <a:srgbClr val="000000"/>
                  </a:solidFill>
                  <a:latin typeface="+mj-lt"/>
                </a:rPr>
                <a:t>.</a:t>
              </a:r>
              <a:endParaRPr lang="en-US" sz="6000" u="none">
                <a:solidFill>
                  <a:srgbClr val="000000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spc="9">
                <a:solidFill>
                  <a:srgbClr val="F7F7F7"/>
                </a:solidFill>
                <a:latin typeface="Barlow Light Bold"/>
              </a:rPr>
              <a:t>03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2AA683D-D99D-9D54-DA6C-4BC9EC93698B}"/>
              </a:ext>
            </a:extLst>
          </p:cNvPr>
          <p:cNvSpPr txBox="1"/>
          <p:nvPr/>
        </p:nvSpPr>
        <p:spPr>
          <a:xfrm>
            <a:off x="222476" y="481524"/>
            <a:ext cx="12779636" cy="119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8500" b="1">
                <a:solidFill>
                  <a:srgbClr val="365B6D"/>
                </a:solidFill>
                <a:latin typeface="+mj-lt"/>
              </a:rPr>
              <a:t>Giới thiệu sản phẩm. </a:t>
            </a:r>
            <a:endParaRPr lang="en-US" sz="8500" b="1">
              <a:solidFill>
                <a:srgbClr val="365B6D"/>
              </a:solidFill>
              <a:latin typeface="+mj-l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EC9ED59-8F15-473D-474B-B4C71CD3B2CB}"/>
              </a:ext>
            </a:extLst>
          </p:cNvPr>
          <p:cNvSpPr txBox="1"/>
          <p:nvPr/>
        </p:nvSpPr>
        <p:spPr>
          <a:xfrm>
            <a:off x="16704489" y="1066800"/>
            <a:ext cx="5548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vi-VN" sz="2399" spc="9">
                <a:solidFill>
                  <a:srgbClr val="365B6D"/>
                </a:solidFill>
                <a:latin typeface="+mj-lt"/>
              </a:rPr>
              <a:t>03</a:t>
            </a:r>
            <a:endParaRPr lang="en-US" sz="2399" spc="9">
              <a:solidFill>
                <a:srgbClr val="365B6D"/>
              </a:solidFill>
              <a:latin typeface="+mj-lt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49D2939-EFC5-7DB6-CBA3-318BF65F276F}"/>
              </a:ext>
            </a:extLst>
          </p:cNvPr>
          <p:cNvSpPr txBox="1"/>
          <p:nvPr/>
        </p:nvSpPr>
        <p:spPr>
          <a:xfrm>
            <a:off x="11859729" y="3084949"/>
            <a:ext cx="5943600" cy="1223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Là một phần mềm lấy tin tức mới nhất từ trang báo chính thống VnExpress. </a:t>
            </a:r>
            <a:endParaRPr lang="en-US" sz="2800" spc="11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CFBCAD-5FB3-DE22-8D1F-DD834D53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96" y="2896706"/>
            <a:ext cx="11142888" cy="52514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1B991766-A903-39C6-845F-4F39F6191EB4}"/>
              </a:ext>
            </a:extLst>
          </p:cNvPr>
          <p:cNvSpPr txBox="1"/>
          <p:nvPr/>
        </p:nvSpPr>
        <p:spPr>
          <a:xfrm>
            <a:off x="11870615" y="6819269"/>
            <a:ext cx="5943600" cy="2516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Là một sản phẩm dễ sử dụng, đa dạng các chức năng, giao diện người trực quan, đưa các thông tin chính xác chuẩn nhất cho các đọc giả.</a:t>
            </a:r>
            <a:endParaRPr lang="en-US" sz="2800" spc="11">
              <a:latin typeface="+mj-lt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348C07A0-C069-4C7F-ADDE-1AA0F7F2944A}"/>
              </a:ext>
            </a:extLst>
          </p:cNvPr>
          <p:cNvSpPr txBox="1"/>
          <p:nvPr/>
        </p:nvSpPr>
        <p:spPr>
          <a:xfrm>
            <a:off x="11834329" y="4611708"/>
            <a:ext cx="5943600" cy="1869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Giúp cho người sử dụng có thể theo dõi các thông tin về tin tức mới nhất theo thời gian thực. </a:t>
            </a:r>
            <a:endParaRPr lang="en-US" sz="2800" spc="11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spc="9">
                <a:solidFill>
                  <a:srgbClr val="F7F7F7"/>
                </a:solidFill>
                <a:latin typeface="Barlow Light Bold"/>
              </a:rPr>
              <a:t>03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2AA683D-D99D-9D54-DA6C-4BC9EC93698B}"/>
              </a:ext>
            </a:extLst>
          </p:cNvPr>
          <p:cNvSpPr txBox="1"/>
          <p:nvPr/>
        </p:nvSpPr>
        <p:spPr>
          <a:xfrm>
            <a:off x="222476" y="481524"/>
            <a:ext cx="12779636" cy="119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8500" b="1">
                <a:solidFill>
                  <a:srgbClr val="365B6D"/>
                </a:solidFill>
                <a:latin typeface="+mj-lt"/>
              </a:rPr>
              <a:t>Cấu trúc của ứng dụng. </a:t>
            </a:r>
            <a:endParaRPr lang="en-US" sz="8500" b="1">
              <a:solidFill>
                <a:srgbClr val="365B6D"/>
              </a:solidFill>
              <a:latin typeface="+mj-l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EC9ED59-8F15-473D-474B-B4C71CD3B2CB}"/>
              </a:ext>
            </a:extLst>
          </p:cNvPr>
          <p:cNvSpPr txBox="1"/>
          <p:nvPr/>
        </p:nvSpPr>
        <p:spPr>
          <a:xfrm>
            <a:off x="16704489" y="1066800"/>
            <a:ext cx="5548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vi-VN" sz="2399" spc="9">
                <a:solidFill>
                  <a:srgbClr val="365B6D"/>
                </a:solidFill>
                <a:latin typeface="+mj-lt"/>
              </a:rPr>
              <a:t>04</a:t>
            </a:r>
            <a:endParaRPr lang="en-US" sz="2399" spc="9">
              <a:solidFill>
                <a:srgbClr val="365B6D"/>
              </a:solidFill>
              <a:latin typeface="+mj-lt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49D2939-EFC5-7DB6-CBA3-318BF65F276F}"/>
              </a:ext>
            </a:extLst>
          </p:cNvPr>
          <p:cNvSpPr txBox="1"/>
          <p:nvPr/>
        </p:nvSpPr>
        <p:spPr>
          <a:xfrm>
            <a:off x="10832708" y="4278206"/>
            <a:ext cx="7162800" cy="1223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Để trích xuất thông tin từ một cấu trúc web, ta sử dụng thư viện HTML AgilityPack. </a:t>
            </a:r>
            <a:endParaRPr lang="en-US" sz="2800" spc="11">
              <a:latin typeface="+mj-lt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309CBE1-7125-B3BE-A543-E3F03E32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81500"/>
            <a:ext cx="10069767" cy="2343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5E225EDA-A6A9-BB0C-84A7-7D108EF9C870}"/>
              </a:ext>
            </a:extLst>
          </p:cNvPr>
          <p:cNvSpPr txBox="1"/>
          <p:nvPr/>
        </p:nvSpPr>
        <p:spPr>
          <a:xfrm>
            <a:off x="10820400" y="5920852"/>
            <a:ext cx="7162800" cy="1223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Đây là thư viện hỗ trợ việc lấy các dữ liệu có định dạng HTML. </a:t>
            </a:r>
            <a:endParaRPr lang="en-US" sz="2800" spc="11">
              <a:latin typeface="+mj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8FD5492-F625-ED68-09E5-CAA15E7910A9}"/>
              </a:ext>
            </a:extLst>
          </p:cNvPr>
          <p:cNvSpPr txBox="1"/>
          <p:nvPr/>
        </p:nvSpPr>
        <p:spPr>
          <a:xfrm>
            <a:off x="304800" y="1372250"/>
            <a:ext cx="6490051" cy="1036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4000" b="1">
                <a:solidFill>
                  <a:srgbClr val="365B6D"/>
                </a:solidFill>
                <a:latin typeface="+mj-lt"/>
              </a:rPr>
              <a:t>1. Chức năng lấy thông tin. </a:t>
            </a:r>
            <a:endParaRPr lang="en-US" sz="4000" b="1">
              <a:solidFill>
                <a:srgbClr val="365B6D"/>
              </a:solidFill>
              <a:latin typeface="+mj-lt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A9C96-0ADA-7069-1374-F9668909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2300"/>
            <a:ext cx="8604080" cy="5024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C6C1E15-BBBC-FD13-D0EE-E75F9275A566}"/>
              </a:ext>
            </a:extLst>
          </p:cNvPr>
          <p:cNvSpPr txBox="1"/>
          <p:nvPr/>
        </p:nvSpPr>
        <p:spPr>
          <a:xfrm>
            <a:off x="10374567" y="5062722"/>
            <a:ext cx="7162800" cy="1223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/>
              <a:t>- Từ các dữ liệu có được, ta lưu vào file trung gian để làm một cơ sở dữ liệu.</a:t>
            </a:r>
            <a:endParaRPr lang="en-US" sz="2800" spc="1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9069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 build="allAtOnce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spc="9">
                <a:solidFill>
                  <a:srgbClr val="F7F7F7"/>
                </a:solidFill>
                <a:latin typeface="Barlow Light Bold"/>
              </a:rPr>
              <a:t>03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2AA683D-D99D-9D54-DA6C-4BC9EC93698B}"/>
              </a:ext>
            </a:extLst>
          </p:cNvPr>
          <p:cNvSpPr txBox="1"/>
          <p:nvPr/>
        </p:nvSpPr>
        <p:spPr>
          <a:xfrm>
            <a:off x="222476" y="481524"/>
            <a:ext cx="12779636" cy="119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8500" b="1">
                <a:solidFill>
                  <a:srgbClr val="365B6D"/>
                </a:solidFill>
                <a:latin typeface="+mj-lt"/>
              </a:rPr>
              <a:t>Cấu trúc của ứng dụng. </a:t>
            </a:r>
            <a:endParaRPr lang="en-US" sz="8500" b="1">
              <a:solidFill>
                <a:srgbClr val="365B6D"/>
              </a:solidFill>
              <a:latin typeface="+mj-l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EC9ED59-8F15-473D-474B-B4C71CD3B2CB}"/>
              </a:ext>
            </a:extLst>
          </p:cNvPr>
          <p:cNvSpPr txBox="1"/>
          <p:nvPr/>
        </p:nvSpPr>
        <p:spPr>
          <a:xfrm>
            <a:off x="16704489" y="1066800"/>
            <a:ext cx="5548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vi-VN" sz="2399" spc="9">
                <a:solidFill>
                  <a:srgbClr val="365B6D"/>
                </a:solidFill>
                <a:latin typeface="+mj-lt"/>
              </a:rPr>
              <a:t>05</a:t>
            </a:r>
            <a:endParaRPr lang="en-US" sz="2399" spc="9">
              <a:solidFill>
                <a:srgbClr val="365B6D"/>
              </a:solidFill>
              <a:latin typeface="+mj-lt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49D2939-EFC5-7DB6-CBA3-318BF65F276F}"/>
              </a:ext>
            </a:extLst>
          </p:cNvPr>
          <p:cNvSpPr txBox="1"/>
          <p:nvPr/>
        </p:nvSpPr>
        <p:spPr>
          <a:xfrm>
            <a:off x="10439400" y="4838700"/>
            <a:ext cx="7162800" cy="1869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Dùng một luồng chạy liên tục để kiểm tra sự thay đổi trong dữ liệu giữa trang web nguồn và dữ liệu hiện tại.. </a:t>
            </a:r>
            <a:endParaRPr lang="en-US" sz="2800" spc="11">
              <a:latin typeface="+mj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8FD5492-F625-ED68-09E5-CAA15E7910A9}"/>
              </a:ext>
            </a:extLst>
          </p:cNvPr>
          <p:cNvSpPr txBox="1"/>
          <p:nvPr/>
        </p:nvSpPr>
        <p:spPr>
          <a:xfrm>
            <a:off x="304800" y="1374577"/>
            <a:ext cx="8652164" cy="1036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4000" b="1">
                <a:solidFill>
                  <a:srgbClr val="365B6D"/>
                </a:solidFill>
                <a:latin typeface="+mj-lt"/>
              </a:rPr>
              <a:t>1. Chức năng cập nhật thông tin. </a:t>
            </a:r>
            <a:endParaRPr lang="en-US" sz="4000" b="1">
              <a:solidFill>
                <a:srgbClr val="365B6D"/>
              </a:solidFill>
              <a:latin typeface="+mj-lt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9D57E1E-390D-FBE8-357D-CEA21600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37928"/>
            <a:ext cx="9337964" cy="4331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3D9BC2A-A698-19BB-A3B8-B9BE49857D73}"/>
              </a:ext>
            </a:extLst>
          </p:cNvPr>
          <p:cNvSpPr txBox="1"/>
          <p:nvPr/>
        </p:nvSpPr>
        <p:spPr>
          <a:xfrm>
            <a:off x="4630882" y="8748061"/>
            <a:ext cx="9829800" cy="577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Tự động update lấy thông tin các tin tức mới nhất và tải lên web</a:t>
            </a:r>
            <a:endParaRPr lang="en-US" sz="2800" spc="1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217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spc="9">
                <a:solidFill>
                  <a:srgbClr val="F7F7F7"/>
                </a:solidFill>
                <a:latin typeface="Barlow Light Bold"/>
              </a:rPr>
              <a:t>03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2AA683D-D99D-9D54-DA6C-4BC9EC93698B}"/>
              </a:ext>
            </a:extLst>
          </p:cNvPr>
          <p:cNvSpPr txBox="1"/>
          <p:nvPr/>
        </p:nvSpPr>
        <p:spPr>
          <a:xfrm>
            <a:off x="222476" y="481524"/>
            <a:ext cx="12779636" cy="119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8500" b="1">
                <a:solidFill>
                  <a:srgbClr val="365B6D"/>
                </a:solidFill>
                <a:latin typeface="+mj-lt"/>
              </a:rPr>
              <a:t>Cấu trúc của ứng dụng. </a:t>
            </a:r>
            <a:endParaRPr lang="en-US" sz="8500" b="1">
              <a:solidFill>
                <a:srgbClr val="365B6D"/>
              </a:solidFill>
              <a:latin typeface="+mj-l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EC9ED59-8F15-473D-474B-B4C71CD3B2CB}"/>
              </a:ext>
            </a:extLst>
          </p:cNvPr>
          <p:cNvSpPr txBox="1"/>
          <p:nvPr/>
        </p:nvSpPr>
        <p:spPr>
          <a:xfrm>
            <a:off x="16704489" y="1066800"/>
            <a:ext cx="5548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vi-VN" sz="2399" spc="9">
                <a:solidFill>
                  <a:srgbClr val="365B6D"/>
                </a:solidFill>
                <a:latin typeface="+mj-lt"/>
              </a:rPr>
              <a:t>06</a:t>
            </a:r>
            <a:endParaRPr lang="en-US" sz="2399" spc="9">
              <a:solidFill>
                <a:srgbClr val="365B6D"/>
              </a:solidFill>
              <a:latin typeface="+mj-lt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49D2939-EFC5-7DB6-CBA3-318BF65F276F}"/>
              </a:ext>
            </a:extLst>
          </p:cNvPr>
          <p:cNvSpPr txBox="1"/>
          <p:nvPr/>
        </p:nvSpPr>
        <p:spPr>
          <a:xfrm>
            <a:off x="10522527" y="4838700"/>
            <a:ext cx="7620000" cy="1223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Dùng HTML và CSS để thiết kế một giao diện trực quan, dễ nhìn cho người dùng.</a:t>
            </a:r>
            <a:endParaRPr lang="en-US" sz="2800" spc="11">
              <a:latin typeface="+mj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8FD5492-F625-ED68-09E5-CAA15E7910A9}"/>
              </a:ext>
            </a:extLst>
          </p:cNvPr>
          <p:cNvSpPr txBox="1"/>
          <p:nvPr/>
        </p:nvSpPr>
        <p:spPr>
          <a:xfrm>
            <a:off x="339436" y="1361121"/>
            <a:ext cx="7585364" cy="1036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4000" b="1">
                <a:solidFill>
                  <a:srgbClr val="365B6D"/>
                </a:solidFill>
                <a:latin typeface="+mj-lt"/>
              </a:rPr>
              <a:t>2. Thiết kế giao diện. </a:t>
            </a:r>
            <a:endParaRPr lang="en-US" sz="4000" b="1">
              <a:solidFill>
                <a:srgbClr val="365B6D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77283-636E-4982-A3F8-9C1271C3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2753886"/>
            <a:ext cx="9693155" cy="6000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0E2F43-5AC7-989C-EB99-244C30FFB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927" y="2695881"/>
            <a:ext cx="13716000" cy="6020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2568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95062E-6 L -0.28368 0.3850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19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6704489" y="1066800"/>
            <a:ext cx="554811" cy="29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spc="9">
                <a:solidFill>
                  <a:srgbClr val="F7F7F7"/>
                </a:solidFill>
                <a:latin typeface="Barlow Light Bold"/>
              </a:rPr>
              <a:t>03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2AA683D-D99D-9D54-DA6C-4BC9EC93698B}"/>
              </a:ext>
            </a:extLst>
          </p:cNvPr>
          <p:cNvSpPr txBox="1"/>
          <p:nvPr/>
        </p:nvSpPr>
        <p:spPr>
          <a:xfrm>
            <a:off x="222476" y="481524"/>
            <a:ext cx="12779636" cy="119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8500" b="1">
                <a:solidFill>
                  <a:srgbClr val="365B6D"/>
                </a:solidFill>
                <a:latin typeface="+mj-lt"/>
              </a:rPr>
              <a:t>Cấu trúc của ứng dụng. </a:t>
            </a:r>
            <a:endParaRPr lang="en-US" sz="8500" b="1">
              <a:solidFill>
                <a:srgbClr val="365B6D"/>
              </a:solidFill>
              <a:latin typeface="+mj-l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EC9ED59-8F15-473D-474B-B4C71CD3B2CB}"/>
              </a:ext>
            </a:extLst>
          </p:cNvPr>
          <p:cNvSpPr txBox="1"/>
          <p:nvPr/>
        </p:nvSpPr>
        <p:spPr>
          <a:xfrm>
            <a:off x="16704489" y="1066800"/>
            <a:ext cx="5548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vi-VN" sz="2399" spc="9">
                <a:solidFill>
                  <a:srgbClr val="365B6D"/>
                </a:solidFill>
                <a:latin typeface="+mj-lt"/>
              </a:rPr>
              <a:t>07</a:t>
            </a:r>
            <a:endParaRPr lang="en-US" sz="2399" spc="9">
              <a:solidFill>
                <a:srgbClr val="365B6D"/>
              </a:solidFill>
              <a:latin typeface="+mj-lt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49D2939-EFC5-7DB6-CBA3-318BF65F276F}"/>
              </a:ext>
            </a:extLst>
          </p:cNvPr>
          <p:cNvSpPr txBox="1"/>
          <p:nvPr/>
        </p:nvSpPr>
        <p:spPr>
          <a:xfrm>
            <a:off x="5486400" y="8925879"/>
            <a:ext cx="7620000" cy="577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spc="11">
                <a:latin typeface="+mj-lt"/>
              </a:rPr>
              <a:t> - Giao diện màn hình chính của ứng dụng</a:t>
            </a:r>
            <a:endParaRPr lang="en-US" sz="2800" spc="11">
              <a:latin typeface="+mj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8FD5492-F625-ED68-09E5-CAA15E7910A9}"/>
              </a:ext>
            </a:extLst>
          </p:cNvPr>
          <p:cNvSpPr txBox="1"/>
          <p:nvPr/>
        </p:nvSpPr>
        <p:spPr>
          <a:xfrm>
            <a:off x="339436" y="1361121"/>
            <a:ext cx="7585364" cy="1036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50"/>
              </a:lnSpc>
            </a:pPr>
            <a:r>
              <a:rPr lang="vi-VN" sz="4000" b="1">
                <a:solidFill>
                  <a:srgbClr val="365B6D"/>
                </a:solidFill>
                <a:latin typeface="+mj-lt"/>
              </a:rPr>
              <a:t>2. Thiết kế giao diện. </a:t>
            </a:r>
            <a:endParaRPr lang="en-US" sz="4000" b="1">
              <a:solidFill>
                <a:srgbClr val="365B6D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522022-2CF2-2AF3-C31F-59026608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25" y="3086100"/>
            <a:ext cx="11472484" cy="54067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870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6948" y="2246861"/>
            <a:ext cx="4854105" cy="1530000"/>
            <a:chOff x="0" y="0"/>
            <a:chExt cx="1913890" cy="603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603253"/>
            </a:xfrm>
            <a:custGeom>
              <a:avLst/>
              <a:gdLst/>
              <a:ahLst/>
              <a:cxnLst/>
              <a:rect l="l" t="t" r="r" b="b"/>
              <a:pathLst>
                <a:path w="1913890" h="603253">
                  <a:moveTo>
                    <a:pt x="0" y="0"/>
                  </a:moveTo>
                  <a:lnTo>
                    <a:pt x="1913890" y="0"/>
                  </a:lnTo>
                  <a:lnTo>
                    <a:pt x="1913890" y="603253"/>
                  </a:lnTo>
                  <a:lnTo>
                    <a:pt x="0" y="603253"/>
                  </a:lnTo>
                  <a:close/>
                </a:path>
              </a:pathLst>
            </a:custGeom>
            <a:solidFill>
              <a:srgbClr val="41C1B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111931" y="793406"/>
            <a:ext cx="2445138" cy="244513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C928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152540" y="4893026"/>
            <a:ext cx="11982919" cy="119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vi-VN" sz="8499">
                <a:solidFill>
                  <a:srgbClr val="000000"/>
                </a:solidFill>
                <a:latin typeface="Barlow Bold"/>
              </a:rPr>
              <a:t>THANK FOR LISTENING </a:t>
            </a:r>
            <a:endParaRPr lang="en-US" sz="8499">
              <a:solidFill>
                <a:srgbClr val="000000"/>
              </a:solidFill>
              <a:latin typeface="Barlow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875682" y="1462748"/>
            <a:ext cx="2915270" cy="1106454"/>
            <a:chOff x="0" y="0"/>
            <a:chExt cx="3887027" cy="1475272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120080" y="-120080"/>
              <a:ext cx="1475272" cy="171543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2291674" y="-120080"/>
              <a:ext cx="1475272" cy="1715433"/>
            </a:xfrm>
            <a:prstGeom prst="rect">
              <a:avLst/>
            </a:prstGeom>
          </p:spPr>
        </p:pic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462991" y="1361121"/>
            <a:ext cx="2800537" cy="2425265"/>
            <a:chOff x="0" y="0"/>
            <a:chExt cx="6350000" cy="5499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365B6D"/>
            </a:solidFill>
          </p:spPr>
        </p:sp>
      </p:grpSp>
      <p:sp>
        <p:nvSpPr>
          <p:cNvPr id="14" name="Heart 13">
            <a:extLst>
              <a:ext uri="{FF2B5EF4-FFF2-40B4-BE49-F238E27FC236}">
                <a16:creationId xmlns:a16="http://schemas.microsoft.com/office/drawing/2014/main" id="{E8DD5080-8057-DBC0-A7BD-0651B094561A}"/>
              </a:ext>
            </a:extLst>
          </p:cNvPr>
          <p:cNvSpPr/>
          <p:nvPr/>
        </p:nvSpPr>
        <p:spPr>
          <a:xfrm>
            <a:off x="8520228" y="6607327"/>
            <a:ext cx="1247541" cy="1196272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324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Calibri</vt:lpstr>
      <vt:lpstr>Barlow Light Bold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Essential Errands</dc:title>
  <dc:creator>User</dc:creator>
  <cp:lastModifiedBy>20H1120116 - Lê Thành Đạt - CN20CLCC</cp:lastModifiedBy>
  <cp:revision>7</cp:revision>
  <dcterms:created xsi:type="dcterms:W3CDTF">2006-08-16T00:00:00Z</dcterms:created>
  <dcterms:modified xsi:type="dcterms:W3CDTF">2022-12-20T03:53:13Z</dcterms:modified>
  <dc:identifier>DAEed4FiljA</dc:identifier>
</cp:coreProperties>
</file>