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7" r:id="rId35"/>
    <p:sldId id="278" r:id="rId36"/>
  </p:sldIdLst>
  <p:sldSz cx="10058400" cy="7772400"/>
  <p:notesSz cx="6797675" cy="985678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7">
          <p15:clr>
            <a:srgbClr val="000000"/>
          </p15:clr>
        </p15:guide>
        <p15:guide id="2" pos="1853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g1hPSVH4SVKYRTBuR+yFJWPth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3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17"/>
        <p:guide pos="18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400050" y="447675"/>
            <a:ext cx="5995988" cy="89598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2673350" y="9126538"/>
            <a:ext cx="650875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700" tIns="41350" rIns="81700" bIns="4135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it-IT"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1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1350" rIns="84375" bIns="413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dt" idx="10"/>
          </p:nvPr>
        </p:nvSpPr>
        <p:spPr>
          <a:xfrm>
            <a:off x="3850988" y="0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23/02/13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:notes"/>
          <p:cNvSpPr txBox="1">
            <a:spLocks noGrp="1"/>
          </p:cNvSpPr>
          <p:nvPr>
            <p:ph type="ftr" idx="11"/>
          </p:nvPr>
        </p:nvSpPr>
        <p:spPr>
          <a:xfrm>
            <a:off x="0" y="9362268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Prometeo Management Consulting S.r.l.</a:t>
            </a: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50988" y="9362268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739775"/>
            <a:ext cx="4784725" cy="369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839788"/>
            <a:ext cx="4332287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5" name="Google Shape;295;p15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Elementi fondamentali del linguaggio</a:t>
            </a:r>
            <a:endParaRPr/>
          </a:p>
        </p:txBody>
      </p:sp>
      <p:sp>
        <p:nvSpPr>
          <p:cNvPr id="344" name="Google Shape;344;p20:notes"/>
          <p:cNvSpPr txBox="1">
            <a:spLocks noGrp="1"/>
          </p:cNvSpPr>
          <p:nvPr>
            <p:ph type="dt" idx="10"/>
          </p:nvPr>
        </p:nvSpPr>
        <p:spPr>
          <a:xfrm>
            <a:off x="3850988" y="0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Information Technology</a:t>
            </a:r>
            <a:endParaRPr/>
          </a:p>
        </p:txBody>
      </p:sp>
      <p:sp>
        <p:nvSpPr>
          <p:cNvPr id="345" name="Google Shape;345;p20:notes"/>
          <p:cNvSpPr txBox="1">
            <a:spLocks noGrp="1"/>
          </p:cNvSpPr>
          <p:nvPr>
            <p:ph type="ftr" idx="11"/>
          </p:nvPr>
        </p:nvSpPr>
        <p:spPr>
          <a:xfrm>
            <a:off x="0" y="9362268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Telecom Italia Learning Services</a:t>
            </a:r>
            <a:endParaRPr/>
          </a:p>
        </p:txBody>
      </p:sp>
      <p:sp>
        <p:nvSpPr>
          <p:cNvPr id="346" name="Google Shape;346;p20:notes"/>
          <p:cNvSpPr txBox="1">
            <a:spLocks noGrp="1"/>
          </p:cNvSpPr>
          <p:nvPr>
            <p:ph type="sldNum" idx="12"/>
          </p:nvPr>
        </p:nvSpPr>
        <p:spPr>
          <a:xfrm>
            <a:off x="3850988" y="9362268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900" b="1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20</a:t>
            </a:fld>
            <a:endParaRPr sz="900" b="1">
              <a:solidFill>
                <a:schemeClr val="folHlink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20:notes"/>
          <p:cNvSpPr>
            <a:spLocks noGrp="1" noRot="1" noChangeAspect="1"/>
          </p:cNvSpPr>
          <p:nvPr>
            <p:ph type="sldImg" idx="3"/>
          </p:nvPr>
        </p:nvSpPr>
        <p:spPr>
          <a:xfrm>
            <a:off x="904875" y="644525"/>
            <a:ext cx="4989513" cy="385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8" name="Google Shape;348;p20:notes"/>
          <p:cNvSpPr txBox="1">
            <a:spLocks noGrp="1"/>
          </p:cNvSpPr>
          <p:nvPr>
            <p:ph type="body" idx="1"/>
          </p:nvPr>
        </p:nvSpPr>
        <p:spPr>
          <a:xfrm>
            <a:off x="453179" y="4683686"/>
            <a:ext cx="5891319" cy="16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Java non è semplicemente un linguaggio ma una piattaforma di sviluppo integrata che offre una serie di servizi ai programmatori. Sono disponibili diverse piattaforme: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Java 2 Micro Edition (J2ME) che comprende una versione ridotta della piattaforma studiata per i dispositivi portatili, quali cellulari e palmtop.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Java 2 Standard Edition (J2SE) che comprende le API (librerie) standard di Java, pensata per costruire applicazioni su PC (applet, applicazini distribuite, applicazioni con interfaccia grafica)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it-IT">
                <a:latin typeface="Verdana"/>
                <a:ea typeface="Verdana"/>
                <a:cs typeface="Verdana"/>
                <a:sym typeface="Verdana"/>
              </a:rPr>
              <a:t>Java 2 Enterprise Edition (J2EE) che supporta le tecnologie EJB, Servlet, JavaServer Pages, Java Messaging e molte altre, tra cui l’elaborazione di XML, progettata per sviluppare applicazioni scalabili che girino su server aziendali e per applicazioni orientate al Web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Elementi fondamentali del linguaggio</a:t>
            </a:r>
            <a:endParaRPr/>
          </a:p>
        </p:txBody>
      </p:sp>
      <p:sp>
        <p:nvSpPr>
          <p:cNvPr id="354" name="Google Shape;354;p21:notes"/>
          <p:cNvSpPr txBox="1">
            <a:spLocks noGrp="1"/>
          </p:cNvSpPr>
          <p:nvPr>
            <p:ph type="dt" idx="10"/>
          </p:nvPr>
        </p:nvSpPr>
        <p:spPr>
          <a:xfrm>
            <a:off x="3850988" y="0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Information Technology</a:t>
            </a:r>
            <a:endParaRPr/>
          </a:p>
        </p:txBody>
      </p:sp>
      <p:sp>
        <p:nvSpPr>
          <p:cNvPr id="355" name="Google Shape;355;p21:notes"/>
          <p:cNvSpPr txBox="1">
            <a:spLocks noGrp="1"/>
          </p:cNvSpPr>
          <p:nvPr>
            <p:ph type="ftr" idx="11"/>
          </p:nvPr>
        </p:nvSpPr>
        <p:spPr>
          <a:xfrm>
            <a:off x="0" y="9362268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Telecom Italia Learning Services</a:t>
            </a:r>
            <a:endParaRPr/>
          </a:p>
        </p:txBody>
      </p:sp>
      <p:sp>
        <p:nvSpPr>
          <p:cNvPr id="356" name="Google Shape;356;p21:notes"/>
          <p:cNvSpPr txBox="1">
            <a:spLocks noGrp="1"/>
          </p:cNvSpPr>
          <p:nvPr>
            <p:ph type="sldNum" idx="12"/>
          </p:nvPr>
        </p:nvSpPr>
        <p:spPr>
          <a:xfrm>
            <a:off x="3850988" y="9362268"/>
            <a:ext cx="294506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900" b="1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22</a:t>
            </a:fld>
            <a:endParaRPr sz="900" b="1">
              <a:solidFill>
                <a:schemeClr val="folHlink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21:notes"/>
          <p:cNvSpPr>
            <a:spLocks noGrp="1" noRot="1" noChangeAspect="1"/>
          </p:cNvSpPr>
          <p:nvPr>
            <p:ph type="sldImg" idx="3"/>
          </p:nvPr>
        </p:nvSpPr>
        <p:spPr>
          <a:xfrm>
            <a:off x="904875" y="644525"/>
            <a:ext cx="4989513" cy="385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453179" y="4683687"/>
            <a:ext cx="5891319" cy="24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4" name="Google Shape;364;p22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Installare JCreator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A questo punto provare il programma HelloWorld sia da riga di comando che da editor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839788"/>
            <a:ext cx="4332287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839788"/>
            <a:ext cx="4332287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800100" y="4552950"/>
            <a:ext cx="4397375" cy="4030663"/>
          </a:xfrm>
          <a:prstGeom prst="rect">
            <a:avLst/>
          </a:prstGeom>
        </p:spPr>
        <p:txBody>
          <a:bodyPr spcFirstLastPara="1" wrap="square" lIns="84375" tIns="41350" rIns="84375" bIns="41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839788"/>
            <a:ext cx="4332288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91515" y="4935474"/>
            <a:ext cx="8675370" cy="167019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3630" b="1" kern="1200" spc="62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91515" y="7209360"/>
            <a:ext cx="8675370" cy="401574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155"/>
          </a:p>
        </p:txBody>
      </p:sp>
      <p:sp>
        <p:nvSpPr>
          <p:cNvPr id="13" name="CasellaDiTesto 12"/>
          <p:cNvSpPr txBox="1"/>
          <p:nvPr/>
        </p:nvSpPr>
        <p:spPr>
          <a:xfrm>
            <a:off x="691515" y="7224124"/>
            <a:ext cx="1337118" cy="2954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32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1155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628248" y="7227240"/>
            <a:ext cx="738637" cy="29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32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132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45" y="0"/>
            <a:ext cx="3539711" cy="48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348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7373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98042" y="1676743"/>
            <a:ext cx="2168843" cy="532381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91515" y="1676743"/>
            <a:ext cx="6380798" cy="532381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1060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3300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2200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436620" y="7198574"/>
            <a:ext cx="3185160" cy="42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9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79679" y="122122"/>
            <a:ext cx="3899043" cy="144529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5194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0970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4898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3079679" y="110478"/>
            <a:ext cx="3899043" cy="144529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01825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6362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0638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2825" y="1601055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76130" y="2331720"/>
            <a:ext cx="5092065" cy="4310803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92825" y="3458281"/>
            <a:ext cx="3244096" cy="3193238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8578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515" y="1796093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276130" y="2331720"/>
            <a:ext cx="5092065" cy="4310803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92825" y="3609653"/>
            <a:ext cx="3244096" cy="3041866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9459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91515" y="7210137"/>
            <a:ext cx="8675370" cy="401574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155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320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320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754380" rtl="0" eaLnBrk="1" latinLnBrk="0" hangingPunct="1">
              <a:defRPr lang="it-IT" sz="1320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079679" y="122341"/>
            <a:ext cx="3899043" cy="1445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363284"/>
            <a:ext cx="2291429" cy="9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 ftr="0" dt="0"/>
  <p:txStyles>
    <p:titleStyle>
      <a:lvl1pPr algn="ctr" defTabSz="75438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rgbClr val="1A2C4B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rgbClr val="FF9C00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rgbClr val="1A2C4B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rgbClr val="FF9C00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rgbClr val="1A2C4B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420688" y="2230016"/>
            <a:ext cx="9230678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Impact"/>
              <a:buNone/>
            </a:pPr>
            <a:r>
              <a:rPr lang="it-IT" sz="4000" dirty="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Corso JAVA</a:t>
            </a:r>
            <a:br>
              <a:rPr lang="it-IT" sz="4000" dirty="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it-IT" sz="3100" dirty="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it-IT" sz="3100" dirty="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it-IT" sz="3100" dirty="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Introduzione alla tecnologia </a:t>
            </a:r>
            <a:r>
              <a:rPr lang="it-IT" sz="4000" dirty="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it-IT" sz="4000" dirty="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it-IT" sz="16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8AE0106-1298-49F1-AFCE-50907991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5902535" y="231101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Linguaggio interpretato</a:t>
            </a:r>
            <a:endParaRPr dirty="0"/>
          </a:p>
        </p:txBody>
      </p:sp>
      <p:sp>
        <p:nvSpPr>
          <p:cNvPr id="194" name="Google Shape;194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  <p:grpSp>
        <p:nvGrpSpPr>
          <p:cNvPr id="195" name="Google Shape;195;p10"/>
          <p:cNvGrpSpPr/>
          <p:nvPr/>
        </p:nvGrpSpPr>
        <p:grpSpPr>
          <a:xfrm>
            <a:off x="925515" y="2565403"/>
            <a:ext cx="6356347" cy="1511300"/>
            <a:chOff x="583" y="1616"/>
            <a:chExt cx="4004" cy="952"/>
          </a:xfrm>
        </p:grpSpPr>
        <p:sp>
          <p:nvSpPr>
            <p:cNvPr id="196" name="Google Shape;196;p10"/>
            <p:cNvSpPr/>
            <p:nvPr/>
          </p:nvSpPr>
          <p:spPr>
            <a:xfrm>
              <a:off x="583" y="1739"/>
              <a:ext cx="907" cy="453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sorgente</a:t>
              </a:r>
              <a:endParaRPr/>
            </a:p>
          </p:txBody>
        </p:sp>
        <p:cxnSp>
          <p:nvCxnSpPr>
            <p:cNvPr id="197" name="Google Shape;197;p10"/>
            <p:cNvCxnSpPr/>
            <p:nvPr/>
          </p:nvCxnSpPr>
          <p:spPr>
            <a:xfrm>
              <a:off x="1581" y="1966"/>
              <a:ext cx="1724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8" name="Google Shape;198;p10"/>
            <p:cNvSpPr/>
            <p:nvPr/>
          </p:nvSpPr>
          <p:spPr>
            <a:xfrm>
              <a:off x="3486" y="1739"/>
              <a:ext cx="907" cy="453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bytecode</a:t>
              </a:r>
              <a:endParaRPr/>
            </a:p>
          </p:txBody>
        </p:sp>
        <p:sp>
          <p:nvSpPr>
            <p:cNvPr id="199" name="Google Shape;199;p10"/>
            <p:cNvSpPr txBox="1"/>
            <p:nvPr/>
          </p:nvSpPr>
          <p:spPr>
            <a:xfrm>
              <a:off x="583" y="2251"/>
              <a:ext cx="1210" cy="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Esempio.</a:t>
              </a:r>
              <a:r>
                <a:rPr lang="it-IT" sz="2500">
                  <a:solidFill>
                    <a:srgbClr val="CC00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</a:t>
              </a:r>
              <a:endParaRPr/>
            </a:p>
          </p:txBody>
        </p:sp>
        <p:sp>
          <p:nvSpPr>
            <p:cNvPr id="200" name="Google Shape;200;p10"/>
            <p:cNvSpPr txBox="1"/>
            <p:nvPr/>
          </p:nvSpPr>
          <p:spPr>
            <a:xfrm>
              <a:off x="3321" y="2267"/>
              <a:ext cx="1266" cy="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Esempio.</a:t>
              </a:r>
              <a:r>
                <a:rPr lang="it-IT" sz="2500">
                  <a:solidFill>
                    <a:srgbClr val="CC00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</a:t>
              </a:r>
              <a:endParaRPr/>
            </a:p>
          </p:txBody>
        </p:sp>
        <p:sp>
          <p:nvSpPr>
            <p:cNvPr id="201" name="Google Shape;201;p10"/>
            <p:cNvSpPr txBox="1"/>
            <p:nvPr/>
          </p:nvSpPr>
          <p:spPr>
            <a:xfrm>
              <a:off x="1841" y="1616"/>
              <a:ext cx="1204" cy="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compilazione</a:t>
              </a:r>
              <a:endParaRPr/>
            </a:p>
          </p:txBody>
        </p:sp>
      </p:grpSp>
      <p:sp>
        <p:nvSpPr>
          <p:cNvPr id="202" name="Google Shape;202;p10"/>
          <p:cNvSpPr txBox="1"/>
          <p:nvPr/>
        </p:nvSpPr>
        <p:spPr>
          <a:xfrm>
            <a:off x="925514" y="5926140"/>
            <a:ext cx="861825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solidFill>
                  <a:srgbClr val="1A2C4B"/>
                </a:solidFill>
                <a:sym typeface="Times New Roman"/>
              </a:rPr>
              <a:t>Il </a:t>
            </a:r>
            <a:r>
              <a:rPr lang="it-IT" sz="2600" dirty="0" err="1">
                <a:solidFill>
                  <a:srgbClr val="1A2C4B"/>
                </a:solidFill>
                <a:sym typeface="Times New Roman"/>
              </a:rPr>
              <a:t>bytecode</a:t>
            </a:r>
            <a:r>
              <a:rPr lang="it-IT" sz="2600" dirty="0">
                <a:solidFill>
                  <a:srgbClr val="1A2C4B"/>
                </a:solidFill>
                <a:sym typeface="Times New Roman"/>
              </a:rPr>
              <a:t> è un linguaggio macchina virtuale.</a:t>
            </a:r>
            <a:endParaRPr sz="2600" dirty="0">
              <a:solidFill>
                <a:srgbClr val="1A2C4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solidFill>
                  <a:srgbClr val="1A2C4B"/>
                </a:solidFill>
                <a:sym typeface="Times New Roman"/>
              </a:rPr>
              <a:t>Virtuale: significa che nessun processore reale lo supporta.</a:t>
            </a:r>
            <a:endParaRPr sz="2600" dirty="0">
              <a:solidFill>
                <a:srgbClr val="1A2C4B"/>
              </a:solidFill>
            </a:endParaRPr>
          </a:p>
        </p:txBody>
      </p:sp>
      <p:grpSp>
        <p:nvGrpSpPr>
          <p:cNvPr id="203" name="Google Shape;203;p10"/>
          <p:cNvGrpSpPr/>
          <p:nvPr/>
        </p:nvGrpSpPr>
        <p:grpSpPr>
          <a:xfrm>
            <a:off x="6829429" y="3309945"/>
            <a:ext cx="3001963" cy="2613025"/>
            <a:chOff x="4302" y="2085"/>
            <a:chExt cx="1891" cy="1646"/>
          </a:xfrm>
        </p:grpSpPr>
        <p:sp>
          <p:nvSpPr>
            <p:cNvPr id="204" name="Google Shape;204;p10"/>
            <p:cNvSpPr/>
            <p:nvPr/>
          </p:nvSpPr>
          <p:spPr>
            <a:xfrm>
              <a:off x="4846" y="2977"/>
              <a:ext cx="1054" cy="453"/>
            </a:xfrm>
            <a:prstGeom prst="rect">
              <a:avLst/>
            </a:prstGeom>
            <a:solidFill>
              <a:srgbClr val="8FD0D7">
                <a:alpha val="49803"/>
              </a:srgbClr>
            </a:solidFill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esecuzione</a:t>
              </a:r>
              <a:endParaRPr dirty="0"/>
            </a:p>
          </p:txBody>
        </p:sp>
        <p:cxnSp>
          <p:nvCxnSpPr>
            <p:cNvPr id="205" name="Google Shape;205;p10"/>
            <p:cNvCxnSpPr/>
            <p:nvPr/>
          </p:nvCxnSpPr>
          <p:spPr>
            <a:xfrm>
              <a:off x="4483" y="2085"/>
              <a:ext cx="635" cy="817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6" name="Google Shape;206;p10"/>
            <p:cNvSpPr txBox="1"/>
            <p:nvPr/>
          </p:nvSpPr>
          <p:spPr>
            <a:xfrm>
              <a:off x="4302" y="3430"/>
              <a:ext cx="1891" cy="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rgbClr val="008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 si ottiene un .exe</a:t>
              </a:r>
              <a:endParaRPr/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4982" y="2221"/>
              <a:ext cx="1082" cy="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Virtual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Machine</a:t>
              </a:r>
              <a:endParaRPr/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59440548-AD8E-471D-92E6-8198C880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/>
              <a:t>Indipendenza dalla piattaforma</a:t>
            </a:r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sldNum" sz="quarter" idx="12"/>
          </p:nvPr>
        </p:nvSpPr>
        <p:spPr>
          <a:xfrm>
            <a:off x="6703819" y="6704695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636714" y="2446808"/>
            <a:ext cx="1943101" cy="2520950"/>
            <a:chOff x="719" y="1858"/>
            <a:chExt cx="1224" cy="1588"/>
          </a:xfrm>
        </p:grpSpPr>
        <p:sp>
          <p:nvSpPr>
            <p:cNvPr id="215" name="Google Shape;215;p11"/>
            <p:cNvSpPr/>
            <p:nvPr/>
          </p:nvSpPr>
          <p:spPr>
            <a:xfrm>
              <a:off x="719" y="1858"/>
              <a:ext cx="1224" cy="499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sorgente</a:t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719" y="2947"/>
              <a:ext cx="1224" cy="499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bytecode</a:t>
              </a:r>
              <a:endParaRPr/>
            </a:p>
          </p:txBody>
        </p:sp>
        <p:cxnSp>
          <p:nvCxnSpPr>
            <p:cNvPr id="217" name="Google Shape;217;p11"/>
            <p:cNvCxnSpPr/>
            <p:nvPr/>
          </p:nvCxnSpPr>
          <p:spPr>
            <a:xfrm>
              <a:off x="1308" y="2403"/>
              <a:ext cx="0" cy="4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8" name="Google Shape;218;p11"/>
          <p:cNvGrpSpPr/>
          <p:nvPr/>
        </p:nvGrpSpPr>
        <p:grpSpPr>
          <a:xfrm>
            <a:off x="2795712" y="3670771"/>
            <a:ext cx="6481762" cy="1296987"/>
            <a:chOff x="2079" y="2629"/>
            <a:chExt cx="4083" cy="817"/>
          </a:xfrm>
        </p:grpSpPr>
        <p:cxnSp>
          <p:nvCxnSpPr>
            <p:cNvPr id="219" name="Google Shape;219;p11"/>
            <p:cNvCxnSpPr/>
            <p:nvPr/>
          </p:nvCxnSpPr>
          <p:spPr>
            <a:xfrm>
              <a:off x="2079" y="3174"/>
              <a:ext cx="20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20" name="Google Shape;220;p11"/>
            <p:cNvGrpSpPr/>
            <p:nvPr/>
          </p:nvGrpSpPr>
          <p:grpSpPr>
            <a:xfrm>
              <a:off x="4257" y="2629"/>
              <a:ext cx="1905" cy="817"/>
              <a:chOff x="4257" y="2629"/>
              <a:chExt cx="1905" cy="817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257" y="2902"/>
                <a:ext cx="1905" cy="544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5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Piattaforma Windows</a:t>
                </a:r>
                <a:endParaRPr/>
              </a:p>
            </p:txBody>
          </p:sp>
          <p:sp>
            <p:nvSpPr>
              <p:cNvPr id="222" name="Google Shape;222;p11"/>
              <p:cNvSpPr txBox="1"/>
              <p:nvPr/>
            </p:nvSpPr>
            <p:spPr>
              <a:xfrm>
                <a:off x="4302" y="2811"/>
                <a:ext cx="994" cy="19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JVM per </a:t>
                </a:r>
                <a:r>
                  <a:rPr lang="it-IT" sz="1400" b="1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Windows</a:t>
                </a:r>
                <a:endParaRPr/>
              </a:p>
            </p:txBody>
          </p:sp>
          <p:pic>
            <p:nvPicPr>
              <p:cNvPr id="223" name="Google Shape;223;p11" descr="j023414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617" y="2629"/>
                <a:ext cx="499" cy="4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4" name="Google Shape;224;p11"/>
          <p:cNvGrpSpPr/>
          <p:nvPr/>
        </p:nvGrpSpPr>
        <p:grpSpPr>
          <a:xfrm>
            <a:off x="2725862" y="1941987"/>
            <a:ext cx="6551612" cy="2449513"/>
            <a:chOff x="2035" y="1540"/>
            <a:chExt cx="4127" cy="1543"/>
          </a:xfrm>
        </p:grpSpPr>
        <p:cxnSp>
          <p:nvCxnSpPr>
            <p:cNvPr id="225" name="Google Shape;225;p11"/>
            <p:cNvCxnSpPr/>
            <p:nvPr/>
          </p:nvCxnSpPr>
          <p:spPr>
            <a:xfrm rot="10800000" flipH="1">
              <a:off x="2035" y="2040"/>
              <a:ext cx="2086" cy="10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26" name="Google Shape;226;p11"/>
            <p:cNvGrpSpPr/>
            <p:nvPr/>
          </p:nvGrpSpPr>
          <p:grpSpPr>
            <a:xfrm>
              <a:off x="4257" y="1540"/>
              <a:ext cx="1905" cy="817"/>
              <a:chOff x="4257" y="1540"/>
              <a:chExt cx="1905" cy="817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4257" y="1813"/>
                <a:ext cx="1905" cy="544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5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Piattaforma MAC</a:t>
                </a:r>
                <a:endParaRPr/>
              </a:p>
            </p:txBody>
          </p:sp>
          <p:sp>
            <p:nvSpPr>
              <p:cNvPr id="228" name="Google Shape;228;p11"/>
              <p:cNvSpPr txBox="1"/>
              <p:nvPr/>
            </p:nvSpPr>
            <p:spPr>
              <a:xfrm>
                <a:off x="4302" y="1722"/>
                <a:ext cx="814" cy="19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JVM per </a:t>
                </a:r>
                <a:r>
                  <a:rPr lang="it-IT" sz="1400" b="1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MAC</a:t>
                </a:r>
                <a:endParaRPr/>
              </a:p>
            </p:txBody>
          </p:sp>
          <p:pic>
            <p:nvPicPr>
              <p:cNvPr id="229" name="Google Shape;229;p11" descr="j021581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40" y="1540"/>
                <a:ext cx="431" cy="4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30" name="Google Shape;230;p11"/>
          <p:cNvGrpSpPr/>
          <p:nvPr/>
        </p:nvGrpSpPr>
        <p:grpSpPr>
          <a:xfrm>
            <a:off x="2795712" y="4678833"/>
            <a:ext cx="6481762" cy="2089150"/>
            <a:chOff x="2079" y="3264"/>
            <a:chExt cx="4083" cy="1316"/>
          </a:xfrm>
        </p:grpSpPr>
        <p:cxnSp>
          <p:nvCxnSpPr>
            <p:cNvPr id="231" name="Google Shape;231;p11"/>
            <p:cNvCxnSpPr/>
            <p:nvPr/>
          </p:nvCxnSpPr>
          <p:spPr>
            <a:xfrm>
              <a:off x="2079" y="3264"/>
              <a:ext cx="1996" cy="10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2" name="Google Shape;232;p11"/>
            <p:cNvGrpSpPr/>
            <p:nvPr/>
          </p:nvGrpSpPr>
          <p:grpSpPr>
            <a:xfrm>
              <a:off x="4257" y="3763"/>
              <a:ext cx="1905" cy="817"/>
              <a:chOff x="4257" y="3763"/>
              <a:chExt cx="1905" cy="817"/>
            </a:xfrm>
          </p:grpSpPr>
          <p:sp>
            <p:nvSpPr>
              <p:cNvPr id="233" name="Google Shape;233;p11"/>
              <p:cNvSpPr/>
              <p:nvPr/>
            </p:nvSpPr>
            <p:spPr>
              <a:xfrm>
                <a:off x="4257" y="4036"/>
                <a:ext cx="1905" cy="544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5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Piattaforma Solaris</a:t>
                </a:r>
                <a:endParaRPr/>
              </a:p>
            </p:txBody>
          </p:sp>
          <p:sp>
            <p:nvSpPr>
              <p:cNvPr id="234" name="Google Shape;234;p11"/>
              <p:cNvSpPr txBox="1"/>
              <p:nvPr/>
            </p:nvSpPr>
            <p:spPr>
              <a:xfrm>
                <a:off x="4302" y="3945"/>
                <a:ext cx="877" cy="19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JVM per </a:t>
                </a:r>
                <a:r>
                  <a:rPr lang="it-IT" sz="1400" b="1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Solaris</a:t>
                </a:r>
                <a:endParaRPr/>
              </a:p>
            </p:txBody>
          </p:sp>
          <p:pic>
            <p:nvPicPr>
              <p:cNvPr id="235" name="Google Shape;235;p11" descr="j023402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663" y="3763"/>
                <a:ext cx="444" cy="4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6" name="Immagine 25">
            <a:extLst>
              <a:ext uri="{FF2B5EF4-FFF2-40B4-BE49-F238E27FC236}">
                <a16:creationId xmlns:a16="http://schemas.microsoft.com/office/drawing/2014/main" id="{5EA647B9-E949-47D7-9A14-5E1ECC3C1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>
            <a:spLocks noGrp="1"/>
          </p:cNvSpPr>
          <p:nvPr>
            <p:ph type="title"/>
          </p:nvPr>
        </p:nvSpPr>
        <p:spPr>
          <a:xfrm>
            <a:off x="5450639" y="171924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Java e la rete</a:t>
            </a:r>
            <a:endParaRPr dirty="0"/>
          </a:p>
        </p:txBody>
      </p:sp>
      <p:sp>
        <p:nvSpPr>
          <p:cNvPr id="241" name="Google Shape;241;p12"/>
          <p:cNvSpPr txBox="1">
            <a:spLocks noGrp="1"/>
          </p:cNvSpPr>
          <p:nvPr>
            <p:ph type="sldNum" sz="quarter" idx="12"/>
          </p:nvPr>
        </p:nvSpPr>
        <p:spPr>
          <a:xfrm>
            <a:off x="6704587" y="6560108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  <p:grpSp>
        <p:nvGrpSpPr>
          <p:cNvPr id="242" name="Google Shape;242;p12"/>
          <p:cNvGrpSpPr/>
          <p:nvPr/>
        </p:nvGrpSpPr>
        <p:grpSpPr>
          <a:xfrm>
            <a:off x="637482" y="2302221"/>
            <a:ext cx="1943101" cy="2520950"/>
            <a:chOff x="719" y="1858"/>
            <a:chExt cx="1224" cy="1588"/>
          </a:xfrm>
        </p:grpSpPr>
        <p:sp>
          <p:nvSpPr>
            <p:cNvPr id="243" name="Google Shape;243;p12"/>
            <p:cNvSpPr/>
            <p:nvPr/>
          </p:nvSpPr>
          <p:spPr>
            <a:xfrm>
              <a:off x="719" y="1858"/>
              <a:ext cx="1224" cy="499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sorgente</a:t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19" y="2947"/>
              <a:ext cx="1224" cy="499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bytecode</a:t>
              </a:r>
              <a:endParaRPr/>
            </a:p>
          </p:txBody>
        </p:sp>
        <p:cxnSp>
          <p:nvCxnSpPr>
            <p:cNvPr id="245" name="Google Shape;245;p12"/>
            <p:cNvCxnSpPr/>
            <p:nvPr/>
          </p:nvCxnSpPr>
          <p:spPr>
            <a:xfrm>
              <a:off x="1308" y="2403"/>
              <a:ext cx="0" cy="4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6" name="Google Shape;246;p12"/>
          <p:cNvGrpSpPr/>
          <p:nvPr/>
        </p:nvGrpSpPr>
        <p:grpSpPr>
          <a:xfrm>
            <a:off x="2796481" y="3526184"/>
            <a:ext cx="6481762" cy="1296987"/>
            <a:chOff x="2079" y="2629"/>
            <a:chExt cx="4083" cy="817"/>
          </a:xfrm>
        </p:grpSpPr>
        <p:cxnSp>
          <p:nvCxnSpPr>
            <p:cNvPr id="247" name="Google Shape;247;p12"/>
            <p:cNvCxnSpPr/>
            <p:nvPr/>
          </p:nvCxnSpPr>
          <p:spPr>
            <a:xfrm>
              <a:off x="2079" y="3174"/>
              <a:ext cx="20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48" name="Google Shape;248;p12"/>
            <p:cNvGrpSpPr/>
            <p:nvPr/>
          </p:nvGrpSpPr>
          <p:grpSpPr>
            <a:xfrm>
              <a:off x="4257" y="2629"/>
              <a:ext cx="1905" cy="817"/>
              <a:chOff x="4257" y="2629"/>
              <a:chExt cx="1905" cy="817"/>
            </a:xfrm>
          </p:grpSpPr>
          <p:sp>
            <p:nvSpPr>
              <p:cNvPr id="249" name="Google Shape;249;p12"/>
              <p:cNvSpPr/>
              <p:nvPr/>
            </p:nvSpPr>
            <p:spPr>
              <a:xfrm>
                <a:off x="4257" y="2902"/>
                <a:ext cx="1905" cy="544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5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Piattaforma Windows</a:t>
                </a:r>
                <a:endParaRPr/>
              </a:p>
            </p:txBody>
          </p:sp>
          <p:sp>
            <p:nvSpPr>
              <p:cNvPr id="250" name="Google Shape;250;p12"/>
              <p:cNvSpPr txBox="1"/>
              <p:nvPr/>
            </p:nvSpPr>
            <p:spPr>
              <a:xfrm>
                <a:off x="4302" y="2811"/>
                <a:ext cx="970" cy="19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JVM per Windows</a:t>
                </a:r>
                <a:endParaRPr/>
              </a:p>
            </p:txBody>
          </p:sp>
          <p:pic>
            <p:nvPicPr>
              <p:cNvPr id="251" name="Google Shape;251;p12" descr="j023414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617" y="2629"/>
                <a:ext cx="499" cy="4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2" name="Google Shape;252;p12"/>
          <p:cNvGrpSpPr/>
          <p:nvPr/>
        </p:nvGrpSpPr>
        <p:grpSpPr>
          <a:xfrm>
            <a:off x="2726631" y="1797399"/>
            <a:ext cx="6551612" cy="2449513"/>
            <a:chOff x="2035" y="1540"/>
            <a:chExt cx="4127" cy="1543"/>
          </a:xfrm>
        </p:grpSpPr>
        <p:cxnSp>
          <p:nvCxnSpPr>
            <p:cNvPr id="253" name="Google Shape;253;p12"/>
            <p:cNvCxnSpPr/>
            <p:nvPr/>
          </p:nvCxnSpPr>
          <p:spPr>
            <a:xfrm rot="10800000" flipH="1">
              <a:off x="2035" y="2040"/>
              <a:ext cx="2086" cy="10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54" name="Google Shape;254;p12"/>
            <p:cNvGrpSpPr/>
            <p:nvPr/>
          </p:nvGrpSpPr>
          <p:grpSpPr>
            <a:xfrm>
              <a:off x="4257" y="1540"/>
              <a:ext cx="1905" cy="817"/>
              <a:chOff x="4257" y="1540"/>
              <a:chExt cx="1905" cy="817"/>
            </a:xfrm>
          </p:grpSpPr>
          <p:sp>
            <p:nvSpPr>
              <p:cNvPr id="255" name="Google Shape;255;p12"/>
              <p:cNvSpPr/>
              <p:nvPr/>
            </p:nvSpPr>
            <p:spPr>
              <a:xfrm>
                <a:off x="4257" y="1813"/>
                <a:ext cx="1905" cy="544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5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Piattaforma MAC</a:t>
                </a:r>
                <a:endParaRPr/>
              </a:p>
            </p:txBody>
          </p:sp>
          <p:sp>
            <p:nvSpPr>
              <p:cNvPr id="256" name="Google Shape;256;p12"/>
              <p:cNvSpPr txBox="1"/>
              <p:nvPr/>
            </p:nvSpPr>
            <p:spPr>
              <a:xfrm>
                <a:off x="4302" y="1722"/>
                <a:ext cx="801" cy="19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JVM per MAC</a:t>
                </a:r>
                <a:endParaRPr/>
              </a:p>
            </p:txBody>
          </p:sp>
          <p:pic>
            <p:nvPicPr>
              <p:cNvPr id="257" name="Google Shape;257;p12" descr="j021581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40" y="1540"/>
                <a:ext cx="431" cy="4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8" name="Google Shape;258;p12"/>
          <p:cNvGrpSpPr/>
          <p:nvPr/>
        </p:nvGrpSpPr>
        <p:grpSpPr>
          <a:xfrm>
            <a:off x="2796481" y="4534246"/>
            <a:ext cx="6481762" cy="2089150"/>
            <a:chOff x="2079" y="3264"/>
            <a:chExt cx="4083" cy="1316"/>
          </a:xfrm>
        </p:grpSpPr>
        <p:cxnSp>
          <p:nvCxnSpPr>
            <p:cNvPr id="259" name="Google Shape;259;p12"/>
            <p:cNvCxnSpPr/>
            <p:nvPr/>
          </p:nvCxnSpPr>
          <p:spPr>
            <a:xfrm>
              <a:off x="2079" y="3264"/>
              <a:ext cx="1996" cy="10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60" name="Google Shape;260;p12"/>
            <p:cNvGrpSpPr/>
            <p:nvPr/>
          </p:nvGrpSpPr>
          <p:grpSpPr>
            <a:xfrm>
              <a:off x="4257" y="3763"/>
              <a:ext cx="1905" cy="817"/>
              <a:chOff x="4257" y="3763"/>
              <a:chExt cx="1905" cy="817"/>
            </a:xfrm>
          </p:grpSpPr>
          <p:sp>
            <p:nvSpPr>
              <p:cNvPr id="261" name="Google Shape;261;p12"/>
              <p:cNvSpPr/>
              <p:nvPr/>
            </p:nvSpPr>
            <p:spPr>
              <a:xfrm>
                <a:off x="4257" y="4036"/>
                <a:ext cx="1905" cy="544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5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Piattaforma Solaris</a:t>
                </a:r>
                <a:endParaRPr/>
              </a:p>
            </p:txBody>
          </p:sp>
          <p:sp>
            <p:nvSpPr>
              <p:cNvPr id="262" name="Google Shape;262;p12"/>
              <p:cNvSpPr txBox="1"/>
              <p:nvPr/>
            </p:nvSpPr>
            <p:spPr>
              <a:xfrm>
                <a:off x="4302" y="3945"/>
                <a:ext cx="858" cy="19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JVM per Solaris</a:t>
                </a:r>
                <a:endParaRPr/>
              </a:p>
            </p:txBody>
          </p:sp>
          <p:pic>
            <p:nvPicPr>
              <p:cNvPr id="263" name="Google Shape;263;p12" descr="j023402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663" y="3763"/>
                <a:ext cx="444" cy="4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64" name="Google Shape;264;p12"/>
          <p:cNvGrpSpPr/>
          <p:nvPr/>
        </p:nvGrpSpPr>
        <p:grpSpPr>
          <a:xfrm>
            <a:off x="132658" y="3526184"/>
            <a:ext cx="3240087" cy="2305050"/>
            <a:chOff x="401" y="2629"/>
            <a:chExt cx="2041" cy="1452"/>
          </a:xfrm>
        </p:grpSpPr>
        <p:sp>
          <p:nvSpPr>
            <p:cNvPr id="265" name="Google Shape;265;p12"/>
            <p:cNvSpPr/>
            <p:nvPr/>
          </p:nvSpPr>
          <p:spPr>
            <a:xfrm>
              <a:off x="401" y="2629"/>
              <a:ext cx="2041" cy="145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1580" y="3673"/>
              <a:ext cx="638" cy="308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/>
            </a:p>
          </p:txBody>
        </p:sp>
      </p:grpSp>
      <p:grpSp>
        <p:nvGrpSpPr>
          <p:cNvPr id="267" name="Google Shape;267;p12"/>
          <p:cNvGrpSpPr/>
          <p:nvPr/>
        </p:nvGrpSpPr>
        <p:grpSpPr>
          <a:xfrm>
            <a:off x="5172969" y="1725962"/>
            <a:ext cx="4176713" cy="4968874"/>
            <a:chOff x="3576" y="1495"/>
            <a:chExt cx="2631" cy="3130"/>
          </a:xfrm>
        </p:grpSpPr>
        <p:sp>
          <p:nvSpPr>
            <p:cNvPr id="268" name="Google Shape;268;p12"/>
            <p:cNvSpPr/>
            <p:nvPr/>
          </p:nvSpPr>
          <p:spPr>
            <a:xfrm>
              <a:off x="3894" y="1495"/>
              <a:ext cx="2313" cy="313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3576" y="1632"/>
              <a:ext cx="608" cy="30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/>
            </a:p>
          </p:txBody>
        </p:sp>
      </p:grpSp>
      <p:grpSp>
        <p:nvGrpSpPr>
          <p:cNvPr id="270" name="Google Shape;270;p12"/>
          <p:cNvGrpSpPr/>
          <p:nvPr/>
        </p:nvGrpSpPr>
        <p:grpSpPr>
          <a:xfrm>
            <a:off x="3733104" y="3743672"/>
            <a:ext cx="1492249" cy="1639888"/>
            <a:chOff x="2669" y="2766"/>
            <a:chExt cx="940" cy="1033"/>
          </a:xfrm>
        </p:grpSpPr>
        <p:pic>
          <p:nvPicPr>
            <p:cNvPr id="271" name="Google Shape;271;p12" descr="nyvszwvh[1]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69" y="2766"/>
              <a:ext cx="817" cy="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12"/>
            <p:cNvSpPr txBox="1"/>
            <p:nvPr/>
          </p:nvSpPr>
          <p:spPr>
            <a:xfrm>
              <a:off x="3123" y="3491"/>
              <a:ext cx="486" cy="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Rete</a:t>
              </a:r>
              <a:endParaRPr/>
            </a:p>
          </p:txBody>
        </p: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CA3E7CC5-A645-4F4E-A653-AF46B601F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4406061" y="240625"/>
            <a:ext cx="4436488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Indipendenza dall’architettura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925514" y="1846818"/>
            <a:ext cx="7350125" cy="1766888"/>
            <a:chOff x="595" y="1541"/>
            <a:chExt cx="4630" cy="1113"/>
          </a:xfrm>
        </p:grpSpPr>
        <p:pic>
          <p:nvPicPr>
            <p:cNvPr id="280" name="Google Shape;280;p13" descr="j03458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67" y="1962"/>
              <a:ext cx="840" cy="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3"/>
            <p:cNvSpPr txBox="1"/>
            <p:nvPr/>
          </p:nvSpPr>
          <p:spPr>
            <a:xfrm>
              <a:off x="595" y="1541"/>
              <a:ext cx="4630" cy="1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indent="-228600">
                <a:spcBef>
                  <a:spcPts val="0"/>
                </a:spcBef>
                <a:buClr>
                  <a:schemeClr val="accent2"/>
                </a:buClr>
                <a:buSzPts val="3600"/>
                <a:buFont typeface="Noto Sans Symbols"/>
                <a:buChar char="⬥"/>
              </a:pPr>
              <a:r>
                <a:rPr lang="it-IT" sz="2600" dirty="0">
                  <a:solidFill>
                    <a:srgbClr val="1A2C4B"/>
                  </a:solidFill>
                  <a:sym typeface="Times New Roman"/>
                </a:rPr>
                <a:t>I programmi che si eseguono su tutte le piattaforme, devono girare </a:t>
              </a:r>
              <a:endParaRPr sz="2600" dirty="0">
                <a:solidFill>
                  <a:srgbClr val="1A2C4B"/>
                </a:solidFill>
              </a:endParaRPr>
            </a:p>
            <a:p>
              <a:pPr indent="0">
                <a:spcBef>
                  <a:spcPts val="720"/>
                </a:spcBef>
                <a:buClr>
                  <a:schemeClr val="accent2"/>
                </a:buClr>
                <a:buSzPts val="3600"/>
                <a:buFont typeface="Noto Sans Symbols"/>
                <a:buNone/>
              </a:pPr>
              <a:r>
                <a:rPr lang="it-IT" sz="2600" dirty="0">
                  <a:solidFill>
                    <a:srgbClr val="1A2C4B"/>
                  </a:solidFill>
                  <a:sym typeface="Times New Roman"/>
                </a:rPr>
                <a:t>   ALLO  STESSO  MODO.</a:t>
              </a:r>
              <a:endParaRPr sz="2600" dirty="0">
                <a:solidFill>
                  <a:srgbClr val="1A2C4B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2" name="Google Shape;282;p13"/>
          <p:cNvGrpSpPr/>
          <p:nvPr/>
        </p:nvGrpSpPr>
        <p:grpSpPr>
          <a:xfrm>
            <a:off x="1065651" y="4207909"/>
            <a:ext cx="6327774" cy="1471613"/>
            <a:chOff x="570" y="3422"/>
            <a:chExt cx="3986" cy="927"/>
          </a:xfrm>
        </p:grpSpPr>
        <p:sp>
          <p:nvSpPr>
            <p:cNvPr id="283" name="Google Shape;283;p13"/>
            <p:cNvSpPr txBox="1"/>
            <p:nvPr/>
          </p:nvSpPr>
          <p:spPr>
            <a:xfrm>
              <a:off x="570" y="3422"/>
              <a:ext cx="3986" cy="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Noto Sans Symbols"/>
                <a:buNone/>
              </a:pPr>
              <a:r>
                <a:rPr lang="it-IT" sz="2600" dirty="0">
                  <a:solidFill>
                    <a:srgbClr val="1A2C4B"/>
                  </a:solidFill>
                  <a:sym typeface="Times New Roman"/>
                </a:rPr>
                <a:t>Situazioni con diversità:</a:t>
              </a:r>
              <a:endParaRPr sz="2600" dirty="0">
                <a:solidFill>
                  <a:srgbClr val="1A2C4B"/>
                </a:solidFill>
              </a:endParaRPr>
            </a:p>
            <a:p>
              <a:pPr marL="0" marR="0" lvl="0" indent="-228600" algn="l" rtl="0">
                <a:spcBef>
                  <a:spcPts val="72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Noto Sans Symbols"/>
                <a:buChar char="⬥"/>
              </a:pPr>
              <a:r>
                <a:rPr lang="it-IT" sz="2600" dirty="0">
                  <a:solidFill>
                    <a:srgbClr val="1A2C4B"/>
                  </a:solidFill>
                  <a:sym typeface="Times New Roman"/>
                </a:rPr>
                <a:t>Esempio: variabili </a:t>
              </a:r>
              <a:r>
                <a:rPr lang="it-IT" sz="2600" dirty="0" err="1">
                  <a:solidFill>
                    <a:srgbClr val="1A2C4B"/>
                  </a:solidFill>
                  <a:sym typeface="Times New Roman"/>
                </a:rPr>
                <a:t>integer</a:t>
              </a:r>
              <a:r>
                <a:rPr lang="it-IT" sz="2600" dirty="0">
                  <a:solidFill>
                    <a:srgbClr val="1A2C4B"/>
                  </a:solidFill>
                  <a:sym typeface="Times New Roman"/>
                </a:rPr>
                <a:t> del C</a:t>
              </a:r>
              <a:endParaRPr sz="2600" dirty="0">
                <a:solidFill>
                  <a:srgbClr val="1A2C4B"/>
                </a:solidFill>
              </a:endParaRPr>
            </a:p>
            <a:p>
              <a:pPr marL="0" marR="0" lvl="0" indent="-228600" algn="l" rtl="0">
                <a:spcBef>
                  <a:spcPts val="72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Noto Sans Symbols"/>
                <a:buChar char="⬥"/>
              </a:pPr>
              <a:r>
                <a:rPr lang="it-IT" sz="2600" dirty="0">
                  <a:solidFill>
                    <a:srgbClr val="1A2C4B"/>
                  </a:solidFill>
                  <a:sym typeface="Times New Roman"/>
                </a:rPr>
                <a:t>Programma grafico </a:t>
              </a:r>
              <a:endParaRPr sz="2600" dirty="0">
                <a:solidFill>
                  <a:srgbClr val="1A2C4B"/>
                </a:solidFill>
                <a:sym typeface="Times New Roman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997" y="3582"/>
              <a:ext cx="150" cy="60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9525" cap="flat" cmpd="sng">
                    <a:solidFill>
                      <a:schemeClr val="folHlink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gradFill>
                    <a:gsLst>
                      <a:gs pos="0">
                        <a:srgbClr val="FF9966"/>
                      </a:gs>
                      <a:gs pos="50000">
                        <a:schemeClr val="lt1"/>
                      </a:gs>
                      <a:gs pos="100000">
                        <a:srgbClr val="FF9966"/>
                      </a:gs>
                    </a:gsLst>
                    <a:lin ang="0" scaled="0"/>
                  </a:gradFill>
                  <a:latin typeface="Arial Black"/>
                </a:rPr>
                <a:t>!</a:t>
              </a:r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FE712-BC2A-4458-85CA-97445780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/>
              <a:t>…il momento giusto!</a:t>
            </a:r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300"/>
              <a:buChar char="•"/>
            </a:pPr>
            <a:r>
              <a:rPr lang="it-IT" sz="2600" dirty="0"/>
              <a:t>Linguaggi interpretati già esistevano:</a:t>
            </a:r>
            <a:endParaRPr sz="2600" dirty="0"/>
          </a:p>
          <a:p>
            <a:pPr marL="382059" lvl="0" indent="-382059" algn="l" rtl="0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rgbClr val="17365D"/>
              </a:buClr>
              <a:buSzPts val="3300"/>
              <a:buFont typeface="Noto Sans Symbols"/>
              <a:buNone/>
            </a:pPr>
            <a:r>
              <a:rPr lang="it-IT" sz="2600" dirty="0"/>
              <a:t>		* prima versione di Pascal</a:t>
            </a:r>
            <a:endParaRPr sz="2600" dirty="0"/>
          </a:p>
          <a:p>
            <a:pPr marL="382059" lvl="0" indent="-382059" algn="l" rtl="0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rgbClr val="17365D"/>
              </a:buClr>
              <a:buSzPts val="3300"/>
              <a:buFont typeface="Noto Sans Symbols"/>
              <a:buNone/>
            </a:pPr>
            <a:r>
              <a:rPr lang="it-IT" sz="2600" dirty="0"/>
              <a:t>		* </a:t>
            </a:r>
            <a:r>
              <a:rPr lang="it-IT" sz="2600" dirty="0" err="1"/>
              <a:t>gwBasic</a:t>
            </a:r>
            <a:endParaRPr sz="2600" dirty="0"/>
          </a:p>
          <a:p>
            <a:pPr marL="382059" lvl="0" indent="-382059" algn="l" rtl="0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rgbClr val="17365D"/>
              </a:buClr>
              <a:buSzPts val="3300"/>
              <a:buFont typeface="Noto Sans Symbols"/>
              <a:buNone/>
            </a:pPr>
            <a:endParaRPr sz="2600" dirty="0"/>
          </a:p>
          <a:p>
            <a:pPr marL="382059" lvl="0" indent="-382059" algn="l" rtl="0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rgbClr val="17365D"/>
              </a:buClr>
              <a:buSzPts val="3300"/>
              <a:buFont typeface="Noto Sans Symbols"/>
              <a:buNone/>
            </a:pPr>
            <a:r>
              <a:rPr lang="it-IT" sz="2600" dirty="0"/>
              <a:t>ma il meccanismo dell’interpretazione del codice non ebbe successo.</a:t>
            </a:r>
            <a:endParaRPr sz="2600" dirty="0"/>
          </a:p>
          <a:p>
            <a:pPr marL="382059" lvl="0" indent="-382059" algn="l" rtl="0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rgbClr val="17365D"/>
              </a:buClr>
              <a:buSzPts val="3300"/>
              <a:buFont typeface="Noto Sans Symbols"/>
              <a:buNone/>
            </a:pPr>
            <a:endParaRPr sz="2600" dirty="0"/>
          </a:p>
          <a:p>
            <a:pPr marL="382059" lvl="0" indent="-382059" algn="l" rtl="0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rgbClr val="17365D"/>
              </a:buClr>
              <a:buSzPts val="3300"/>
              <a:buFont typeface="Noto Sans Symbols"/>
              <a:buNone/>
            </a:pPr>
            <a:r>
              <a:rPr lang="it-IT" sz="2600" dirty="0"/>
              <a:t>Non vi erano i presupporti per il suo utilizzo.</a:t>
            </a:r>
            <a:endParaRPr sz="2600" dirty="0"/>
          </a:p>
        </p:txBody>
      </p:sp>
      <p:sp>
        <p:nvSpPr>
          <p:cNvPr id="291" name="Google Shape;291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  <p:pic>
        <p:nvPicPr>
          <p:cNvPr id="292" name="Google Shape;292;p14" descr="j0286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2313" y="501650"/>
            <a:ext cx="1279526" cy="132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9795FC8-F212-4812-AE34-4F2463078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>
            <a:spLocks noGrp="1"/>
          </p:cNvSpPr>
          <p:nvPr>
            <p:ph type="title"/>
          </p:nvPr>
        </p:nvSpPr>
        <p:spPr>
          <a:xfrm>
            <a:off x="5732444" y="176332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Robusto (affidabile)</a:t>
            </a:r>
            <a:endParaRPr dirty="0"/>
          </a:p>
        </p:txBody>
      </p:sp>
      <p:sp>
        <p:nvSpPr>
          <p:cNvPr id="298" name="Google Shape;298;p15"/>
          <p:cNvSpPr txBox="1">
            <a:spLocks noGrp="1"/>
          </p:cNvSpPr>
          <p:nvPr>
            <p:ph idx="1"/>
          </p:nvPr>
        </p:nvSpPr>
        <p:spPr>
          <a:xfrm>
            <a:off x="990600" y="2641600"/>
            <a:ext cx="8070850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t" anchorCtr="0">
            <a:normAutofit/>
          </a:bodyPr>
          <a:lstStyle/>
          <a:p>
            <a:pPr marL="382059" lvl="0" indent="-382059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600" dirty="0"/>
              <a:t>Rilevamento errori e </a:t>
            </a:r>
            <a:r>
              <a:rPr lang="it-IT" sz="2600" dirty="0" err="1"/>
              <a:t>Typechecking</a:t>
            </a:r>
            <a:r>
              <a:rPr lang="it-IT" sz="2600" dirty="0"/>
              <a:t> a tempo di compilazione e di esecuzione</a:t>
            </a:r>
            <a:endParaRPr sz="2600" dirty="0"/>
          </a:p>
          <a:p>
            <a:pPr marL="382059" lvl="0" indent="-2042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600" dirty="0"/>
          </a:p>
          <a:p>
            <a:pPr marL="382059" lvl="0" indent="-3820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600" dirty="0"/>
              <a:t>Mascheramento dei puntatori all'utente </a:t>
            </a:r>
            <a:endParaRPr sz="2600" dirty="0"/>
          </a:p>
          <a:p>
            <a:pPr marL="382059" lvl="0" indent="-2042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600" dirty="0"/>
          </a:p>
          <a:p>
            <a:pPr marL="382059" lvl="0" indent="-3820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600" dirty="0"/>
              <a:t>Gestione delle eccezioni da parte dell'utente</a:t>
            </a:r>
            <a:endParaRPr sz="2600" dirty="0"/>
          </a:p>
          <a:p>
            <a:pPr marL="382059" lvl="0" indent="-2042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600" dirty="0"/>
          </a:p>
          <a:p>
            <a:pPr marL="382059" lvl="0" indent="-3820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600" dirty="0"/>
              <a:t>Gestione della memoria (allocazione &amp; GC)</a:t>
            </a:r>
            <a:endParaRPr sz="2600" dirty="0"/>
          </a:p>
        </p:txBody>
      </p:sp>
      <p:sp>
        <p:nvSpPr>
          <p:cNvPr id="299" name="Google Shape;299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FB941D-109F-407E-A97F-5CA35874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5762589" y="242132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Concorrente</a:t>
            </a:r>
            <a:endParaRPr dirty="0"/>
          </a:p>
        </p:txBody>
      </p:sp>
      <p:sp>
        <p:nvSpPr>
          <p:cNvPr id="305" name="Google Shape;305;p16"/>
          <p:cNvSpPr txBox="1">
            <a:spLocks noGrp="1"/>
          </p:cNvSpPr>
          <p:nvPr>
            <p:ph idx="1"/>
          </p:nvPr>
        </p:nvSpPr>
        <p:spPr>
          <a:xfrm>
            <a:off x="990600" y="2641600"/>
            <a:ext cx="8070850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t" anchorCtr="0">
            <a:normAutofit/>
          </a:bodyPr>
          <a:lstStyle/>
          <a:p>
            <a:pPr marL="382059" lvl="0" indent="-3820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600" dirty="0"/>
              <a:t>Java ha un meccanismo per cui è possibile  mandare in esecuzione diversi pezzi dello stesso programma contemporaneamente (</a:t>
            </a:r>
            <a:r>
              <a:rPr lang="it-IT" sz="2600" dirty="0" err="1"/>
              <a:t>Multithread</a:t>
            </a:r>
            <a:r>
              <a:rPr lang="it-IT" sz="2600" dirty="0"/>
              <a:t>)</a:t>
            </a:r>
            <a:endParaRPr sz="2600" dirty="0"/>
          </a:p>
          <a:p>
            <a:pPr marL="382059" lvl="0" indent="-2042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600" dirty="0"/>
          </a:p>
          <a:p>
            <a:pPr marL="382059" lvl="0" indent="-2042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600" dirty="0"/>
          </a:p>
          <a:p>
            <a:pPr marL="382059" lvl="0" indent="-382059" algn="just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600" dirty="0"/>
              <a:t>In modo simile al sistema operativo che invece esegue più processi contemporaneamente.</a:t>
            </a:r>
            <a:endParaRPr sz="2600" dirty="0"/>
          </a:p>
        </p:txBody>
      </p:sp>
      <p:sp>
        <p:nvSpPr>
          <p:cNvPr id="306" name="Google Shape;306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D2B1C0-A03D-42E3-935D-B782875B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>
            <a:spLocks noGrp="1"/>
          </p:cNvSpPr>
          <p:nvPr>
            <p:ph type="title"/>
          </p:nvPr>
        </p:nvSpPr>
        <p:spPr>
          <a:xfrm>
            <a:off x="5467842" y="176332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Sicuro</a:t>
            </a:r>
            <a:endParaRPr dirty="0"/>
          </a:p>
        </p:txBody>
      </p:sp>
      <p:sp>
        <p:nvSpPr>
          <p:cNvPr id="312" name="Google Shape;312;p17"/>
          <p:cNvSpPr txBox="1">
            <a:spLocks noGrp="1"/>
          </p:cNvSpPr>
          <p:nvPr>
            <p:ph idx="1"/>
          </p:nvPr>
        </p:nvSpPr>
        <p:spPr>
          <a:xfrm>
            <a:off x="924745" y="1869978"/>
            <a:ext cx="807085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t" anchorCtr="0">
            <a:normAutofit/>
          </a:bodyPr>
          <a:lstStyle/>
          <a:p>
            <a:pPr marL="382059" lvl="0" indent="-382059" algn="just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060"/>
              <a:buChar char="•"/>
            </a:pPr>
            <a:r>
              <a:rPr lang="it-IT" sz="2600" dirty="0"/>
              <a:t>Java è destinato all</a:t>
            </a:r>
            <a:r>
              <a:rPr lang="it-IT" sz="2600" dirty="0">
                <a:sym typeface="Arial"/>
              </a:rPr>
              <a:t>’</a:t>
            </a:r>
            <a:r>
              <a:rPr lang="it-IT" sz="2600" dirty="0"/>
              <a:t>impiego in ambienti di reti/distribuiti, di conseguenza si è insistito molto sulla sicurezza</a:t>
            </a:r>
            <a:endParaRPr sz="2600" dirty="0"/>
          </a:p>
          <a:p>
            <a:pPr marL="382059" lvl="0" indent="-382059" algn="just" rtl="0">
              <a:lnSpc>
                <a:spcPct val="6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060"/>
              <a:buNone/>
            </a:pPr>
            <a:endParaRPr sz="2600" dirty="0"/>
          </a:p>
          <a:p>
            <a:pPr marL="382059" lvl="0" indent="-382059" algn="just" rtl="0">
              <a:lnSpc>
                <a:spcPct val="6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060"/>
              <a:buNone/>
            </a:pPr>
            <a:r>
              <a:rPr lang="it-IT" sz="2600" b="1" dirty="0"/>
              <a:t>Esempi</a:t>
            </a:r>
            <a:r>
              <a:rPr lang="it-IT" sz="2600" dirty="0"/>
              <a:t>:</a:t>
            </a:r>
            <a:endParaRPr sz="2600" dirty="0"/>
          </a:p>
          <a:p>
            <a:pPr marL="382059" lvl="0" indent="-382059" algn="just" rtl="0">
              <a:lnSpc>
                <a:spcPct val="6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060"/>
              <a:buNone/>
            </a:pPr>
            <a:r>
              <a:rPr lang="it-IT" sz="2600" dirty="0"/>
              <a:t>1) In Java non si può</a:t>
            </a:r>
            <a:endParaRPr sz="2600" dirty="0"/>
          </a:p>
          <a:p>
            <a:pPr marL="382059" lvl="0" indent="-382059" algn="just" rtl="0">
              <a:lnSpc>
                <a:spcPct val="6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060"/>
              <a:buNone/>
            </a:pPr>
            <a:r>
              <a:rPr lang="it-IT" sz="2600" dirty="0"/>
              <a:t>-	fare </a:t>
            </a:r>
            <a:r>
              <a:rPr lang="it-IT" sz="2600" dirty="0" err="1"/>
              <a:t>overrun</a:t>
            </a:r>
            <a:r>
              <a:rPr lang="it-IT" sz="2600" dirty="0"/>
              <a:t> dello </a:t>
            </a:r>
            <a:r>
              <a:rPr lang="it-IT" sz="2600" dirty="0" err="1"/>
              <a:t>stack</a:t>
            </a:r>
            <a:r>
              <a:rPr lang="it-IT" sz="2600" dirty="0"/>
              <a:t> a </a:t>
            </a:r>
            <a:r>
              <a:rPr lang="it-IT" sz="2600" dirty="0" err="1"/>
              <a:t>runtime</a:t>
            </a:r>
            <a:endParaRPr sz="2600" dirty="0"/>
          </a:p>
          <a:p>
            <a:pPr marL="382059" lvl="0" indent="-382059" algn="just" rtl="0">
              <a:lnSpc>
                <a:spcPct val="6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060"/>
              <a:buFont typeface="Calibri"/>
              <a:buChar char="-"/>
            </a:pPr>
            <a:r>
              <a:rPr lang="it-IT" sz="2600" dirty="0"/>
              <a:t>uscire fuori dallo spazio di elaborazione nella RAM</a:t>
            </a:r>
            <a:endParaRPr sz="2600" dirty="0"/>
          </a:p>
          <a:p>
            <a:pPr marL="382059" lvl="0" indent="-382059" algn="just" rtl="0">
              <a:lnSpc>
                <a:spcPct val="6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060"/>
              <a:buNone/>
            </a:pPr>
            <a:r>
              <a:rPr lang="it-IT" sz="2600" dirty="0"/>
              <a:t>2)  Se si scarica un applicazione dalla rete, </a:t>
            </a:r>
            <a:endParaRPr sz="2600" dirty="0"/>
          </a:p>
          <a:p>
            <a:pPr marL="382059" lvl="0" indent="-382059" algn="just" rtl="0">
              <a:lnSpc>
                <a:spcPct val="6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060"/>
              <a:buNone/>
            </a:pPr>
            <a:r>
              <a:rPr lang="it-IT" sz="2600" dirty="0"/>
              <a:t>	questa non può leggere/scrivere dal FS locale o aprire connessioni remote  (ultimamente questo limite è stato superato grazie alla firma digitale associata)</a:t>
            </a:r>
            <a:endParaRPr sz="2600" dirty="0"/>
          </a:p>
        </p:txBody>
      </p:sp>
      <p:sp>
        <p:nvSpPr>
          <p:cNvPr id="313" name="Google Shape;31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0BD4F7-C06D-4A74-9D9C-6223FB92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5938841" y="154728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Utilizzare Java</a:t>
            </a:r>
            <a:endParaRPr dirty="0"/>
          </a:p>
        </p:txBody>
      </p:sp>
      <p:sp>
        <p:nvSpPr>
          <p:cNvPr id="319" name="Google Shape;319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None/>
            </a:pPr>
            <a:endParaRPr/>
          </a:p>
          <a:p>
            <a:pPr marL="382059" lvl="0" indent="-382059" algn="l" rtl="0"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None/>
            </a:pPr>
            <a:endParaRPr/>
          </a:p>
          <a:p>
            <a:pPr marL="382059" lvl="0" indent="-382059" algn="ctr" rtl="0">
              <a:spcBef>
                <a:spcPts val="96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Noto Sans Symbols"/>
              <a:buNone/>
            </a:pPr>
            <a:r>
              <a:rPr lang="it-IT" sz="4800" b="1"/>
              <a:t>J</a:t>
            </a:r>
            <a:r>
              <a:rPr lang="it-IT" sz="4800"/>
              <a:t>ava </a:t>
            </a:r>
            <a:r>
              <a:rPr lang="it-IT" sz="4800" b="1"/>
              <a:t>2</a:t>
            </a:r>
            <a:r>
              <a:rPr lang="it-IT" sz="4800"/>
              <a:t> </a:t>
            </a:r>
            <a:r>
              <a:rPr lang="it-IT" sz="4800" b="1"/>
              <a:t>S</a:t>
            </a:r>
            <a:r>
              <a:rPr lang="it-IT" sz="4800"/>
              <a:t>tandard </a:t>
            </a:r>
            <a:r>
              <a:rPr lang="it-IT" sz="4800" b="1"/>
              <a:t>E</a:t>
            </a:r>
            <a:r>
              <a:rPr lang="it-IT" sz="4800"/>
              <a:t>dition</a:t>
            </a:r>
            <a:endParaRPr/>
          </a:p>
          <a:p>
            <a:pPr marL="382059" lvl="0" indent="-382059" algn="ctr" rtl="0"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None/>
            </a:pPr>
            <a:r>
              <a:rPr lang="it-IT"/>
              <a:t>development kit</a:t>
            </a:r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  <p:pic>
        <p:nvPicPr>
          <p:cNvPr id="321" name="Google Shape;321;p18" descr="j02377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1866" y="5403853"/>
            <a:ext cx="11969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88AB15A-38E7-476D-8AA2-23DAB6FAC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50372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6075293" y="154728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Che cosa serve?</a:t>
            </a:r>
            <a:endParaRPr dirty="0"/>
          </a:p>
        </p:txBody>
      </p:sp>
      <p:sp>
        <p:nvSpPr>
          <p:cNvPr id="327" name="Google Shape;327;p19"/>
          <p:cNvSpPr txBox="1">
            <a:spLocks noGrp="1"/>
          </p:cNvSpPr>
          <p:nvPr>
            <p:ph idx="1"/>
          </p:nvPr>
        </p:nvSpPr>
        <p:spPr>
          <a:xfrm>
            <a:off x="691515" y="1567416"/>
            <a:ext cx="8675370" cy="543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Char char="•"/>
            </a:pPr>
            <a:r>
              <a:rPr lang="it-IT" sz="2600" dirty="0"/>
              <a:t>Pacchetto di programmi con cui lavorare in Java, primi fra tutti il compilatore e la JVM per la piattaforma prescelta.</a:t>
            </a:r>
            <a:endParaRPr sz="2600" dirty="0"/>
          </a:p>
          <a:p>
            <a:pPr marL="382059" lvl="0" indent="-153459" algn="l" rtl="0"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None/>
            </a:pPr>
            <a:endParaRPr sz="2600" dirty="0"/>
          </a:p>
          <a:p>
            <a:pPr marL="382059" lvl="0" indent="-382059" algn="l" rtl="0">
              <a:spcBef>
                <a:spcPts val="720"/>
              </a:spcBef>
              <a:spcAft>
                <a:spcPts val="0"/>
              </a:spcAft>
              <a:buClr>
                <a:srgbClr val="17365D"/>
              </a:buClr>
              <a:buSzPts val="3600"/>
              <a:buChar char="•"/>
            </a:pPr>
            <a:r>
              <a:rPr lang="it-IT" sz="2600" dirty="0"/>
              <a:t>Dal sito della SUN è possibile scaricare il KIT minimo per lavorare in Java che comprende i due elementi precedenti ed altro.</a:t>
            </a:r>
            <a:endParaRPr sz="2600" dirty="0"/>
          </a:p>
        </p:txBody>
      </p:sp>
      <p:sp>
        <p:nvSpPr>
          <p:cNvPr id="328" name="Google Shape;328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801" y="5398368"/>
            <a:ext cx="1882551" cy="1242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19"/>
          <p:cNvGrpSpPr/>
          <p:nvPr/>
        </p:nvGrpSpPr>
        <p:grpSpPr>
          <a:xfrm>
            <a:off x="4114803" y="4810132"/>
            <a:ext cx="5608637" cy="1966914"/>
            <a:chOff x="1431" y="3083"/>
            <a:chExt cx="3533" cy="1239"/>
          </a:xfrm>
        </p:grpSpPr>
        <p:sp>
          <p:nvSpPr>
            <p:cNvPr id="331" name="Google Shape;331;p19"/>
            <p:cNvSpPr/>
            <p:nvPr/>
          </p:nvSpPr>
          <p:spPr>
            <a:xfrm>
              <a:off x="2164" y="3083"/>
              <a:ext cx="2159" cy="31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Kit disponibili in Java</a:t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3757" y="3856"/>
              <a:ext cx="771" cy="18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J2ME</a:t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850" y="3856"/>
              <a:ext cx="907" cy="18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J2EE</a:t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943" y="3856"/>
              <a:ext cx="907" cy="18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J2SE</a:t>
              </a:r>
              <a:endParaRPr/>
            </a:p>
          </p:txBody>
        </p:sp>
        <p:cxnSp>
          <p:nvCxnSpPr>
            <p:cNvPr id="335" name="Google Shape;335;p19"/>
            <p:cNvCxnSpPr/>
            <p:nvPr/>
          </p:nvCxnSpPr>
          <p:spPr>
            <a:xfrm flipH="1">
              <a:off x="2352" y="3447"/>
              <a:ext cx="272" cy="31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19"/>
            <p:cNvCxnSpPr/>
            <p:nvPr/>
          </p:nvCxnSpPr>
          <p:spPr>
            <a:xfrm>
              <a:off x="3304" y="3447"/>
              <a:ext cx="0" cy="31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19"/>
            <p:cNvCxnSpPr/>
            <p:nvPr/>
          </p:nvCxnSpPr>
          <p:spPr>
            <a:xfrm>
              <a:off x="3894" y="3447"/>
              <a:ext cx="272" cy="31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8" name="Google Shape;338;p19"/>
            <p:cNvSpPr txBox="1"/>
            <p:nvPr/>
          </p:nvSpPr>
          <p:spPr>
            <a:xfrm>
              <a:off x="1431" y="4117"/>
              <a:ext cx="1194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2 Standard Edition</a:t>
              </a:r>
              <a:endParaRPr/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2624" y="4128"/>
              <a:ext cx="1239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2 enterprise Edition</a:t>
              </a:r>
              <a:endParaRPr/>
            </a:p>
          </p:txBody>
        </p:sp>
        <p:sp>
          <p:nvSpPr>
            <p:cNvPr id="340" name="Google Shape;340;p19"/>
            <p:cNvSpPr txBox="1"/>
            <p:nvPr/>
          </p:nvSpPr>
          <p:spPr>
            <a:xfrm>
              <a:off x="3894" y="4128"/>
              <a:ext cx="1070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2 Micro Edition</a:t>
              </a:r>
              <a:endParaRPr/>
            </a:p>
          </p:txBody>
        </p:sp>
      </p:grpSp>
      <p:sp>
        <p:nvSpPr>
          <p:cNvPr id="341" name="Google Shape;341;p19"/>
          <p:cNvSpPr txBox="1"/>
          <p:nvPr/>
        </p:nvSpPr>
        <p:spPr>
          <a:xfrm>
            <a:off x="1066800" y="4876800"/>
            <a:ext cx="2523958" cy="407839"/>
          </a:xfrm>
          <a:prstGeom prst="rect">
            <a:avLst/>
          </a:prstGeom>
          <a:solidFill>
            <a:srgbClr val="90C4D6">
              <a:alpha val="49803"/>
            </a:srgbClr>
          </a:solidFill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http://java.sun.com</a:t>
            </a:r>
            <a:endParaRPr sz="2000" b="1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AA3086F-E457-4259-94CD-8A3305BC8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5330510" y="313041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Cenni storici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Nasce nel 1995 nei laboratori della </a:t>
            </a:r>
            <a:r>
              <a:rPr lang="it-IT" sz="2800" dirty="0" err="1"/>
              <a:t>Sun</a:t>
            </a:r>
            <a:r>
              <a:rPr lang="it-IT" sz="2800" dirty="0"/>
              <a:t> </a:t>
            </a:r>
            <a:r>
              <a:rPr lang="it-IT" sz="2800" dirty="0" err="1"/>
              <a:t>Microsystem</a:t>
            </a:r>
            <a:endParaRPr sz="2800" dirty="0"/>
          </a:p>
          <a:p>
            <a:pPr marL="382059" lvl="0" indent="-20425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800" dirty="0"/>
          </a:p>
          <a:p>
            <a:pPr marL="382059" lvl="0" indent="-38205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Dopo un esperimento fallimentare per la creazione di telecomandi intelligenti per il </a:t>
            </a:r>
            <a:r>
              <a:rPr lang="it-IT" sz="2800" dirty="0">
                <a:solidFill>
                  <a:srgbClr val="3366FF"/>
                </a:solidFill>
              </a:rPr>
              <a:t>video on </a:t>
            </a:r>
            <a:r>
              <a:rPr lang="it-IT" sz="2800" dirty="0" err="1">
                <a:solidFill>
                  <a:srgbClr val="3366FF"/>
                </a:solidFill>
              </a:rPr>
              <a:t>demanding</a:t>
            </a:r>
            <a:endParaRPr sz="2800" dirty="0">
              <a:solidFill>
                <a:srgbClr val="3366FF"/>
              </a:solidFill>
            </a:endParaRPr>
          </a:p>
          <a:p>
            <a:pPr marL="382059" lvl="0" indent="-20425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800" dirty="0"/>
          </a:p>
          <a:p>
            <a:pPr marL="382059" lvl="0" indent="-38205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Sfrutta le </a:t>
            </a:r>
            <a:r>
              <a:rPr lang="it-IT" sz="2800" dirty="0">
                <a:solidFill>
                  <a:srgbClr val="3366FF"/>
                </a:solidFill>
              </a:rPr>
              <a:t>nuove esigenze del mercato</a:t>
            </a:r>
            <a:r>
              <a:rPr lang="it-IT" sz="2800" dirty="0"/>
              <a:t> del software, in particolare le tecnologie di rete e internet</a:t>
            </a:r>
            <a:endParaRPr dirty="0"/>
          </a:p>
          <a:p>
            <a:pPr marL="382059" lvl="0" indent="-20425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</a:pPr>
            <a:endParaRPr sz="2800" dirty="0"/>
          </a:p>
          <a:p>
            <a:pPr marL="382059" lvl="0" indent="-38205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Rivoluziona il mondo del </a:t>
            </a:r>
            <a:r>
              <a:rPr lang="it-IT" sz="2800" dirty="0" err="1"/>
              <a:t>sw</a:t>
            </a:r>
            <a:r>
              <a:rPr lang="it-IT" sz="2800" dirty="0"/>
              <a:t>, in particolare di grande impatto, la tecnologia che consente di </a:t>
            </a:r>
            <a:r>
              <a:rPr lang="it-IT" sz="2800" dirty="0">
                <a:solidFill>
                  <a:srgbClr val="3366FF"/>
                </a:solidFill>
              </a:rPr>
              <a:t>rendere le pagine web “attive”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2A6C18-72E4-43B7-A42D-2623FE19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>
            <a:spLocks noGrp="1"/>
          </p:cNvSpPr>
          <p:nvPr>
            <p:ph type="title"/>
          </p:nvPr>
        </p:nvSpPr>
        <p:spPr>
          <a:xfrm>
            <a:off x="3620855" y="240715"/>
            <a:ext cx="6208856" cy="107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Verdana"/>
              <a:buNone/>
            </a:pPr>
            <a:r>
              <a:rPr lang="it-IT" dirty="0">
                <a:sym typeface="Verdana"/>
              </a:rPr>
              <a:t>La Tecnologia Java 2</a:t>
            </a:r>
            <a:endParaRPr dirty="0"/>
          </a:p>
        </p:txBody>
      </p:sp>
      <p:pic>
        <p:nvPicPr>
          <p:cNvPr id="351" name="Google Shape;351;p20" descr="http://www.javaman.com.br/apres/java&amp;jini/JavaEdition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560" y="1406769"/>
            <a:ext cx="9088992" cy="56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A67AD11-0C5B-4D96-8FAE-28C18516D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Cubo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61" y="2222025"/>
            <a:ext cx="3476784" cy="383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6149" name="CasellaDiTesto 7"/>
          <p:cNvSpPr txBox="1">
            <a:spLocks noChangeArrowheads="1"/>
          </p:cNvSpPr>
          <p:nvPr/>
        </p:nvSpPr>
        <p:spPr bwMode="auto">
          <a:xfrm>
            <a:off x="3445352" y="241777"/>
            <a:ext cx="677195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The Java™ Platform</a:t>
            </a: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3" y="1589882"/>
            <a:ext cx="8212614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Segnaposto numero diapositiva 2"/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AE0311-458A-4195-A9E5-A19872F94F01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it-IT" altLang="it-IT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373824" y="655652"/>
            <a:ext cx="9402624" cy="41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Verdana"/>
              <a:buNone/>
            </a:pPr>
            <a:r>
              <a:rPr lang="it-IT" dirty="0">
                <a:sym typeface="Verdana"/>
              </a:rPr>
              <a:t>La Piattaforma Java 2 Standard Edition</a:t>
            </a:r>
            <a:endParaRPr dirty="0"/>
          </a:p>
        </p:txBody>
      </p:sp>
      <p:pic>
        <p:nvPicPr>
          <p:cNvPr id="361" name="Google Shape;361;p21" descr="http://screenshots.softonic.com/s2de/7000/7563/3_java_platfor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1368813"/>
            <a:ext cx="9523008" cy="582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CF5194-7B10-4F9D-917B-A2791BE3B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79679" y="122122"/>
            <a:ext cx="6287206" cy="1445294"/>
          </a:xfrm>
        </p:spPr>
        <p:txBody>
          <a:bodyPr/>
          <a:lstStyle/>
          <a:p>
            <a:r>
              <a:rPr lang="en-US" altLang="it-IT" sz="2800" b="1" dirty="0">
                <a:solidFill>
                  <a:srgbClr val="000066"/>
                </a:solidFill>
              </a:rPr>
              <a:t>Java Background: </a:t>
            </a:r>
            <a:br>
              <a:rPr lang="en-US" altLang="it-IT" sz="2800" b="1" dirty="0">
                <a:solidFill>
                  <a:srgbClr val="000066"/>
                </a:solidFill>
              </a:rPr>
            </a:br>
            <a:r>
              <a:rPr lang="en-US" altLang="it-IT" sz="2800" b="1" dirty="0" err="1">
                <a:solidFill>
                  <a:srgbClr val="000066"/>
                </a:solidFill>
              </a:rPr>
              <a:t>Cos’</a:t>
            </a:r>
            <a:r>
              <a:rPr lang="en-US" altLang="it-IT" sz="2800" b="1" dirty="0">
                <a:solidFill>
                  <a:srgbClr val="000066"/>
                </a:solidFill>
              </a:rPr>
              <a:t> è la </a:t>
            </a:r>
            <a:r>
              <a:rPr lang="en-US" altLang="it-IT" sz="2800" b="1" dirty="0" err="1">
                <a:solidFill>
                  <a:srgbClr val="000066"/>
                </a:solidFill>
              </a:rPr>
              <a:t>tecnologia</a:t>
            </a:r>
            <a:r>
              <a:rPr lang="en-US" altLang="it-IT" sz="2800" b="1" dirty="0">
                <a:solidFill>
                  <a:srgbClr val="000066"/>
                </a:solidFill>
              </a:rPr>
              <a:t> Java?</a:t>
            </a:r>
            <a:br>
              <a:rPr lang="en-US" altLang="it-IT" sz="2800" b="1" dirty="0">
                <a:solidFill>
                  <a:srgbClr val="000066"/>
                </a:solidFill>
              </a:rPr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23</a:t>
            </a:fld>
            <a:endParaRPr lang="it-IT"/>
          </a:p>
        </p:txBody>
      </p:sp>
      <p:sp>
        <p:nvSpPr>
          <p:cNvPr id="6" name="CasellaDiTesto 8"/>
          <p:cNvSpPr txBox="1">
            <a:spLocks noChangeArrowheads="1"/>
          </p:cNvSpPr>
          <p:nvPr/>
        </p:nvSpPr>
        <p:spPr bwMode="auto">
          <a:xfrm>
            <a:off x="662152" y="2492375"/>
            <a:ext cx="651509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800" dirty="0" smtClean="0">
                <a:solidFill>
                  <a:srgbClr val="1A2C4B"/>
                </a:solidFill>
                <a:latin typeface="+mn-lt"/>
              </a:rPr>
              <a:t>La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tecnologia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Java è: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it-IT" sz="2800" dirty="0" smtClean="0">
                <a:solidFill>
                  <a:srgbClr val="1A2C4B"/>
                </a:solidFill>
                <a:latin typeface="+mn-lt"/>
              </a:rPr>
              <a:t>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linguaggio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programmazione</a:t>
            </a:r>
            <a:endParaRPr lang="en-US" altLang="it-IT" sz="2800" dirty="0">
              <a:solidFill>
                <a:srgbClr val="1A2C4B"/>
              </a:solidFill>
              <a:latin typeface="+mn-lt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ambiente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sviluppo</a:t>
            </a:r>
            <a:endParaRPr lang="en-US" altLang="it-IT" sz="2800" dirty="0">
              <a:solidFill>
                <a:srgbClr val="1A2C4B"/>
              </a:solidFill>
              <a:latin typeface="+mn-lt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ambiente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applicativo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e di runtime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it-IT" sz="2800" dirty="0" smtClean="0">
                <a:solidFill>
                  <a:srgbClr val="1A2C4B"/>
                </a:solidFill>
                <a:latin typeface="+mn-lt"/>
              </a:rPr>
              <a:t>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ambiente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di deploy</a:t>
            </a:r>
          </a:p>
        </p:txBody>
      </p:sp>
      <p:pic>
        <p:nvPicPr>
          <p:cNvPr id="7" name="Picture 3" descr="C:\Users\aita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246" y="2791811"/>
            <a:ext cx="2116138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8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7171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7172" name="CasellaDiTesto 7"/>
          <p:cNvSpPr txBox="1">
            <a:spLocks noChangeArrowheads="1"/>
          </p:cNvSpPr>
          <p:nvPr/>
        </p:nvSpPr>
        <p:spPr bwMode="auto">
          <a:xfrm>
            <a:off x="3485515" y="84614"/>
            <a:ext cx="677195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La tecnologia Java: </a:t>
            </a:r>
          </a:p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Un linguaggio di programmazione</a:t>
            </a:r>
          </a:p>
        </p:txBody>
      </p:sp>
      <p:sp>
        <p:nvSpPr>
          <p:cNvPr id="7173" name="CasellaDiTesto 8"/>
          <p:cNvSpPr txBox="1">
            <a:spLocks noChangeArrowheads="1"/>
          </p:cNvSpPr>
          <p:nvPr/>
        </p:nvSpPr>
        <p:spPr bwMode="auto">
          <a:xfrm>
            <a:off x="924910" y="2852421"/>
            <a:ext cx="60845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800" dirty="0" smtClean="0">
                <a:solidFill>
                  <a:srgbClr val="1A2C4B"/>
                </a:solidFill>
                <a:latin typeface="+mn-lt"/>
              </a:rPr>
              <a:t>Come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linguaggio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programmazione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, Java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può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realizzare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tutti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i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tipi di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applicazione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così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come 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qualsiasi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altro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linguaggio</a:t>
            </a:r>
            <a:endParaRPr lang="en-US" altLang="it-IT" sz="2800" dirty="0">
              <a:solidFill>
                <a:srgbClr val="1A2C4B"/>
              </a:solidFill>
              <a:latin typeface="+mn-lt"/>
            </a:endParaRPr>
          </a:p>
        </p:txBody>
      </p:sp>
      <p:pic>
        <p:nvPicPr>
          <p:cNvPr id="7174" name="Picture 3" descr="C:\Users\aita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48" y="2936240"/>
            <a:ext cx="2329498" cy="192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Segnaposto numero diapositiva 2"/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EC2C6A-BE98-40C7-89E9-706A9E23AEE2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it-IT" altLang="it-IT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8195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8196" name="CasellaDiTesto 7"/>
          <p:cNvSpPr txBox="1">
            <a:spLocks noChangeArrowheads="1"/>
          </p:cNvSpPr>
          <p:nvPr/>
        </p:nvSpPr>
        <p:spPr bwMode="auto">
          <a:xfrm>
            <a:off x="3485515" y="84614"/>
            <a:ext cx="677195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La tecnologia Java: </a:t>
            </a:r>
          </a:p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Un ambiente di sviluppo</a:t>
            </a:r>
          </a:p>
        </p:txBody>
      </p:sp>
      <p:sp>
        <p:nvSpPr>
          <p:cNvPr id="8197" name="CasellaDiTesto 8"/>
          <p:cNvSpPr txBox="1">
            <a:spLocks noChangeArrowheads="1"/>
          </p:cNvSpPr>
          <p:nvPr/>
        </p:nvSpPr>
        <p:spPr bwMode="auto">
          <a:xfrm>
            <a:off x="831213" y="2064862"/>
            <a:ext cx="65785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it-IT" sz="2800" dirty="0" smtClean="0">
                <a:solidFill>
                  <a:srgbClr val="1A2C4B"/>
                </a:solidFill>
                <a:latin typeface="+mn-lt"/>
              </a:rPr>
              <a:t>Come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ambiente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sviluppo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, la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tecnologia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Java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fornisce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ampio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set di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strumenti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:</a:t>
            </a: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compilatore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(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javac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)</a:t>
            </a:r>
            <a:r>
              <a:rPr lang="ar-SA" altLang="it-IT" sz="2800" dirty="0">
                <a:solidFill>
                  <a:srgbClr val="1A2C4B"/>
                </a:solidFill>
                <a:latin typeface="+mn-lt"/>
              </a:rPr>
              <a:t>‏</a:t>
            </a:r>
            <a:endParaRPr lang="en-US" altLang="it-IT" sz="2800" dirty="0">
              <a:solidFill>
                <a:srgbClr val="1A2C4B"/>
              </a:solidFill>
              <a:latin typeface="+mn-lt"/>
            </a:endParaRP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interprete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(java)</a:t>
            </a:r>
            <a:r>
              <a:rPr lang="ar-SA" altLang="it-IT" sz="2800" dirty="0">
                <a:solidFill>
                  <a:srgbClr val="1A2C4B"/>
                </a:solidFill>
                <a:latin typeface="+mn-lt"/>
              </a:rPr>
              <a:t>‏</a:t>
            </a:r>
            <a:endParaRPr lang="en-US" altLang="it-IT" sz="2800" dirty="0">
              <a:solidFill>
                <a:srgbClr val="1A2C4B"/>
              </a:solidFill>
              <a:latin typeface="+mn-lt"/>
            </a:endParaRP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Un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generatore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documentazione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(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javadoc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)</a:t>
            </a:r>
            <a:r>
              <a:rPr lang="ar-SA" altLang="it-IT" sz="2800" dirty="0">
                <a:solidFill>
                  <a:srgbClr val="1A2C4B"/>
                </a:solidFill>
                <a:latin typeface="+mn-lt"/>
              </a:rPr>
              <a:t>‏</a:t>
            </a:r>
            <a:endParaRPr lang="en-US" altLang="it-IT" sz="2800" dirty="0">
              <a:solidFill>
                <a:srgbClr val="1A2C4B"/>
              </a:solidFill>
              <a:latin typeface="+mn-lt"/>
            </a:endParaRP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Uno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strumento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impachettamento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delle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classi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(jar)</a:t>
            </a: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E </a:t>
            </a:r>
            <a:r>
              <a:rPr lang="en-US" altLang="it-IT" sz="2800" dirty="0" err="1">
                <a:solidFill>
                  <a:srgbClr val="1A2C4B"/>
                </a:solidFill>
                <a:latin typeface="+mn-lt"/>
              </a:rPr>
              <a:t>così</a:t>
            </a:r>
            <a:r>
              <a:rPr lang="en-US" altLang="it-IT" sz="2800" dirty="0">
                <a:solidFill>
                  <a:srgbClr val="1A2C4B"/>
                </a:solidFill>
                <a:latin typeface="+mn-lt"/>
              </a:rPr>
              <a:t> via...</a:t>
            </a:r>
          </a:p>
        </p:txBody>
      </p:sp>
      <p:pic>
        <p:nvPicPr>
          <p:cNvPr id="8198" name="Picture 3" descr="C:\Users\aita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82" y="2946751"/>
            <a:ext cx="2329498" cy="192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egnaposto numero diapositiva 2"/>
          <p:cNvSpPr>
            <a:spLocks noGrp="1"/>
          </p:cNvSpPr>
          <p:nvPr>
            <p:ph type="sldNum" idx="12"/>
          </p:nvPr>
        </p:nvSpPr>
        <p:spPr bwMode="auto">
          <a:xfrm>
            <a:off x="6871494" y="7214375"/>
            <a:ext cx="2346960" cy="413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4983E0-9FD5-48EC-A10C-7DD41B18A119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it-IT" altLang="it-IT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sellaDiTesto 8"/>
          <p:cNvSpPr txBox="1">
            <a:spLocks noChangeArrowheads="1"/>
          </p:cNvSpPr>
          <p:nvPr/>
        </p:nvSpPr>
        <p:spPr bwMode="auto">
          <a:xfrm>
            <a:off x="831214" y="1936516"/>
            <a:ext cx="865172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it-IT" sz="24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Le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applicazioni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Java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sono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tipicamente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programmi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general-purpose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eseguiti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su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ogni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macchina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dove è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installato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un Java runtime environment (JRE). </a:t>
            </a:r>
          </a:p>
          <a:p>
            <a:pPr algn="just" eaLnBrk="1" hangingPunct="1"/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Esistono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2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ambienti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principali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deploy: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La JRE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fornita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da Java 2 Software Development Kit (SDK)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che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contiene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set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completo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classi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per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tutti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package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della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tecnologia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Javacontains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,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che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include le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classi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per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linguaggio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base, le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classi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per le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componenti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GUI, 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così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via. 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L</a:t>
            </a:r>
            <a:r>
              <a:rPr lang="en-US" altLang="it-IT" sz="2400" dirty="0" smtClean="0">
                <a:solidFill>
                  <a:srgbClr val="1A2C4B"/>
                </a:solidFill>
                <a:latin typeface="+mn-lt"/>
              </a:rPr>
              <a:t>’ </a:t>
            </a:r>
            <a:r>
              <a:rPr lang="en-US" altLang="it-IT" sz="2400" dirty="0" err="1" smtClean="0">
                <a:solidFill>
                  <a:srgbClr val="1A2C4B"/>
                </a:solidFill>
                <a:latin typeface="+mn-lt"/>
              </a:rPr>
              <a:t>altro</a:t>
            </a:r>
            <a:r>
              <a:rPr lang="en-US" altLang="it-IT" sz="2400" dirty="0" smtClean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principale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ambiente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deploy e di runtime è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sul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web browser. </a:t>
            </a:r>
          </a:p>
          <a:p>
            <a:pPr marL="914400" lvl="2" indent="0" algn="just" eaLnBrk="1" hangingPunct="1"/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La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maggior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parte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browserforniscono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un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interprete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per la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tecnologia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Java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ed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un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ambiente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runtime. 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9221" name="CasellaDiTesto 7"/>
          <p:cNvSpPr txBox="1">
            <a:spLocks noChangeArrowheads="1"/>
          </p:cNvSpPr>
          <p:nvPr/>
        </p:nvSpPr>
        <p:spPr bwMode="auto">
          <a:xfrm>
            <a:off x="3365024" y="109061"/>
            <a:ext cx="71299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200" b="1">
                <a:solidFill>
                  <a:srgbClr val="000066"/>
                </a:solidFill>
              </a:rPr>
              <a:t>La tecnologia Java </a:t>
            </a:r>
            <a:r>
              <a:rPr lang="en-US" altLang="it-IT" sz="2420" b="1">
                <a:solidFill>
                  <a:srgbClr val="000066"/>
                </a:solidFill>
              </a:rPr>
              <a:t>:</a:t>
            </a:r>
          </a:p>
          <a:p>
            <a:pPr algn="ctr" eaLnBrk="1" hangingPunct="1"/>
            <a:r>
              <a:rPr lang="en-US" altLang="it-IT" sz="2420" b="1">
                <a:solidFill>
                  <a:srgbClr val="000066"/>
                </a:solidFill>
              </a:rPr>
              <a:t>Un ambiente applicativo e di runtime</a:t>
            </a:r>
          </a:p>
        </p:txBody>
      </p:sp>
      <p:sp>
        <p:nvSpPr>
          <p:cNvPr id="9222" name="Segnaposto numero diapositiva 2"/>
          <p:cNvSpPr>
            <a:spLocks noGrp="1"/>
          </p:cNvSpPr>
          <p:nvPr>
            <p:ph type="sldNum" idx="12"/>
          </p:nvPr>
        </p:nvSpPr>
        <p:spPr bwMode="auto">
          <a:xfrm>
            <a:off x="7008824" y="7203863"/>
            <a:ext cx="2346960" cy="413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8CCEE1-0A68-406B-86CD-1BC026CC77BB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it-IT" altLang="it-IT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0243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0244" name="CasellaDiTesto 7"/>
          <p:cNvSpPr txBox="1">
            <a:spLocks noChangeArrowheads="1"/>
          </p:cNvSpPr>
          <p:nvPr/>
        </p:nvSpPr>
        <p:spPr bwMode="auto">
          <a:xfrm>
            <a:off x="3485515" y="241777"/>
            <a:ext cx="677195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3080" b="1">
                <a:solidFill>
                  <a:srgbClr val="000066"/>
                </a:solidFill>
              </a:rPr>
              <a:t>Java Features</a:t>
            </a:r>
          </a:p>
        </p:txBody>
      </p:sp>
      <p:sp>
        <p:nvSpPr>
          <p:cNvPr id="10245" name="CasellaDiTesto 8"/>
          <p:cNvSpPr txBox="1">
            <a:spLocks noChangeArrowheads="1"/>
          </p:cNvSpPr>
          <p:nvPr/>
        </p:nvSpPr>
        <p:spPr bwMode="auto">
          <a:xfrm>
            <a:off x="1861503" y="2871629"/>
            <a:ext cx="48318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Alcune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features di Java: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La Java Virtual Machine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La Garbage Collection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Code Security</a:t>
            </a:r>
          </a:p>
        </p:txBody>
      </p:sp>
      <p:pic>
        <p:nvPicPr>
          <p:cNvPr id="10246" name="Picture 3" descr="C:\Users\aita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48" y="2936240"/>
            <a:ext cx="2329498" cy="192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Segnaposto numero diapositiva 2"/>
          <p:cNvSpPr>
            <a:spLocks noGrp="1"/>
          </p:cNvSpPr>
          <p:nvPr>
            <p:ph type="sldNum" idx="12"/>
          </p:nvPr>
        </p:nvSpPr>
        <p:spPr bwMode="auto">
          <a:xfrm>
            <a:off x="7000717" y="7193354"/>
            <a:ext cx="2346960" cy="413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652F3C-03A5-4D4F-A3E2-5E4A6C857022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it-IT" altLang="it-IT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sellaDiTesto 8"/>
          <p:cNvSpPr txBox="1">
            <a:spLocks noChangeArrowheads="1"/>
          </p:cNvSpPr>
          <p:nvPr/>
        </p:nvSpPr>
        <p:spPr bwMode="auto">
          <a:xfrm>
            <a:off x="831214" y="1844894"/>
            <a:ext cx="8196898" cy="45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Java Virtual Machine (JVM)</a:t>
            </a:r>
            <a:r>
              <a:rPr lang="ar-SA" altLang="it-IT" sz="2400" dirty="0">
                <a:solidFill>
                  <a:srgbClr val="1A2C4B"/>
                </a:solidFill>
                <a:latin typeface="+mn-lt"/>
              </a:rPr>
              <a:t>‏</a:t>
            </a:r>
            <a:endParaRPr lang="en-US" altLang="it-IT" sz="2400" dirty="0">
              <a:solidFill>
                <a:srgbClr val="1A2C4B"/>
              </a:solidFill>
              <a:latin typeface="+mn-lt"/>
            </a:endParaRP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Una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macchina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virtuale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che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è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implementata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per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emulare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software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su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una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macchina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reale</a:t>
            </a:r>
            <a:endParaRPr lang="en-US" altLang="it-IT" sz="2400" dirty="0">
              <a:solidFill>
                <a:srgbClr val="1A2C4B"/>
              </a:solidFill>
              <a:latin typeface="+mn-lt"/>
            </a:endParaRP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Fornisce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le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specifiche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della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piattaforma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Hw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sulla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quale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interpretare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ed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eseguire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tutto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codice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scritto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in Java</a:t>
            </a:r>
          </a:p>
          <a:p>
            <a:pPr algn="just" eaLnBrk="1" hangingPunct="1"/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Bytecode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Un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particolare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tipo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linguaggio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macchina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che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puà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essere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inteso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solo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dalla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Java Virtual Machine (JVM)</a:t>
            </a:r>
            <a:r>
              <a:rPr lang="ar-SA" altLang="it-IT" sz="2400" dirty="0">
                <a:solidFill>
                  <a:srgbClr val="1A2C4B"/>
                </a:solidFill>
                <a:latin typeface="+mn-lt"/>
              </a:rPr>
              <a:t>‏</a:t>
            </a:r>
            <a:endParaRPr lang="en-US" altLang="it-IT" sz="2400" dirty="0">
              <a:solidFill>
                <a:srgbClr val="1A2C4B"/>
              </a:solidFill>
              <a:latin typeface="+mn-lt"/>
            </a:endParaRP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Indipendente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ogni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particolare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HW,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cosicchè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ogni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computer con un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interprete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Java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può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eseguire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programma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compilato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in Java,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senza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preccuparsi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del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tipo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computer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su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cui è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stato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compilato</a:t>
            </a:r>
            <a:endParaRPr lang="en-US" altLang="it-IT" sz="2400" dirty="0">
              <a:solidFill>
                <a:srgbClr val="1A2C4B"/>
              </a:solidFill>
              <a:latin typeface="+mn-lt"/>
            </a:endParaRP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1269" name="CasellaDiTesto 7"/>
          <p:cNvSpPr txBox="1">
            <a:spLocks noChangeArrowheads="1"/>
          </p:cNvSpPr>
          <p:nvPr/>
        </p:nvSpPr>
        <p:spPr bwMode="auto">
          <a:xfrm>
            <a:off x="3485515" y="84614"/>
            <a:ext cx="677195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Java Features: </a:t>
            </a:r>
          </a:p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La Java Virtual Machine</a:t>
            </a:r>
          </a:p>
        </p:txBody>
      </p:sp>
      <p:sp>
        <p:nvSpPr>
          <p:cNvPr id="11270" name="Segnaposto numero diapositiva 2"/>
          <p:cNvSpPr>
            <a:spLocks noGrp="1"/>
          </p:cNvSpPr>
          <p:nvPr>
            <p:ph type="sldNum" idx="12"/>
          </p:nvPr>
        </p:nvSpPr>
        <p:spPr bwMode="auto">
          <a:xfrm>
            <a:off x="6977293" y="7261560"/>
            <a:ext cx="2346960" cy="413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E5D430-9C66-43B8-B99D-44B4B80EE6C6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it-IT" altLang="it-IT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2291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2292" name="CasellaDiTesto 7"/>
          <p:cNvSpPr txBox="1">
            <a:spLocks noChangeArrowheads="1"/>
          </p:cNvSpPr>
          <p:nvPr/>
        </p:nvSpPr>
        <p:spPr bwMode="auto">
          <a:xfrm>
            <a:off x="3445352" y="84614"/>
            <a:ext cx="677195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Java Features: </a:t>
            </a:r>
          </a:p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La Garbage Collection</a:t>
            </a:r>
          </a:p>
        </p:txBody>
      </p:sp>
      <p:sp>
        <p:nvSpPr>
          <p:cNvPr id="12293" name="CasellaDiTesto 8"/>
          <p:cNvSpPr txBox="1">
            <a:spLocks noChangeArrowheads="1"/>
          </p:cNvSpPr>
          <p:nvPr/>
        </p:nvSpPr>
        <p:spPr bwMode="auto">
          <a:xfrm>
            <a:off x="1173480" y="2354904"/>
            <a:ext cx="82753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Garbage collection thread 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Responsabile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per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liberare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la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memoria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che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può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essere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liberata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.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Questo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avviene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automaticamente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durante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ciclo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vita del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programma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Java.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Il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programmatore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è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liberato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dal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fardello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deallocare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la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memoria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precedentemente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allocata</a:t>
            </a:r>
            <a:endParaRPr lang="en-US" altLang="it-IT" sz="2400" dirty="0">
              <a:solidFill>
                <a:srgbClr val="1A2C4B"/>
              </a:solidFill>
              <a:latin typeface="+mn-lt"/>
            </a:endParaRPr>
          </a:p>
        </p:txBody>
      </p:sp>
      <p:sp>
        <p:nvSpPr>
          <p:cNvPr id="12294" name="Segnaposto numero diapositiva 2"/>
          <p:cNvSpPr>
            <a:spLocks noGrp="1"/>
          </p:cNvSpPr>
          <p:nvPr>
            <p:ph type="sldNum" idx="12"/>
          </p:nvPr>
        </p:nvSpPr>
        <p:spPr bwMode="auto">
          <a:xfrm>
            <a:off x="6945761" y="7193353"/>
            <a:ext cx="2346960" cy="413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05CC1C-F856-4475-979E-470E21F84279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it-IT" altLang="it-IT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285481" y="154728"/>
            <a:ext cx="5290598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50"/>
              <a:buFont typeface="Calibri"/>
              <a:buNone/>
            </a:pPr>
            <a:r>
              <a:rPr lang="it-IT" sz="2800" dirty="0"/>
              <a:t>Principali caratteristiche di Java</a:t>
            </a:r>
            <a:endParaRPr sz="2800"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t" anchorCtr="0">
            <a:normAutofit/>
          </a:bodyPr>
          <a:lstStyle/>
          <a:p>
            <a:pPr marL="382059" lvl="0" indent="-382059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Object </a:t>
            </a:r>
            <a:r>
              <a:rPr lang="it-IT" sz="2800" dirty="0" err="1"/>
              <a:t>Oriented</a:t>
            </a:r>
            <a:r>
              <a:rPr lang="it-IT" sz="4300" dirty="0"/>
              <a:t>	</a:t>
            </a:r>
            <a:endParaRPr dirty="0"/>
          </a:p>
          <a:p>
            <a:pPr marL="382059" lvl="0" indent="-382059" algn="l" rtl="0">
              <a:spcBef>
                <a:spcPts val="113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Più Semplice		</a:t>
            </a:r>
            <a:endParaRPr dirty="0"/>
          </a:p>
          <a:p>
            <a:pPr marL="382059" lvl="0" indent="-382059" algn="l" rtl="0">
              <a:spcBef>
                <a:spcPts val="113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Indipendente dalla piattaforma (portabile)</a:t>
            </a:r>
            <a:endParaRPr dirty="0"/>
          </a:p>
          <a:p>
            <a:pPr marL="827795" lvl="1" indent="-318383" algn="l" rtl="0">
              <a:spcBef>
                <a:spcPts val="1138"/>
              </a:spcBef>
              <a:spcAft>
                <a:spcPts val="0"/>
              </a:spcAft>
              <a:buClr>
                <a:srgbClr val="17365D"/>
              </a:buClr>
              <a:buSzPts val="3069"/>
              <a:buNone/>
            </a:pPr>
            <a:r>
              <a:rPr lang="it-IT" dirty="0"/>
              <a:t>- Indipendente dall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dirty="0"/>
              <a:t>architettura</a:t>
            </a:r>
            <a:endParaRPr dirty="0"/>
          </a:p>
          <a:p>
            <a:pPr marL="382059" lvl="0" indent="-382059" algn="l" rtl="0">
              <a:spcBef>
                <a:spcPts val="113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Robusto</a:t>
            </a:r>
            <a:endParaRPr sz="2800" dirty="0"/>
          </a:p>
          <a:p>
            <a:pPr marL="382059" lvl="0" indent="-382059" algn="l" rtl="0">
              <a:spcBef>
                <a:spcPts val="113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Concorrente (multithreading)</a:t>
            </a:r>
            <a:endParaRPr dirty="0"/>
          </a:p>
          <a:p>
            <a:pPr marL="382059" lvl="0" indent="-382059" algn="l" rtl="0">
              <a:spcBef>
                <a:spcPts val="1138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it-IT" sz="2800" dirty="0"/>
              <a:t>Sicuro</a:t>
            </a:r>
            <a:endParaRPr sz="2800"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CA77BE-61EE-4653-9763-B10FD40E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3316" name="CasellaDiTesto 7"/>
          <p:cNvSpPr txBox="1">
            <a:spLocks noChangeArrowheads="1"/>
          </p:cNvSpPr>
          <p:nvPr/>
        </p:nvSpPr>
        <p:spPr bwMode="auto">
          <a:xfrm>
            <a:off x="3485515" y="84614"/>
            <a:ext cx="677195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Java Features: </a:t>
            </a:r>
          </a:p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Code Security</a:t>
            </a:r>
          </a:p>
        </p:txBody>
      </p:sp>
      <p:sp>
        <p:nvSpPr>
          <p:cNvPr id="13317" name="CasellaDiTesto 8"/>
          <p:cNvSpPr txBox="1">
            <a:spLocks noChangeArrowheads="1"/>
          </p:cNvSpPr>
          <p:nvPr/>
        </p:nvSpPr>
        <p:spPr bwMode="auto">
          <a:xfrm>
            <a:off x="1334732" y="2388510"/>
            <a:ext cx="720852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La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Sicurezza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del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codice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(Code security) è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ottenuta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in Java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attraverso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l’implementazione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del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suo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ambiente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runtime (JRE).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altLang="it-IT" sz="2400" dirty="0">
              <a:solidFill>
                <a:srgbClr val="1A2C4B"/>
              </a:solidFill>
              <a:latin typeface="+mn-lt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JRE </a:t>
            </a:r>
          </a:p>
          <a:p>
            <a:pPr lvl="1" algn="just" eaLnBrk="1" hangingPunct="1"/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Esegue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codice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compilato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per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una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JVM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ed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esegue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caricamento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delle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classi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(per mezzo di un class loader), la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verifica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del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codice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(per mezzo di un bytecode verifier)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ed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infine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l’esecuzione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del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codice</a:t>
            </a:r>
            <a:endParaRPr lang="en-US" altLang="it-IT" sz="2400" dirty="0">
              <a:solidFill>
                <a:srgbClr val="1A2C4B"/>
              </a:solidFill>
              <a:latin typeface="+mn-lt"/>
            </a:endParaRPr>
          </a:p>
        </p:txBody>
      </p:sp>
      <p:sp>
        <p:nvSpPr>
          <p:cNvPr id="13318" name="Segnaposto numero diapositiva 2"/>
          <p:cNvSpPr>
            <a:spLocks noGrp="1"/>
          </p:cNvSpPr>
          <p:nvPr>
            <p:ph type="sldNum" idx="12"/>
          </p:nvPr>
        </p:nvSpPr>
        <p:spPr bwMode="auto">
          <a:xfrm>
            <a:off x="6998313" y="7203863"/>
            <a:ext cx="2346960" cy="413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B3BB9A-6ED1-4828-9F93-BC764A9EDC99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it-IT" altLang="it-IT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sellaDiTesto 8"/>
          <p:cNvSpPr txBox="1">
            <a:spLocks noChangeArrowheads="1"/>
          </p:cNvSpPr>
          <p:nvPr/>
        </p:nvSpPr>
        <p:spPr bwMode="auto">
          <a:xfrm>
            <a:off x="1082566" y="2222025"/>
            <a:ext cx="782854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Class Loader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Responsabile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del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caricamento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delle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classi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necessarie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al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programma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Java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aggiunge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sicurezza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separando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namespaces per le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classi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del file system  locale da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quelle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che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sono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importate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dalla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rete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Dopo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caricamento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layout di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memoria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della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parte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eseguibile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è ben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determinato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;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questo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aggiunge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protezione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contro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accessi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non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autorizzati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ad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aree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ristrette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del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codice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durante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runtime</a:t>
            </a:r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4341" name="CasellaDiTesto 7"/>
          <p:cNvSpPr txBox="1">
            <a:spLocks noChangeArrowheads="1"/>
          </p:cNvSpPr>
          <p:nvPr/>
        </p:nvSpPr>
        <p:spPr bwMode="auto">
          <a:xfrm>
            <a:off x="3445352" y="84614"/>
            <a:ext cx="677195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Java Features: </a:t>
            </a:r>
          </a:p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Code Security</a:t>
            </a:r>
          </a:p>
        </p:txBody>
      </p:sp>
      <p:sp>
        <p:nvSpPr>
          <p:cNvPr id="14342" name="Segnaposto numero diapositiva 2"/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C299E5-DCE5-4B68-B0E2-4F8AF87ECCAA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it-IT" altLang="it-IT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5363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5364" name="CasellaDiTesto 7"/>
          <p:cNvSpPr txBox="1">
            <a:spLocks noChangeArrowheads="1"/>
          </p:cNvSpPr>
          <p:nvPr/>
        </p:nvSpPr>
        <p:spPr bwMode="auto">
          <a:xfrm>
            <a:off x="3485515" y="84614"/>
            <a:ext cx="677195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Java Features: </a:t>
            </a:r>
          </a:p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Code Security</a:t>
            </a:r>
          </a:p>
        </p:txBody>
      </p:sp>
      <p:sp>
        <p:nvSpPr>
          <p:cNvPr id="15365" name="CasellaDiTesto 8"/>
          <p:cNvSpPr txBox="1">
            <a:spLocks noChangeArrowheads="1"/>
          </p:cNvSpPr>
          <p:nvPr/>
        </p:nvSpPr>
        <p:spPr bwMode="auto">
          <a:xfrm>
            <a:off x="1198179" y="2625408"/>
            <a:ext cx="73951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Bytecode verifier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Testa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formato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dei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frammenti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codice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e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verifica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tali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frammenti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alla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ricerca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codice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illegale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che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possa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violare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diritti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di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accesso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agli</a:t>
            </a:r>
            <a:r>
              <a:rPr lang="en-US" altLang="it-IT" sz="2400" dirty="0">
                <a:solidFill>
                  <a:srgbClr val="1A2C4B"/>
                </a:solidFill>
                <a:latin typeface="+mn-lt"/>
              </a:rPr>
              <a:t> </a:t>
            </a:r>
            <a:r>
              <a:rPr lang="en-US" altLang="it-IT" sz="2400" dirty="0" err="1">
                <a:solidFill>
                  <a:srgbClr val="1A2C4B"/>
                </a:solidFill>
                <a:latin typeface="+mn-lt"/>
              </a:rPr>
              <a:t>oggeti</a:t>
            </a:r>
            <a:endParaRPr lang="en-US" altLang="it-IT" sz="2400" dirty="0">
              <a:solidFill>
                <a:srgbClr val="1A2C4B"/>
              </a:solidFill>
              <a:latin typeface="+mn-lt"/>
            </a:endParaRPr>
          </a:p>
        </p:txBody>
      </p:sp>
      <p:sp>
        <p:nvSpPr>
          <p:cNvPr id="15366" name="Segnaposto numero diapositiva 2"/>
          <p:cNvSpPr>
            <a:spLocks noGrp="1"/>
          </p:cNvSpPr>
          <p:nvPr>
            <p:ph type="sldNum" idx="12"/>
          </p:nvPr>
        </p:nvSpPr>
        <p:spPr bwMode="auto">
          <a:xfrm>
            <a:off x="6977292" y="7182843"/>
            <a:ext cx="2346960" cy="413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79C06C-1C61-45EB-8927-E33D35EB2E39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it-IT" altLang="it-IT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sellaDiTesto 8"/>
          <p:cNvSpPr txBox="1">
            <a:spLocks noChangeArrowheads="1"/>
          </p:cNvSpPr>
          <p:nvPr/>
        </p:nvSpPr>
        <p:spPr bwMode="auto">
          <a:xfrm>
            <a:off x="1384777" y="1467644"/>
            <a:ext cx="807989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La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figura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seguente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mostra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il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processo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di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scrittura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compilazione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ed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esecuzione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di un </a:t>
            </a:r>
            <a:r>
              <a:rPr lang="en-US" altLang="it-IT" sz="2640" dirty="0" err="1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programma</a:t>
            </a:r>
            <a:r>
              <a:rPr lang="en-US" altLang="it-IT" sz="2640" dirty="0">
                <a:solidFill>
                  <a:schemeClr val="accent1">
                    <a:lumMod val="50000"/>
                  </a:schemeClr>
                </a:solidFill>
                <a:latin typeface="SunSans-Regular" pitchFamily="16" charset="0"/>
              </a:rPr>
              <a:t> Java</a:t>
            </a: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 flipV="1">
            <a:off x="3920332" y="1193483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 rot="16200000" flipV="1">
            <a:off x="-1980248" y="4479925"/>
            <a:ext cx="5622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1980"/>
          </a:p>
        </p:txBody>
      </p:sp>
      <p:sp>
        <p:nvSpPr>
          <p:cNvPr id="16389" name="CasellaDiTesto 7"/>
          <p:cNvSpPr txBox="1">
            <a:spLocks noChangeArrowheads="1"/>
          </p:cNvSpPr>
          <p:nvPr/>
        </p:nvSpPr>
        <p:spPr bwMode="auto">
          <a:xfrm>
            <a:off x="3485516" y="241777"/>
            <a:ext cx="6375559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t-IT" sz="2640" b="1">
                <a:solidFill>
                  <a:srgbClr val="000066"/>
                </a:solidFill>
              </a:rPr>
              <a:t>Phases of a Java Program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77" y="2461260"/>
            <a:ext cx="7959408" cy="249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77" y="5073650"/>
            <a:ext cx="8079898" cy="212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Segnaposto piè di pagina 1"/>
          <p:cNvSpPr>
            <a:spLocks noGrp="1"/>
          </p:cNvSpPr>
          <p:nvPr>
            <p:ph type="ftr" idx="11"/>
          </p:nvPr>
        </p:nvSpPr>
        <p:spPr bwMode="auto">
          <a:xfrm>
            <a:off x="3436620" y="6848915"/>
            <a:ext cx="3185160" cy="4413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6393" name="Segnaposto numero diapositiva 2"/>
          <p:cNvSpPr>
            <a:spLocks noGrp="1"/>
          </p:cNvSpPr>
          <p:nvPr>
            <p:ph type="sldNum" idx="12"/>
          </p:nvPr>
        </p:nvSpPr>
        <p:spPr bwMode="auto">
          <a:xfrm>
            <a:off x="6896100" y="7229619"/>
            <a:ext cx="2346960" cy="413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7245" indent="-314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022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63140" indent="-2514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DEE998-18D9-4FAB-80CB-D811EE1AB131}" type="slidenum">
              <a:rPr lang="it-IT" altLang="it-IT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it-IT" altLang="it-IT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>
            <a:spLocks noGrp="1"/>
          </p:cNvSpPr>
          <p:nvPr>
            <p:ph type="title"/>
          </p:nvPr>
        </p:nvSpPr>
        <p:spPr>
          <a:xfrm>
            <a:off x="4486448" y="222035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Variabili d’ambiente</a:t>
            </a:r>
            <a:endParaRPr dirty="0"/>
          </a:p>
        </p:txBody>
      </p:sp>
      <p:sp>
        <p:nvSpPr>
          <p:cNvPr id="367" name="Google Shape;367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960"/>
              <a:buChar char="•"/>
            </a:pPr>
            <a:r>
              <a:rPr lang="it-IT" sz="2600" dirty="0"/>
              <a:t>Sotto Pannello di </a:t>
            </a:r>
            <a:r>
              <a:rPr lang="it-IT" sz="2600" dirty="0" smtClean="0"/>
              <a:t>controllo </a:t>
            </a:r>
            <a:r>
              <a:rPr lang="it-IT" sz="2600" dirty="0" smtClean="0">
                <a:sym typeface="Wingdings" panose="05000000000000000000" pitchFamily="2" charset="2"/>
              </a:rPr>
              <a:t></a:t>
            </a:r>
            <a:r>
              <a:rPr lang="it-IT" sz="2600" dirty="0" smtClean="0"/>
              <a:t> sistema </a:t>
            </a:r>
            <a:r>
              <a:rPr lang="it-IT" sz="2600" dirty="0" smtClean="0">
                <a:sym typeface="Wingdings" panose="05000000000000000000" pitchFamily="2" charset="2"/>
              </a:rPr>
              <a:t></a:t>
            </a:r>
            <a:r>
              <a:rPr lang="it-IT" sz="2600" dirty="0" smtClean="0"/>
              <a:t> avanzate </a:t>
            </a:r>
            <a:r>
              <a:rPr lang="it-IT" sz="2600" dirty="0" smtClean="0">
                <a:sym typeface="Wingdings" panose="05000000000000000000" pitchFamily="2" charset="2"/>
              </a:rPr>
              <a:t></a:t>
            </a:r>
            <a:r>
              <a:rPr lang="it-IT" sz="2600" dirty="0" smtClean="0"/>
              <a:t>variabili </a:t>
            </a:r>
            <a:r>
              <a:rPr lang="it-IT" sz="2600" dirty="0"/>
              <a:t>d’ambiente</a:t>
            </a:r>
            <a:endParaRPr sz="2600" dirty="0"/>
          </a:p>
          <a:p>
            <a:pPr marL="382059" lvl="0" indent="-194099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rgbClr val="17365D"/>
              </a:buClr>
              <a:buSzPts val="2960"/>
              <a:buNone/>
            </a:pPr>
            <a:endParaRPr sz="2600" dirty="0"/>
          </a:p>
          <a:p>
            <a:pPr marL="382059" lvl="0" indent="-382059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rgbClr val="17365D"/>
              </a:buClr>
              <a:buSzPts val="2960"/>
              <a:buChar char="•"/>
            </a:pPr>
            <a:r>
              <a:rPr lang="it-IT" sz="2600" dirty="0"/>
              <a:t>PATH	 	c:\jdk_path\bin</a:t>
            </a:r>
            <a:endParaRPr sz="2600" dirty="0"/>
          </a:p>
          <a:p>
            <a:pPr marL="382059" lvl="0" indent="-382059" algn="l" rtl="0">
              <a:lnSpc>
                <a:spcPct val="70000"/>
              </a:lnSpc>
              <a:spcBef>
                <a:spcPts val="666"/>
              </a:spcBef>
              <a:spcAft>
                <a:spcPts val="0"/>
              </a:spcAft>
              <a:buClr>
                <a:srgbClr val="17365D"/>
              </a:buClr>
              <a:buSzPts val="2590"/>
              <a:buFont typeface="Noto Sans Symbols"/>
              <a:buNone/>
            </a:pPr>
            <a:r>
              <a:rPr lang="it-IT" sz="2600" dirty="0"/>
              <a:t>	I programmi java si possono compilare e lanciare da tutte le cartelle.</a:t>
            </a:r>
            <a:endParaRPr sz="2600" dirty="0"/>
          </a:p>
          <a:p>
            <a:pPr marL="382059" lvl="0" indent="-382059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rgbClr val="17365D"/>
              </a:buClr>
              <a:buSzPts val="2960"/>
              <a:buChar char="•"/>
            </a:pPr>
            <a:r>
              <a:rPr lang="it-IT" sz="2600" dirty="0"/>
              <a:t>CLASSPATH 	.;c:\</a:t>
            </a:r>
            <a:r>
              <a:rPr lang="it-IT" sz="2600" dirty="0" err="1"/>
              <a:t>jdk_path</a:t>
            </a:r>
            <a:r>
              <a:rPr lang="it-IT" sz="2600" dirty="0"/>
              <a:t>\</a:t>
            </a:r>
            <a:r>
              <a:rPr lang="it-IT" sz="2600" dirty="0" err="1"/>
              <a:t>lib</a:t>
            </a:r>
            <a:endParaRPr sz="2600" dirty="0"/>
          </a:p>
          <a:p>
            <a:pPr marL="382059" lvl="0" indent="-382059" algn="l" rtl="0">
              <a:lnSpc>
                <a:spcPct val="70000"/>
              </a:lnSpc>
              <a:spcBef>
                <a:spcPts val="666"/>
              </a:spcBef>
              <a:spcAft>
                <a:spcPts val="0"/>
              </a:spcAft>
              <a:buClr>
                <a:srgbClr val="17365D"/>
              </a:buClr>
              <a:buSzPts val="2590"/>
              <a:buFont typeface="Noto Sans Symbols"/>
              <a:buNone/>
            </a:pPr>
            <a:r>
              <a:rPr lang="it-IT" sz="2600" dirty="0"/>
              <a:t>	Si specifica dove cercare le classi coinvolte nei programmi che si vanno a scrivere (comprese quelle della libreria)</a:t>
            </a:r>
            <a:endParaRPr sz="2600" dirty="0"/>
          </a:p>
          <a:p>
            <a:pPr marL="382059" lvl="0" indent="-382059" algn="l" rtl="0">
              <a:lnSpc>
                <a:spcPct val="120000"/>
              </a:lnSpc>
              <a:spcBef>
                <a:spcPts val="666"/>
              </a:spcBef>
              <a:spcAft>
                <a:spcPts val="0"/>
              </a:spcAft>
              <a:buClr>
                <a:srgbClr val="17365D"/>
              </a:buClr>
              <a:buSzPts val="3330"/>
              <a:buFont typeface="Noto Sans Symbols"/>
              <a:buNone/>
            </a:pPr>
            <a:r>
              <a:rPr lang="it-IT" sz="2600" dirty="0"/>
              <a:t>	Dove </a:t>
            </a:r>
            <a:r>
              <a:rPr lang="it-IT" sz="2600" dirty="0" err="1"/>
              <a:t>jdk_path</a:t>
            </a:r>
            <a:r>
              <a:rPr lang="it-IT" sz="2600" dirty="0"/>
              <a:t> è il </a:t>
            </a:r>
            <a:r>
              <a:rPr lang="it-IT" sz="2600" dirty="0" err="1"/>
              <a:t>path</a:t>
            </a:r>
            <a:r>
              <a:rPr lang="it-IT" sz="2600" dirty="0"/>
              <a:t> reale alla cartella j2sk1.5</a:t>
            </a:r>
            <a:endParaRPr sz="2600" dirty="0"/>
          </a:p>
        </p:txBody>
      </p:sp>
      <p:sp>
        <p:nvSpPr>
          <p:cNvPr id="368" name="Google Shape;368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34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5F28E1-ED9C-4B9D-9DD5-C679000F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>
            <a:spLocks noGrp="1"/>
          </p:cNvSpPr>
          <p:nvPr>
            <p:ph type="title"/>
          </p:nvPr>
        </p:nvSpPr>
        <p:spPr>
          <a:xfrm>
            <a:off x="3733056" y="0"/>
            <a:ext cx="5904656" cy="122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/>
              <a:t>“Hello World”</a:t>
            </a:r>
            <a:endParaRPr/>
          </a:p>
        </p:txBody>
      </p:sp>
      <p:sp>
        <p:nvSpPr>
          <p:cNvPr id="374" name="Google Shape;374;p23"/>
          <p:cNvSpPr txBox="1">
            <a:spLocks noGrp="1"/>
          </p:cNvSpPr>
          <p:nvPr>
            <p:ph idx="1"/>
          </p:nvPr>
        </p:nvSpPr>
        <p:spPr>
          <a:xfrm>
            <a:off x="884236" y="1701904"/>
            <a:ext cx="8753476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Noto Sans Symbols"/>
              <a:buNone/>
            </a:pP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-IT" sz="2000" dirty="0" err="1"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endParaRPr dirty="0"/>
          </a:p>
          <a:p>
            <a:pPr marL="382059" lvl="0" indent="-382059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Noto Sans Symbols"/>
              <a:buNone/>
            </a:pP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382059" lvl="0" indent="-382059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Noto Sans Symbols"/>
              <a:buNone/>
            </a:pP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it-IT" sz="2000" dirty="0" err="1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sz="2000" dirty="0" err="1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sz="2000" dirty="0" err="1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-IT" sz="2000" dirty="0" err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it-IT" sz="200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82059" lvl="0" indent="-382059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Noto Sans Symbols"/>
              <a:buNone/>
            </a:pP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dirty="0"/>
          </a:p>
          <a:p>
            <a:pPr marL="382059" lvl="0" indent="-382059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Noto Sans Symbols"/>
              <a:buNone/>
            </a:pP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it-IT" sz="20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endParaRPr dirty="0"/>
          </a:p>
          <a:p>
            <a:pPr marL="382059" lvl="0" indent="-382059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Noto Sans Symbols"/>
              <a:buNone/>
            </a:pP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/>
          </a:p>
          <a:p>
            <a:pPr marL="382059" lvl="0" indent="-382059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Noto Sans Symbols"/>
              <a:buNone/>
            </a:pPr>
            <a:r>
              <a:rPr lang="it-IT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375" name="Google Shape;375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35</a:t>
            </a:fld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1094417" y="4604469"/>
            <a:ext cx="6993394" cy="162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Salvare come </a:t>
            </a:r>
            <a:r>
              <a:rPr lang="it-IT" sz="25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HelloWorld.java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Lanciare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it-IT" sz="25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javac</a:t>
            </a:r>
            <a:r>
              <a:rPr lang="it-IT" sz="25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HelloWorld.java	(compilazione)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java </a:t>
            </a:r>
            <a:r>
              <a:rPr lang="it-IT" sz="25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HelloWorld</a:t>
            </a:r>
            <a:r>
              <a:rPr lang="it-IT" sz="25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(esecuzione)</a:t>
            </a:r>
            <a:endParaRPr dirty="0"/>
          </a:p>
        </p:txBody>
      </p:sp>
      <p:pic>
        <p:nvPicPr>
          <p:cNvPr id="377" name="Google Shape;37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6600" y="1797968"/>
            <a:ext cx="2971800" cy="223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EA1E65-6901-4926-B6B4-1059EF6AA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5594652" y="110345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25" tIns="44250" rIns="90325" bIns="442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b="1" dirty="0"/>
              <a:t> </a:t>
            </a:r>
            <a:r>
              <a:rPr lang="it-IT" dirty="0"/>
              <a:t>Object </a:t>
            </a:r>
            <a:r>
              <a:rPr lang="it-IT" dirty="0" err="1"/>
              <a:t>Oriented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idx="1"/>
          </p:nvPr>
        </p:nvSpPr>
        <p:spPr>
          <a:xfrm>
            <a:off x="659288" y="1741048"/>
            <a:ext cx="8753476" cy="461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790"/>
              <a:buChar char="•"/>
            </a:pPr>
            <a:r>
              <a:rPr lang="it-IT" sz="2800" dirty="0"/>
              <a:t>Java è un linguaggio di programmazione che sposa completamente il paradigma Object </a:t>
            </a:r>
            <a:r>
              <a:rPr lang="it-IT" sz="2800" dirty="0" err="1"/>
              <a:t>Oriented</a:t>
            </a:r>
            <a:r>
              <a:rPr lang="it-IT" sz="2800" dirty="0"/>
              <a:t>.</a:t>
            </a:r>
            <a:endParaRPr sz="2800" dirty="0"/>
          </a:p>
          <a:p>
            <a:pPr marL="382059" lvl="0" indent="-204893" algn="l" rtl="0">
              <a:lnSpc>
                <a:spcPct val="70000"/>
              </a:lnSpc>
              <a:spcBef>
                <a:spcPts val="558"/>
              </a:spcBef>
              <a:spcAft>
                <a:spcPts val="0"/>
              </a:spcAft>
              <a:buClr>
                <a:srgbClr val="17365D"/>
              </a:buClr>
              <a:buSzPts val="2790"/>
              <a:buNone/>
            </a:pPr>
            <a:endParaRPr sz="2800" dirty="0"/>
          </a:p>
          <a:p>
            <a:pPr marL="382059" lvl="0" indent="-382059" algn="l" rtl="0">
              <a:lnSpc>
                <a:spcPct val="70000"/>
              </a:lnSpc>
              <a:spcBef>
                <a:spcPts val="558"/>
              </a:spcBef>
              <a:spcAft>
                <a:spcPts val="0"/>
              </a:spcAft>
              <a:buClr>
                <a:srgbClr val="17365D"/>
              </a:buClr>
              <a:buSzPts val="2790"/>
              <a:buChar char="•"/>
            </a:pPr>
            <a:r>
              <a:rPr lang="it-IT" sz="2800" dirty="0"/>
              <a:t>Object </a:t>
            </a:r>
            <a:r>
              <a:rPr lang="it-IT" sz="2800" dirty="0" err="1"/>
              <a:t>Oriented</a:t>
            </a:r>
            <a:r>
              <a:rPr lang="it-IT" sz="2800" dirty="0"/>
              <a:t> è un modo di ragionare e non un linguaggio.</a:t>
            </a:r>
            <a:endParaRPr sz="2800" dirty="0"/>
          </a:p>
          <a:p>
            <a:pPr marL="382059" lvl="0" indent="-204893" algn="l" rtl="0">
              <a:lnSpc>
                <a:spcPct val="70000"/>
              </a:lnSpc>
              <a:spcBef>
                <a:spcPts val="558"/>
              </a:spcBef>
              <a:spcAft>
                <a:spcPts val="0"/>
              </a:spcAft>
              <a:buClr>
                <a:srgbClr val="17365D"/>
              </a:buClr>
              <a:buSzPts val="2790"/>
              <a:buNone/>
            </a:pPr>
            <a:endParaRPr sz="2800" dirty="0"/>
          </a:p>
          <a:p>
            <a:pPr marL="382059" lvl="0" indent="-382059" algn="l" rtl="0">
              <a:lnSpc>
                <a:spcPct val="70000"/>
              </a:lnSpc>
              <a:spcBef>
                <a:spcPts val="558"/>
              </a:spcBef>
              <a:spcAft>
                <a:spcPts val="0"/>
              </a:spcAft>
              <a:buClr>
                <a:srgbClr val="17365D"/>
              </a:buClr>
              <a:buSzPts val="2790"/>
              <a:buChar char="•"/>
            </a:pPr>
            <a:r>
              <a:rPr lang="it-IT" sz="2800" dirty="0"/>
              <a:t>Esistono anche linguaggi funzionali con alcuni concetti di OO e sono detti Object </a:t>
            </a:r>
            <a:r>
              <a:rPr lang="it-IT" sz="2800" dirty="0" err="1"/>
              <a:t>Based</a:t>
            </a:r>
            <a:r>
              <a:rPr lang="it-IT" sz="2800" dirty="0"/>
              <a:t>, un esempio è VB 6.0.</a:t>
            </a:r>
            <a:endParaRPr sz="2800" dirty="0"/>
          </a:p>
          <a:p>
            <a:pPr marL="382059" lvl="0" indent="-204893" algn="l" rtl="0">
              <a:lnSpc>
                <a:spcPct val="70000"/>
              </a:lnSpc>
              <a:spcBef>
                <a:spcPts val="558"/>
              </a:spcBef>
              <a:spcAft>
                <a:spcPts val="0"/>
              </a:spcAft>
              <a:buClr>
                <a:srgbClr val="17365D"/>
              </a:buClr>
              <a:buSzPts val="2790"/>
              <a:buNone/>
            </a:pPr>
            <a:endParaRPr sz="2800" dirty="0"/>
          </a:p>
          <a:p>
            <a:pPr marL="382059" lvl="0" indent="-382059" algn="l" rtl="0">
              <a:lnSpc>
                <a:spcPct val="70000"/>
              </a:lnSpc>
              <a:spcBef>
                <a:spcPts val="558"/>
              </a:spcBef>
              <a:spcAft>
                <a:spcPts val="0"/>
              </a:spcAft>
              <a:buClr>
                <a:srgbClr val="17365D"/>
              </a:buClr>
              <a:buSzPts val="2790"/>
              <a:buChar char="•"/>
            </a:pPr>
            <a:r>
              <a:rPr lang="it-IT" sz="2800" dirty="0"/>
              <a:t>Ad oggi i principali linguaggi OO sono: </a:t>
            </a:r>
            <a:endParaRPr sz="2800" dirty="0"/>
          </a:p>
          <a:p>
            <a:pPr marL="382059" lvl="0" indent="-38205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790"/>
              <a:buFont typeface="Calibri"/>
              <a:buNone/>
            </a:pPr>
            <a:r>
              <a:rPr lang="it-IT" sz="2800" dirty="0"/>
              <a:t>	- C++</a:t>
            </a:r>
            <a:endParaRPr sz="2800" dirty="0"/>
          </a:p>
          <a:p>
            <a:pPr marL="382059" lvl="0" indent="-38205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790"/>
              <a:buFont typeface="Calibri"/>
              <a:buNone/>
            </a:pPr>
            <a:r>
              <a:rPr lang="it-IT" sz="2800" dirty="0"/>
              <a:t>	- Java</a:t>
            </a:r>
            <a:endParaRPr sz="2800" dirty="0"/>
          </a:p>
          <a:p>
            <a:pPr marL="382059" lvl="0" indent="-38205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790"/>
              <a:buFont typeface="Calibri"/>
              <a:buNone/>
            </a:pPr>
            <a:r>
              <a:rPr lang="it-IT" sz="2800" dirty="0"/>
              <a:t>	- la piattaforma </a:t>
            </a:r>
            <a:r>
              <a:rPr lang="it-IT" sz="2800" dirty="0" err="1"/>
              <a:t>.net</a:t>
            </a:r>
            <a:r>
              <a:rPr lang="it-IT" sz="2800" dirty="0"/>
              <a:t> della Microsoft</a:t>
            </a:r>
            <a:endParaRPr sz="2800" dirty="0"/>
          </a:p>
          <a:p>
            <a:pPr marL="382059" lvl="0" indent="-204893" algn="l" rtl="0">
              <a:lnSpc>
                <a:spcPct val="70000"/>
              </a:lnSpc>
              <a:spcBef>
                <a:spcPts val="558"/>
              </a:spcBef>
              <a:spcAft>
                <a:spcPts val="0"/>
              </a:spcAft>
              <a:buClr>
                <a:srgbClr val="17365D"/>
              </a:buClr>
              <a:buSzPts val="2790"/>
              <a:buNone/>
            </a:pPr>
            <a:endParaRPr sz="2790" dirty="0"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16230B-3187-44E8-B191-865CA50C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5762589" y="176332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Più Semplice</a:t>
            </a:r>
            <a:endParaRPr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330"/>
              <a:buChar char="•"/>
            </a:pPr>
            <a:r>
              <a:rPr lang="it-IT" sz="2800" dirty="0"/>
              <a:t>Sintassi simile a C e C++ </a:t>
            </a:r>
            <a:endParaRPr sz="2800" dirty="0"/>
          </a:p>
          <a:p>
            <a:pPr marL="382059" lvl="0" indent="-382059" algn="just" rtl="0">
              <a:lnSpc>
                <a:spcPct val="7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330"/>
              <a:buChar char="•"/>
            </a:pPr>
            <a:r>
              <a:rPr lang="it-IT" sz="2800" dirty="0"/>
              <a:t>Elimina i costrutti più "pericolosi" di C e C++</a:t>
            </a:r>
            <a:endParaRPr sz="2800" dirty="0"/>
          </a:p>
          <a:p>
            <a:pPr marL="827795" lvl="1" indent="-318383" algn="just" rtl="0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17365D"/>
              </a:buClr>
              <a:buSzPts val="2838"/>
              <a:buNone/>
            </a:pPr>
            <a:r>
              <a:rPr lang="it-IT" sz="2800" dirty="0"/>
              <a:t>- aritmetica dei puntatori</a:t>
            </a:r>
            <a:endParaRPr sz="2800" dirty="0"/>
          </a:p>
          <a:p>
            <a:pPr marL="827795" lvl="1" indent="-318383" algn="just" rtl="0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17365D"/>
              </a:buClr>
              <a:buSzPts val="2838"/>
              <a:buNone/>
            </a:pPr>
            <a:r>
              <a:rPr lang="it-IT" sz="2800" dirty="0"/>
              <a:t>- (de)allocazione esplicita della memoria</a:t>
            </a:r>
            <a:endParaRPr sz="2800" dirty="0"/>
          </a:p>
          <a:p>
            <a:pPr marL="382059" lvl="0" indent="-382059" algn="just" rtl="0">
              <a:lnSpc>
                <a:spcPct val="7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330"/>
              <a:buChar char="•"/>
            </a:pPr>
            <a:r>
              <a:rPr lang="it-IT" sz="2800" dirty="0"/>
              <a:t>Funzionalità di </a:t>
            </a:r>
            <a:r>
              <a:rPr lang="it-IT" sz="2800" dirty="0" err="1"/>
              <a:t>garbage</a:t>
            </a:r>
            <a:r>
              <a:rPr lang="it-IT" sz="2800" dirty="0"/>
              <a:t> </a:t>
            </a:r>
            <a:r>
              <a:rPr lang="it-IT" sz="2800" dirty="0" err="1"/>
              <a:t>collection</a:t>
            </a:r>
            <a:r>
              <a:rPr lang="it-IT" sz="2800" dirty="0"/>
              <a:t> (GC) automatica</a:t>
            </a:r>
            <a:endParaRPr sz="2800" dirty="0"/>
          </a:p>
          <a:p>
            <a:pPr marL="382059" lvl="0" indent="-382059" algn="just" rtl="0">
              <a:lnSpc>
                <a:spcPct val="7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330"/>
              <a:buChar char="•"/>
            </a:pPr>
            <a:r>
              <a:rPr lang="it-IT" sz="2800" dirty="0"/>
              <a:t>Completamente 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it-IT" sz="2800" dirty="0"/>
              <a:t>tipizzato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”</a:t>
            </a:r>
            <a:endParaRPr sz="2800" dirty="0"/>
          </a:p>
          <a:p>
            <a:pPr marL="382059" lvl="0" indent="-382059" algn="just" rtl="0">
              <a:lnSpc>
                <a:spcPct val="7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330"/>
              <a:buNone/>
            </a:pPr>
            <a:endParaRPr sz="2800" dirty="0"/>
          </a:p>
          <a:p>
            <a:pPr marL="382059" lvl="0" indent="-382059" algn="just" rtl="0">
              <a:lnSpc>
                <a:spcPct val="7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330"/>
              <a:buNone/>
            </a:pPr>
            <a:r>
              <a:rPr lang="it-IT" sz="2800" b="1" i="1" dirty="0"/>
              <a:t>Svantaggi:</a:t>
            </a:r>
            <a:endParaRPr sz="2800" dirty="0"/>
          </a:p>
          <a:p>
            <a:pPr marL="382059" lvl="0" indent="-382059" algn="just" rtl="0">
              <a:lnSpc>
                <a:spcPct val="7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330"/>
              <a:buChar char="•"/>
            </a:pPr>
            <a:r>
              <a:rPr lang="it-IT" sz="2800" dirty="0"/>
              <a:t>Carente di funzioni a basso livello:</a:t>
            </a:r>
            <a:endParaRPr sz="2800" dirty="0"/>
          </a:p>
          <a:p>
            <a:pPr marL="382059" lvl="0" indent="-382059" algn="just" rtl="0">
              <a:lnSpc>
                <a:spcPct val="70000"/>
              </a:lnSpc>
              <a:spcBef>
                <a:spcPts val="988"/>
              </a:spcBef>
              <a:spcAft>
                <a:spcPts val="0"/>
              </a:spcAft>
              <a:buClr>
                <a:srgbClr val="17365D"/>
              </a:buClr>
              <a:buSzPts val="3330"/>
              <a:buNone/>
            </a:pPr>
            <a:r>
              <a:rPr lang="it-IT" sz="2800" dirty="0"/>
              <a:t>	- in questi casi si utilizza JNI, Java Native Interface</a:t>
            </a:r>
            <a:endParaRPr sz="2800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6B3C07-2692-455C-A23C-5C6207CC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624244" y="176332"/>
            <a:ext cx="4959002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Indipendente dalla piattaforma</a:t>
            </a:r>
            <a:endParaRPr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idx="1"/>
          </p:nvPr>
        </p:nvSpPr>
        <p:spPr>
          <a:xfrm>
            <a:off x="779645" y="12091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/>
          <a:p>
            <a:pPr marL="382059" lvl="0" indent="-382059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None/>
            </a:pPr>
            <a:endParaRPr lang="it-IT" dirty="0"/>
          </a:p>
          <a:p>
            <a:pPr marL="382059" lvl="0" indent="-382059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None/>
            </a:pPr>
            <a:endParaRPr lang="it-IT" dirty="0"/>
          </a:p>
          <a:p>
            <a:pPr marL="382059" lvl="0" indent="-382059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Noto Sans Symbols"/>
              <a:buNone/>
            </a:pPr>
            <a:r>
              <a:rPr lang="it-IT" sz="2600" dirty="0"/>
              <a:t>Un programma Java si </a:t>
            </a:r>
            <a:r>
              <a:rPr lang="it-IT" sz="2600" dirty="0">
                <a:solidFill>
                  <a:srgbClr val="3366FF"/>
                </a:solidFill>
              </a:rPr>
              <a:t>scrive una volta</a:t>
            </a:r>
            <a:r>
              <a:rPr lang="it-IT" sz="2600" dirty="0"/>
              <a:t> sola e deve </a:t>
            </a:r>
            <a:r>
              <a:rPr lang="it-IT" sz="2600" dirty="0">
                <a:solidFill>
                  <a:srgbClr val="3366FF"/>
                </a:solidFill>
              </a:rPr>
              <a:t>girare su tutte</a:t>
            </a:r>
            <a:r>
              <a:rPr lang="it-IT" sz="2600" dirty="0"/>
              <a:t> le piattaforme che hanno una macchina virtuale.</a:t>
            </a:r>
            <a:endParaRPr sz="2600"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1969288" y="4258599"/>
            <a:ext cx="5879295" cy="2079808"/>
            <a:chOff x="1218" y="2675"/>
            <a:chExt cx="3703" cy="1310"/>
          </a:xfrm>
        </p:grpSpPr>
        <p:grpSp>
          <p:nvGrpSpPr>
            <p:cNvPr id="134" name="Google Shape;134;p6"/>
            <p:cNvGrpSpPr/>
            <p:nvPr/>
          </p:nvGrpSpPr>
          <p:grpSpPr>
            <a:xfrm>
              <a:off x="1218" y="3043"/>
              <a:ext cx="3703" cy="942"/>
              <a:chOff x="1218" y="3043"/>
              <a:chExt cx="3703" cy="942"/>
            </a:xfrm>
          </p:grpSpPr>
          <p:pic>
            <p:nvPicPr>
              <p:cNvPr id="135" name="Google Shape;135;p6" descr="pinjecbp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98" y="3043"/>
                <a:ext cx="1724" cy="9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Google Shape;136;p6"/>
              <p:cNvSpPr/>
              <p:nvPr/>
            </p:nvSpPr>
            <p:spPr>
              <a:xfrm>
                <a:off x="1218" y="3083"/>
                <a:ext cx="907" cy="862"/>
              </a:xfrm>
              <a:prstGeom prst="flowChartDocumen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Public class Date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{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int giorno;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int mese;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int anno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…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}</a:t>
                </a:r>
                <a:endParaRPr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24" y="3491"/>
                <a:ext cx="434" cy="181"/>
              </a:xfrm>
              <a:prstGeom prst="chevron">
                <a:avLst>
                  <a:gd name="adj" fmla="val 59945"/>
                </a:avLst>
              </a:prstGeom>
              <a:solidFill>
                <a:srgbClr val="8FD0D7">
                  <a:alpha val="42745"/>
                </a:srgbClr>
              </a:solidFill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8" name="Google Shape;138;p6"/>
            <p:cNvSpPr/>
            <p:nvPr/>
          </p:nvSpPr>
          <p:spPr>
            <a:xfrm>
              <a:off x="3803" y="2675"/>
              <a:ext cx="861" cy="36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gradFill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/>
                </a:rPr>
                <a:t>JVM</a:t>
              </a:r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86116C-5BBF-4FD0-A232-88027802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5534026" y="346765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Piattaforma</a:t>
            </a:r>
            <a:endParaRPr dirty="0"/>
          </a:p>
        </p:txBody>
      </p:sp>
      <p:sp>
        <p:nvSpPr>
          <p:cNvPr id="144" name="Google Shape;144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  <p:grpSp>
        <p:nvGrpSpPr>
          <p:cNvPr id="145" name="Google Shape;145;p7"/>
          <p:cNvGrpSpPr/>
          <p:nvPr/>
        </p:nvGrpSpPr>
        <p:grpSpPr>
          <a:xfrm>
            <a:off x="996950" y="2517775"/>
            <a:ext cx="7715251" cy="4248150"/>
            <a:chOff x="628" y="1586"/>
            <a:chExt cx="4860" cy="2676"/>
          </a:xfrm>
        </p:grpSpPr>
        <p:sp>
          <p:nvSpPr>
            <p:cNvPr id="146" name="Google Shape;146;p7"/>
            <p:cNvSpPr/>
            <p:nvPr/>
          </p:nvSpPr>
          <p:spPr>
            <a:xfrm>
              <a:off x="1082" y="1949"/>
              <a:ext cx="952" cy="726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991" y="2751"/>
              <a:ext cx="114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Set di istruzioni</a:t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3123" y="2176"/>
              <a:ext cx="499" cy="1588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3123" y="2765"/>
              <a:ext cx="497" cy="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Ram</a:t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36" y="3310"/>
              <a:ext cx="1134" cy="635"/>
            </a:xfrm>
            <a:prstGeom prst="flowChartMagneticDisk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</a:t>
              </a:r>
              <a:endParaRPr/>
            </a:p>
          </p:txBody>
        </p:sp>
        <p:cxnSp>
          <p:nvCxnSpPr>
            <p:cNvPr id="151" name="Google Shape;151;p7"/>
            <p:cNvCxnSpPr/>
            <p:nvPr/>
          </p:nvCxnSpPr>
          <p:spPr>
            <a:xfrm>
              <a:off x="2306" y="2221"/>
              <a:ext cx="681" cy="54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2" name="Google Shape;152;p7"/>
            <p:cNvCxnSpPr/>
            <p:nvPr/>
          </p:nvCxnSpPr>
          <p:spPr>
            <a:xfrm rot="10800000" flipH="1">
              <a:off x="2261" y="3037"/>
              <a:ext cx="771" cy="49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3" name="Google Shape;153;p7"/>
            <p:cNvSpPr/>
            <p:nvPr/>
          </p:nvSpPr>
          <p:spPr>
            <a:xfrm>
              <a:off x="628" y="1722"/>
              <a:ext cx="3901" cy="254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3486" y="1768"/>
              <a:ext cx="476" cy="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S.O.</a:t>
              </a:r>
              <a:endParaRPr/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4166" y="2947"/>
              <a:ext cx="1322" cy="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Piattaforma</a:t>
              </a:r>
              <a:endParaRPr/>
            </a:p>
          </p:txBody>
        </p:sp>
        <p:pic>
          <p:nvPicPr>
            <p:cNvPr id="156" name="Google Shape;156;p7" descr="j02289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9" y="1586"/>
              <a:ext cx="511" cy="6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Immagine 15">
            <a:extLst>
              <a:ext uri="{FF2B5EF4-FFF2-40B4-BE49-F238E27FC236}">
                <a16:creationId xmlns:a16="http://schemas.microsoft.com/office/drawing/2014/main" id="{3E3F1DF2-B298-4016-840F-6C37D9B41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5029200" y="402346"/>
            <a:ext cx="4470471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Linguaggi di programmazione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3373442" y="5038725"/>
            <a:ext cx="2592387" cy="719139"/>
          </a:xfrm>
          <a:prstGeom prst="rect">
            <a:avLst/>
          </a:prstGeom>
          <a:solidFill>
            <a:srgbClr val="8FD0D7">
              <a:alpha val="6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2581278" y="4318000"/>
            <a:ext cx="4103688" cy="1728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2921000" y="4435475"/>
            <a:ext cx="18875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linguaggio macchina</a:t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860550" y="3381379"/>
            <a:ext cx="5689600" cy="28098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2508251" y="3598863"/>
            <a:ext cx="21478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C++, Java, Visual Basic</a:t>
            </a:r>
            <a:endParaRPr/>
          </a:p>
        </p:txBody>
      </p:sp>
      <p:cxnSp>
        <p:nvCxnSpPr>
          <p:cNvPr id="168" name="Google Shape;168;p8"/>
          <p:cNvCxnSpPr/>
          <p:nvPr/>
        </p:nvCxnSpPr>
        <p:spPr>
          <a:xfrm>
            <a:off x="8269289" y="3454400"/>
            <a:ext cx="0" cy="259238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9" name="Google Shape;169;p8"/>
          <p:cNvSpPr txBox="1"/>
          <p:nvPr/>
        </p:nvSpPr>
        <p:spPr>
          <a:xfrm>
            <a:off x="8466139" y="5778501"/>
            <a:ext cx="1415750" cy="47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macchina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8393114" y="3114677"/>
            <a:ext cx="914918" cy="47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uomo</a:t>
            </a:r>
            <a:endParaRPr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9FB599A-8E35-4146-A589-0DADC96E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5455375" y="426043"/>
            <a:ext cx="3899043" cy="1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it-IT" dirty="0"/>
              <a:t>Compilatore</a:t>
            </a:r>
            <a:endParaRPr dirty="0"/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  <p:grpSp>
        <p:nvGrpSpPr>
          <p:cNvPr id="177" name="Google Shape;177;p9"/>
          <p:cNvGrpSpPr/>
          <p:nvPr/>
        </p:nvGrpSpPr>
        <p:grpSpPr>
          <a:xfrm>
            <a:off x="1697645" y="2022273"/>
            <a:ext cx="6783768" cy="1485900"/>
            <a:chOff x="1295" y="1722"/>
            <a:chExt cx="4025" cy="936"/>
          </a:xfrm>
        </p:grpSpPr>
        <p:sp>
          <p:nvSpPr>
            <p:cNvPr id="178" name="Google Shape;178;p9"/>
            <p:cNvSpPr/>
            <p:nvPr/>
          </p:nvSpPr>
          <p:spPr>
            <a:xfrm>
              <a:off x="1295" y="1845"/>
              <a:ext cx="907" cy="453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sorgente</a:t>
              </a:r>
              <a:endParaRPr/>
            </a:p>
          </p:txBody>
        </p:sp>
        <p:cxnSp>
          <p:nvCxnSpPr>
            <p:cNvPr id="179" name="Google Shape;179;p9"/>
            <p:cNvCxnSpPr/>
            <p:nvPr/>
          </p:nvCxnSpPr>
          <p:spPr>
            <a:xfrm>
              <a:off x="2293" y="2072"/>
              <a:ext cx="1724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0" name="Google Shape;180;p9"/>
            <p:cNvSpPr/>
            <p:nvPr/>
          </p:nvSpPr>
          <p:spPr>
            <a:xfrm>
              <a:off x="4198" y="1845"/>
              <a:ext cx="907" cy="453"/>
            </a:xfrm>
            <a:prstGeom prst="rect">
              <a:avLst/>
            </a:prstGeom>
            <a:solidFill>
              <a:srgbClr val="8FD0D7">
                <a:alpha val="69803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eseguibile</a:t>
              </a:r>
              <a:endParaRPr dirty="0"/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1308" y="2357"/>
              <a:ext cx="963" cy="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Esempio.c</a:t>
              </a:r>
              <a:endParaRPr/>
            </a:p>
          </p:txBody>
        </p:sp>
        <p:sp>
          <p:nvSpPr>
            <p:cNvPr id="182" name="Google Shape;182;p9"/>
            <p:cNvSpPr txBox="1"/>
            <p:nvPr/>
          </p:nvSpPr>
          <p:spPr>
            <a:xfrm>
              <a:off x="4166" y="2344"/>
              <a:ext cx="1154" cy="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Esempio.exe</a:t>
              </a:r>
              <a:endParaRPr/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2553" y="1722"/>
              <a:ext cx="1204" cy="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compilazione</a:t>
              </a:r>
              <a:endParaRPr dirty="0"/>
            </a:p>
          </p:txBody>
        </p:sp>
      </p:grpSp>
      <p:sp>
        <p:nvSpPr>
          <p:cNvPr id="184" name="Google Shape;184;p9"/>
          <p:cNvSpPr txBox="1"/>
          <p:nvPr/>
        </p:nvSpPr>
        <p:spPr>
          <a:xfrm>
            <a:off x="804868" y="3860413"/>
            <a:ext cx="8640762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solidFill>
                  <a:srgbClr val="1A2C4B"/>
                </a:solidFill>
                <a:sym typeface="Times New Roman"/>
              </a:rPr>
              <a:t>Il compilatore è un software in grado di:</a:t>
            </a:r>
            <a:endParaRPr sz="2600" dirty="0">
              <a:solidFill>
                <a:srgbClr val="1A2C4B"/>
              </a:solidFill>
            </a:endParaRPr>
          </a:p>
          <a:p>
            <a:pPr marL="457039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it-IT" sz="2600" dirty="0">
                <a:solidFill>
                  <a:srgbClr val="1A2C4B"/>
                </a:solidFill>
                <a:sym typeface="Times New Roman"/>
              </a:rPr>
              <a:t>  Rilevare eventuali errori (sintassi ed altro…)</a:t>
            </a:r>
            <a:endParaRPr sz="2600" dirty="0">
              <a:solidFill>
                <a:srgbClr val="1A2C4B"/>
              </a:solidFill>
            </a:endParaRPr>
          </a:p>
          <a:p>
            <a:pPr marL="457039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it-IT" sz="2600" dirty="0">
                <a:solidFill>
                  <a:srgbClr val="1A2C4B"/>
                </a:solidFill>
                <a:sym typeface="Times New Roman"/>
              </a:rPr>
              <a:t>  Tradurre il codice sorgente nel codice macchina</a:t>
            </a:r>
            <a:endParaRPr sz="2600" dirty="0">
              <a:solidFill>
                <a:srgbClr val="1A2C4B"/>
              </a:solidFill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612949" y="5537150"/>
            <a:ext cx="4378806" cy="12926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solidFill>
                  <a:srgbClr val="1A2C4B"/>
                </a:solidFill>
                <a:sym typeface="Times New Roman"/>
              </a:rPr>
              <a:t>Il file .</a:t>
            </a:r>
            <a:r>
              <a:rPr lang="it-IT" sz="2600" dirty="0" err="1">
                <a:solidFill>
                  <a:srgbClr val="1A2C4B"/>
                </a:solidFill>
                <a:sym typeface="Times New Roman"/>
              </a:rPr>
              <a:t>exe</a:t>
            </a:r>
            <a:r>
              <a:rPr lang="it-IT" sz="2600" dirty="0">
                <a:solidFill>
                  <a:srgbClr val="1A2C4B"/>
                </a:solidFill>
                <a:sym typeface="Times New Roman"/>
              </a:rPr>
              <a:t> è eseguibile solo </a:t>
            </a:r>
            <a:endParaRPr sz="2600" dirty="0">
              <a:solidFill>
                <a:srgbClr val="1A2C4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solidFill>
                  <a:srgbClr val="1A2C4B"/>
                </a:solidFill>
                <a:sym typeface="Times New Roman"/>
              </a:rPr>
              <a:t>sulla piattaforma per la quale </a:t>
            </a:r>
            <a:endParaRPr sz="2600" dirty="0">
              <a:solidFill>
                <a:srgbClr val="1A2C4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solidFill>
                  <a:srgbClr val="1A2C4B"/>
                </a:solidFill>
                <a:sym typeface="Times New Roman"/>
              </a:rPr>
              <a:t>è stato compilato.</a:t>
            </a:r>
            <a:endParaRPr sz="2600" dirty="0">
              <a:solidFill>
                <a:srgbClr val="1A2C4B"/>
              </a:solidFill>
            </a:endParaRPr>
          </a:p>
        </p:txBody>
      </p:sp>
      <p:grpSp>
        <p:nvGrpSpPr>
          <p:cNvPr id="186" name="Google Shape;186;p9"/>
          <p:cNvGrpSpPr/>
          <p:nvPr/>
        </p:nvGrpSpPr>
        <p:grpSpPr>
          <a:xfrm>
            <a:off x="5089529" y="5537151"/>
            <a:ext cx="4356101" cy="1277937"/>
            <a:chOff x="3206" y="3627"/>
            <a:chExt cx="2744" cy="805"/>
          </a:xfrm>
        </p:grpSpPr>
        <p:sp>
          <p:nvSpPr>
            <p:cNvPr id="187" name="Google Shape;187;p9"/>
            <p:cNvSpPr txBox="1"/>
            <p:nvPr/>
          </p:nvSpPr>
          <p:spPr>
            <a:xfrm>
              <a:off x="3206" y="3627"/>
              <a:ext cx="2744" cy="8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600" dirty="0">
                  <a:solidFill>
                    <a:srgbClr val="1A2C4B"/>
                  </a:solidFill>
                  <a:sym typeface="Times New Roman"/>
                </a:rPr>
                <a:t>Esiste un compilatore per ogni </a:t>
              </a:r>
              <a:endParaRPr sz="2600" dirty="0">
                <a:solidFill>
                  <a:srgbClr val="1A2C4B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600" dirty="0">
                  <a:solidFill>
                    <a:srgbClr val="1A2C4B"/>
                  </a:solidFill>
                  <a:sym typeface="Times New Roman"/>
                </a:rPr>
                <a:t>piattaforma</a:t>
              </a:r>
              <a:endParaRPr sz="2600" dirty="0">
                <a:solidFill>
                  <a:srgbClr val="1A2C4B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88" name="Google Shape;188;p9" descr="j02158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92" y="3900"/>
              <a:ext cx="431" cy="4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Immagine 15">
            <a:extLst>
              <a:ext uri="{FF2B5EF4-FFF2-40B4-BE49-F238E27FC236}">
                <a16:creationId xmlns:a16="http://schemas.microsoft.com/office/drawing/2014/main" id="{4023C5AF-B7BD-4634-80D0-BA1EBCCF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48" y="7230276"/>
            <a:ext cx="4115157" cy="3657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ocessRecruit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ncLab.potx" id="{0111B6F8-2D4E-4180-B62F-FD78058A9EF2}" vid="{B0D610E5-7221-4A5D-96E1-AE84433E6F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ProcessRecruiting</Template>
  <TotalTime>29</TotalTime>
  <Words>1424</Words>
  <Application>Microsoft Office PowerPoint</Application>
  <PresentationFormat>Personalizzato</PresentationFormat>
  <Paragraphs>299</Paragraphs>
  <Slides>35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9" baseType="lpstr">
      <vt:lpstr>Arial</vt:lpstr>
      <vt:lpstr>SunSans-Regular</vt:lpstr>
      <vt:lpstr>Impact</vt:lpstr>
      <vt:lpstr>Courier New</vt:lpstr>
      <vt:lpstr>Batang</vt:lpstr>
      <vt:lpstr>Times New Roman</vt:lpstr>
      <vt:lpstr>Wingdings</vt:lpstr>
      <vt:lpstr>Calibri Light</vt:lpstr>
      <vt:lpstr>Tahoma</vt:lpstr>
      <vt:lpstr>Noto Sans Symbols</vt:lpstr>
      <vt:lpstr>Arial Black</vt:lpstr>
      <vt:lpstr>Verdana</vt:lpstr>
      <vt:lpstr>Calibri</vt:lpstr>
      <vt:lpstr>ProcessRecruiting</vt:lpstr>
      <vt:lpstr>Corso JAVA  Introduzione alla tecnologia   </vt:lpstr>
      <vt:lpstr>Cenni storici</vt:lpstr>
      <vt:lpstr>Principali caratteristiche di Java</vt:lpstr>
      <vt:lpstr> Object Oriented</vt:lpstr>
      <vt:lpstr>Più Semplice</vt:lpstr>
      <vt:lpstr>Indipendente dalla piattaforma</vt:lpstr>
      <vt:lpstr>Piattaforma</vt:lpstr>
      <vt:lpstr>Linguaggi di programmazione</vt:lpstr>
      <vt:lpstr>Compilatore</vt:lpstr>
      <vt:lpstr>Linguaggio interpretato</vt:lpstr>
      <vt:lpstr>Indipendenza dalla piattaforma</vt:lpstr>
      <vt:lpstr>Java e la rete</vt:lpstr>
      <vt:lpstr>Indipendenza dall’architettura</vt:lpstr>
      <vt:lpstr>…il momento giusto!</vt:lpstr>
      <vt:lpstr>Robusto (affidabile)</vt:lpstr>
      <vt:lpstr>Concorrente</vt:lpstr>
      <vt:lpstr>Sicuro</vt:lpstr>
      <vt:lpstr>Utilizzare Java</vt:lpstr>
      <vt:lpstr>Che cosa serve?</vt:lpstr>
      <vt:lpstr>La Tecnologia Java 2</vt:lpstr>
      <vt:lpstr>Presentazione standard di PowerPoint</vt:lpstr>
      <vt:lpstr>La Piattaforma Java 2 Standard Edition</vt:lpstr>
      <vt:lpstr>Java Background:  Cos’ è la tecnologia Java?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Variabili d’ambiente</vt:lpstr>
      <vt:lpstr>“Hello World”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 Introduzione alla tecnologia</dc:title>
  <dc:creator>Romina Fiorenza</dc:creator>
  <cp:lastModifiedBy>Annalisa Marra</cp:lastModifiedBy>
  <cp:revision>7</cp:revision>
  <dcterms:modified xsi:type="dcterms:W3CDTF">2020-03-11T14:48:35Z</dcterms:modified>
</cp:coreProperties>
</file>