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41"/>
  </p:notesMasterIdLst>
  <p:handoutMasterIdLst>
    <p:handoutMasterId r:id="rId42"/>
  </p:handoutMasterIdLst>
  <p:sldIdLst>
    <p:sldId id="387" r:id="rId2"/>
    <p:sldId id="349" r:id="rId3"/>
    <p:sldId id="350" r:id="rId4"/>
    <p:sldId id="356" r:id="rId5"/>
    <p:sldId id="351" r:id="rId6"/>
    <p:sldId id="357" r:id="rId7"/>
    <p:sldId id="358" r:id="rId8"/>
    <p:sldId id="359" r:id="rId9"/>
    <p:sldId id="360" r:id="rId10"/>
    <p:sldId id="361" r:id="rId11"/>
    <p:sldId id="362" r:id="rId12"/>
    <p:sldId id="377" r:id="rId13"/>
    <p:sldId id="378" r:id="rId14"/>
    <p:sldId id="352" r:id="rId15"/>
    <p:sldId id="353" r:id="rId16"/>
    <p:sldId id="364" r:id="rId17"/>
    <p:sldId id="354" r:id="rId18"/>
    <p:sldId id="365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71" r:id="rId27"/>
    <p:sldId id="372" r:id="rId28"/>
    <p:sldId id="373" r:id="rId29"/>
    <p:sldId id="374" r:id="rId30"/>
    <p:sldId id="383" r:id="rId31"/>
    <p:sldId id="385" r:id="rId32"/>
    <p:sldId id="386" r:id="rId33"/>
    <p:sldId id="388" r:id="rId34"/>
    <p:sldId id="389" r:id="rId35"/>
    <p:sldId id="390" r:id="rId36"/>
    <p:sldId id="391" r:id="rId37"/>
    <p:sldId id="392" r:id="rId38"/>
    <p:sldId id="393" r:id="rId39"/>
    <p:sldId id="384" r:id="rId40"/>
  </p:sldIdLst>
  <p:sldSz cx="10058400" cy="7772400"/>
  <p:notesSz cx="6797675" cy="985678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7">
          <p15:clr>
            <a:srgbClr val="A4A3A4"/>
          </p15:clr>
        </p15:guide>
        <p15:guide id="2" pos="18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00CC99"/>
    <a:srgbClr val="FF9933"/>
    <a:srgbClr val="FF6600"/>
    <a:srgbClr val="FF99DF"/>
    <a:srgbClr val="B2B2B2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6" autoAdjust="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90" y="-84"/>
      </p:cViewPr>
      <p:guideLst>
        <p:guide orient="horz" pos="2817"/>
        <p:guide pos="18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5405" tIns="42702" rIns="85405" bIns="42702" numCol="1" anchor="t" anchorCtr="0" compatLnSpc="1">
            <a:prstTxWarp prst="textNoShape">
              <a:avLst/>
            </a:prstTxWarp>
          </a:bodyPr>
          <a:lstStyle>
            <a:lvl1pPr defTabSz="854075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5563" y="0"/>
            <a:ext cx="29321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5405" tIns="42702" rIns="85405" bIns="42702" numCol="1" anchor="t" anchorCtr="0" compatLnSpc="1">
            <a:prstTxWarp prst="textNoShape">
              <a:avLst/>
            </a:prstTxWarp>
          </a:bodyPr>
          <a:lstStyle>
            <a:lvl1pPr algn="r" defTabSz="854075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4500"/>
            <a:ext cx="29321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5405" tIns="42702" rIns="85405" bIns="42702" numCol="1" anchor="b" anchorCtr="0" compatLnSpc="1">
            <a:prstTxWarp prst="textNoShape">
              <a:avLst/>
            </a:prstTxWarp>
          </a:bodyPr>
          <a:lstStyle>
            <a:lvl1pPr defTabSz="854075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5563" y="9334500"/>
            <a:ext cx="29321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5405" tIns="42702" rIns="85405" bIns="42702" numCol="1" anchor="b" anchorCtr="0" compatLnSpc="1">
            <a:prstTxWarp prst="textNoShape">
              <a:avLst/>
            </a:prstTxWarp>
          </a:bodyPr>
          <a:lstStyle>
            <a:lvl1pPr algn="r" defTabSz="854075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2907BEE3-10C8-492C-A61B-C19E9E8CB04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400050" y="447675"/>
            <a:ext cx="5995988" cy="89598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it-IT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73350" y="9126538"/>
            <a:ext cx="6508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81706" tIns="41358" rIns="81706" bIns="41358">
            <a:spAutoFit/>
          </a:bodyPr>
          <a:lstStyle>
            <a:lvl1pPr defTabSz="854075"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54075"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54075"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54075"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54075"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54075" algn="l"/>
                <a:tab pos="1708150" algn="l"/>
                <a:tab pos="2562225" algn="l"/>
                <a:tab pos="3416300" algn="l"/>
                <a:tab pos="4270375" algn="l"/>
                <a:tab pos="5124450" algn="l"/>
                <a:tab pos="5978525" algn="l"/>
                <a:tab pos="6832600" algn="l"/>
                <a:tab pos="7686675" algn="l"/>
                <a:tab pos="8540750" algn="l"/>
                <a:tab pos="9394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it-IT" sz="1100">
                <a:latin typeface="Arial" panose="020B0604020202020204" pitchFamily="34" charset="0"/>
              </a:rPr>
              <a:t>Page </a:t>
            </a:r>
            <a:fld id="{A8FBC46C-F077-476A-A148-19299E2F9598}" type="slidenum">
              <a:rPr lang="en-GB" altLang="it-IT" sz="1100">
                <a:latin typeface="Arial" panose="020B0604020202020204" pitchFamily="34" charset="0"/>
              </a:rPr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‹N›</a:t>
            </a:fld>
            <a:endParaRPr lang="en-GB" altLang="it-IT" sz="1100">
              <a:latin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831850" y="839788"/>
            <a:ext cx="4332288" cy="3348037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00100" y="4552950"/>
            <a:ext cx="43973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84396" tIns="41358" rIns="84396" bIns="41358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data 2"/>
          <p:cNvSpPr>
            <a:spLocks noGrp="1"/>
          </p:cNvSpPr>
          <p:nvPr>
            <p:ph type="dt" sz="quarter" idx="4294967295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20" tIns="46360" rIns="92720" bIns="463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179CCF-CE80-4B11-840B-50DAE77AB542}" type="datetime1">
              <a:rPr lang="it-IT" altLang="it-IT" sz="2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25/11/2019</a:t>
            </a:fld>
            <a:endParaRPr lang="it-IT" altLang="it-IT" sz="2800"/>
          </a:p>
        </p:txBody>
      </p:sp>
      <p:sp>
        <p:nvSpPr>
          <p:cNvPr id="9219" name="Segnaposto piè di pagina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361488"/>
            <a:ext cx="2944813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20" tIns="46360" rIns="92720" bIns="463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/>
              <a:t>Prometeo Management Consulting S.r.l.</a:t>
            </a:r>
          </a:p>
        </p:txBody>
      </p:sp>
      <p:sp>
        <p:nvSpPr>
          <p:cNvPr id="9220" name="Segnaposto numero diapositiva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1275" y="9361488"/>
            <a:ext cx="2944813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20" tIns="46360" rIns="92720" bIns="463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77663D-FF05-4E72-BF21-056E58087153}" type="slidenum">
              <a:rPr lang="it-IT" altLang="it-IT" sz="2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it-IT" altLang="it-IT" sz="2800"/>
          </a:p>
        </p:txBody>
      </p:sp>
      <p:sp>
        <p:nvSpPr>
          <p:cNvPr id="922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6475" y="739775"/>
            <a:ext cx="4784725" cy="3697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2" name="Rectangle 3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Text Box 3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mtClean="0">
                <a:latin typeface="Times New Roman" panose="02020603050405020304" pitchFamily="18" charset="0"/>
              </a:rPr>
              <a:t>Fine prima parte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3438" y="839788"/>
            <a:ext cx="4332287" cy="33480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3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800100" y="4552950"/>
            <a:ext cx="439737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 altLang="it-IT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692150" y="7208838"/>
            <a:ext cx="8674100" cy="401637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841"/>
          </a:p>
        </p:txBody>
      </p:sp>
      <p:sp>
        <p:nvSpPr>
          <p:cNvPr id="4" name="CasellaDiTesto 3"/>
          <p:cNvSpPr txBox="1"/>
          <p:nvPr/>
        </p:nvSpPr>
        <p:spPr>
          <a:xfrm>
            <a:off x="691515" y="7224124"/>
            <a:ext cx="1337118" cy="2401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6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84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28249" y="7227241"/>
            <a:ext cx="738637" cy="2401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6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96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0"/>
            <a:ext cx="3540125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91515" y="4935474"/>
            <a:ext cx="8675370" cy="167019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642" b="1" kern="1200" spc="45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20979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6CB6-7EED-4B91-929D-CB60A2567DD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66435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98043" y="1676743"/>
            <a:ext cx="2168843" cy="532381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91516" y="1676743"/>
            <a:ext cx="6380798" cy="532381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E298-FBD0-456A-BFDB-93B36BD13FA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13120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402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/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60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51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93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4" name="Google Shape;16;p26"/>
          <p:cNvSpPr txBox="1">
            <a:spLocks noGrp="1"/>
          </p:cNvSpPr>
          <p:nvPr>
            <p:ph type="dt" idx="10"/>
          </p:nvPr>
        </p:nvSpPr>
        <p:spPr>
          <a:xfrm>
            <a:off x="503238" y="7204075"/>
            <a:ext cx="2346325" cy="414338"/>
          </a:xfrm>
        </p:spPr>
        <p:txBody>
          <a:bodyPr spcFirstLastPara="1" wrap="square" lIns="101875" tIns="50925" rIns="101875" bIns="50925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Google Shape;17;p26"/>
          <p:cNvSpPr txBox="1">
            <a:spLocks noGrp="1"/>
          </p:cNvSpPr>
          <p:nvPr>
            <p:ph type="ftr" idx="11"/>
          </p:nvPr>
        </p:nvSpPr>
        <p:spPr>
          <a:xfrm>
            <a:off x="3436938" y="7235825"/>
            <a:ext cx="3184525" cy="349250"/>
          </a:xfrm>
        </p:spPr>
        <p:txBody>
          <a:bodyPr spcFirstLastPara="1" wrap="square" lIns="101875" tIns="50925" rIns="101875" bIns="50925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7208838" y="7204075"/>
            <a:ext cx="2346325" cy="414338"/>
          </a:xfrm>
        </p:spPr>
        <p:txBody>
          <a:bodyPr spcFirstLastPara="1" wrap="square" lIns="101875" tIns="50925" rIns="101875" bIns="50925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mtClean="0"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fld id="{A032E1FB-2D3F-4FF8-AB73-7764D185EC8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922627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08127" y="690563"/>
            <a:ext cx="8116888" cy="12954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890590" y="2509840"/>
            <a:ext cx="4300537" cy="4398962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43525" y="2509840"/>
            <a:ext cx="4300538" cy="4398962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FF3DCA-6C3B-4427-9E8E-792FD8DFD36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66146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79680" y="122123"/>
            <a:ext cx="3899043" cy="144529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46DD-8727-4210-BA07-0CEAF1857E9E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509118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6276" y="1937705"/>
            <a:ext cx="8675370" cy="3233102"/>
          </a:xfrm>
        </p:spPr>
        <p:txBody>
          <a:bodyPr anchor="b"/>
          <a:lstStyle>
            <a:lvl1pPr>
              <a:defRPr sz="3604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6276" y="5201393"/>
            <a:ext cx="8675370" cy="1700212"/>
          </a:xfrm>
        </p:spPr>
        <p:txBody>
          <a:bodyPr/>
          <a:lstStyle>
            <a:lvl1pPr marL="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1pPr>
            <a:lvl2pPr marL="274586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2pPr>
            <a:lvl3pPr marL="549174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3pPr>
            <a:lvl4pPr marL="823760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4pPr>
            <a:lvl5pPr marL="1098347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5pPr>
            <a:lvl6pPr marL="1372934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6pPr>
            <a:lvl7pPr marL="1647521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7pPr>
            <a:lvl8pPr marL="1922107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8pPr>
            <a:lvl9pPr marL="2196695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62C7A-097B-4C3A-B9F4-AA02DB560D1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0672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54DAD-1FD6-4FC2-B889-22872BD21134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02867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586" indent="0">
              <a:buNone/>
              <a:defRPr sz="1201" b="1"/>
            </a:lvl2pPr>
            <a:lvl3pPr marL="549174" indent="0">
              <a:buNone/>
              <a:defRPr sz="1081" b="1"/>
            </a:lvl3pPr>
            <a:lvl4pPr marL="823760" indent="0">
              <a:buNone/>
              <a:defRPr sz="961" b="1"/>
            </a:lvl4pPr>
            <a:lvl5pPr marL="1098347" indent="0">
              <a:buNone/>
              <a:defRPr sz="961" b="1"/>
            </a:lvl5pPr>
            <a:lvl6pPr marL="1372934" indent="0">
              <a:buNone/>
              <a:defRPr sz="961" b="1"/>
            </a:lvl6pPr>
            <a:lvl7pPr marL="1647521" indent="0">
              <a:buNone/>
              <a:defRPr sz="961" b="1"/>
            </a:lvl7pPr>
            <a:lvl8pPr marL="1922107" indent="0">
              <a:buNone/>
              <a:defRPr sz="961" b="1"/>
            </a:lvl8pPr>
            <a:lvl9pPr marL="2196695" indent="0">
              <a:buNone/>
              <a:defRPr sz="961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586" indent="0">
              <a:buNone/>
              <a:defRPr sz="1201" b="1"/>
            </a:lvl2pPr>
            <a:lvl3pPr marL="549174" indent="0">
              <a:buNone/>
              <a:defRPr sz="1081" b="1"/>
            </a:lvl3pPr>
            <a:lvl4pPr marL="823760" indent="0">
              <a:buNone/>
              <a:defRPr sz="961" b="1"/>
            </a:lvl4pPr>
            <a:lvl5pPr marL="1098347" indent="0">
              <a:buNone/>
              <a:defRPr sz="961" b="1"/>
            </a:lvl5pPr>
            <a:lvl6pPr marL="1372934" indent="0">
              <a:buNone/>
              <a:defRPr sz="961" b="1"/>
            </a:lvl6pPr>
            <a:lvl7pPr marL="1647521" indent="0">
              <a:buNone/>
              <a:defRPr sz="961" b="1"/>
            </a:lvl7pPr>
            <a:lvl8pPr marL="1922107" indent="0">
              <a:buNone/>
              <a:defRPr sz="961" b="1"/>
            </a:lvl8pPr>
            <a:lvl9pPr marL="2196695" indent="0">
              <a:buNone/>
              <a:defRPr sz="961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3079680" y="110479"/>
            <a:ext cx="3899043" cy="144529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5F96C-1F91-4221-B731-1DFA1E8B1C4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2656164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F0E9-382B-449A-82BF-9BAA0EEF12DF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152829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0058-1EFA-4BF4-9A30-1B01A907374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156020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2825" y="1601055"/>
            <a:ext cx="3244096" cy="1813560"/>
          </a:xfrm>
        </p:spPr>
        <p:txBody>
          <a:bodyPr anchor="b"/>
          <a:lstStyle>
            <a:lvl1pPr>
              <a:defRPr sz="1922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76130" y="2331720"/>
            <a:ext cx="5092065" cy="4310803"/>
          </a:xfrm>
        </p:spPr>
        <p:txBody>
          <a:bodyPr/>
          <a:lstStyle>
            <a:lvl1pPr>
              <a:defRPr sz="1922"/>
            </a:lvl1pPr>
            <a:lvl2pPr>
              <a:defRPr sz="1681"/>
            </a:lvl2pPr>
            <a:lvl3pPr>
              <a:defRPr sz="1441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92825" y="3458281"/>
            <a:ext cx="3244096" cy="3193238"/>
          </a:xfrm>
        </p:spPr>
        <p:txBody>
          <a:bodyPr/>
          <a:lstStyle>
            <a:lvl1pPr marL="0" indent="0">
              <a:buNone/>
              <a:defRPr sz="961"/>
            </a:lvl1pPr>
            <a:lvl2pPr marL="274586" indent="0">
              <a:buNone/>
              <a:defRPr sz="841"/>
            </a:lvl2pPr>
            <a:lvl3pPr marL="549174" indent="0">
              <a:buNone/>
              <a:defRPr sz="721"/>
            </a:lvl3pPr>
            <a:lvl4pPr marL="823760" indent="0">
              <a:buNone/>
              <a:defRPr sz="601"/>
            </a:lvl4pPr>
            <a:lvl5pPr marL="1098347" indent="0">
              <a:buNone/>
              <a:defRPr sz="601"/>
            </a:lvl5pPr>
            <a:lvl6pPr marL="1372934" indent="0">
              <a:buNone/>
              <a:defRPr sz="601"/>
            </a:lvl6pPr>
            <a:lvl7pPr marL="1647521" indent="0">
              <a:buNone/>
              <a:defRPr sz="601"/>
            </a:lvl7pPr>
            <a:lvl8pPr marL="1922107" indent="0">
              <a:buNone/>
              <a:defRPr sz="601"/>
            </a:lvl8pPr>
            <a:lvl9pPr marL="2196695" indent="0">
              <a:buNone/>
              <a:defRPr sz="60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B7625-2AA9-4AA1-BBDB-08C2B9CE8891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040580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515" y="1796093"/>
            <a:ext cx="3244096" cy="1813560"/>
          </a:xfrm>
        </p:spPr>
        <p:txBody>
          <a:bodyPr anchor="b"/>
          <a:lstStyle>
            <a:lvl1pPr>
              <a:defRPr sz="1922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276130" y="2331720"/>
            <a:ext cx="5092065" cy="4310803"/>
          </a:xfrm>
        </p:spPr>
        <p:txBody>
          <a:bodyPr/>
          <a:lstStyle>
            <a:lvl1pPr marL="0" indent="0">
              <a:buNone/>
              <a:defRPr sz="1922"/>
            </a:lvl1pPr>
            <a:lvl2pPr marL="274586" indent="0">
              <a:buNone/>
              <a:defRPr sz="1681"/>
            </a:lvl2pPr>
            <a:lvl3pPr marL="549174" indent="0">
              <a:buNone/>
              <a:defRPr sz="1441"/>
            </a:lvl3pPr>
            <a:lvl4pPr marL="823760" indent="0">
              <a:buNone/>
              <a:defRPr sz="1201"/>
            </a:lvl4pPr>
            <a:lvl5pPr marL="1098347" indent="0">
              <a:buNone/>
              <a:defRPr sz="1201"/>
            </a:lvl5pPr>
            <a:lvl6pPr marL="1372934" indent="0">
              <a:buNone/>
              <a:defRPr sz="1201"/>
            </a:lvl6pPr>
            <a:lvl7pPr marL="1647521" indent="0">
              <a:buNone/>
              <a:defRPr sz="1201"/>
            </a:lvl7pPr>
            <a:lvl8pPr marL="1922107" indent="0">
              <a:buNone/>
              <a:defRPr sz="1201"/>
            </a:lvl8pPr>
            <a:lvl9pPr marL="2196695" indent="0">
              <a:buNone/>
              <a:defRPr sz="1201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92825" y="3609653"/>
            <a:ext cx="3244096" cy="3041866"/>
          </a:xfrm>
        </p:spPr>
        <p:txBody>
          <a:bodyPr/>
          <a:lstStyle>
            <a:lvl1pPr marL="0" indent="0">
              <a:buNone/>
              <a:defRPr sz="961"/>
            </a:lvl1pPr>
            <a:lvl2pPr marL="274586" indent="0">
              <a:buNone/>
              <a:defRPr sz="841"/>
            </a:lvl2pPr>
            <a:lvl3pPr marL="549174" indent="0">
              <a:buNone/>
              <a:defRPr sz="721"/>
            </a:lvl3pPr>
            <a:lvl4pPr marL="823760" indent="0">
              <a:buNone/>
              <a:defRPr sz="601"/>
            </a:lvl4pPr>
            <a:lvl5pPr marL="1098347" indent="0">
              <a:buNone/>
              <a:defRPr sz="601"/>
            </a:lvl5pPr>
            <a:lvl6pPr marL="1372934" indent="0">
              <a:buNone/>
              <a:defRPr sz="601"/>
            </a:lvl6pPr>
            <a:lvl7pPr marL="1647521" indent="0">
              <a:buNone/>
              <a:defRPr sz="601"/>
            </a:lvl7pPr>
            <a:lvl8pPr marL="1922107" indent="0">
              <a:buNone/>
              <a:defRPr sz="601"/>
            </a:lvl8pPr>
            <a:lvl9pPr marL="2196695" indent="0">
              <a:buNone/>
              <a:defRPr sz="60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D478D-A1AF-45FA-957B-FE310C6BBD4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454997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92150" y="7210425"/>
            <a:ext cx="8674100" cy="401638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841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it-IT" sz="961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lang="it-IT" sz="961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549174" rtl="0" eaLnBrk="1" fontAlgn="auto" latinLnBrk="0" hangingPunct="1">
              <a:spcBef>
                <a:spcPts val="0"/>
              </a:spcBef>
              <a:spcAft>
                <a:spcPts val="0"/>
              </a:spcAft>
              <a:defRPr lang="it-IT" sz="961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7A2CBD-F269-4586-A565-C0E99F5BADE4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079750" y="122238"/>
            <a:ext cx="3898900" cy="144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32" name="Immagin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63538"/>
            <a:ext cx="22907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8" r:id="rId2"/>
    <p:sldLayoutId id="2147483839" r:id="rId3"/>
    <p:sldLayoutId id="2147483848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9" r:id="rId12"/>
    <p:sldLayoutId id="2147483850" r:id="rId13"/>
  </p:sldLayoutIdLst>
  <p:transition spd="med">
    <p:fade/>
  </p:transition>
  <p:hf hdr="0" ftr="0" dt="0"/>
  <p:txStyles>
    <p:titleStyle>
      <a:lvl1pPr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 kern="1200">
          <a:solidFill>
            <a:srgbClr val="1A2C4B"/>
          </a:solidFill>
          <a:latin typeface="+mj-lt"/>
          <a:ea typeface="+mj-ea"/>
          <a:cs typeface="+mj-cs"/>
        </a:defRPr>
      </a:lvl1pPr>
      <a:lvl2pPr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2pPr>
      <a:lvl3pPr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3pPr>
      <a:lvl4pPr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4pPr>
      <a:lvl5pPr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5pPr>
      <a:lvl6pPr marL="457200"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6pPr>
      <a:lvl7pPr marL="914400"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7pPr>
      <a:lvl8pPr marL="1371600"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8pPr>
      <a:lvl9pPr marL="1828800" algn="ctr" defTabSz="547688" rtl="0" fontAlgn="base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rgbClr val="1A2C4B"/>
          </a:solidFill>
          <a:latin typeface="Calibri Light" panose="020F0302020204030204" pitchFamily="34" charset="0"/>
        </a:defRPr>
      </a:lvl9pPr>
    </p:titleStyle>
    <p:bodyStyle>
      <a:lvl1pPr marL="136525" indent="-136525" algn="l" defTabSz="547688" rtl="0" fontAlgn="base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A2C4B"/>
          </a:solidFill>
          <a:latin typeface="+mn-lt"/>
          <a:ea typeface="+mn-ea"/>
          <a:cs typeface="+mn-cs"/>
        </a:defRPr>
      </a:lvl1pPr>
      <a:lvl2pPr marL="411163" indent="-136525" algn="l" defTabSz="547688" rtl="0" fontAlgn="base">
        <a:lnSpc>
          <a:spcPct val="900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FF9C00"/>
          </a:solidFill>
          <a:latin typeface="+mn-lt"/>
          <a:ea typeface="+mn-ea"/>
          <a:cs typeface="+mn-cs"/>
        </a:defRPr>
      </a:lvl2pPr>
      <a:lvl3pPr marL="685800" indent="-136525" algn="l" defTabSz="547688" rtl="0" fontAlgn="base">
        <a:lnSpc>
          <a:spcPct val="900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1A2C4B"/>
          </a:solidFill>
          <a:latin typeface="+mn-lt"/>
          <a:ea typeface="+mn-ea"/>
          <a:cs typeface="+mn-cs"/>
        </a:defRPr>
      </a:lvl3pPr>
      <a:lvl4pPr marL="960438" indent="-136525" algn="l" defTabSz="547688" rtl="0" fontAlgn="base">
        <a:lnSpc>
          <a:spcPct val="900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9C00"/>
          </a:solidFill>
          <a:latin typeface="+mn-lt"/>
          <a:ea typeface="+mn-ea"/>
          <a:cs typeface="+mn-cs"/>
        </a:defRPr>
      </a:lvl4pPr>
      <a:lvl5pPr marL="1235075" indent="-136525" algn="l" defTabSz="547688" rtl="0" fontAlgn="base">
        <a:lnSpc>
          <a:spcPct val="900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1A2C4B"/>
          </a:solidFill>
          <a:latin typeface="+mn-lt"/>
          <a:ea typeface="+mn-ea"/>
          <a:cs typeface="+mn-cs"/>
        </a:defRPr>
      </a:lvl5pPr>
      <a:lvl6pPr marL="1510228" indent="-137293" algn="l" defTabSz="54917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784814" indent="-137293" algn="l" defTabSz="54917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2059400" indent="-137293" algn="l" defTabSz="54917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333988" indent="-137293" algn="l" defTabSz="54917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1pPr>
      <a:lvl2pPr marL="274586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49174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23760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4pPr>
      <a:lvl5pPr marL="1098347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5pPr>
      <a:lvl6pPr marL="1372934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647521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1922107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196695" algn="l" defTabSz="54917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.di.unipi.it/~acorradi/LIP-03/Esempi/PassaggioValore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ava.sun.com/docs/books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ctrTitle"/>
          </p:nvPr>
        </p:nvSpPr>
        <p:spPr bwMode="auto">
          <a:xfrm>
            <a:off x="420688" y="2014538"/>
            <a:ext cx="9229725" cy="3683000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Verdana" panose="020B0604030504040204" pitchFamily="34" charset="0"/>
              <a:buNone/>
            </a:pPr>
            <a:r>
              <a:rPr lang="it-IT" altLang="it-IT" sz="40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  <a:t>Corso JAVA</a:t>
            </a:r>
            <a:br>
              <a:rPr lang="it-IT" altLang="it-IT" sz="40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</a:br>
            <a:r>
              <a:rPr lang="it-IT" altLang="it-IT" sz="31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  <a:t/>
            </a:r>
            <a:br>
              <a:rPr lang="it-IT" altLang="it-IT" sz="31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</a:br>
            <a:r>
              <a:rPr lang="it-IT" altLang="it-IT" sz="31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  <a:t>Sintassi di base </a:t>
            </a:r>
            <a:r>
              <a:rPr lang="it-IT" altLang="it-IT" sz="40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  <a:t/>
            </a:r>
            <a:br>
              <a:rPr lang="it-IT" altLang="it-IT" sz="4000" smtClean="0">
                <a:solidFill>
                  <a:srgbClr val="FFC000"/>
                </a:solidFill>
                <a:latin typeface="Impact" panose="020B080603090205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</a:br>
            <a:r>
              <a:rPr lang="it-IT" altLang="it-IT" sz="1600" smtClean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it-IT" altLang="it-IT" sz="2200" smtClean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892800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Tipo </a:t>
            </a:r>
            <a:r>
              <a:rPr lang="it-IT" altLang="it-IT" sz="2330" b="1" dirty="0" err="1"/>
              <a:t>boolean</a:t>
            </a:r>
            <a:endParaRPr lang="it-IT" altLang="it-IT" sz="233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0" indent="-381000" algn="just" defTabSz="508000"/>
            <a:r>
              <a:rPr lang="it-IT" altLang="it-IT" sz="2400" smtClean="0">
                <a:latin typeface="Verdana" panose="020B0604030504040204" pitchFamily="34" charset="0"/>
              </a:rPr>
              <a:t>Hanno soltanto due valori: </a:t>
            </a:r>
            <a:r>
              <a:rPr lang="it-IT" altLang="it-IT" sz="2400" b="1" smtClean="0">
                <a:solidFill>
                  <a:srgbClr val="3366FF"/>
                </a:solidFill>
                <a:latin typeface="Verdana" panose="020B0604030504040204" pitchFamily="34" charset="0"/>
              </a:rPr>
              <a:t>true</a:t>
            </a:r>
            <a:r>
              <a:rPr lang="it-IT" altLang="it-IT" sz="2400" smtClean="0">
                <a:latin typeface="Verdana" panose="020B0604030504040204" pitchFamily="34" charset="0"/>
              </a:rPr>
              <a:t> o </a:t>
            </a:r>
            <a:r>
              <a:rPr lang="it-IT" altLang="it-IT" sz="2400" b="1" smtClean="0">
                <a:solidFill>
                  <a:srgbClr val="3366FF"/>
                </a:solidFill>
                <a:latin typeface="Verdana" panose="020B0604030504040204" pitchFamily="34" charset="0"/>
              </a:rPr>
              <a:t>false</a:t>
            </a:r>
            <a:r>
              <a:rPr lang="it-IT" altLang="it-IT" sz="2400" smtClean="0">
                <a:latin typeface="Verdana" panose="020B0604030504040204" pitchFamily="34" charset="0"/>
              </a:rPr>
              <a:t>,</a:t>
            </a:r>
          </a:p>
          <a:p>
            <a:pPr marL="381000" indent="-381000" algn="just" defTabSz="508000">
              <a:buFont typeface="Wingdings" panose="05000000000000000000" pitchFamily="2" charset="2"/>
              <a:buNone/>
            </a:pPr>
            <a:r>
              <a:rPr lang="it-IT" altLang="it-IT" sz="2400" smtClean="0">
                <a:latin typeface="Verdana" panose="020B0604030504040204" pitchFamily="34" charset="0"/>
              </a:rPr>
              <a:t>	(che sono entrambe parole riservate)</a:t>
            </a:r>
          </a:p>
          <a:p>
            <a:pPr marL="381000" indent="-381000" algn="just" defTabSz="508000">
              <a:buFont typeface="Wingdings" panose="05000000000000000000" pitchFamily="2" charset="2"/>
              <a:buNone/>
            </a:pPr>
            <a:endParaRPr lang="it-IT" altLang="it-IT" sz="2400" smtClean="0">
              <a:latin typeface="Verdana" panose="020B0604030504040204" pitchFamily="34" charset="0"/>
            </a:endParaRPr>
          </a:p>
          <a:p>
            <a:pPr marL="381000" indent="-381000" algn="just" defTabSz="508000"/>
            <a:r>
              <a:rPr lang="it-IT" altLang="it-IT" sz="2400" smtClean="0">
                <a:latin typeface="Verdana" panose="020B0604030504040204" pitchFamily="34" charset="0"/>
              </a:rPr>
              <a:t>Sono richiesti per le istruzioni di controllo di flusso (if, while, do)</a:t>
            </a:r>
          </a:p>
          <a:p>
            <a:pPr marL="381000" indent="-381000" algn="just" defTabSz="508000"/>
            <a:endParaRPr lang="it-IT" altLang="it-IT" sz="2400" smtClean="0">
              <a:latin typeface="Verdana" panose="020B0604030504040204" pitchFamily="34" charset="0"/>
            </a:endParaRPr>
          </a:p>
          <a:p>
            <a:pPr marL="381000" indent="-381000" algn="just" defTabSz="508000"/>
            <a:r>
              <a:rPr lang="it-IT" altLang="it-IT" sz="2400" smtClean="0">
                <a:latin typeface="Verdana" panose="020B0604030504040204" pitchFamily="34" charset="0"/>
              </a:rPr>
              <a:t>Gli operatori comparativi restituiscono valori boolean</a:t>
            </a:r>
          </a:p>
          <a:p>
            <a:pPr marL="381000" indent="-381000" algn="just" defTabSz="508000">
              <a:buFont typeface="Wingdings" panose="05000000000000000000" pitchFamily="2" charset="2"/>
              <a:buNone/>
            </a:pPr>
            <a:endParaRPr lang="it-IT" altLang="it-IT" sz="3200" smtClean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17A50F3B-D891-47D2-99FC-04278BD5B228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10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338" y="179388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Dichiarazione variabili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81050" y="2016125"/>
            <a:ext cx="9167813" cy="4760913"/>
          </a:xfrm>
        </p:spPr>
        <p:txBody>
          <a:bodyPr>
            <a:normAutofit fontScale="92500" lnSpcReduction="10000"/>
          </a:bodyPr>
          <a:lstStyle/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Tutte le variabili devono essere dichiarate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endParaRPr lang="it-IT" altLang="it-IT" sz="2400" dirty="0" smtClean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variabile viene definita da:</a:t>
            </a:r>
          </a:p>
          <a:p>
            <a:pPr marL="411880" lvl="1" indent="-137293" algn="just" defTabSz="549174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identificatore</a:t>
            </a:r>
          </a:p>
          <a:p>
            <a:pPr marL="411880" lvl="1" indent="-137293" algn="just" defTabSz="549174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 un tipo 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2400" dirty="0" smtClean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Gli identificatori :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sono case-sensitive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possono contenere lettere, numeri, _, $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u="sng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possono iniziare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 un numero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Convenzioni sulle minuscole ) Es, </a:t>
            </a:r>
            <a:r>
              <a:rPr lang="en-GB" altLang="it-IT" sz="2400" dirty="0" err="1" smtClean="0">
                <a:solidFill>
                  <a:srgbClr val="CC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GB" altLang="it-IT" sz="2400" dirty="0" smtClean="0">
                <a:solidFill>
                  <a:srgbClr val="CC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it-IT" sz="2400" dirty="0" err="1" smtClean="0">
                <a:solidFill>
                  <a:srgbClr val="CC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maxValoreCalcolato</a:t>
            </a:r>
            <a:r>
              <a:rPr lang="en-GB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2400" dirty="0" smtClean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it-IT" altLang="en-US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Obbligatorio dichiarare il tipo (primitivo o classe )</a:t>
            </a: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altLang="it-IT" sz="2400" i="1" dirty="0" smtClean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293" indent="-137293" algn="just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it-IT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ja-JP" altLang="en-GB" sz="2400" i="1" dirty="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accesso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dati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è 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semplice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non ci 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sono</a:t>
            </a:r>
            <a:r>
              <a:rPr lang="en-GB" altLang="ja-JP" sz="2400" i="1" dirty="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GB" altLang="ja-JP" sz="2400" i="1" dirty="0" err="1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puntatori</a:t>
            </a:r>
            <a:endParaRPr lang="it-IT" altLang="it-IT" sz="2400" i="1" dirty="0" smtClean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7E6329A5-6C14-4E56-BB64-138F32102AFF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11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72013" y="3094038"/>
            <a:ext cx="2592387" cy="43180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/>
          <a:lstStyle>
            <a:lvl1pPr marL="382588" indent="-382588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it-IT" sz="2000">
                <a:solidFill>
                  <a:srgbClr val="CC0066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tipo     nome_variabile;</a:t>
            </a:r>
            <a:endParaRPr lang="it-IT" altLang="it-IT" sz="20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032"/>
          <p:cNvSpPr txBox="1">
            <a:spLocks noChangeArrowheads="1"/>
          </p:cNvSpPr>
          <p:nvPr/>
        </p:nvSpPr>
        <p:spPr bwMode="auto">
          <a:xfrm>
            <a:off x="6253163" y="4102100"/>
            <a:ext cx="3657600" cy="2182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{</a:t>
            </a:r>
          </a:p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int a =10;</a:t>
            </a:r>
          </a:p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{</a:t>
            </a:r>
          </a:p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   int a =20; // NO!</a:t>
            </a:r>
          </a:p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} </a:t>
            </a:r>
          </a:p>
          <a:p>
            <a:pPr lvl="1" eaLnBrk="1" hangingPunct="1">
              <a:spcBef>
                <a:spcPct val="50000"/>
              </a:spcBef>
            </a:pPr>
            <a:r>
              <a:rPr lang="it-IT" altLang="it-IT" sz="16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  <a:endParaRPr lang="it-IT" altLang="it-IT" sz="20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74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40400" y="165100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Blocchi di istruzioni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44C4666-B8FD-4B85-874E-26678C8E3D4E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12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2533" name="Text Box 1028"/>
          <p:cNvSpPr txBox="1">
            <a:spLocks noChangeArrowheads="1"/>
          </p:cNvSpPr>
          <p:nvPr/>
        </p:nvSpPr>
        <p:spPr bwMode="auto">
          <a:xfrm>
            <a:off x="796925" y="1438275"/>
            <a:ext cx="856932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28763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2800">
                <a:latin typeface="Times New Roman" panose="02020603050405020304" pitchFamily="18" charset="0"/>
                <a:ea typeface="MS PGothic" panose="020B0600070205080204" pitchFamily="34" charset="-128"/>
              </a:rPr>
              <a:t>  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 contenuti tra </a:t>
            </a:r>
          </a:p>
          <a:p>
            <a:pPr lvl="3" eaLnBrk="1" hangingPunct="1">
              <a:spcBef>
                <a:spcPct val="50000"/>
              </a:spcBef>
            </a:pPr>
            <a:r>
              <a:rPr lang="it-IT" altLang="it-IT" sz="20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{</a:t>
            </a:r>
          </a:p>
          <a:p>
            <a:pPr lvl="3" eaLnBrk="1" hangingPunct="1">
              <a:spcBef>
                <a:spcPct val="50000"/>
              </a:spcBef>
            </a:pPr>
            <a:r>
              <a:rPr lang="it-IT" altLang="it-IT" sz="20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statement 1</a:t>
            </a:r>
          </a:p>
          <a:p>
            <a:pPr lvl="3" eaLnBrk="1" hangingPunct="1">
              <a:spcBef>
                <a:spcPct val="50000"/>
              </a:spcBef>
            </a:pPr>
            <a:r>
              <a:rPr lang="it-IT" altLang="it-IT" sz="20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	statement 2</a:t>
            </a:r>
          </a:p>
          <a:p>
            <a:pPr lvl="3" eaLnBrk="1" hangingPunct="1">
              <a:spcBef>
                <a:spcPct val="50000"/>
              </a:spcBef>
            </a:pPr>
            <a:r>
              <a:rPr lang="it-IT" altLang="it-IT" sz="2000" b="1">
                <a:solidFill>
                  <a:srgbClr val="0066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2600">
                <a:latin typeface="Times New Roman" panose="02020603050405020304" pitchFamily="18" charset="0"/>
                <a:ea typeface="MS PGothic" panose="020B0600070205080204" pitchFamily="34" charset="-128"/>
              </a:rPr>
              <a:t>  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Racchiudono istruzioni arbitrarie</a:t>
            </a:r>
          </a:p>
          <a:p>
            <a:pPr eaLnBrk="1" hangingPunct="1">
              <a:lnSpc>
                <a:spcPct val="10000"/>
              </a:lnSpc>
              <a:spcBef>
                <a:spcPct val="50000"/>
              </a:spcBef>
            </a:pPr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it-IT" altLang="it-IT" sz="24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 è possibile utilizzare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 </a:t>
            </a:r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stesso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variabili in blocchi annidati:</a:t>
            </a:r>
          </a:p>
          <a:p>
            <a:pPr eaLnBrk="1" hangingPunct="1">
              <a:spcBef>
                <a:spcPct val="50000"/>
              </a:spcBef>
            </a:pPr>
            <a:r>
              <a:rPr lang="it-IT" altLang="it-IT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NB: In altri linguaggi di </a:t>
            </a:r>
          </a:p>
          <a:p>
            <a:pPr algn="just" eaLnBrk="1" hangingPunct="1"/>
            <a:r>
              <a:rPr lang="it-IT" altLang="it-IT"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programmazione è permesso</a:t>
            </a:r>
          </a:p>
        </p:txBody>
      </p:sp>
      <p:sp>
        <p:nvSpPr>
          <p:cNvPr id="22534" name="Rectangle 1031"/>
          <p:cNvSpPr>
            <a:spLocks noChangeArrowheads="1"/>
          </p:cNvSpPr>
          <p:nvPr/>
        </p:nvSpPr>
        <p:spPr bwMode="auto">
          <a:xfrm>
            <a:off x="2209800" y="1979613"/>
            <a:ext cx="3886200" cy="1828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45163" y="6826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Scope di una variabile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890588" y="1522413"/>
            <a:ext cx="8753475" cy="4826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Lo spazio di esistenza (e di visibilità) di una variabile è il suo </a:t>
            </a:r>
            <a:r>
              <a:rPr lang="it-IT" altLang="it-IT" sz="2400" b="1" smtClean="0">
                <a:solidFill>
                  <a:srgbClr val="17375E"/>
                </a:solidFill>
                <a:latin typeface="Verdana" panose="020B0604030504040204" pitchFamily="34" charset="0"/>
              </a:rPr>
              <a:t>SCOPE</a:t>
            </a:r>
          </a:p>
          <a:p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Oltre lo scope di una variabile, la memoria viene deallocata.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statement 1;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statement 2;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int a;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 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     statement 3;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     statement 4;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  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statement 5;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statement 6;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   a = 10;   //OK!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}</a:t>
            </a:r>
          </a:p>
          <a:p>
            <a:pPr lvl="2">
              <a:buFont typeface="Wingdings" panose="05000000000000000000" pitchFamily="2" charset="2"/>
              <a:buNone/>
            </a:pPr>
            <a:endParaRPr lang="it-IT" altLang="it-IT" b="1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400" smtClean="0">
                <a:solidFill>
                  <a:srgbClr val="17375E"/>
                </a:solidFill>
                <a:latin typeface="Verdana" panose="020B0604030504040204" pitchFamily="34" charset="0"/>
              </a:rPr>
              <a:t> 	          </a:t>
            </a:r>
            <a:r>
              <a:rPr lang="it-IT" altLang="it-IT" sz="1400" b="1" smtClean="0">
                <a:solidFill>
                  <a:srgbClr val="17375E"/>
                </a:solidFill>
                <a:latin typeface="Verdana" panose="020B0604030504040204" pitchFamily="34" charset="0"/>
              </a:rPr>
              <a:t>System.out.println(a);   // Errore: la variabile a non esiste più</a:t>
            </a:r>
            <a:r>
              <a:rPr lang="it-IT" altLang="it-IT" sz="1400" smtClean="0">
                <a:solidFill>
                  <a:srgbClr val="17375E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6352712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71F6943-0433-401E-9D48-FFAF1077ACCD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13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3557" name="Rectangle 1033"/>
          <p:cNvSpPr>
            <a:spLocks noChangeArrowheads="1"/>
          </p:cNvSpPr>
          <p:nvPr/>
        </p:nvSpPr>
        <p:spPr bwMode="auto">
          <a:xfrm>
            <a:off x="1828800" y="3611563"/>
            <a:ext cx="2133600" cy="2395537"/>
          </a:xfrm>
          <a:prstGeom prst="rect">
            <a:avLst/>
          </a:prstGeom>
          <a:solidFill>
            <a:srgbClr val="9FD7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58" name="Line 1029"/>
          <p:cNvSpPr>
            <a:spLocks noChangeShapeType="1"/>
          </p:cNvSpPr>
          <p:nvPr/>
        </p:nvSpPr>
        <p:spPr bwMode="auto">
          <a:xfrm>
            <a:off x="1500188" y="4048125"/>
            <a:ext cx="0" cy="172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3559" name="Line 1030"/>
          <p:cNvSpPr>
            <a:spLocks noChangeShapeType="1"/>
          </p:cNvSpPr>
          <p:nvPr/>
        </p:nvSpPr>
        <p:spPr bwMode="auto">
          <a:xfrm>
            <a:off x="1500188" y="4048125"/>
            <a:ext cx="1428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3560" name="Line 1031"/>
          <p:cNvSpPr>
            <a:spLocks noChangeShapeType="1"/>
          </p:cNvSpPr>
          <p:nvPr/>
        </p:nvSpPr>
        <p:spPr bwMode="auto">
          <a:xfrm>
            <a:off x="1500188" y="5775325"/>
            <a:ext cx="1428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3561" name="Text Box 1032"/>
          <p:cNvSpPr txBox="1">
            <a:spLocks noChangeArrowheads="1"/>
          </p:cNvSpPr>
          <p:nvPr/>
        </p:nvSpPr>
        <p:spPr bwMode="auto">
          <a:xfrm rot="-5400000">
            <a:off x="693738" y="4824413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Scope di a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5386" y="7270576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5891213" y="77788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en-GB" altLang="it-IT" sz="2330" b="1" dirty="0" err="1"/>
              <a:t>Operatori</a:t>
            </a:r>
            <a:endParaRPr lang="it-IT" altLang="it-IT" sz="2330" b="1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6771816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44F5104A-82F3-4FCF-8111-65C713C38E55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14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733800" y="1438275"/>
            <a:ext cx="23034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Operatori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852488" y="2590800"/>
            <a:ext cx="18002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assegnazione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797175" y="2590800"/>
            <a:ext cx="16557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aritmetici</a:t>
            </a:r>
          </a:p>
        </p:txBody>
      </p:sp>
      <p:sp>
        <p:nvSpPr>
          <p:cNvPr id="24583" name="AutoShape 9"/>
          <p:cNvSpPr>
            <a:spLocks noChangeArrowheads="1"/>
          </p:cNvSpPr>
          <p:nvPr/>
        </p:nvSpPr>
        <p:spPr bwMode="auto">
          <a:xfrm>
            <a:off x="1500188" y="345440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1284288" y="4318000"/>
            <a:ext cx="88900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=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a = b;</a:t>
            </a:r>
          </a:p>
        </p:txBody>
      </p:sp>
      <p:sp>
        <p:nvSpPr>
          <p:cNvPr id="24585" name="AutoShape 11"/>
          <p:cNvSpPr>
            <a:spLocks noChangeArrowheads="1"/>
          </p:cNvSpPr>
          <p:nvPr/>
        </p:nvSpPr>
        <p:spPr bwMode="auto">
          <a:xfrm>
            <a:off x="3373438" y="345440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2868613" y="4318000"/>
            <a:ext cx="1800225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+ - * / %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%   modulo</a:t>
            </a: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1068388" y="5381625"/>
            <a:ext cx="7921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Attenzione alla divisione. 	</a:t>
            </a:r>
          </a:p>
          <a:p>
            <a:pPr eaLnBrk="1" hangingPunct="1"/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risultato</a:t>
            </a:r>
          </a:p>
          <a:p>
            <a:pPr eaLnBrk="1" hangingPunct="1">
              <a:buFontTx/>
              <a:buChar char="-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è un intero, se gli operandi sono interi</a:t>
            </a:r>
          </a:p>
          <a:p>
            <a:pPr eaLnBrk="1" hangingPunct="1">
              <a:buFontTx/>
              <a:buChar char="-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è un decimale, se almeno uno è con la virgola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4741863" y="2590800"/>
            <a:ext cx="3095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Incremento/decremento</a:t>
            </a:r>
          </a:p>
        </p:txBody>
      </p:sp>
      <p:sp>
        <p:nvSpPr>
          <p:cNvPr id="24589" name="AutoShape 17"/>
          <p:cNvSpPr>
            <a:spLocks noChangeArrowheads="1"/>
          </p:cNvSpPr>
          <p:nvPr/>
        </p:nvSpPr>
        <p:spPr bwMode="auto">
          <a:xfrm>
            <a:off x="6037263" y="345440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 flipH="1">
            <a:off x="2149475" y="2159000"/>
            <a:ext cx="21590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 flipH="1">
            <a:off x="4237038" y="21590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>
            <a:off x="5461000" y="2159000"/>
            <a:ext cx="7207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4593" name="Line 21"/>
          <p:cNvSpPr>
            <a:spLocks noChangeShapeType="1"/>
          </p:cNvSpPr>
          <p:nvPr/>
        </p:nvSpPr>
        <p:spPr bwMode="auto">
          <a:xfrm>
            <a:off x="6108700" y="2159000"/>
            <a:ext cx="2592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5461000" y="4319588"/>
            <a:ext cx="2016125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++ -- 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+=  -=  *=  /= 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40949" y="7265188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5"/>
          <p:cNvSpPr>
            <a:spLocks noGrp="1" noChangeArrowheads="1"/>
          </p:cNvSpPr>
          <p:nvPr>
            <p:ph type="title"/>
          </p:nvPr>
        </p:nvSpPr>
        <p:spPr>
          <a:xfrm>
            <a:off x="5749925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en-GB" altLang="it-IT" sz="2330" b="1" dirty="0"/>
              <a:t>Cast</a:t>
            </a:r>
            <a:endParaRPr lang="it-IT" altLang="it-IT" sz="2330" b="1" dirty="0"/>
          </a:p>
        </p:txBody>
      </p:sp>
      <p:sp>
        <p:nvSpPr>
          <p:cNvPr id="25603" name="Rectangle 26"/>
          <p:cNvSpPr>
            <a:spLocks noGrp="1" noChangeArrowheads="1"/>
          </p:cNvSpPr>
          <p:nvPr>
            <p:ph idx="1"/>
          </p:nvPr>
        </p:nvSpPr>
        <p:spPr bwMode="auto">
          <a:xfrm>
            <a:off x="996950" y="2301875"/>
            <a:ext cx="3095625" cy="4652963"/>
          </a:xfrm>
        </p:spPr>
        <p:txBody>
          <a:bodyPr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int a;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int b = 10;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a = b; 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------------------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int a = 4;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short b = 10;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a = b;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------------------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byte a;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int b = 10;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a = b;  // NO!!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1800" b="1" smtClean="0">
                <a:latin typeface="Verdana" panose="020B0604030504040204" pitchFamily="34" charset="0"/>
              </a:rPr>
              <a:t>a = (byte)b;  // SI! Ma i rischi // sono consapevoli</a:t>
            </a:r>
          </a:p>
          <a:p>
            <a:pPr marL="381000" indent="-381000" defTabSz="508000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1800" b="1" smtClean="0">
              <a:latin typeface="Verdana" panose="020B060403050404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4BDD4DAF-5142-449C-90B8-15F4C8864B17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15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5605" name="Rectangle 27"/>
          <p:cNvSpPr>
            <a:spLocks noChangeArrowheads="1"/>
          </p:cNvSpPr>
          <p:nvPr/>
        </p:nvSpPr>
        <p:spPr bwMode="auto">
          <a:xfrm>
            <a:off x="4957763" y="2806700"/>
            <a:ext cx="4537075" cy="936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Quanto vale a in questi esempi?</a:t>
            </a:r>
          </a:p>
        </p:txBody>
      </p:sp>
      <p:sp>
        <p:nvSpPr>
          <p:cNvPr id="215068" name="Rectangle 28"/>
          <p:cNvSpPr>
            <a:spLocks noChangeArrowheads="1"/>
          </p:cNvSpPr>
          <p:nvPr/>
        </p:nvSpPr>
        <p:spPr bwMode="auto">
          <a:xfrm>
            <a:off x="4308475" y="5038725"/>
            <a:ext cx="5472113" cy="7921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Questa istruzione è potenzialmente pericolosa.</a:t>
            </a:r>
          </a:p>
          <a:p>
            <a:pPr eaLnBrk="1" hangingPunct="1"/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Infatti il compilatore da errore</a:t>
            </a:r>
          </a:p>
        </p:txBody>
      </p:sp>
      <p:sp>
        <p:nvSpPr>
          <p:cNvPr id="215069" name="Rectangle 29"/>
          <p:cNvSpPr>
            <a:spLocks noChangeArrowheads="1"/>
          </p:cNvSpPr>
          <p:nvPr/>
        </p:nvSpPr>
        <p:spPr bwMode="auto">
          <a:xfrm>
            <a:off x="4308475" y="6191250"/>
            <a:ext cx="3600450" cy="863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Java impone al programmatore </a:t>
            </a:r>
          </a:p>
          <a:p>
            <a:pPr eaLnBrk="1" hangingPunct="1"/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di fare scelte consapevoli. </a:t>
            </a:r>
          </a:p>
        </p:txBody>
      </p:sp>
      <p:pic>
        <p:nvPicPr>
          <p:cNvPr id="25608" name="Picture 32" descr="j0230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973763"/>
            <a:ext cx="10080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8" grpId="0" animBg="1" autoUpdateAnimBg="0"/>
      <p:bldP spid="2150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143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Cast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Le conversioni vengono  eseguite mediante cast (attribuzioni forzate di tipo). </a:t>
            </a:r>
          </a:p>
          <a:p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La sintassi del cast consiste nell</a:t>
            </a:r>
            <a:r>
              <a:rPr lang="it-IT" altLang="en-US" sz="240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indicare  il tipo di destinazione tra 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0465474-709F-4173-94E6-DE059FBAAE72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16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975" y="190500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Promozione automatica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3550" y="1600200"/>
            <a:ext cx="9132888" cy="4398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Nelle operazioni tra tipi diversi, il risultato è del tipo più alto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int + byte = int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int + short = int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int + double = double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…..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Tranne nel caso della 	</a:t>
            </a:r>
            <a:r>
              <a:rPr lang="it-IT" altLang="it-IT" sz="2400" b="1" i="1" smtClean="0">
                <a:solidFill>
                  <a:srgbClr val="17375E"/>
                </a:solidFill>
                <a:latin typeface="Verdana" panose="020B0604030504040204" pitchFamily="34" charset="0"/>
              </a:rPr>
              <a:t>promozione automatica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byte +byte = int		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float +float = double  	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cioè si effettua la promozione al tipo di riferimento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Esempio di promozione: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byte a = 18;  byte b = 10;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byte c = a +b;  	// errato perché a+b viene di tipo int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int c = a +b; 	// giusto  oppure    byte c = (byte)(a+b);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F3E5CB95-B2B4-4210-977F-2A5F76149092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17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391400" y="4654550"/>
            <a:ext cx="2403475" cy="1136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it-IT" sz="2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Tipi di riferimento: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it-IT" sz="2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int per gli interi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it-IT" sz="20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double per i decimali</a:t>
            </a:r>
            <a:endParaRPr lang="it-IT" altLang="it-IT" sz="2400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857625" y="441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it-IT" altLang="it-IT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title"/>
          </p:nvPr>
        </p:nvSpPr>
        <p:spPr>
          <a:xfrm>
            <a:off x="5892800" y="2143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Operatori relazionali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006475" y="2159000"/>
            <a:ext cx="8883650" cy="4835525"/>
          </a:xfrm>
        </p:spPr>
        <p:txBody>
          <a:bodyPr/>
          <a:lstStyle/>
          <a:p>
            <a:pPr marL="342900" indent="-342900" defTabSz="549174" fontAlgn="auto">
              <a:lnSpc>
                <a:spcPct val="30000"/>
              </a:lnSpc>
              <a:spcBef>
                <a:spcPts val="601"/>
              </a:spcBef>
              <a:spcAft>
                <a:spcPts val="0"/>
              </a:spcAft>
              <a:defRPr/>
            </a:pPr>
            <a:endParaRPr lang="it-IT" altLang="it-IT" sz="28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Permettono il confronto tra due valori che stabiliscono relazioni di uguaglianza e d</a:t>
            </a:r>
            <a:r>
              <a:rPr lang="it-IT" altLang="en-US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ordine. </a:t>
            </a:r>
          </a:p>
          <a:p>
            <a:pPr marL="342900" indent="-342900" defTabSz="549174" fontAlgn="auto">
              <a:spcBef>
                <a:spcPts val="601"/>
              </a:spcBef>
              <a:spcAft>
                <a:spcPts val="0"/>
              </a:spcAft>
              <a:defRPr/>
            </a:pPr>
            <a:endParaRPr lang="it-IT" altLang="it-IT" sz="168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37BBE49-E3D4-4F79-84BE-993D29B7EAE0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18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573213" y="3471863"/>
          <a:ext cx="8020050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o" r:id="rId3" imgW="7239000" imgH="3073400" progId="Word.Document.8">
                  <p:embed/>
                </p:oleObj>
              </mc:Choice>
              <mc:Fallback>
                <p:oleObj name="Documento" r:id="rId3" imgW="7239000" imgH="3073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471863"/>
                        <a:ext cx="8020050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title"/>
          </p:nvPr>
        </p:nvSpPr>
        <p:spPr>
          <a:xfrm>
            <a:off x="5470525" y="2143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Operatori relazionali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Java adotta simboli diversi per le assegnazioni e per la verifica dell</a:t>
            </a:r>
            <a:r>
              <a:rPr lang="it-IT" altLang="en-US" sz="240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uguaglianza.</a:t>
            </a:r>
          </a:p>
          <a:p>
            <a:pPr marL="342900" indent="-342900"/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(a = = 7)  darà </a:t>
            </a:r>
            <a:r>
              <a:rPr lang="it-IT" altLang="it-IT" sz="2400" b="1" i="1" smtClean="0">
                <a:solidFill>
                  <a:srgbClr val="17375E"/>
                </a:solidFill>
                <a:latin typeface="Verdana" panose="020B0604030504040204" pitchFamily="34" charset="0"/>
              </a:rPr>
              <a:t>true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 se a vale 7 e </a:t>
            </a:r>
            <a:r>
              <a:rPr lang="it-IT" altLang="it-IT" sz="2400" b="1" i="1" smtClean="0">
                <a:solidFill>
                  <a:srgbClr val="17375E"/>
                </a:solidFill>
                <a:latin typeface="Verdana" panose="020B0604030504040204" pitchFamily="34" charset="0"/>
              </a:rPr>
              <a:t>false 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diversamente </a:t>
            </a:r>
          </a:p>
          <a:p>
            <a:pPr marL="342900" indent="-342900">
              <a:buFont typeface="Wingdings" panose="05000000000000000000" pitchFamily="2" charset="2"/>
              <a:buNone/>
            </a:pPr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a = 7     assegna 7 alla variabile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7CD05100-C9ED-4A92-B7E5-1BA1CEBFB647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19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Contenuti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81" dirty="0" err="1">
                <a:latin typeface="Verdana" charset="0"/>
              </a:rPr>
              <a:t>Variabili</a:t>
            </a:r>
            <a:r>
              <a:rPr lang="en-US" sz="1681" dirty="0">
                <a:latin typeface="Verdana" charset="0"/>
              </a:rPr>
              <a:t> e </a:t>
            </a:r>
            <a:r>
              <a:rPr lang="en-US" sz="1681" dirty="0" err="1">
                <a:latin typeface="Verdana" charset="0"/>
              </a:rPr>
              <a:t>identificatori</a:t>
            </a:r>
            <a:endParaRPr lang="en-US" sz="1681" dirty="0">
              <a:latin typeface="Verdan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81" dirty="0">
                <a:latin typeface="Verdana" charset="0"/>
              </a:rPr>
              <a:t>Tipi di </a:t>
            </a:r>
            <a:r>
              <a:rPr lang="en-US" sz="1681" dirty="0" err="1">
                <a:latin typeface="Verdana" charset="0"/>
              </a:rPr>
              <a:t>dato</a:t>
            </a:r>
            <a:endParaRPr lang="en-US" sz="1681" dirty="0">
              <a:latin typeface="Verdan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81" dirty="0" err="1">
                <a:latin typeface="Verdana" charset="0"/>
              </a:rPr>
              <a:t>Espressioni</a:t>
            </a:r>
            <a:r>
              <a:rPr lang="en-US" sz="1681" dirty="0">
                <a:latin typeface="Verdana" charset="0"/>
              </a:rPr>
              <a:t> e </a:t>
            </a:r>
            <a:r>
              <a:rPr lang="en-US" sz="1681" dirty="0" err="1">
                <a:latin typeface="Verdana" charset="0"/>
              </a:rPr>
              <a:t>controlli</a:t>
            </a:r>
            <a:r>
              <a:rPr lang="en-US" sz="1681" dirty="0">
                <a:latin typeface="Verdana" charset="0"/>
              </a:rPr>
              <a:t> di </a:t>
            </a:r>
            <a:r>
              <a:rPr lang="en-US" sz="1681" dirty="0" err="1">
                <a:latin typeface="Verdana" charset="0"/>
              </a:rPr>
              <a:t>flusso</a:t>
            </a:r>
            <a:endParaRPr lang="en-US" sz="1681" dirty="0">
              <a:latin typeface="Verdan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81" dirty="0" err="1">
                <a:latin typeface="Verdana" charset="0"/>
              </a:rPr>
              <a:t>Varargs</a:t>
            </a:r>
            <a:endParaRPr lang="en-US" sz="1681" dirty="0">
              <a:latin typeface="Verdan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81" dirty="0">
                <a:latin typeface="Verdana" charset="0"/>
              </a:rPr>
              <a:t>Il </a:t>
            </a:r>
            <a:r>
              <a:rPr lang="en-US" sz="1681" dirty="0" err="1">
                <a:latin typeface="Verdana" charset="0"/>
              </a:rPr>
              <a:t>tipo</a:t>
            </a:r>
            <a:r>
              <a:rPr lang="en-US" sz="1681" dirty="0">
                <a:latin typeface="Verdana" charset="0"/>
              </a:rPr>
              <a:t> </a:t>
            </a:r>
            <a:r>
              <a:rPr lang="en-US" sz="1681" dirty="0" err="1">
                <a:latin typeface="Verdana" charset="0"/>
              </a:rPr>
              <a:t>Enum</a:t>
            </a:r>
            <a:endParaRPr lang="en-US" sz="1681" dirty="0">
              <a:latin typeface="Verdana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3DDC9A47-CF28-4A41-AE95-48C6CD3B96B1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pic>
        <p:nvPicPr>
          <p:cNvPr id="10245" name="Picture 7" descr="C:\Documents and Settings\Administrator\Desktop\alphabet-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4606925"/>
            <a:ext cx="230505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0400" y="138113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Operatori booleani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54063" y="1727200"/>
            <a:ext cx="8885237" cy="5786438"/>
          </a:xfrm>
        </p:spPr>
        <p:txBody>
          <a:bodyPr/>
          <a:lstStyle/>
          <a:p>
            <a:pPr marL="342900" indent="-342900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endParaRPr lang="it-IT" sz="1681">
              <a:latin typeface="Verdana" charset="0"/>
            </a:endParaRPr>
          </a:p>
          <a:p>
            <a:pPr marL="342900" indent="-342900" defTabSz="509412" fontAlgn="auto">
              <a:spcBef>
                <a:spcPts val="601"/>
              </a:spcBef>
              <a:spcAft>
                <a:spcPts val="0"/>
              </a:spcAft>
              <a:buFont typeface="Arial"/>
              <a:buChar char="•"/>
              <a:defRPr/>
            </a:pPr>
            <a:endParaRPr lang="it-IT" sz="1681">
              <a:latin typeface="Verdana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8D119AD2-996C-4410-8D50-EA6D50BBBDE8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20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25513" y="2446338"/>
          <a:ext cx="4391025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o" r:id="rId3" imgW="3784600" imgH="3276600" progId="Word.Document.8">
                  <p:embed/>
                </p:oleObj>
              </mc:Choice>
              <mc:Fallback>
                <p:oleObj name="Documento" r:id="rId3" imgW="3784600" imgH="3276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446338"/>
                        <a:ext cx="4391025" cy="381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173663" y="2733675"/>
            <a:ext cx="4176712" cy="302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Es: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a =7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b =10</a:t>
            </a:r>
          </a:p>
          <a:p>
            <a:pPr eaLnBrk="1" hangingPunct="1"/>
            <a:endParaRPr lang="it-IT" altLang="it-IT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( a = =7) &amp;&amp; (b&gt;0) 	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it-IT" altLang="it-IT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( a = =7) || (b&gt;0)	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it-IT" altLang="it-IT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  <a:endParaRPr lang="it-IT" altLang="it-IT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!( a &gt;4) 		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it-IT" altLang="it-IT" sz="2400" i="1">
                <a:latin typeface="Times New Roman" panose="02020603050405020304" pitchFamily="18" charset="0"/>
                <a:ea typeface="MS PGothic" panose="020B0600070205080204" pitchFamily="34" charset="-128"/>
              </a:rPr>
              <a:t>false</a:t>
            </a:r>
            <a:endParaRPr lang="it-IT" altLang="it-IT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/>
            <a:endParaRPr lang="it-IT" altLang="it-IT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8"/>
          <p:cNvSpPr>
            <a:spLocks noGrp="1" noChangeArrowheads="1"/>
          </p:cNvSpPr>
          <p:nvPr>
            <p:ph type="title"/>
          </p:nvPr>
        </p:nvSpPr>
        <p:spPr>
          <a:xfrm>
            <a:off x="5656263" y="220663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Controllo di flusso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001C1EB-49DE-4D2F-9995-C78170090F2A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21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21075" y="3238500"/>
            <a:ext cx="3184525" cy="690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700">
                <a:latin typeface="Times New Roman" panose="02020603050405020304" pitchFamily="18" charset="0"/>
                <a:ea typeface="MS PGothic" panose="020B0600070205080204" pitchFamily="34" charset="-128"/>
              </a:rPr>
              <a:t>Istruzioni condizionali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21075" y="4273550"/>
            <a:ext cx="3184525" cy="692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700">
                <a:latin typeface="Times New Roman" panose="02020603050405020304" pitchFamily="18" charset="0"/>
                <a:ea typeface="MS PGothic" panose="020B0600070205080204" pitchFamily="34" charset="-128"/>
              </a:rPr>
              <a:t>loop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521075" y="5310188"/>
            <a:ext cx="3184525" cy="6905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 sz="2700">
                <a:latin typeface="Times New Roman" panose="02020603050405020304" pitchFamily="18" charset="0"/>
                <a:ea typeface="MS PGothic" panose="020B0600070205080204" pitchFamily="34" charset="-128"/>
              </a:rPr>
              <a:t>salti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2598738" y="3497263"/>
            <a:ext cx="754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598738" y="3497263"/>
            <a:ext cx="0" cy="224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598738" y="4619625"/>
            <a:ext cx="754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2598738" y="5741988"/>
            <a:ext cx="754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838200" y="3582988"/>
            <a:ext cx="1927225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3600">
                <a:latin typeface="Times New Roman" panose="02020603050405020304" pitchFamily="18" charset="0"/>
                <a:ea typeface="MS PGothic" panose="020B0600070205080204" pitchFamily="34" charset="-128"/>
              </a:rPr>
              <a:t>Java control flow</a:t>
            </a:r>
            <a:endParaRPr lang="it-IT" altLang="it-IT" sz="27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292975" y="4273550"/>
            <a:ext cx="226218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indeterminati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292975" y="4878388"/>
            <a:ext cx="226218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determinati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6705600" y="453390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705600" y="4792663"/>
            <a:ext cx="503238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238" y="179388"/>
            <a:ext cx="8131175" cy="604837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Istruzioni condizionali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54063" y="1468438"/>
            <a:ext cx="8215312" cy="3108325"/>
          </a:xfrm>
        </p:spPr>
        <p:txBody>
          <a:bodyPr/>
          <a:lstStyle/>
          <a:p>
            <a:pPr marL="342900" indent="-342900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it-IT" sz="1681" dirty="0">
                <a:latin typeface="Verdana" charset="0"/>
              </a:rPr>
              <a:t> 			</a:t>
            </a:r>
            <a:r>
              <a:rPr lang="it-IT" sz="2800" dirty="0">
                <a:latin typeface="Verdana" charset="0"/>
              </a:rPr>
              <a:t>	</a:t>
            </a:r>
            <a:endParaRPr lang="it-IT" sz="1681" dirty="0">
              <a:latin typeface="Verdana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6174AC68-756D-4D8F-8201-FDDC89D5BC2D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22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25513" y="1795463"/>
            <a:ext cx="8281987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it-IT" altLang="it-IT" sz="2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(condizione) istruzione;</a:t>
            </a:r>
          </a:p>
          <a:p>
            <a:pPr algn="ctr" eaLnBrk="1" hangingPunct="1"/>
            <a:endParaRPr lang="it-IT" altLang="it-IT" sz="2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(condizione) {blocco}</a:t>
            </a:r>
          </a:p>
          <a:p>
            <a:pPr algn="ctr" eaLnBrk="1" hangingPunct="1"/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70000"/>
              </a:lnSpc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condizione deve essere sempre tra parentesi.</a:t>
            </a:r>
          </a:p>
          <a:p>
            <a:pPr eaLnBrk="1" hangingPunct="1">
              <a:lnSpc>
                <a:spcPct val="70000"/>
              </a:lnSpc>
              <a:buFontTx/>
              <a:buChar char="•"/>
            </a:pPr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più in generale</a:t>
            </a:r>
          </a:p>
          <a:p>
            <a:pPr eaLnBrk="1" hangingPunct="1"/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(condizione) {blocco 1} else {blocco 2}</a:t>
            </a:r>
          </a:p>
          <a:p>
            <a:pPr eaLnBrk="1" hangingPunct="1"/>
            <a:endParaRPr lang="it-IT" altLang="it-IT" sz="2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parte else è opzionale</a:t>
            </a:r>
          </a:p>
          <a:p>
            <a:pPr eaLnBrk="1" hangingPunct="1">
              <a:lnSpc>
                <a:spcPct val="50000"/>
              </a:lnSpc>
              <a:buFontTx/>
              <a:buChar char="•"/>
            </a:pPr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un ramo contiene una sola istruzione, le parentesi graffe possono essere omesse</a:t>
            </a:r>
          </a:p>
          <a:p>
            <a:pPr eaLnBrk="1" hangingPunct="1"/>
            <a:endParaRPr lang="it-IT" altLang="it-IT" b="1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eaLnBrk="1" hangingPunct="1"/>
            <a:endParaRPr lang="it-IT" altLang="it-IT" b="1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>
            <a:spLocks noGrp="1" noChangeArrowheads="1"/>
          </p:cNvSpPr>
          <p:nvPr>
            <p:ph type="title"/>
          </p:nvPr>
        </p:nvSpPr>
        <p:spPr>
          <a:xfrm>
            <a:off x="5749925" y="1762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Istruzioni condizionali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C330F01-84C6-4479-9829-3A7CEE184832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23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4945063" y="2776538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3878263" y="3108325"/>
            <a:ext cx="2095500" cy="11239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condizione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H="1">
            <a:off x="3459163" y="3654425"/>
            <a:ext cx="41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3459163" y="3654425"/>
            <a:ext cx="0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3800" name="Group 7"/>
          <p:cNvGrpSpPr>
            <a:grpSpLocks/>
          </p:cNvGrpSpPr>
          <p:nvPr/>
        </p:nvGrpSpPr>
        <p:grpSpPr bwMode="auto">
          <a:xfrm flipH="1">
            <a:off x="5999163" y="3673475"/>
            <a:ext cx="419100" cy="777875"/>
            <a:chOff x="1968" y="1359"/>
            <a:chExt cx="240" cy="432"/>
          </a:xfrm>
        </p:grpSpPr>
        <p:sp>
          <p:nvSpPr>
            <p:cNvPr id="33810" name="Line 8"/>
            <p:cNvSpPr>
              <a:spLocks noChangeShapeType="1"/>
            </p:cNvSpPr>
            <p:nvPr/>
          </p:nvSpPr>
          <p:spPr bwMode="auto">
            <a:xfrm flipH="1">
              <a:off x="1968" y="135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811" name="Line 9"/>
            <p:cNvSpPr>
              <a:spLocks noChangeShapeType="1"/>
            </p:cNvSpPr>
            <p:nvPr/>
          </p:nvSpPr>
          <p:spPr bwMode="auto">
            <a:xfrm>
              <a:off x="1968" y="1359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3801" name="AutoShape 10"/>
          <p:cNvSpPr>
            <a:spLocks noChangeArrowheads="1"/>
          </p:cNvSpPr>
          <p:nvPr/>
        </p:nvSpPr>
        <p:spPr bwMode="auto">
          <a:xfrm>
            <a:off x="2705100" y="4403725"/>
            <a:ext cx="1676400" cy="1036638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1</a:t>
            </a:r>
          </a:p>
        </p:txBody>
      </p:sp>
      <p:sp>
        <p:nvSpPr>
          <p:cNvPr id="33802" name="AutoShape 11"/>
          <p:cNvSpPr>
            <a:spLocks noChangeArrowheads="1"/>
          </p:cNvSpPr>
          <p:nvPr/>
        </p:nvSpPr>
        <p:spPr bwMode="auto">
          <a:xfrm>
            <a:off x="5532438" y="4457700"/>
            <a:ext cx="1676400" cy="1036638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2</a:t>
            </a:r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3459163" y="5440363"/>
            <a:ext cx="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6477000" y="5527675"/>
            <a:ext cx="0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3459163" y="5786438"/>
            <a:ext cx="3017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4968875" y="5786438"/>
            <a:ext cx="0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3022600" y="3179763"/>
            <a:ext cx="5588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5956300" y="3179763"/>
            <a:ext cx="627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false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 noChangeArrowheads="1"/>
          </p:cNvSpPr>
          <p:nvPr>
            <p:ph type="title"/>
          </p:nvPr>
        </p:nvSpPr>
        <p:spPr>
          <a:xfrm>
            <a:off x="5892800" y="220663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Istruzione </a:t>
            </a:r>
            <a:r>
              <a:rPr lang="it-IT" altLang="it-IT" sz="2330" b="1" dirty="0" err="1"/>
              <a:t>switch</a:t>
            </a:r>
            <a:endParaRPr lang="it-IT" altLang="it-IT" sz="233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509EB859-03DC-4852-BD96-C6F2CB9E816A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24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789113" y="1893888"/>
            <a:ext cx="70421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Dispositivo di condizione multipla</a:t>
            </a:r>
          </a:p>
          <a:p>
            <a:pPr eaLnBrk="1" hangingPunct="1">
              <a:buFontTx/>
              <a:buChar char="•"/>
            </a:pPr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Utilizzabile solo con</a:t>
            </a:r>
          </a:p>
          <a:p>
            <a:pPr eaLnBrk="1" hangingPunct="1"/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valori di tipo </a:t>
            </a:r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</a:t>
            </a:r>
          </a:p>
          <a:p>
            <a:pPr eaLnBrk="1" hangingPunct="1"/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valori di tipi numeri </a:t>
            </a:r>
            <a:r>
              <a:rPr lang="it-IT" altLang="it-IT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</a:p>
          <a:p>
            <a:pPr eaLnBrk="1" hangingPunct="1"/>
            <a:endParaRPr lang="it-IT" altLang="it-IT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tipi numeri long; no intervalli di valori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it-IT" altLang="it-IT" sz="27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951538" y="166688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 err="1"/>
              <a:t>Istruzione</a:t>
            </a:r>
            <a:r>
              <a:rPr altLang="it-IT" sz="2330" b="1" dirty="0"/>
              <a:t> switch</a:t>
            </a:r>
            <a:endParaRPr lang="en-US" altLang="it-IT" sz="2330" b="1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C0AF0DD7-85D7-4B6B-A255-371492C928D8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25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852488" y="2301875"/>
            <a:ext cx="7627937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int choice= Console.leggiInt(</a:t>
            </a:r>
            <a:r>
              <a:rPr lang="it-IT" altLang="en-US" sz="2200">
                <a:latin typeface="Times New Roman" panose="02020603050405020304" pitchFamily="18" charset="0"/>
                <a:ea typeface="MS PGothic" panose="020B0600070205080204" pitchFamily="34" charset="-128"/>
              </a:rPr>
              <a:t>“</a:t>
            </a: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Select an option (1 to 4)</a:t>
            </a:r>
            <a:r>
              <a:rPr lang="it-IT" altLang="en-US" sz="2200">
                <a:latin typeface="Times New Roman" panose="02020603050405020304" pitchFamily="18" charset="0"/>
                <a:ea typeface="MS PGothic" panose="020B0600070205080204" pitchFamily="34" charset="-128"/>
              </a:rPr>
              <a:t>”</a:t>
            </a: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 );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//legge un tasto premuto</a:t>
            </a:r>
          </a:p>
          <a:p>
            <a:pPr eaLnBrk="1" hangingPunct="1">
              <a:lnSpc>
                <a:spcPct val="75000"/>
              </a:lnSpc>
            </a:pPr>
            <a:endParaRPr lang="it-IT" altLang="it-IT" sz="22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switch(choice)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{ 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case 1: 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….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break;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case 2: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…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break;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case 3: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…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break;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case 4 :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...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	break;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default: // input errato	</a:t>
            </a:r>
          </a:p>
          <a:p>
            <a:pPr eaLnBrk="1" hangingPunct="1">
              <a:lnSpc>
                <a:spcPct val="75000"/>
              </a:lnSpc>
            </a:pPr>
            <a:r>
              <a:rPr lang="it-IT" altLang="it-IT" sz="2200">
                <a:latin typeface="Times New Roman" panose="02020603050405020304" pitchFamily="18" charset="0"/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7375525" y="3109913"/>
            <a:ext cx="1676400" cy="519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1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7375525" y="4060825"/>
            <a:ext cx="1676400" cy="517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2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7375525" y="5053013"/>
            <a:ext cx="1676400" cy="519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3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5699125" y="3714750"/>
            <a:ext cx="3175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4694238" y="3973513"/>
            <a:ext cx="2011362" cy="6921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 case 2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4778375" y="3024188"/>
            <a:ext cx="1843088" cy="6905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 case 1</a:t>
            </a:r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4778375" y="4924425"/>
            <a:ext cx="1843088" cy="7762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 case 3</a:t>
            </a: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4778375" y="5961063"/>
            <a:ext cx="1843088" cy="863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 case 4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699125" y="4665663"/>
            <a:ext cx="317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699125" y="5700713"/>
            <a:ext cx="317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6621463" y="5310188"/>
            <a:ext cx="75406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6621463" y="6392863"/>
            <a:ext cx="6715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705600" y="4319588"/>
            <a:ext cx="669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21463" y="3370263"/>
            <a:ext cx="7540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051925" y="3367088"/>
            <a:ext cx="4191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9471025" y="3370263"/>
            <a:ext cx="0" cy="379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5951538" y="7167563"/>
            <a:ext cx="3519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9051925" y="4319588"/>
            <a:ext cx="4191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9051925" y="5310188"/>
            <a:ext cx="4191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9136063" y="6392863"/>
            <a:ext cx="334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951538" y="7169150"/>
            <a:ext cx="0" cy="173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385050" y="6191250"/>
            <a:ext cx="1676400" cy="519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 4</a:t>
            </a:r>
          </a:p>
        </p:txBody>
      </p:sp>
      <p:sp>
        <p:nvSpPr>
          <p:cNvPr id="2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1038" y="1963738"/>
            <a:ext cx="8943975" cy="50085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l loop </a:t>
            </a:r>
            <a:r>
              <a:rPr lang="it-IT" altLang="it-IT" sz="2400" b="1" i="1" smtClean="0">
                <a:solidFill>
                  <a:srgbClr val="17375E"/>
                </a:solidFill>
                <a:latin typeface="Verdana" panose="020B0604030504040204" pitchFamily="34" charset="0"/>
              </a:rPr>
              <a:t>while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 esegue una verifica iniziale.</a:t>
            </a:r>
          </a:p>
          <a:p>
            <a:pPr marL="1143000" lvl="2" indent="-228600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3366CC"/>
                </a:solidFill>
                <a:latin typeface="Verdana" panose="020B0604030504040204" pitchFamily="34" charset="0"/>
              </a:rPr>
              <a:t>while (condizione) {blocco}</a:t>
            </a:r>
          </a:p>
          <a:p>
            <a:pPr marL="1143000" lvl="2" indent="-228600"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 smtClean="0">
              <a:solidFill>
                <a:srgbClr val="3366CC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80000"/>
              </a:lnSpc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Il loop while non viene mai eseguito se la condizione iniziale è </a:t>
            </a:r>
            <a:r>
              <a:rPr lang="it-IT" altLang="it-IT" sz="2400" i="1" smtClean="0">
                <a:solidFill>
                  <a:srgbClr val="17375E"/>
                </a:solidFill>
                <a:latin typeface="Verdana" panose="020B0604030504040204" pitchFamily="34" charset="0"/>
              </a:rPr>
              <a:t>false</a:t>
            </a: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</a:pPr>
            <a:endParaRPr lang="it-IT" altLang="it-IT" sz="240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80000"/>
              </a:lnSpc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Il loop while esegue il corpo del loop fintanto che la condizione iniziale è </a:t>
            </a:r>
            <a:r>
              <a:rPr lang="it-IT" altLang="it-IT" sz="2400" i="1" smtClean="0">
                <a:solidFill>
                  <a:srgbClr val="17375E"/>
                </a:solidFill>
                <a:latin typeface="Verdana" panose="020B0604030504040204" pitchFamily="34" charset="0"/>
              </a:rPr>
              <a:t>true</a:t>
            </a:r>
          </a:p>
          <a:p>
            <a:pPr marL="342900" indent="-342900">
              <a:lnSpc>
                <a:spcPct val="80000"/>
              </a:lnSpc>
            </a:pPr>
            <a:endParaRPr lang="it-IT" altLang="it-IT" sz="2400" i="1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80000"/>
              </a:lnSpc>
            </a:pPr>
            <a:endParaRPr lang="it-IT" altLang="it-IT" sz="2400" i="1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80000"/>
              </a:lnSpc>
            </a:pPr>
            <a:r>
              <a:rPr lang="it-IT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Per eseguire almeno una volta il blocco occorre spostare la verifica alla  fine utilizzando la versione do:</a:t>
            </a:r>
          </a:p>
          <a:p>
            <a:pPr marL="1143000" lvl="2" indent="-228600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solidFill>
                  <a:srgbClr val="3366CC"/>
                </a:solidFill>
                <a:latin typeface="Verdana" panose="020B0604030504040204" pitchFamily="34" charset="0"/>
              </a:rPr>
              <a:t>do {blocco}while (condizione);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183A9261-C3E2-453D-B553-EAE8499E63E5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26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733800" y="4763"/>
            <a:ext cx="811688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01882" tIns="50941" rIns="101882" bIns="50941" anchor="ctr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330" b="1" dirty="0" err="1">
                <a:solidFill>
                  <a:srgbClr val="1A2C4B"/>
                </a:solidFill>
                <a:latin typeface="+mj-lt"/>
                <a:ea typeface="+mj-ea"/>
                <a:cs typeface="+mj-cs"/>
              </a:rPr>
              <a:t>Loop</a:t>
            </a:r>
            <a:r>
              <a:rPr lang="it-IT" sz="490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it-IT" sz="2330" b="1" dirty="0">
                <a:solidFill>
                  <a:srgbClr val="1A2C4B"/>
                </a:solidFill>
                <a:latin typeface="+mj-lt"/>
                <a:ea typeface="+mj-ea"/>
                <a:cs typeface="+mj-cs"/>
              </a:rPr>
              <a:t>indeterminati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D1BB659-1F7D-4582-A047-0DA785DA0BAD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27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022725" y="2778125"/>
            <a:ext cx="2263775" cy="12954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Condizione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359275" y="4849813"/>
            <a:ext cx="1843088" cy="10366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137025" y="6591300"/>
            <a:ext cx="2179638" cy="431800"/>
          </a:xfrm>
          <a:prstGeom prst="parallelogram">
            <a:avLst>
              <a:gd name="adj" fmla="val 12619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197475" y="2085975"/>
            <a:ext cx="0" cy="692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197475" y="407352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3268663" y="5627688"/>
            <a:ext cx="1090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3268663" y="2346325"/>
            <a:ext cx="0" cy="328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286500" y="3381375"/>
            <a:ext cx="1006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292975" y="3381375"/>
            <a:ext cx="0" cy="285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280025" y="6232525"/>
            <a:ext cx="2012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280025" y="6232525"/>
            <a:ext cx="0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268663" y="2346325"/>
            <a:ext cx="1928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454775" y="2949575"/>
            <a:ext cx="635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false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525963" y="4159250"/>
            <a:ext cx="5588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1428750" y="1122363"/>
            <a:ext cx="81168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it-IT" altLang="it-IT"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(condizione) {blocco}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title"/>
          </p:nvPr>
        </p:nvSpPr>
        <p:spPr>
          <a:xfrm>
            <a:off x="2828925" y="725488"/>
            <a:ext cx="5407025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 {blocco} </a:t>
            </a:r>
            <a:r>
              <a:rPr lang="it-IT" altLang="it-IT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while</a:t>
            </a:r>
            <a:r>
              <a:rPr lang="it-IT" altLang="it-IT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(condizione)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8A908EF5-77AD-4FBF-B61B-1B5A71F93062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28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3268663" y="2505075"/>
            <a:ext cx="2179637" cy="2676525"/>
            <a:chOff x="1824" y="1008"/>
            <a:chExt cx="1104" cy="1824"/>
          </a:xfrm>
        </p:grpSpPr>
        <p:sp>
          <p:nvSpPr>
            <p:cNvPr id="38929" name="Line 3"/>
            <p:cNvSpPr>
              <a:spLocks noChangeShapeType="1"/>
            </p:cNvSpPr>
            <p:nvPr/>
          </p:nvSpPr>
          <p:spPr bwMode="auto">
            <a:xfrm flipH="1">
              <a:off x="1824" y="283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30" name="Line 4"/>
            <p:cNvSpPr>
              <a:spLocks noChangeShapeType="1"/>
            </p:cNvSpPr>
            <p:nvPr/>
          </p:nvSpPr>
          <p:spPr bwMode="auto">
            <a:xfrm flipV="1">
              <a:off x="1824" y="1008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31" name="Line 5"/>
            <p:cNvSpPr>
              <a:spLocks noChangeShapeType="1"/>
            </p:cNvSpPr>
            <p:nvPr/>
          </p:nvSpPr>
          <p:spPr bwMode="auto">
            <a:xfrm>
              <a:off x="1824" y="100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4359275" y="4576763"/>
            <a:ext cx="2262188" cy="12954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Condizione</a:t>
            </a: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4525963" y="3022600"/>
            <a:ext cx="1844675" cy="10366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blocco</a:t>
            </a:r>
          </a:p>
        </p:txBody>
      </p:sp>
      <p:sp>
        <p:nvSpPr>
          <p:cNvPr id="38919" name="AutoShape 9"/>
          <p:cNvSpPr>
            <a:spLocks noChangeArrowheads="1"/>
          </p:cNvSpPr>
          <p:nvPr/>
        </p:nvSpPr>
        <p:spPr bwMode="auto">
          <a:xfrm>
            <a:off x="4359275" y="6650038"/>
            <a:ext cx="2178050" cy="517525"/>
          </a:xfrm>
          <a:prstGeom prst="parallelogram">
            <a:avLst>
              <a:gd name="adj" fmla="val 10521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5448300" y="4059238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6621463" y="5181600"/>
            <a:ext cx="1006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6705600" y="4835525"/>
            <a:ext cx="6270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false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616575" y="6391275"/>
            <a:ext cx="2011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5616575" y="6391275"/>
            <a:ext cx="0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7627938" y="5181600"/>
            <a:ext cx="0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5448300" y="2332038"/>
            <a:ext cx="0" cy="690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3771900" y="4835525"/>
            <a:ext cx="5588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963" y="433388"/>
            <a:ext cx="5197475" cy="776287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 err="1"/>
              <a:t>Loop</a:t>
            </a:r>
            <a:r>
              <a:rPr lang="it-IT" altLang="it-IT" sz="2330" b="1" dirty="0"/>
              <a:t> determinati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9BC2B92-5621-4887-A3B0-A17C3985C0D1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29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341438" y="2590800"/>
            <a:ext cx="3436937" cy="1025525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16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for (int i = 1; i &lt;=10; i++)</a:t>
            </a:r>
          </a:p>
          <a:p>
            <a:pPr eaLnBrk="1" hangingPunct="1">
              <a:spcBef>
                <a:spcPct val="50000"/>
              </a:spcBef>
            </a:pPr>
            <a:r>
              <a:rPr lang="it-IT" altLang="it-IT" sz="2000">
                <a:latin typeface="Times New Roman" panose="02020603050405020304" pitchFamily="18" charset="0"/>
                <a:ea typeface="MS PGothic" panose="020B0600070205080204" pitchFamily="34" charset="-128"/>
              </a:rPr>
              <a:t>      System.out.println(i);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endParaRPr lang="it-IT" altLang="it-IT" sz="20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05600" y="2492375"/>
            <a:ext cx="1257300" cy="692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454775" y="4911725"/>
            <a:ext cx="1927225" cy="603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Print i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202363" y="5946775"/>
            <a:ext cx="2598737" cy="777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 i++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7375525" y="3184525"/>
            <a:ext cx="0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7375525" y="4651375"/>
            <a:ext cx="0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375525" y="55149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7375525" y="6724650"/>
            <a:ext cx="0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5364163" y="6983413"/>
            <a:ext cx="2011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5364163" y="3443288"/>
            <a:ext cx="0" cy="354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364163" y="3443288"/>
            <a:ext cx="1928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8131175" y="4133850"/>
            <a:ext cx="1339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9471025" y="4133850"/>
            <a:ext cx="0" cy="302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7543800" y="7156450"/>
            <a:ext cx="1927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7543800" y="7156450"/>
            <a:ext cx="0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8448675" y="3686175"/>
            <a:ext cx="635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false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995363" y="3870325"/>
            <a:ext cx="4105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Stampa sullo schermo i numeri da 1 a 10</a:t>
            </a:r>
          </a:p>
        </p:txBody>
      </p:sp>
      <p:sp>
        <p:nvSpPr>
          <p:cNvPr id="39957" name="AutoShape 21"/>
          <p:cNvSpPr>
            <a:spLocks noChangeArrowheads="1"/>
          </p:cNvSpPr>
          <p:nvPr/>
        </p:nvSpPr>
        <p:spPr bwMode="auto">
          <a:xfrm>
            <a:off x="6454775" y="3529013"/>
            <a:ext cx="1843088" cy="1036637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it-IT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i &lt;=10</a:t>
            </a:r>
          </a:p>
          <a:p>
            <a:pPr algn="ctr" eaLnBrk="1" hangingPunct="1"/>
            <a:endParaRPr lang="it-IT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7459663" y="4565650"/>
            <a:ext cx="5588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imes New Roman" panose="02020603050405020304" pitchFamily="18" charset="0"/>
                <a:ea typeface="MS PGothic" panose="020B0600070205080204" pitchFamily="34" charset="-128"/>
              </a:rPr>
              <a:t>true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1501775" y="4462463"/>
            <a:ext cx="3311525" cy="2592387"/>
          </a:xfrm>
          <a:prstGeom prst="rect">
            <a:avLst/>
          </a:prstGeom>
          <a:solidFill>
            <a:srgbClr val="000000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it-IT" altLang="it-IT" sz="1200">
              <a:solidFill>
                <a:schemeClr val="bg1"/>
              </a:solidFill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1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2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3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4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5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6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7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8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9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10</a:t>
            </a:r>
          </a:p>
          <a:p>
            <a:pPr eaLnBrk="1" hangingPunct="1"/>
            <a:r>
              <a:rPr lang="it-IT" altLang="it-IT" sz="120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Press any key to continue…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1500188" y="4462463"/>
            <a:ext cx="3313112" cy="287337"/>
          </a:xfrm>
          <a:prstGeom prst="rect">
            <a:avLst/>
          </a:prstGeom>
          <a:solidFill>
            <a:srgbClr val="26628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 rot="5400000">
            <a:off x="3589338" y="5830887"/>
            <a:ext cx="2305050" cy="1428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176213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Il </a:t>
            </a:r>
            <a:r>
              <a:rPr lang="it-IT" altLang="it-IT" sz="2330" b="1" dirty="0" err="1"/>
              <a:t>main</a:t>
            </a:r>
            <a:r>
              <a:rPr lang="it-IT" altLang="it-IT" sz="2330" b="1" dirty="0"/>
              <a:t> </a:t>
            </a:r>
            <a:r>
              <a:rPr lang="it-IT" altLang="it-IT" sz="2330" b="1" dirty="0" err="1"/>
              <a:t>program</a:t>
            </a:r>
            <a:endParaRPr lang="it-IT" altLang="it-IT" sz="2330" b="1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L</a:t>
            </a:r>
            <a:r>
              <a:rPr lang="it-IT" altLang="en-US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inizio di un programma java è la funzione </a:t>
            </a:r>
            <a:r>
              <a:rPr lang="it-IT" altLang="it-IT" sz="20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main</a:t>
            </a:r>
            <a:endParaRPr lang="it-IT" altLang="it-IT" sz="20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public 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class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 Prova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{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	public 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static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 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void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 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main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(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String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[] </a:t>
            </a:r>
            <a:r>
              <a:rPr lang="it-IT" altLang="it-IT" sz="18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args</a:t>
            </a: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)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	{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i="1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		</a:t>
            </a:r>
            <a:r>
              <a:rPr lang="it-IT" altLang="it-IT" sz="1800" i="1" dirty="0" smtClean="0">
                <a:solidFill>
                  <a:schemeClr val="folHlink"/>
                </a:solidFill>
                <a:latin typeface="Verdana" panose="020B0604030504040204" pitchFamily="34" charset="0"/>
              </a:rPr>
              <a:t>statement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i="1" dirty="0" smtClean="0">
                <a:solidFill>
                  <a:schemeClr val="folHlink"/>
                </a:solidFill>
                <a:latin typeface="Verdana" panose="020B0604030504040204" pitchFamily="34" charset="0"/>
              </a:rPr>
              <a:t>				statement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i="1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		….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	}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18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		}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18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Il flusso di controllo del programma parte dalla prima istruzione del </a:t>
            </a:r>
            <a:r>
              <a:rPr lang="it-IT" altLang="it-IT" sz="20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main</a:t>
            </a:r>
            <a:endParaRPr lang="it-IT" altLang="it-IT" sz="20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Il nome del file deve essere uguale al nome della classe con estensione .java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it-IT" altLang="it-IT" sz="20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(per convenzione nome della classe inizia con la lettera maiuscola)</a:t>
            </a:r>
          </a:p>
          <a:p>
            <a:pPr marL="137293" indent="-137293" defTabSz="549174" fontAlgn="auto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20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075A29B-1FE9-49E1-BE5D-D51EACD06E8F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261225" y="2446338"/>
            <a:ext cx="2376488" cy="23764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Tutte le funzioni </a:t>
            </a:r>
          </a:p>
          <a:p>
            <a:pPr algn="just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devono essere </a:t>
            </a:r>
          </a:p>
          <a:p>
            <a:pPr algn="just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scritte all</a:t>
            </a:r>
            <a:r>
              <a:rPr lang="it-IT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’</a:t>
            </a:r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interno </a:t>
            </a:r>
          </a:p>
          <a:p>
            <a:pPr algn="just" eaLnBrk="1" hangingPunct="1"/>
            <a:r>
              <a:rPr lang="it-IT" altLang="it-IT" sz="2400">
                <a:latin typeface="Times New Roman" panose="02020603050405020304" pitchFamily="18" charset="0"/>
                <a:ea typeface="MS PGothic" panose="020B0600070205080204" pitchFamily="34" charset="-128"/>
              </a:rPr>
              <a:t>di una classe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4381500" y="3309938"/>
            <a:ext cx="2808288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676900" y="231775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continue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E28C7F2-CFD6-4115-BAD6-B7F6AC5F4D69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30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00400" y="3581400"/>
            <a:ext cx="4156075" cy="345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for(int i =0; i&lt; 100; i++)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{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 if (i = = 10)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{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    trovato = true;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    continue;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}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statement1;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    statement2;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</a:p>
          <a:p>
            <a:pPr eaLnBrk="1" hangingPunct="1"/>
            <a:r>
              <a:rPr lang="it-IT" altLang="it-IT" sz="2000">
                <a:latin typeface="Courier New" panose="02070309020205020404" pitchFamily="49" charset="0"/>
                <a:ea typeface="MS PGothic" panose="020B0600070205080204" pitchFamily="34" charset="-128"/>
              </a:rPr>
              <a:t>System.out.println(i);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17563" y="2487613"/>
            <a:ext cx="58435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t-IT" altLang="it-IT" sz="28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all</a:t>
            </a:r>
            <a:r>
              <a:rPr lang="it-IT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interno di un ciclo</a:t>
            </a:r>
          </a:p>
          <a:p>
            <a:pPr eaLnBrk="1" hangingPunct="1">
              <a:buFontTx/>
              <a:buChar char="•"/>
            </a:pPr>
            <a:r>
              <a:rPr lang="it-IT" alt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Riprende con una nuova iterazione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 flipV="1">
            <a:off x="2895600" y="4191000"/>
            <a:ext cx="868363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2143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Passaggio parametri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Per tutti i tipi </a:t>
            </a:r>
            <a:r>
              <a:rPr lang="it-IT" altLang="it-IT" sz="2400" b="1" dirty="0" smtClean="0">
                <a:solidFill>
                  <a:srgbClr val="17375E"/>
                </a:solidFill>
                <a:latin typeface="Verdana" panose="020B0604030504040204" pitchFamily="34" charset="0"/>
              </a:rPr>
              <a:t>primitivi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 il passaggio dei parametri è </a:t>
            </a:r>
            <a:r>
              <a:rPr lang="it-IT" altLang="it-IT" sz="2400" b="1" dirty="0" smtClean="0">
                <a:solidFill>
                  <a:srgbClr val="0066FF"/>
                </a:solidFill>
                <a:latin typeface="Verdana" panose="020B0604030504040204" pitchFamily="34" charset="0"/>
              </a:rPr>
              <a:t>per valore</a:t>
            </a:r>
            <a:r>
              <a:rPr lang="it-IT" altLang="it-IT" sz="2400" b="1" dirty="0" smtClean="0">
                <a:solidFill>
                  <a:srgbClr val="17375E"/>
                </a:solidFill>
                <a:latin typeface="Verdana" panose="020B0604030504040204" pitchFamily="34" charset="0"/>
              </a:rPr>
              <a:t>.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2400" b="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Le modifiche su tali variabili </a:t>
            </a:r>
            <a:r>
              <a:rPr lang="it-IT" altLang="it-IT" sz="2400" u="sng" dirty="0" smtClean="0">
                <a:solidFill>
                  <a:srgbClr val="17375E"/>
                </a:solidFill>
                <a:latin typeface="Verdana" panose="020B0604030504040204" pitchFamily="34" charset="0"/>
              </a:rPr>
              <a:t>non sono visibili al di fuori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 delle funzioni alle quali vengono passate.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endParaRPr lang="it-IT" altLang="it-IT" sz="168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90C54D81-C9C0-4682-A12D-D25B3FDE733F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31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9925" y="263525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Esempio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81050" y="1654175"/>
            <a:ext cx="8753475" cy="48815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public class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  <a:hlinkClick r:id="rId2"/>
              </a:rPr>
              <a:t>PassaggioValore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{   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</a:t>
            </a:r>
            <a:r>
              <a:rPr lang="it-IT" altLang="it-IT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public static void main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(String[] args) {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</a:t>
            </a:r>
            <a:r>
              <a:rPr lang="it-IT" altLang="it-IT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int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n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=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30; 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System.out.println("n vale "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+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n); </a:t>
            </a:r>
            <a:r>
              <a:rPr lang="it-IT" altLang="it-IT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 Stampa 30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  nonModifica(n);       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System.out.println("n vale ancora "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+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n); </a:t>
            </a:r>
            <a:r>
              <a:rPr lang="it-IT" altLang="it-IT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 Stampa 30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  }       </a:t>
            </a:r>
          </a:p>
          <a:p>
            <a:pPr>
              <a:buFont typeface="Wingdings" panose="05000000000000000000" pitchFamily="2" charset="2"/>
              <a:buNone/>
            </a:pPr>
            <a:endParaRPr lang="it-IT" altLang="it-IT" sz="1800" b="1" smtClean="0">
              <a:solidFill>
                <a:srgbClr val="17375E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</a:t>
            </a:r>
            <a:r>
              <a:rPr lang="it-IT" altLang="it-IT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public static void 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nonModifica(</a:t>
            </a:r>
            <a:r>
              <a:rPr lang="it-IT" altLang="it-IT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int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i) {       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System.out.println("i vale "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+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i);   </a:t>
            </a:r>
            <a:r>
              <a:rPr lang="it-IT" altLang="it-IT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 Stampa 30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  i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=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0;      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System.out.println("adesso i vale " </a:t>
            </a:r>
            <a:r>
              <a:rPr lang="it-IT" altLang="it-IT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+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i);  </a:t>
            </a:r>
            <a:r>
              <a:rPr lang="it-IT" altLang="it-IT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 Stampa 0</a:t>
            </a: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  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	} 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it-IT" sz="1800" b="1" smtClean="0">
                <a:solidFill>
                  <a:srgbClr val="17375E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CF575048-2040-4FC0-81FA-9DAB5DA18F67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32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5467350" y="196850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/>
              <a:t>VARARGS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570038"/>
            <a:ext cx="8674100" cy="4930775"/>
          </a:xfrm>
        </p:spPr>
        <p:txBody>
          <a:bodyPr/>
          <a:lstStyle/>
          <a:p>
            <a:pPr marL="0" indent="0" algn="just" defTabSz="549174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 l</a:t>
            </a:r>
            <a:r>
              <a:rPr lang="ja-JP" altLang="it-IT" sz="2400" dirty="0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introduzione dei </a:t>
            </a:r>
            <a:r>
              <a:rPr lang="it-IT" altLang="ja-JP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Varargs</a:t>
            </a:r>
            <a:r>
              <a:rPr lang="it-IT" altLang="ja-JP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abbiamo la possibilità di dichiarare metodi che accettano </a:t>
            </a:r>
            <a:r>
              <a:rPr lang="it-IT" altLang="ja-JP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zero o più argomenti</a:t>
            </a:r>
            <a:r>
              <a:rPr lang="it-IT" altLang="ja-JP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marL="0" indent="0" defTabSz="549174" fontAlgn="auto">
              <a:spcBef>
                <a:spcPts val="601"/>
              </a:spcBef>
              <a:spcAft>
                <a:spcPts val="0"/>
              </a:spcAft>
              <a:defRPr/>
            </a:pPr>
            <a:endParaRPr lang="en-US" altLang="it-IT" sz="1681" dirty="0" smtClean="0">
              <a:solidFill>
                <a:srgbClr val="1737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86644DC8-F18F-4E07-BA80-B82E51904358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33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44037" name="CasellaDiTesto 2"/>
          <p:cNvSpPr txBox="1">
            <a:spLocks noChangeArrowheads="1"/>
          </p:cNvSpPr>
          <p:nvPr/>
        </p:nvSpPr>
        <p:spPr bwMode="auto">
          <a:xfrm>
            <a:off x="1279525" y="2625725"/>
            <a:ext cx="7500938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class ArgomentiVariabili 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{</a:t>
            </a:r>
          </a:p>
          <a:p>
            <a:pPr eaLnBrk="1" hangingPunct="1"/>
            <a:endParaRPr lang="it-IT" altLang="it-IT" sz="2400"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static void setArg(int... x)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{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	System.out.println(x.length);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}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public static void main(String[] args) 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{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	ArgomentiVariabili.setArg(2,10,30,40);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	}</a:t>
            </a:r>
          </a:p>
          <a:p>
            <a:pPr eaLnBrk="1" hangingPunct="1"/>
            <a:r>
              <a:rPr lang="it-IT" altLang="it-IT" sz="2400"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5503863" y="222250"/>
            <a:ext cx="3898900" cy="1446213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/>
              <a:t>VARARGS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 bwMode="auto">
          <a:xfrm>
            <a:off x="503238" y="1700213"/>
            <a:ext cx="9051925" cy="6016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Possibilità di ciclare fra gli elementi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62B9C68B-DDCB-4B26-8D23-AA66CDCAFE47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34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45061" name="CasellaDiTesto 1"/>
          <p:cNvSpPr txBox="1">
            <a:spLocks noChangeArrowheads="1"/>
          </p:cNvSpPr>
          <p:nvPr/>
        </p:nvSpPr>
        <p:spPr bwMode="auto">
          <a:xfrm>
            <a:off x="708025" y="2230438"/>
            <a:ext cx="8643938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class ArgomentiVariabili 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{</a:t>
            </a:r>
          </a:p>
          <a:p>
            <a:pPr eaLnBrk="1" hangingPunct="1"/>
            <a:endParaRPr lang="it-IT" altLang="it-IT" sz="1600" b="1"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static int[] setArg(int... x)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{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System.out.println("hai passato "+x.length+" argomenti");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return x;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}</a:t>
            </a:r>
          </a:p>
          <a:p>
            <a:pPr eaLnBrk="1" hangingPunct="1"/>
            <a:endParaRPr lang="it-IT" altLang="it-IT" sz="1600" b="1">
              <a:ea typeface="MS PGothic" panose="020B0600070205080204" pitchFamily="34" charset="-128"/>
            </a:endParaRPr>
          </a:p>
          <a:p>
            <a:pPr eaLnBrk="1" hangingPunct="1"/>
            <a:endParaRPr lang="it-IT" altLang="it-IT" sz="1600" b="1">
              <a:ea typeface="MS PGothic" panose="020B0600070205080204" pitchFamily="34" charset="-128"/>
            </a:endParaRP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public static void main(String[] args) 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{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for(int z:ArgomentiVariabili.setArg(2,10,30,40))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{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	System.out.println(z);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	}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	}</a:t>
            </a:r>
          </a:p>
          <a:p>
            <a:pPr eaLnBrk="1" hangingPunct="1"/>
            <a:r>
              <a:rPr lang="it-IT" altLang="it-IT" sz="1600" b="1"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5240338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/>
              <a:t>VARARGS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In una firma di un metodo, non è possibile utilizzare una dichiarazione di </a:t>
            </a:r>
            <a:r>
              <a:rPr lang="it-IT" altLang="it-IT" sz="24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varargs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, se non come ultimo parametro. 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endParaRPr lang="it-IT" altLang="it-IT" sz="2400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Per tale ragione non è neanche possibile dichiarare più di un </a:t>
            </a:r>
            <a:r>
              <a:rPr lang="it-IT" altLang="it-IT" sz="2400" dirty="0" err="1" smtClean="0">
                <a:solidFill>
                  <a:srgbClr val="17375E"/>
                </a:solidFill>
                <a:latin typeface="Verdana" panose="020B0604030504040204" pitchFamily="34" charset="0"/>
              </a:rPr>
              <a:t>varargs</a:t>
            </a:r>
            <a:r>
              <a:rPr lang="it-IT" altLang="it-IT" sz="2400" dirty="0" smtClean="0">
                <a:solidFill>
                  <a:srgbClr val="17375E"/>
                </a:solidFill>
                <a:latin typeface="Verdana" panose="020B0604030504040204" pitchFamily="34" charset="0"/>
              </a:rPr>
              <a:t>, per ogni metodo.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endParaRPr lang="en-US" altLang="it-IT" sz="168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689C0F8-2B72-49A9-84D8-DBE032151554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35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467350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/>
              <a:t>Il </a:t>
            </a:r>
            <a:r>
              <a:rPr altLang="it-IT" sz="2330" b="1" dirty="0" err="1"/>
              <a:t>tipo</a:t>
            </a:r>
            <a:r>
              <a:rPr altLang="it-IT" sz="2330" b="1" dirty="0"/>
              <a:t> ENUM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gli ENUM è possibile definire un tipo di dato personalizzato.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tipo Enum non si può istanziare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tutte le istanze sono implicitamente public static final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estende implicitamente Enum quindi non può estendere un</a:t>
            </a:r>
            <a:r>
              <a:rPr lang="ja-JP" altLang="it-IT" sz="260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ja-JP" sz="2600" smtClean="0">
                <a:solidFill>
                  <a:srgbClr val="17375E"/>
                </a:solidFill>
                <a:latin typeface="Verdana" panose="020B0604030504040204" pitchFamily="34" charset="0"/>
              </a:rPr>
              <a:t>altra classe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enum può implementare un</a:t>
            </a:r>
            <a:r>
              <a:rPr lang="ja-JP" altLang="it-IT" sz="2600" smtClean="0">
                <a:solidFill>
                  <a:srgbClr val="17375E"/>
                </a:solidFill>
                <a:latin typeface="Verdana" panose="020B0604030504040204" pitchFamily="34" charset="0"/>
              </a:rPr>
              <a:t>’</a:t>
            </a:r>
            <a:r>
              <a:rPr lang="it-IT" altLang="ja-JP" sz="2600" smtClean="0">
                <a:solidFill>
                  <a:srgbClr val="17375E"/>
                </a:solidFill>
                <a:latin typeface="Verdana" panose="020B0604030504040204" pitchFamily="34" charset="0"/>
              </a:rPr>
              <a:t>interfaccia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it-IT" altLang="it-IT" sz="2600" smtClean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costruttori sono implicitamente private</a:t>
            </a:r>
          </a:p>
          <a:p>
            <a:pPr marL="0" indent="0">
              <a:lnSpc>
                <a:spcPct val="80000"/>
              </a:lnSpc>
            </a:pPr>
            <a:endParaRPr lang="en-US" altLang="it-IT" sz="3300" smtClean="0">
              <a:solidFill>
                <a:srgbClr val="1737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225686A3-C956-470E-8B55-124ACEA7D4F5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36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89563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 err="1"/>
              <a:t>Esempio</a:t>
            </a:r>
            <a:r>
              <a:rPr altLang="it-IT" sz="2330" b="1" dirty="0"/>
              <a:t> di </a:t>
            </a:r>
            <a:r>
              <a:rPr altLang="it-IT" sz="2330" b="1" dirty="0" err="1"/>
              <a:t>enum</a:t>
            </a:r>
            <a:endParaRPr altLang="it-IT" sz="2330" b="1" dirty="0"/>
          </a:p>
        </p:txBody>
      </p:sp>
      <p:sp>
        <p:nvSpPr>
          <p:cNvPr id="7" name="Text Box 4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public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enum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Valori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{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PRIMO ("MARIO"),SECONDO ("ROSSI");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private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String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x;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it-IT" sz="1800" b="1" dirty="0" smtClean="0">
              <a:solidFill>
                <a:sysClr val="windowText" lastClr="000000"/>
              </a:solidFill>
            </a:endParaRP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Valori(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String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var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)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{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	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this.x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=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var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}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public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String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toString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()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 {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        		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return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""+x;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}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public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String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getValore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() 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	{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        		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return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 </a:t>
            </a:r>
            <a:r>
              <a:rPr lang="it-IT" sz="1800" b="1" dirty="0" err="1" smtClean="0">
                <a:solidFill>
                  <a:sysClr val="windowText" lastClr="000000"/>
                </a:solidFill>
              </a:rPr>
              <a:t>this.x</a:t>
            </a:r>
            <a:r>
              <a:rPr lang="it-IT" sz="1800" b="1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    	}</a:t>
            </a: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it-IT" sz="1800" b="1" dirty="0" smtClean="0">
              <a:solidFill>
                <a:sysClr val="windowText" lastClr="000000"/>
              </a:solidFill>
            </a:endParaRPr>
          </a:p>
          <a:p>
            <a:pPr marL="0" indent="0" defTabSz="509412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it-IT" sz="1800" b="1" dirty="0" smtClean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289B407-5998-4127-98EA-8E15E8639907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37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5892800" y="285750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altLang="it-IT" sz="2330" b="1" dirty="0" err="1"/>
              <a:t>Esempio</a:t>
            </a:r>
            <a:r>
              <a:rPr altLang="it-IT" sz="2330" b="1" dirty="0"/>
              <a:t> di </a:t>
            </a:r>
            <a:r>
              <a:rPr altLang="it-IT" sz="2330" b="1" dirty="0" err="1"/>
              <a:t>utilizzo</a:t>
            </a:r>
            <a:r>
              <a:rPr altLang="it-IT" sz="2330" b="1" dirty="0"/>
              <a:t> di </a:t>
            </a:r>
            <a:r>
              <a:rPr altLang="it-IT" sz="2330" b="1" dirty="0" err="1"/>
              <a:t>una</a:t>
            </a:r>
            <a:r>
              <a:rPr altLang="it-IT" sz="2330" b="1" dirty="0"/>
              <a:t> </a:t>
            </a:r>
            <a:r>
              <a:rPr altLang="it-IT" sz="2330" b="1" dirty="0" err="1"/>
              <a:t>enum</a:t>
            </a:r>
            <a:endParaRPr altLang="it-IT" sz="2330" b="1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03238" y="1509713"/>
            <a:ext cx="9051925" cy="5319712"/>
          </a:xfrm>
        </p:spPr>
        <p:txBody>
          <a:bodyPr>
            <a:normAutofit lnSpcReduction="10000"/>
          </a:bodyPr>
          <a:lstStyle/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class </a:t>
            </a:r>
            <a:r>
              <a:rPr lang="it-IT" sz="1400" b="1" i="1">
                <a:latin typeface="Verdana" charset="0"/>
              </a:rPr>
              <a:t>TestValori 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class TestValori 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public static void main(String[] args) 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System.out.println(Valori.SECONDO);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for(Valori x:Valori.values())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	System.out.println(x);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}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}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}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public static void main(String[] args) 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System.out.println(Valori.SECONDO);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for(Valori x:Valori.values())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{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	System.out.println(x);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	}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	}</a:t>
            </a:r>
          </a:p>
          <a:p>
            <a:pPr marL="0" indent="0" defTabSz="509412" fontAlgn="auto">
              <a:lnSpc>
                <a:spcPct val="70000"/>
              </a:lnSpc>
              <a:spcBef>
                <a:spcPts val="601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it-IT" sz="1400" i="1">
                <a:latin typeface="Verdana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6F6F6AE-3117-4995-BFA0-930EA43DAAF5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38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0" y="122238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Tutorial della </a:t>
            </a:r>
            <a:r>
              <a:rPr lang="it-IT" altLang="it-IT" sz="2330" b="1" dirty="0" err="1"/>
              <a:t>Sun</a:t>
            </a:r>
            <a:endParaRPr lang="it-IT" altLang="it-IT" sz="2330" b="1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it-IT" sz="2400" dirty="0">
                <a:latin typeface="Verdana" charset="0"/>
              </a:rPr>
              <a:t>Il sito della </a:t>
            </a:r>
            <a:r>
              <a:rPr lang="it-IT" sz="2400" dirty="0" err="1">
                <a:latin typeface="Verdana" charset="0"/>
              </a:rPr>
              <a:t>Sun</a:t>
            </a:r>
            <a:r>
              <a:rPr lang="it-IT" sz="2400" dirty="0">
                <a:latin typeface="Verdana" charset="0"/>
              </a:rPr>
              <a:t> mette a disposizione </a:t>
            </a:r>
            <a:r>
              <a:rPr lang="it-IT" sz="2400" dirty="0" smtClean="0">
                <a:latin typeface="Verdana" charset="0"/>
              </a:rPr>
              <a:t>una guida </a:t>
            </a:r>
            <a:r>
              <a:rPr lang="it-IT" sz="2400" dirty="0">
                <a:latin typeface="Verdana" charset="0"/>
              </a:rPr>
              <a:t>pratica per programmatori, ricca </a:t>
            </a:r>
            <a:r>
              <a:rPr lang="it-IT" sz="2400" dirty="0" smtClean="0">
                <a:latin typeface="Verdana" charset="0"/>
              </a:rPr>
              <a:t>di esempi </a:t>
            </a:r>
            <a:r>
              <a:rPr lang="it-IT" sz="2400" dirty="0">
                <a:latin typeface="Verdana" charset="0"/>
              </a:rPr>
              <a:t>e discussioni su specifici argomenti.</a:t>
            </a: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endParaRPr lang="it-IT" sz="1681" dirty="0">
              <a:latin typeface="Verdana" charset="0"/>
            </a:endParaRPr>
          </a:p>
          <a:p>
            <a:pPr marL="382059" indent="-382059" algn="ctr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it-IT" sz="2800" u="sng" dirty="0">
                <a:solidFill>
                  <a:srgbClr val="0066FF"/>
                </a:solidFill>
                <a:latin typeface="Tahoma" charset="0"/>
                <a:hlinkClick r:id="rId2"/>
              </a:rPr>
              <a:t>http://java.sun.com/docs/books/tutorial</a:t>
            </a:r>
            <a:endParaRPr lang="it-IT" sz="2800" u="sng" dirty="0">
              <a:solidFill>
                <a:srgbClr val="0066FF"/>
              </a:solidFill>
              <a:latin typeface="Tahom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endParaRPr lang="it-IT" sz="2800" u="sng" dirty="0">
              <a:solidFill>
                <a:srgbClr val="0066FF"/>
              </a:solidFill>
              <a:latin typeface="Tahoma" charset="0"/>
            </a:endParaRPr>
          </a:p>
          <a:p>
            <a:pPr marL="382059" indent="-382059" defTabSz="509412" fontAlgn="auto">
              <a:spcBef>
                <a:spcPts val="601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it-IT" sz="2800" dirty="0">
                <a:solidFill>
                  <a:srgbClr val="000000"/>
                </a:solidFill>
                <a:latin typeface="Tahoma" charset="0"/>
              </a:rPr>
              <a:t>Sezioni:</a:t>
            </a:r>
            <a:r>
              <a:rPr lang="it-IT" sz="2800" dirty="0">
                <a:solidFill>
                  <a:srgbClr val="0066FF"/>
                </a:solidFill>
                <a:latin typeface="Tahoma" charset="0"/>
              </a:rPr>
              <a:t> </a:t>
            </a:r>
            <a:r>
              <a:rPr lang="it-IT" sz="2800" u="sng" dirty="0">
                <a:solidFill>
                  <a:srgbClr val="0066FF"/>
                </a:solidFill>
                <a:latin typeface="Tahoma" charset="0"/>
              </a:rPr>
              <a:t>Basic</a:t>
            </a:r>
            <a:r>
              <a:rPr lang="it-IT" sz="2800" dirty="0">
                <a:solidFill>
                  <a:srgbClr val="0066FF"/>
                </a:solidFill>
                <a:latin typeface="Tahoma" charset="0"/>
              </a:rPr>
              <a:t>   </a:t>
            </a:r>
            <a:r>
              <a:rPr lang="it-IT" sz="2800" u="sng" dirty="0" err="1">
                <a:solidFill>
                  <a:srgbClr val="0066FF"/>
                </a:solidFill>
                <a:latin typeface="Tahoma" charset="0"/>
              </a:rPr>
              <a:t>GUIs</a:t>
            </a:r>
            <a:r>
              <a:rPr lang="it-IT" sz="2800" dirty="0">
                <a:solidFill>
                  <a:srgbClr val="0066FF"/>
                </a:solidFill>
                <a:latin typeface="Tahoma" charset="0"/>
              </a:rPr>
              <a:t>   </a:t>
            </a:r>
            <a:r>
              <a:rPr lang="it-IT" sz="2800" u="sng" dirty="0" err="1">
                <a:solidFill>
                  <a:srgbClr val="0066FF"/>
                </a:solidFill>
                <a:latin typeface="Tahoma" charset="0"/>
              </a:rPr>
              <a:t>Specialized</a:t>
            </a:r>
            <a:r>
              <a:rPr lang="it-IT" sz="2800" dirty="0">
                <a:solidFill>
                  <a:srgbClr val="0066FF"/>
                </a:solidFill>
                <a:latin typeface="Tahoma" charset="0"/>
              </a:rPr>
              <a:t>   </a:t>
            </a:r>
            <a:r>
              <a:rPr lang="it-IT" sz="2800" u="sng" dirty="0">
                <a:solidFill>
                  <a:srgbClr val="0066FF"/>
                </a:solidFill>
                <a:latin typeface="Tahoma" charset="0"/>
              </a:rPr>
              <a:t>Online </a:t>
            </a:r>
            <a:r>
              <a:rPr lang="it-IT" sz="2800" u="sng" dirty="0" err="1">
                <a:solidFill>
                  <a:srgbClr val="0066FF"/>
                </a:solidFill>
                <a:latin typeface="Tahoma" charset="0"/>
              </a:rPr>
              <a:t>only</a:t>
            </a:r>
            <a:endParaRPr lang="it-IT" sz="2800" u="sng" dirty="0">
              <a:solidFill>
                <a:srgbClr val="0066FF"/>
              </a:solidFill>
              <a:latin typeface="Tahoma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13387A8B-0C5C-4B02-90AE-B3982EE87FAD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39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pic>
        <p:nvPicPr>
          <p:cNvPr id="50181" name="Picture 5" descr="C:\Documents and Settings\docente\Documenti\Immagini\ie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33963"/>
            <a:ext cx="762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90563" y="4195763"/>
            <a:ext cx="8686800" cy="83820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50183" name="Picture 7" descr="C:\Documents and Settings\docente\Documenti\Immagini\dukesig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9600"/>
            <a:ext cx="14859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14313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Stile di codifica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Spaziature: per separare gli elementi è necessario utilizzare almeno uno spazio 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Ogni istruzione finisce con </a:t>
            </a:r>
            <a:r>
              <a:rPr lang="it-IT" altLang="en-US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“</a:t>
            </a:r>
            <a:r>
              <a:rPr lang="it-IT" altLang="it-IT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;</a:t>
            </a:r>
            <a:r>
              <a:rPr lang="it-IT" altLang="en-US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”</a:t>
            </a:r>
            <a:endParaRPr lang="it-IT" altLang="it-IT" sz="168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defRPr/>
            </a:pPr>
            <a:r>
              <a:rPr lang="it-IT" altLang="it-IT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Si possono scrivere molte istruzioni nella stessa riga, ma è </a:t>
            </a:r>
            <a:r>
              <a:rPr lang="it-IT" altLang="it-IT" sz="1681" u="sng" dirty="0" smtClean="0">
                <a:solidFill>
                  <a:srgbClr val="17375E"/>
                </a:solidFill>
                <a:latin typeface="Verdana" panose="020B0604030504040204" pitchFamily="34" charset="0"/>
              </a:rPr>
              <a:t>consigliabile</a:t>
            </a:r>
            <a:r>
              <a:rPr lang="it-IT" altLang="it-IT" sz="1681" dirty="0" smtClean="0">
                <a:solidFill>
                  <a:srgbClr val="17375E"/>
                </a:solidFill>
                <a:latin typeface="Verdana" panose="020B0604030504040204" pitchFamily="34" charset="0"/>
              </a:rPr>
              <a:t> una riga per ogni dichiarazione o istruzione.</a:t>
            </a:r>
          </a:p>
          <a:p>
            <a:pPr marL="137293" indent="-137293" defTabSz="549174" fontAlgn="auto">
              <a:spcBef>
                <a:spcPts val="601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it-IT" altLang="it-IT" sz="1681" dirty="0" smtClean="0">
              <a:solidFill>
                <a:srgbClr val="17375E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3329F818-4551-441D-9B81-156475BFE706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4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168275"/>
            <a:ext cx="3898900" cy="1444625"/>
          </a:xfrm>
        </p:spPr>
        <p:txBody>
          <a:bodyPr lIns="90360" tIns="44280" rIns="90360" bIns="44280"/>
          <a:lstStyle/>
          <a:p>
            <a:pPr defTabSz="549174"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it-IT" sz="2330" b="1" dirty="0" err="1"/>
              <a:t>Commenti</a:t>
            </a:r>
            <a:endParaRPr lang="en-GB" altLang="it-IT" sz="233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52488" y="1870075"/>
            <a:ext cx="8359775" cy="5434013"/>
          </a:xfrm>
        </p:spPr>
        <p:txBody>
          <a:bodyPr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Esistono tre diversi stili: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//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  per commenti di una riga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/*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 blocco di commenti </a:t>
            </a:r>
          </a:p>
          <a:p>
            <a:pPr algn="just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	(più righe)  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*/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/**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 Commenti javadoc:</a:t>
            </a:r>
          </a:p>
          <a:p>
            <a:pPr algn="just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 vengono inclusi nella documentazione     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 generata automaticamente a partire dal 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 codice sorgente e vanno inseriti prima di  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</a:t>
            </a:r>
            <a:r>
              <a:rPr lang="en-GB" altLang="it-IT" sz="2400" smtClean="0">
                <a:solidFill>
                  <a:srgbClr val="17375E"/>
                </a:solidFill>
                <a:latin typeface="Verdana" panose="020B0604030504040204" pitchFamily="34" charset="0"/>
              </a:rPr>
              <a:t>	 una dichiarazione di classe o di interfaccia </a:t>
            </a:r>
            <a:r>
              <a:rPr lang="en-GB" altLang="it-IT" sz="2400" b="1" smtClean="0">
                <a:solidFill>
                  <a:srgbClr val="CC0066"/>
                </a:solidFill>
                <a:latin typeface="Verdana" panose="020B0604030504040204" pitchFamily="34" charset="0"/>
              </a:rPr>
              <a:t>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8EE66B9E-BB4E-4137-ACD0-5283C9FBC0F0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5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5676900" y="254000"/>
            <a:ext cx="3898900" cy="1444625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Tipi primitivi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44830034-ADAE-4584-A2E5-10ADA7FE14C4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6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grpSp>
        <p:nvGrpSpPr>
          <p:cNvPr id="16388" name="Group 19"/>
          <p:cNvGrpSpPr>
            <a:grpSpLocks/>
          </p:cNvGrpSpPr>
          <p:nvPr/>
        </p:nvGrpSpPr>
        <p:grpSpPr bwMode="auto">
          <a:xfrm>
            <a:off x="1141413" y="2517775"/>
            <a:ext cx="8153400" cy="4191000"/>
            <a:chOff x="384" y="1248"/>
            <a:chExt cx="5136" cy="264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256" y="1248"/>
              <a:ext cx="144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8 Tipi primitivi</a:t>
              </a: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2976" y="163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1104" y="1824"/>
              <a:ext cx="3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528" y="1920"/>
              <a:ext cx="110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Numeri interi</a:t>
              </a:r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1824" y="1920"/>
              <a:ext cx="115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Numeri in 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virgola 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mobile</a:t>
              </a:r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3120" y="1920"/>
              <a:ext cx="110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Tipo carattere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char</a:t>
              </a: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4368" y="1920"/>
              <a:ext cx="115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Tipo booleano</a:t>
              </a:r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1104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2352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3600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4800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>
              <a:off x="1056" y="230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2352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384" y="2928"/>
              <a:ext cx="1248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int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short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long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byte</a:t>
              </a:r>
            </a:p>
          </p:txBody>
        </p:sp>
        <p:sp>
          <p:nvSpPr>
            <p:cNvPr id="16404" name="Rectangle 18"/>
            <p:cNvSpPr>
              <a:spLocks noChangeArrowheads="1"/>
            </p:cNvSpPr>
            <p:nvPr/>
          </p:nvSpPr>
          <p:spPr bwMode="auto">
            <a:xfrm>
              <a:off x="1920" y="2928"/>
              <a:ext cx="12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float</a:t>
              </a:r>
            </a:p>
            <a:p>
              <a:pPr algn="ctr" eaLnBrk="1" hangingPunct="1"/>
              <a:r>
                <a:rPr lang="it-IT" altLang="it-IT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double</a:t>
              </a:r>
            </a:p>
          </p:txBody>
        </p:sp>
      </p:grp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9925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Tipi Interi</a:t>
            </a:r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39838" y="2068513"/>
          <a:ext cx="7577137" cy="49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o" r:id="rId3" imgW="7785100" imgH="5067300" progId="Word.Document.8">
                  <p:embed/>
                </p:oleObj>
              </mc:Choice>
              <mc:Fallback>
                <p:oleObj name="Documento" r:id="rId3" imgW="7785100" imgH="50673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068513"/>
                        <a:ext cx="7577137" cy="493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15A951FF-3F9B-40DC-BFF1-615B46723ED0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7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141288"/>
            <a:ext cx="3898900" cy="1446212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Tipi in virgola mobile</a:t>
            </a:r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54200" y="3297238"/>
          <a:ext cx="6350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o" r:id="rId3" imgW="6350000" imgH="2476500" progId="Word.Document.8">
                  <p:embed/>
                </p:oleObj>
              </mc:Choice>
              <mc:Fallback>
                <p:oleObj name="Documento" r:id="rId3" imgW="6350000" imgH="24765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297238"/>
                        <a:ext cx="6350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62C6B71-2332-4ECC-8213-D9E8EA92BFAA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8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187961" y="7236235"/>
            <a:ext cx="5001827" cy="349066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/>
              <a:t>Corso JAVA </a:t>
            </a:r>
            <a:r>
              <a:rPr sz="1600" dirty="0" smtClean="0"/>
              <a:t>– Sintassi Base</a:t>
            </a:r>
            <a:endParaRPr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775" y="182563"/>
            <a:ext cx="8116888" cy="1295400"/>
          </a:xfrm>
        </p:spPr>
        <p:txBody>
          <a:bodyPr/>
          <a:lstStyle/>
          <a:p>
            <a:pPr defTabSz="549174" fontAlgn="auto">
              <a:spcAft>
                <a:spcPts val="0"/>
              </a:spcAft>
              <a:defRPr/>
            </a:pPr>
            <a:r>
              <a:rPr lang="it-IT" altLang="it-IT" sz="2330" b="1" dirty="0"/>
              <a:t>Tipo carattere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1725613"/>
            <a:ext cx="4519612" cy="43989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it-IT" altLang="it-IT" sz="2400" smtClean="0">
                <a:latin typeface="Verdana" panose="020B0604030504040204" pitchFamily="34" charset="0"/>
              </a:rPr>
              <a:t>Contengono un </a:t>
            </a:r>
            <a:r>
              <a:rPr lang="it-IT" altLang="it-IT" sz="2400" u="sng" smtClean="0">
                <a:latin typeface="Verdana" panose="020B0604030504040204" pitchFamily="34" charset="0"/>
              </a:rPr>
              <a:t>unico carattere</a:t>
            </a:r>
            <a:r>
              <a:rPr lang="it-IT" altLang="it-IT" sz="2400" smtClean="0"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it-IT" altLang="it-IT" sz="2400" smtClean="0">
              <a:latin typeface="Verdan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sz="2400" smtClean="0">
                <a:latin typeface="Verdana" panose="020B0604030504040204" pitchFamily="34" charset="0"/>
              </a:rPr>
              <a:t>Le costanti di tipo char sono racchiuse tra apici singoli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it-IT" altLang="it-IT" sz="2400" smtClean="0">
                <a:latin typeface="Verdana" panose="020B0604030504040204" pitchFamily="34" charset="0"/>
              </a:rPr>
              <a:t>	(</a:t>
            </a:r>
            <a:r>
              <a:rPr lang="it-IT" altLang="it-IT" sz="2400" b="1" smtClean="0">
                <a:latin typeface="Verdana" panose="020B0604030504040204" pitchFamily="34" charset="0"/>
              </a:rPr>
              <a:t>Es.</a:t>
            </a:r>
            <a:r>
              <a:rPr lang="it-IT" altLang="it-IT" sz="2400" smtClean="0">
                <a:latin typeface="Verdana" panose="020B0604030504040204" pitchFamily="34" charset="0"/>
              </a:rPr>
              <a:t> </a:t>
            </a:r>
            <a:r>
              <a:rPr lang="it-IT" altLang="en-US" sz="2400" smtClean="0">
                <a:latin typeface="Verdana" panose="020B0604030504040204" pitchFamily="34" charset="0"/>
              </a:rPr>
              <a:t>‘</a:t>
            </a:r>
            <a:r>
              <a:rPr lang="it-IT" altLang="it-IT" sz="2400" smtClean="0">
                <a:latin typeface="Verdana" panose="020B0604030504040204" pitchFamily="34" charset="0"/>
              </a:rPr>
              <a:t>A</a:t>
            </a:r>
            <a:r>
              <a:rPr lang="it-IT" altLang="en-US" sz="2400" smtClean="0">
                <a:latin typeface="Verdana" panose="020B0604030504040204" pitchFamily="34" charset="0"/>
              </a:rPr>
              <a:t>’</a:t>
            </a:r>
            <a:r>
              <a:rPr lang="it-IT" altLang="it-IT" sz="2400" smtClean="0">
                <a:latin typeface="Verdana" panose="020B0604030504040204" pitchFamily="34" charset="0"/>
              </a:rPr>
              <a:t> e </a:t>
            </a:r>
            <a:r>
              <a:rPr lang="it-IT" altLang="en-US" sz="2400" smtClean="0">
                <a:latin typeface="Verdana" panose="020B0604030504040204" pitchFamily="34" charset="0"/>
              </a:rPr>
              <a:t>‘</a:t>
            </a:r>
            <a:r>
              <a:rPr lang="it-IT" altLang="it-IT" sz="2400" smtClean="0">
                <a:latin typeface="Verdana" panose="020B0604030504040204" pitchFamily="34" charset="0"/>
              </a:rPr>
              <a:t>a</a:t>
            </a:r>
            <a:r>
              <a:rPr lang="it-IT" altLang="en-US" sz="2400" smtClean="0">
                <a:latin typeface="Verdana" panose="020B0604030504040204" pitchFamily="34" charset="0"/>
              </a:rPr>
              <a:t>’</a:t>
            </a:r>
            <a:r>
              <a:rPr lang="it-IT" altLang="it-IT" sz="2400" smtClean="0">
                <a:latin typeface="Verdana" panose="020B0604030504040204" pitchFamily="34" charset="0"/>
              </a:rPr>
              <a:t> sono char)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it-IT" altLang="it-IT" sz="2400" smtClean="0">
              <a:latin typeface="Verdan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sz="2400" smtClean="0">
                <a:latin typeface="Verdana" panose="020B0604030504040204" pitchFamily="34" charset="0"/>
              </a:rPr>
              <a:t>E</a:t>
            </a:r>
            <a:r>
              <a:rPr lang="it-IT" altLang="en-US" sz="2400" smtClean="0">
                <a:latin typeface="Verdana" panose="020B0604030504040204" pitchFamily="34" charset="0"/>
              </a:rPr>
              <a:t>’</a:t>
            </a:r>
            <a:r>
              <a:rPr lang="it-IT" altLang="it-IT" sz="2400" smtClean="0">
                <a:latin typeface="Verdana" panose="020B0604030504040204" pitchFamily="34" charset="0"/>
              </a:rPr>
              <a:t> un carattere dello schema </a:t>
            </a:r>
            <a:r>
              <a:rPr lang="it-IT" altLang="it-IT" sz="2400" b="1" smtClean="0">
                <a:latin typeface="Verdana" panose="020B0604030504040204" pitchFamily="34" charset="0"/>
              </a:rPr>
              <a:t>Unicode</a:t>
            </a:r>
            <a:r>
              <a:rPr lang="it-IT" altLang="it-IT" sz="2400" smtClean="0">
                <a:latin typeface="Verdana" panose="020B0604030504040204" pitchFamily="34" charset="0"/>
              </a:rPr>
              <a:t> (raccoglie tutti i caratteri esistenti), si rappresenta su 2 bytes.</a:t>
            </a:r>
          </a:p>
          <a:p>
            <a:pPr>
              <a:lnSpc>
                <a:spcPct val="70000"/>
              </a:lnSpc>
            </a:pPr>
            <a:endParaRPr lang="it-IT" altLang="it-IT" sz="2400" smtClean="0">
              <a:latin typeface="Verdan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sz="2400" smtClean="0">
                <a:latin typeface="Verdana" panose="020B0604030504040204" pitchFamily="34" charset="0"/>
              </a:rPr>
              <a:t>Esistono anche delle sequenze di escape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87925" y="4035425"/>
          <a:ext cx="4919663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o" r:id="rId3" imgW="6450842" imgH="3502925" progId="Word.Document.8">
                  <p:embed/>
                </p:oleObj>
              </mc:Choice>
              <mc:Fallback>
                <p:oleObj name="Documento" r:id="rId3" imgW="6450842" imgH="3502925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4035425"/>
                        <a:ext cx="4919663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03745" y="7203864"/>
            <a:ext cx="2263140" cy="413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F8C12273-6215-46E2-9BFF-1497F99BDA60}" type="slidenum">
              <a:rPr lang="en-US" altLang="it-IT" sz="1300" smtClean="0">
                <a:solidFill>
                  <a:srgbClr val="898989"/>
                </a:solidFill>
              </a:rPr>
              <a:pPr>
                <a:defRPr/>
              </a:pPr>
              <a:t>9</a:t>
            </a:fld>
            <a:endParaRPr lang="en-US" altLang="it-IT" sz="13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 advTm="3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2595</TotalTime>
  <Words>1347</Words>
  <Application>Microsoft Office PowerPoint</Application>
  <PresentationFormat>Personalizzato</PresentationFormat>
  <Paragraphs>516</Paragraphs>
  <Slides>39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39</vt:i4>
      </vt:variant>
    </vt:vector>
  </HeadingPairs>
  <TitlesOfParts>
    <vt:vector size="52" baseType="lpstr">
      <vt:lpstr>Calibri</vt:lpstr>
      <vt:lpstr>Arial</vt:lpstr>
      <vt:lpstr>Calibri Light</vt:lpstr>
      <vt:lpstr>Times New Roman</vt:lpstr>
      <vt:lpstr>MS PGothic</vt:lpstr>
      <vt:lpstr>Verdana</vt:lpstr>
      <vt:lpstr>Impact</vt:lpstr>
      <vt:lpstr>Wingdings</vt:lpstr>
      <vt:lpstr>Courier New</vt:lpstr>
      <vt:lpstr>Tahoma</vt:lpstr>
      <vt:lpstr>Tema1</vt:lpstr>
      <vt:lpstr>Microsoft Document</vt:lpstr>
      <vt:lpstr>Documento di Microsoft Word</vt:lpstr>
      <vt:lpstr>Corso JAVA  Sintassi di base   </vt:lpstr>
      <vt:lpstr>Contenuti</vt:lpstr>
      <vt:lpstr>Il main program</vt:lpstr>
      <vt:lpstr>Stile di codifica</vt:lpstr>
      <vt:lpstr>Commenti</vt:lpstr>
      <vt:lpstr>Tipi primitivi</vt:lpstr>
      <vt:lpstr>Tipi Interi</vt:lpstr>
      <vt:lpstr>Tipi in virgola mobile</vt:lpstr>
      <vt:lpstr>Tipo carattere</vt:lpstr>
      <vt:lpstr>Tipo boolean</vt:lpstr>
      <vt:lpstr>Dichiarazione variabili</vt:lpstr>
      <vt:lpstr>Blocchi di istruzioni</vt:lpstr>
      <vt:lpstr>Scope di una variabile</vt:lpstr>
      <vt:lpstr>Operatori</vt:lpstr>
      <vt:lpstr>Cast</vt:lpstr>
      <vt:lpstr>Cast</vt:lpstr>
      <vt:lpstr>Promozione automatica</vt:lpstr>
      <vt:lpstr>Operatori relazionali</vt:lpstr>
      <vt:lpstr>Operatori relazionali</vt:lpstr>
      <vt:lpstr>Operatori booleani</vt:lpstr>
      <vt:lpstr>Controllo di flusso</vt:lpstr>
      <vt:lpstr>Istruzioni condizionali</vt:lpstr>
      <vt:lpstr>Istruzioni condizionali</vt:lpstr>
      <vt:lpstr>Istruzione switch</vt:lpstr>
      <vt:lpstr>Istruzione switch</vt:lpstr>
      <vt:lpstr>Presentazione standard di PowerPoint</vt:lpstr>
      <vt:lpstr>Presentazione standard di PowerPoint</vt:lpstr>
      <vt:lpstr>do {blocco} while (condizione)</vt:lpstr>
      <vt:lpstr>Loop determinati</vt:lpstr>
      <vt:lpstr>continue</vt:lpstr>
      <vt:lpstr>Passaggio parametri</vt:lpstr>
      <vt:lpstr>Esempio</vt:lpstr>
      <vt:lpstr>VARARGS</vt:lpstr>
      <vt:lpstr>VARARGS</vt:lpstr>
      <vt:lpstr>VARARGS</vt:lpstr>
      <vt:lpstr>Il tipo ENUM</vt:lpstr>
      <vt:lpstr>Esempio di enum</vt:lpstr>
      <vt:lpstr>Esempio di utilizzo di una enum</vt:lpstr>
      <vt:lpstr>Tutorial della Sun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Java_02 Sintassi</dc:title>
  <dc:creator>Romina Fiorenza</dc:creator>
  <cp:lastModifiedBy>Annalisa Marra</cp:lastModifiedBy>
  <cp:revision>119</cp:revision>
  <dcterms:modified xsi:type="dcterms:W3CDTF">2019-11-25T14:53:34Z</dcterms:modified>
</cp:coreProperties>
</file>