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646863" cy="97774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5550" y="0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BE857-7853-F149-81F1-5C2AC0B8568B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3425"/>
            <a:ext cx="4887913" cy="366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163" y="4645025"/>
            <a:ext cx="5316537" cy="4398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5550" y="9286875"/>
            <a:ext cx="28797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FC9C2-1B5C-644E-A283-E12FE54FA94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2"/>
          <p:cNvSpPr>
            <a:spLocks noGrp="1"/>
          </p:cNvSpPr>
          <p:nvPr>
            <p:ph type="dt" sz="quarter" idx="1"/>
          </p:nvPr>
        </p:nvSpPr>
        <p:spPr>
          <a:xfrm>
            <a:off x="3765551" y="0"/>
            <a:ext cx="2879725" cy="488950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6F0CDA34-C319-4D6B-A1C7-8FEA83AD9854}" type="datetime1">
              <a:rPr lang="it-IT"/>
              <a:pPr>
                <a:defRPr/>
              </a:pPr>
              <a:t>20/11/2019</a:t>
            </a:fld>
            <a:endParaRPr lang="it-IT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0" y="9286876"/>
            <a:ext cx="287972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1" tIns="45716" rIns="91431" bIns="45716"/>
          <a:lstStyle/>
          <a:p>
            <a:r>
              <a:rPr lang="it-IT"/>
              <a:t>Prometeo Management Consulting S.r.l.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65551" y="9286876"/>
            <a:ext cx="2879725" cy="488950"/>
          </a:xfrm>
          <a:prstGeom prst="rect">
            <a:avLst/>
          </a:prstGeom>
        </p:spPr>
        <p:txBody>
          <a:bodyPr lIns="91431" tIns="45716" rIns="91431" bIns="45716"/>
          <a:lstStyle/>
          <a:p>
            <a:pPr>
              <a:defRPr/>
            </a:pPr>
            <a:fld id="{76EA9950-708C-46BF-8C4C-216EE377DEAB}" type="slidenum">
              <a:rPr lang="it-IT"/>
              <a:pPr>
                <a:defRPr/>
              </a:pPr>
              <a:t>1</a:t>
            </a:fld>
            <a:endParaRPr lang="it-IT"/>
          </a:p>
        </p:txBody>
      </p:sp>
      <p:sp>
        <p:nvSpPr>
          <p:cNvPr id="1741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79475" y="733425"/>
            <a:ext cx="4887913" cy="3667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2"/>
          <p:cNvSpPr>
            <a:spLocks noGrp="1"/>
          </p:cNvSpPr>
          <p:nvPr>
            <p:ph type="title"/>
          </p:nvPr>
        </p:nvSpPr>
        <p:spPr>
          <a:xfrm>
            <a:off x="628650" y="4354830"/>
            <a:ext cx="7886700" cy="147369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14000"/>
              </a:lnSpc>
              <a:defRPr lang="it-IT" sz="3203" b="1" kern="1200" spc="55" dirty="0" smtClean="0">
                <a:solidFill>
                  <a:srgbClr val="1A2C4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Calibri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Rettangolo arrotondato 11"/>
          <p:cNvSpPr/>
          <p:nvPr/>
        </p:nvSpPr>
        <p:spPr>
          <a:xfrm>
            <a:off x="628650" y="6361200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019"/>
          </a:p>
        </p:txBody>
      </p:sp>
      <p:sp>
        <p:nvSpPr>
          <p:cNvPr id="13" name="CasellaDiTesto 12"/>
          <p:cNvSpPr txBox="1"/>
          <p:nvPr/>
        </p:nvSpPr>
        <p:spPr>
          <a:xfrm>
            <a:off x="628650" y="6374227"/>
            <a:ext cx="1215562" cy="271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65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www.synclab.it</a:t>
            </a:r>
            <a:endParaRPr lang="it-IT" sz="1019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843862" y="6376977"/>
            <a:ext cx="671488" cy="27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165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</a:rPr>
              <a:t>© 2017</a:t>
            </a:r>
            <a:endParaRPr lang="it-IT" sz="1165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1" y="0"/>
            <a:ext cx="3217919" cy="429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65291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7D4816-85B3-4D5E-A082-F27FD49CF7A5}" type="datetime1">
              <a:rPr lang="it-IT" smtClean="0"/>
              <a:pPr>
                <a:defRPr/>
              </a:pPr>
              <a:t>20/11/2019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F2710-311E-42E7-831A-B379BBFE1211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35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1479479"/>
            <a:ext cx="1971675" cy="469748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1479479"/>
            <a:ext cx="5800725" cy="469748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686E1-2B33-45B7-90BB-C850B48BB139}" type="datetime1">
              <a:rPr lang="it-IT" smtClean="0"/>
              <a:pPr>
                <a:defRPr/>
              </a:pPr>
              <a:t>20/11/2019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5C708-DD64-44DB-A3C0-5B28969C66F9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74736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3300"/>
              <a:buFont typeface="Verdana"/>
              <a:buNone/>
              <a:defRPr sz="2912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t" anchorCtr="0">
            <a:normAutofit/>
          </a:bodyPr>
          <a:lstStyle>
            <a:lvl1pPr lvl="0" algn="ctr">
              <a:spcBef>
                <a:spcPts val="388"/>
              </a:spcBef>
              <a:spcAft>
                <a:spcPts val="0"/>
              </a:spcAft>
              <a:buClr>
                <a:srgbClr val="000066"/>
              </a:buClr>
              <a:buSzPts val="2200"/>
              <a:buNone/>
              <a:defRPr sz="1941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547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76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8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fld id="{2E6686E1-2B33-45B7-90BB-C850B48BB139}" type="datetime1">
              <a:rPr lang="it-IT" smtClean="0"/>
              <a:pPr>
                <a:defRPr/>
              </a:pPr>
              <a:t>20/11/2019</a:t>
            </a:fld>
            <a:endParaRPr lang="it-IT" dirty="0"/>
          </a:p>
        </p:txBody>
      </p:sp>
      <p:sp>
        <p:nvSpPr>
          <p:cNvPr id="17" name="Google Shape;17;p26"/>
          <p:cNvSpPr txBox="1">
            <a:spLocks noGrp="1"/>
          </p:cNvSpPr>
          <p:nvPr>
            <p:ph type="ftr" idx="11"/>
          </p:nvPr>
        </p:nvSpPr>
        <p:spPr>
          <a:xfrm>
            <a:off x="3124200" y="6338156"/>
            <a:ext cx="2895600" cy="401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41" b="1" i="1">
                <a:solidFill>
                  <a:srgbClr val="0000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/>
          </a:p>
        </p:txBody>
      </p:sp>
      <p:sp>
        <p:nvSpPr>
          <p:cNvPr id="18" name="Google Shape;1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875" tIns="50925" rIns="101875" bIns="5092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>
              <a:defRPr/>
            </a:pPr>
            <a:fld id="{BA25C708-DD64-44DB-A3C0-5B28969C66F9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74727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023" y="609320"/>
            <a:ext cx="7378989" cy="1143000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9626" y="2214563"/>
            <a:ext cx="7957705" cy="388143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9625" y="6415367"/>
            <a:ext cx="1905000" cy="330574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89568" y="6287901"/>
            <a:ext cx="2193636" cy="456640"/>
          </a:xfrm>
        </p:spPr>
        <p:txBody>
          <a:bodyPr/>
          <a:lstStyle>
            <a:lvl1pPr>
              <a:defRPr/>
            </a:lvl1pPr>
          </a:lstStyle>
          <a:p>
            <a:fld id="{62D9144A-C522-F54A-97E8-1FC8B71ED90C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6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799708" y="107755"/>
            <a:ext cx="3544585" cy="127525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D0F580-5693-4EEF-84FC-FA9C08DD5C9E}" type="datetime1">
              <a:rPr lang="it-IT" smtClean="0"/>
              <a:pPr>
                <a:defRPr/>
              </a:pPr>
              <a:t>20/11/2019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EE5C1-3C3E-4105-8D4E-660F1C7F0061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F5E7ABE-D14D-491F-9718-B86C489347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4187" y="4941168"/>
            <a:ext cx="1039813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898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7" y="1709739"/>
            <a:ext cx="7886700" cy="2852737"/>
          </a:xfrm>
        </p:spPr>
        <p:txBody>
          <a:bodyPr anchor="b"/>
          <a:lstStyle>
            <a:lvl1pPr>
              <a:defRPr sz="4368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747">
                <a:solidFill>
                  <a:schemeClr val="tx1">
                    <a:tint val="75000"/>
                  </a:schemeClr>
                </a:solidFill>
              </a:defRPr>
            </a:lvl1pPr>
            <a:lvl2pPr marL="332832" indent="0">
              <a:buNone/>
              <a:defRPr sz="1456">
                <a:solidFill>
                  <a:schemeClr val="tx1">
                    <a:tint val="75000"/>
                  </a:schemeClr>
                </a:solidFill>
              </a:defRPr>
            </a:lvl2pPr>
            <a:lvl3pPr marL="665665" indent="0">
              <a:buNone/>
              <a:defRPr sz="1310">
                <a:solidFill>
                  <a:schemeClr val="tx1">
                    <a:tint val="75000"/>
                  </a:schemeClr>
                </a:solidFill>
              </a:defRPr>
            </a:lvl3pPr>
            <a:lvl4pPr marL="998497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 marL="133133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  <a:lvl6pPr marL="1664162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6pPr>
            <a:lvl7pPr marL="199699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7pPr>
            <a:lvl8pPr marL="2329827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8pPr>
            <a:lvl9pPr marL="266266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833B68-09A0-4ACE-8980-2458E7528168}" type="datetime1">
              <a:rPr lang="it-IT" smtClean="0"/>
              <a:pPr>
                <a:defRPr/>
              </a:pPr>
              <a:t>20/11/2019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D5B78-A4AD-489E-8C5E-F97D4BC89169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4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56729-2EFE-46B5-8533-8855B0C39F7A}" type="datetime1">
              <a:rPr lang="it-IT" smtClean="0"/>
              <a:pPr>
                <a:defRPr/>
              </a:pPr>
              <a:t>20/11/2019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6CEE0-F5A6-4075-B261-4E6C49A22E8F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16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32" indent="0">
              <a:buNone/>
              <a:defRPr sz="1456" b="1"/>
            </a:lvl2pPr>
            <a:lvl3pPr marL="665665" indent="0">
              <a:buNone/>
              <a:defRPr sz="1310" b="1"/>
            </a:lvl3pPr>
            <a:lvl4pPr marL="998497" indent="0">
              <a:buNone/>
              <a:defRPr sz="1165" b="1"/>
            </a:lvl4pPr>
            <a:lvl5pPr marL="1331330" indent="0">
              <a:buNone/>
              <a:defRPr sz="1165" b="1"/>
            </a:lvl5pPr>
            <a:lvl6pPr marL="1664162" indent="0">
              <a:buNone/>
              <a:defRPr sz="1165" b="1"/>
            </a:lvl6pPr>
            <a:lvl7pPr marL="1996995" indent="0">
              <a:buNone/>
              <a:defRPr sz="1165" b="1"/>
            </a:lvl7pPr>
            <a:lvl8pPr marL="2329827" indent="0">
              <a:buNone/>
              <a:defRPr sz="1165" b="1"/>
            </a:lvl8pPr>
            <a:lvl9pPr marL="2662660" indent="0">
              <a:buNone/>
              <a:defRPr sz="1165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32" indent="0">
              <a:buNone/>
              <a:defRPr sz="1456" b="1"/>
            </a:lvl2pPr>
            <a:lvl3pPr marL="665665" indent="0">
              <a:buNone/>
              <a:defRPr sz="1310" b="1"/>
            </a:lvl3pPr>
            <a:lvl4pPr marL="998497" indent="0">
              <a:buNone/>
              <a:defRPr sz="1165" b="1"/>
            </a:lvl4pPr>
            <a:lvl5pPr marL="1331330" indent="0">
              <a:buNone/>
              <a:defRPr sz="1165" b="1"/>
            </a:lvl5pPr>
            <a:lvl6pPr marL="1664162" indent="0">
              <a:buNone/>
              <a:defRPr sz="1165" b="1"/>
            </a:lvl6pPr>
            <a:lvl7pPr marL="1996995" indent="0">
              <a:buNone/>
              <a:defRPr sz="1165" b="1"/>
            </a:lvl7pPr>
            <a:lvl8pPr marL="2329827" indent="0">
              <a:buNone/>
              <a:defRPr sz="1165" b="1"/>
            </a:lvl8pPr>
            <a:lvl9pPr marL="2662660" indent="0">
              <a:buNone/>
              <a:defRPr sz="1165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54E06B-5F30-4AB7-8E7E-B9C623BE226C}" type="datetime1">
              <a:rPr lang="it-IT" smtClean="0"/>
              <a:pPr>
                <a:defRPr/>
              </a:pPr>
              <a:t>20/11/2019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BACD5-2CC2-400C-B200-7831DE870E9B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  <p:sp>
        <p:nvSpPr>
          <p:cNvPr id="10" name="Titolo 1"/>
          <p:cNvSpPr>
            <a:spLocks noGrp="1"/>
          </p:cNvSpPr>
          <p:nvPr>
            <p:ph type="title"/>
          </p:nvPr>
        </p:nvSpPr>
        <p:spPr>
          <a:xfrm>
            <a:off x="2799708" y="97481"/>
            <a:ext cx="3544585" cy="127525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255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132618-948C-483F-B080-8EE674239B95}" type="datetime1">
              <a:rPr lang="it-IT" smtClean="0"/>
              <a:pPr>
                <a:defRPr/>
              </a:pPr>
              <a:t>20/11/2019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179092-EEB5-4873-823F-A9D918F3BE17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21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F8AB71-EEE2-423F-B816-942D7074E7DF}" type="datetime1">
              <a:rPr lang="it-IT" smtClean="0"/>
              <a:pPr>
                <a:defRPr/>
              </a:pPr>
              <a:t>20/11/2019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7D2A6-617E-4BAE-B5CC-41C6FBEFD7C2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51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1412696"/>
            <a:ext cx="2949178" cy="1600200"/>
          </a:xfrm>
        </p:spPr>
        <p:txBody>
          <a:bodyPr anchor="b"/>
          <a:lstStyle>
            <a:lvl1pPr>
              <a:defRPr sz="233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>
              <a:defRPr sz="2330"/>
            </a:lvl1pPr>
            <a:lvl2pPr>
              <a:defRPr sz="2038"/>
            </a:lvl2pPr>
            <a:lvl3pPr>
              <a:defRPr sz="1747"/>
            </a:lvl3pPr>
            <a:lvl4pPr>
              <a:defRPr sz="1456"/>
            </a:lvl4pPr>
            <a:lvl5pPr>
              <a:defRPr sz="1456"/>
            </a:lvl5pPr>
            <a:lvl6pPr>
              <a:defRPr sz="1456"/>
            </a:lvl6pPr>
            <a:lvl7pPr>
              <a:defRPr sz="1456"/>
            </a:lvl7pPr>
            <a:lvl8pPr>
              <a:defRPr sz="1456"/>
            </a:lvl8pPr>
            <a:lvl9pPr>
              <a:defRPr sz="1456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051424"/>
            <a:ext cx="2949178" cy="2817563"/>
          </a:xfrm>
        </p:spPr>
        <p:txBody>
          <a:bodyPr/>
          <a:lstStyle>
            <a:lvl1pPr marL="0" indent="0">
              <a:buNone/>
              <a:defRPr sz="1165"/>
            </a:lvl1pPr>
            <a:lvl2pPr marL="332832" indent="0">
              <a:buNone/>
              <a:defRPr sz="1019"/>
            </a:lvl2pPr>
            <a:lvl3pPr marL="665665" indent="0">
              <a:buNone/>
              <a:defRPr sz="874"/>
            </a:lvl3pPr>
            <a:lvl4pPr marL="998497" indent="0">
              <a:buNone/>
              <a:defRPr sz="728"/>
            </a:lvl4pPr>
            <a:lvl5pPr marL="1331330" indent="0">
              <a:buNone/>
              <a:defRPr sz="728"/>
            </a:lvl5pPr>
            <a:lvl6pPr marL="1664162" indent="0">
              <a:buNone/>
              <a:defRPr sz="728"/>
            </a:lvl6pPr>
            <a:lvl7pPr marL="1996995" indent="0">
              <a:buNone/>
              <a:defRPr sz="728"/>
            </a:lvl7pPr>
            <a:lvl8pPr marL="2329827" indent="0">
              <a:buNone/>
              <a:defRPr sz="728"/>
            </a:lvl8pPr>
            <a:lvl9pPr marL="2662660" indent="0">
              <a:buNone/>
              <a:defRPr sz="72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2344EF-3EB5-4F86-971B-67EA8C497FC8}" type="datetime1">
              <a:rPr lang="it-IT" smtClean="0"/>
              <a:pPr>
                <a:defRPr/>
              </a:pPr>
              <a:t>20/11/2019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D13CF-0F70-4C10-B7BD-4F97610BBAD0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91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8650" y="1584788"/>
            <a:ext cx="2949178" cy="1600200"/>
          </a:xfrm>
        </p:spPr>
        <p:txBody>
          <a:bodyPr anchor="b"/>
          <a:lstStyle>
            <a:lvl1pPr>
              <a:defRPr sz="233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2057400"/>
            <a:ext cx="4629150" cy="3803650"/>
          </a:xfrm>
        </p:spPr>
        <p:txBody>
          <a:bodyPr/>
          <a:lstStyle>
            <a:lvl1pPr marL="0" indent="0">
              <a:buNone/>
              <a:defRPr sz="2330"/>
            </a:lvl1pPr>
            <a:lvl2pPr marL="332832" indent="0">
              <a:buNone/>
              <a:defRPr sz="2038"/>
            </a:lvl2pPr>
            <a:lvl3pPr marL="665665" indent="0">
              <a:buNone/>
              <a:defRPr sz="1747"/>
            </a:lvl3pPr>
            <a:lvl4pPr marL="998497" indent="0">
              <a:buNone/>
              <a:defRPr sz="1456"/>
            </a:lvl4pPr>
            <a:lvl5pPr marL="1331330" indent="0">
              <a:buNone/>
              <a:defRPr sz="1456"/>
            </a:lvl5pPr>
            <a:lvl6pPr marL="1664162" indent="0">
              <a:buNone/>
              <a:defRPr sz="1456"/>
            </a:lvl6pPr>
            <a:lvl7pPr marL="1996995" indent="0">
              <a:buNone/>
              <a:defRPr sz="1456"/>
            </a:lvl7pPr>
            <a:lvl8pPr marL="2329827" indent="0">
              <a:buNone/>
              <a:defRPr sz="1456"/>
            </a:lvl8pPr>
            <a:lvl9pPr marL="2662660" indent="0">
              <a:buNone/>
              <a:defRPr sz="1456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3184988"/>
            <a:ext cx="2949178" cy="2683999"/>
          </a:xfrm>
        </p:spPr>
        <p:txBody>
          <a:bodyPr/>
          <a:lstStyle>
            <a:lvl1pPr marL="0" indent="0">
              <a:buNone/>
              <a:defRPr sz="1165"/>
            </a:lvl1pPr>
            <a:lvl2pPr marL="332832" indent="0">
              <a:buNone/>
              <a:defRPr sz="1019"/>
            </a:lvl2pPr>
            <a:lvl3pPr marL="665665" indent="0">
              <a:buNone/>
              <a:defRPr sz="874"/>
            </a:lvl3pPr>
            <a:lvl4pPr marL="998497" indent="0">
              <a:buNone/>
              <a:defRPr sz="728"/>
            </a:lvl4pPr>
            <a:lvl5pPr marL="1331330" indent="0">
              <a:buNone/>
              <a:defRPr sz="728"/>
            </a:lvl5pPr>
            <a:lvl6pPr marL="1664162" indent="0">
              <a:buNone/>
              <a:defRPr sz="728"/>
            </a:lvl6pPr>
            <a:lvl7pPr marL="1996995" indent="0">
              <a:buNone/>
              <a:defRPr sz="728"/>
            </a:lvl7pPr>
            <a:lvl8pPr marL="2329827" indent="0">
              <a:buNone/>
              <a:defRPr sz="728"/>
            </a:lvl8pPr>
            <a:lvl9pPr marL="2662660" indent="0">
              <a:buNone/>
              <a:defRPr sz="728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FF0D17-D736-48FE-877E-F1A0C098A7E2}" type="datetime1">
              <a:rPr lang="it-IT" smtClean="0"/>
              <a:pPr>
                <a:defRPr/>
              </a:pPr>
              <a:t>20/11/2019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79489F-E398-49F9-AA49-75EAC3B26DCC}" type="slidenum">
              <a:rPr lang="it-IT" smtClean="0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626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628650" y="6361886"/>
            <a:ext cx="7886700" cy="354330"/>
          </a:xfrm>
          <a:prstGeom prst="roundRect">
            <a:avLst/>
          </a:prstGeom>
          <a:solidFill>
            <a:srgbClr val="FF9C00"/>
          </a:solidFill>
          <a:ln>
            <a:solidFill>
              <a:srgbClr val="FF9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019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165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E6686E1-2B33-45B7-90BB-C850B48BB139}" type="datetime1">
              <a:rPr lang="it-IT" smtClean="0"/>
              <a:pPr>
                <a:defRPr/>
              </a:pPr>
              <a:t>20/11/2019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165" kern="1200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665665" rtl="0" eaLnBrk="1" latinLnBrk="0" hangingPunct="1">
              <a:defRPr lang="it-IT" sz="1165" kern="120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25C708-DD64-44DB-A3C0-5B28969C66F9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799708" y="107948"/>
            <a:ext cx="3544585" cy="1275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320545"/>
            <a:ext cx="2083117" cy="8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7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 spd="med">
    <p:fade/>
  </p:transition>
  <p:hf hdr="0"/>
  <p:txStyles>
    <p:titleStyle>
      <a:lvl1pPr algn="ctr" defTabSz="665665" rtl="0" eaLnBrk="1" latinLnBrk="0" hangingPunct="1">
        <a:lnSpc>
          <a:spcPct val="90000"/>
        </a:lnSpc>
        <a:spcBef>
          <a:spcPct val="0"/>
        </a:spcBef>
        <a:buNone/>
        <a:defRPr sz="2330" kern="1200">
          <a:solidFill>
            <a:srgbClr val="1A2C4B"/>
          </a:solidFill>
          <a:latin typeface="+mj-lt"/>
          <a:ea typeface="+mj-ea"/>
          <a:cs typeface="+mj-cs"/>
        </a:defRPr>
      </a:lvl1pPr>
    </p:titleStyle>
    <p:bodyStyle>
      <a:lvl1pPr marL="166416" indent="-166416" algn="l" defTabSz="665665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038" kern="1200">
          <a:solidFill>
            <a:srgbClr val="1A2C4B"/>
          </a:solidFill>
          <a:latin typeface="+mn-lt"/>
          <a:ea typeface="+mn-ea"/>
          <a:cs typeface="+mn-cs"/>
        </a:defRPr>
      </a:lvl1pPr>
      <a:lvl2pPr marL="499249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747" kern="1200">
          <a:solidFill>
            <a:srgbClr val="FF9C00"/>
          </a:solidFill>
          <a:latin typeface="+mn-lt"/>
          <a:ea typeface="+mn-ea"/>
          <a:cs typeface="+mn-cs"/>
        </a:defRPr>
      </a:lvl2pPr>
      <a:lvl3pPr marL="832081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456" kern="1200">
          <a:solidFill>
            <a:srgbClr val="1A2C4B"/>
          </a:solidFill>
          <a:latin typeface="+mn-lt"/>
          <a:ea typeface="+mn-ea"/>
          <a:cs typeface="+mn-cs"/>
        </a:defRPr>
      </a:lvl3pPr>
      <a:lvl4pPr marL="1164914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rgbClr val="FF9C00"/>
          </a:solidFill>
          <a:latin typeface="+mn-lt"/>
          <a:ea typeface="+mn-ea"/>
          <a:cs typeface="+mn-cs"/>
        </a:defRPr>
      </a:lvl4pPr>
      <a:lvl5pPr marL="1497746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rgbClr val="1A2C4B"/>
          </a:solidFill>
          <a:latin typeface="+mn-lt"/>
          <a:ea typeface="+mn-ea"/>
          <a:cs typeface="+mn-cs"/>
        </a:defRPr>
      </a:lvl5pPr>
      <a:lvl6pPr marL="1830579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6pPr>
      <a:lvl7pPr marL="2163411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7pPr>
      <a:lvl8pPr marL="2496243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8pPr>
      <a:lvl9pPr marL="2829076" indent="-166416" algn="l" defTabSz="665665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1pPr>
      <a:lvl2pPr marL="332832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65665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3pPr>
      <a:lvl4pPr marL="998497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4pPr>
      <a:lvl5pPr marL="133133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5pPr>
      <a:lvl6pPr marL="1664162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6pPr>
      <a:lvl7pPr marL="1996995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7pPr>
      <a:lvl8pPr marL="2329827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8pPr>
      <a:lvl9pPr marL="266266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/>
          <p:cNvSpPr>
            <a:spLocks noGrp="1"/>
          </p:cNvSpPr>
          <p:nvPr>
            <p:ph type="ctrTitle"/>
          </p:nvPr>
        </p:nvSpPr>
        <p:spPr>
          <a:xfrm>
            <a:off x="376237" y="2061146"/>
            <a:ext cx="8391525" cy="16430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sz="3600" spc="300" dirty="0">
                <a:solidFill>
                  <a:srgbClr val="FFC000"/>
                </a:solidFill>
                <a:latin typeface="Impact" pitchFamily="34" charset="0"/>
              </a:rPr>
              <a:t>Corso JAVA</a:t>
            </a:r>
            <a:b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</a:br>
            <a:r>
              <a:rPr lang="it-IT" sz="2800" spc="300" dirty="0">
                <a:solidFill>
                  <a:srgbClr val="FFC000"/>
                </a:solidFill>
                <a:latin typeface="Impact" pitchFamily="34" charset="0"/>
              </a:rPr>
              <a:t>Array</a:t>
            </a:r>
            <a:br>
              <a:rPr lang="it-IT" sz="3600" spc="500" dirty="0">
                <a:solidFill>
                  <a:schemeClr val="accent1"/>
                </a:solidFill>
                <a:latin typeface="Impact" pitchFamily="34" charset="0"/>
              </a:rPr>
            </a:br>
            <a:r>
              <a:rPr lang="it-IT" sz="1400" dirty="0">
                <a:solidFill>
                  <a:schemeClr val="accent1"/>
                </a:solidFill>
                <a:latin typeface="Arial" charset="0"/>
              </a:rPr>
              <a:t> </a:t>
            </a:r>
            <a:endParaRPr lang="it-IT" sz="2000" dirty="0">
              <a:solidFill>
                <a:schemeClr val="accent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0996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64458" y="420856"/>
            <a:ext cx="3755811" cy="1143000"/>
          </a:xfrm>
        </p:spPr>
        <p:txBody>
          <a:bodyPr/>
          <a:lstStyle/>
          <a:p>
            <a:r>
              <a:rPr lang="it-IT" dirty="0"/>
              <a:t>Matrici frastagliate</a:t>
            </a:r>
          </a:p>
        </p:txBody>
      </p:sp>
      <p:graphicFrame>
        <p:nvGraphicFramePr>
          <p:cNvPr id="303141" name="Group 37"/>
          <p:cNvGraphicFramePr>
            <a:graphicFrameLocks noGrp="1"/>
          </p:cNvGraphicFramePr>
          <p:nvPr>
            <p:ph type="tbl" idx="1"/>
          </p:nvPr>
        </p:nvGraphicFramePr>
        <p:xfrm>
          <a:off x="809626" y="2214563"/>
          <a:ext cx="3069648" cy="2043952"/>
        </p:xfrm>
        <a:graphic>
          <a:graphicData uri="http://schemas.openxmlformats.org/drawingml/2006/table">
            <a:tbl>
              <a:tblPr/>
              <a:tblGrid>
                <a:gridCol w="767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988"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88"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988"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988"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it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marL="83127" marR="83127" marT="40341" marB="403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32116" y="6320377"/>
            <a:ext cx="2193636" cy="456640"/>
          </a:xfrm>
        </p:spPr>
        <p:txBody>
          <a:bodyPr/>
          <a:lstStyle/>
          <a:p>
            <a:fld id="{8BF21A19-C62C-C848-BB4E-6C3924756EE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303135" name="Text Box 31"/>
          <p:cNvSpPr txBox="1">
            <a:spLocks noChangeArrowheads="1"/>
          </p:cNvSpPr>
          <p:nvPr/>
        </p:nvSpPr>
        <p:spPr bwMode="auto">
          <a:xfrm>
            <a:off x="4703330" y="2294405"/>
            <a:ext cx="4232852" cy="20218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it-IT"/>
              <a:t>// Come si dichiara:</a:t>
            </a:r>
          </a:p>
          <a:p>
            <a:r>
              <a:rPr lang="it-IT"/>
              <a:t>int [][] matrix = new int[4][];</a:t>
            </a:r>
          </a:p>
          <a:p>
            <a:r>
              <a:rPr lang="it-IT"/>
              <a:t>matrix[0] = new int[3];</a:t>
            </a:r>
          </a:p>
          <a:p>
            <a:r>
              <a:rPr lang="it-IT"/>
              <a:t>matrix[1] = new int[1];</a:t>
            </a:r>
          </a:p>
          <a:p>
            <a:r>
              <a:rPr lang="it-IT"/>
              <a:t>matrix[2] = new int[4];</a:t>
            </a:r>
          </a:p>
          <a:p>
            <a:r>
              <a:rPr lang="it-IT"/>
              <a:t>matrix[3] = new int[2];</a:t>
            </a:r>
          </a:p>
          <a:p>
            <a:r>
              <a:rPr lang="it-IT"/>
              <a:t>//solo adesso si può usare la matrice</a:t>
            </a:r>
          </a:p>
        </p:txBody>
      </p:sp>
      <p:sp>
        <p:nvSpPr>
          <p:cNvPr id="303137" name="Text Box 33"/>
          <p:cNvSpPr txBox="1">
            <a:spLocks noChangeArrowheads="1"/>
          </p:cNvSpPr>
          <p:nvPr/>
        </p:nvSpPr>
        <p:spPr bwMode="auto">
          <a:xfrm>
            <a:off x="1870364" y="4255434"/>
            <a:ext cx="947984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/>
          <a:p>
            <a:r>
              <a:rPr lang="it-IT"/>
              <a:t>“matrix”</a:t>
            </a:r>
          </a:p>
        </p:txBody>
      </p:sp>
      <p:sp>
        <p:nvSpPr>
          <p:cNvPr id="303138" name="Text Box 34"/>
          <p:cNvSpPr txBox="1">
            <a:spLocks noChangeArrowheads="1"/>
          </p:cNvSpPr>
          <p:nvPr/>
        </p:nvSpPr>
        <p:spPr bwMode="auto">
          <a:xfrm>
            <a:off x="955387" y="4773706"/>
            <a:ext cx="7010977" cy="14678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2058" tIns="41029" rIns="82058" bIns="41029">
            <a:spAutoFit/>
          </a:bodyPr>
          <a:lstStyle/>
          <a:p>
            <a:r>
              <a:rPr lang="it-IT" b="1"/>
              <a:t>Osservazione</a:t>
            </a:r>
            <a:r>
              <a:rPr lang="it-IT"/>
              <a:t>:</a:t>
            </a:r>
          </a:p>
          <a:p>
            <a:r>
              <a:rPr lang="it-IT" b="1">
                <a:latin typeface="Courier New" charset="0"/>
              </a:rPr>
              <a:t>matrix[0].length</a:t>
            </a:r>
            <a:r>
              <a:rPr lang="it-IT" b="1"/>
              <a:t> è 3   - </a:t>
            </a:r>
            <a:r>
              <a:rPr lang="it-IT" b="1">
                <a:latin typeface="Courier New" charset="0"/>
              </a:rPr>
              <a:t>matrix[1].length</a:t>
            </a:r>
            <a:r>
              <a:rPr lang="it-IT" b="1"/>
              <a:t> è 1</a:t>
            </a:r>
          </a:p>
          <a:p>
            <a:r>
              <a:rPr lang="it-IT" b="1">
                <a:latin typeface="Courier New" charset="0"/>
              </a:rPr>
              <a:t>matrix[2].length</a:t>
            </a:r>
            <a:r>
              <a:rPr lang="it-IT" b="1"/>
              <a:t> è 4   - </a:t>
            </a:r>
            <a:r>
              <a:rPr lang="it-IT" b="1">
                <a:latin typeface="Courier New" charset="0"/>
              </a:rPr>
              <a:t>matrix[3].length</a:t>
            </a:r>
            <a:r>
              <a:rPr lang="it-IT" b="1"/>
              <a:t> è 2</a:t>
            </a:r>
          </a:p>
          <a:p>
            <a:endParaRPr lang="it-IT" b="1"/>
          </a:p>
          <a:p>
            <a:r>
              <a:rPr lang="it-IT" b="1"/>
              <a:t>…ma  </a:t>
            </a:r>
            <a:r>
              <a:rPr lang="it-IT" b="1">
                <a:latin typeface="Courier New" charset="0"/>
              </a:rPr>
              <a:t>matrix.length</a:t>
            </a:r>
            <a:r>
              <a:rPr lang="it-IT" b="1"/>
              <a:t> è 4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E6140C9-F5D8-4B87-B80E-A762A6DAC457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Array</a:t>
            </a:r>
          </a:p>
        </p:txBody>
      </p:sp>
    </p:spTree>
    <p:extLst>
      <p:ext uri="{BB962C8B-B14F-4D97-AF65-F5344CB8AC3E}">
        <p14:creationId xmlns:p14="http://schemas.microsoft.com/office/powerpoint/2010/main" val="56565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70765" y="178777"/>
            <a:ext cx="3544585" cy="1275259"/>
          </a:xfrm>
        </p:spPr>
        <p:txBody>
          <a:bodyPr/>
          <a:lstStyle/>
          <a:p>
            <a:r>
              <a:rPr lang="it-IT" dirty="0"/>
              <a:t>Sfondamento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si tenta di accedere ad un elemento che non esiste, cioè fuori dal range dell’array, si avrà un errore a </a:t>
            </a:r>
            <a:r>
              <a:rPr lang="it-IT" dirty="0" err="1"/>
              <a:t>run</a:t>
            </a:r>
            <a:r>
              <a:rPr lang="it-IT" dirty="0"/>
              <a:t>-time</a:t>
            </a:r>
          </a:p>
          <a:p>
            <a:pPr>
              <a:buFont typeface="Wingdings" charset="0"/>
              <a:buNone/>
            </a:pPr>
            <a:r>
              <a:rPr lang="it-IT" dirty="0"/>
              <a:t>	</a:t>
            </a:r>
          </a:p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r>
              <a:rPr lang="it-IT" sz="2500" b="1" dirty="0" err="1">
                <a:latin typeface="Courier New" charset="0"/>
              </a:rPr>
              <a:t>ArrayIndexOutOfBoundsException</a:t>
            </a:r>
            <a:endParaRPr lang="it-IT" sz="2500" b="1" dirty="0">
              <a:latin typeface="Courier New" charset="0"/>
            </a:endParaRPr>
          </a:p>
          <a:p>
            <a:pPr>
              <a:buFont typeface="Wingdings" charset="0"/>
              <a:buNone/>
            </a:pPr>
            <a:endParaRPr lang="it-IT" sz="2500" dirty="0">
              <a:latin typeface="Courier New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40700" y="6385120"/>
            <a:ext cx="2057400" cy="365125"/>
          </a:xfrm>
        </p:spPr>
        <p:txBody>
          <a:bodyPr/>
          <a:lstStyle/>
          <a:p>
            <a:fld id="{3AD8C155-AB4F-3148-A37D-DCC1B65E0386}" type="slidenum">
              <a:rPr lang="en-US"/>
              <a:pPr/>
              <a:t>11</a:t>
            </a:fld>
            <a:endParaRPr lang="en-US" dirty="0"/>
          </a:p>
        </p:txBody>
      </p:sp>
      <p:pic>
        <p:nvPicPr>
          <p:cNvPr id="315397" name="Picture 5" descr="C:\Documents and Settings\docente\Dati applicazioni\Microsoft\Media Catalog\Downloaded Clips\cl5f\j0237951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301" y="3310031"/>
            <a:ext cx="1831398" cy="13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EB897808-A487-4E94-B015-1F53B290762B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Array</a:t>
            </a:r>
          </a:p>
        </p:txBody>
      </p:sp>
    </p:spTree>
    <p:extLst>
      <p:ext uri="{BB962C8B-B14F-4D97-AF65-F5344CB8AC3E}">
        <p14:creationId xmlns:p14="http://schemas.microsoft.com/office/powerpoint/2010/main" val="396104829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74232" y="134450"/>
            <a:ext cx="3544585" cy="1275259"/>
          </a:xfrm>
        </p:spPr>
        <p:txBody>
          <a:bodyPr/>
          <a:lstStyle/>
          <a:p>
            <a:r>
              <a:rPr lang="it-IT" dirty="0"/>
              <a:t>Definizioni</a:t>
            </a:r>
          </a:p>
        </p:txBody>
      </p:sp>
      <p:sp>
        <p:nvSpPr>
          <p:cNvPr id="296962" name="Rectangle 2"/>
          <p:cNvSpPr>
            <a:spLocks noGrp="1" noChangeArrowheads="1"/>
          </p:cNvSpPr>
          <p:nvPr>
            <p:ph idx="1"/>
          </p:nvPr>
        </p:nvSpPr>
        <p:spPr>
          <a:xfrm>
            <a:off x="683569" y="1623444"/>
            <a:ext cx="7772977" cy="3081722"/>
          </a:xfrm>
        </p:spPr>
        <p:txBody>
          <a:bodyPr>
            <a:normAutofit/>
          </a:bodyPr>
          <a:lstStyle/>
          <a:p>
            <a:pPr marL="307718" indent="-307718" defTabSz="820583"/>
            <a:r>
              <a:rPr lang="it-IT" sz="2040" dirty="0"/>
              <a:t>Gli Array sono un tipo speciale che aggrega un gruppo di variabili dello stesso tipo.</a:t>
            </a:r>
          </a:p>
          <a:p>
            <a:pPr marL="307718" indent="-307718" defTabSz="820583">
              <a:lnSpc>
                <a:spcPct val="60000"/>
              </a:lnSpc>
            </a:pPr>
            <a:endParaRPr lang="it-IT" sz="2040" dirty="0"/>
          </a:p>
          <a:p>
            <a:pPr marL="307718" indent="-307718" defTabSz="820583"/>
            <a:r>
              <a:rPr lang="it-IT" sz="2040" dirty="0"/>
              <a:t>La dimensione di un array è fissa ed è stabilita in fase di creazione.</a:t>
            </a:r>
          </a:p>
          <a:p>
            <a:pPr marL="307718" indent="-307718" defTabSz="820583">
              <a:lnSpc>
                <a:spcPct val="60000"/>
              </a:lnSpc>
            </a:pPr>
            <a:endParaRPr lang="it-IT" sz="2040" dirty="0"/>
          </a:p>
          <a:p>
            <a:pPr marL="307718" indent="-307718" defTabSz="820583"/>
            <a:r>
              <a:rPr lang="it-IT" sz="2040" dirty="0"/>
              <a:t>Una variabile array può essere definita sia come </a:t>
            </a:r>
          </a:p>
          <a:p>
            <a:pPr marL="307718" indent="-307718" defTabSz="820583">
              <a:buNone/>
            </a:pPr>
            <a:r>
              <a:rPr lang="it-IT" sz="2040" dirty="0"/>
              <a:t>		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[] </a:t>
            </a:r>
            <a:r>
              <a:rPr lang="it-IT" sz="2040" b="1" dirty="0" err="1">
                <a:latin typeface="Courier New" charset="0"/>
              </a:rPr>
              <a:t>arrayOfInt</a:t>
            </a:r>
            <a:r>
              <a:rPr lang="it-IT" sz="2040" b="1" dirty="0">
                <a:latin typeface="Courier New" charset="0"/>
              </a:rPr>
              <a:t>; // </a:t>
            </a:r>
            <a:r>
              <a:rPr lang="it-IT" sz="2040" b="1" dirty="0">
                <a:solidFill>
                  <a:srgbClr val="D60093"/>
                </a:solidFill>
                <a:latin typeface="Courier New" charset="0"/>
              </a:rPr>
              <a:t>stile più usato</a:t>
            </a:r>
            <a:endParaRPr lang="it-IT" sz="2040" dirty="0">
              <a:solidFill>
                <a:srgbClr val="D60093"/>
              </a:solidFill>
            </a:endParaRPr>
          </a:p>
          <a:p>
            <a:pPr marL="307718" indent="-307718" defTabSz="820583">
              <a:buNone/>
            </a:pPr>
            <a:r>
              <a:rPr lang="it-IT" sz="2040" dirty="0"/>
              <a:t>sia come</a:t>
            </a:r>
          </a:p>
          <a:p>
            <a:pPr marL="307718" indent="-307718" defTabSz="820583">
              <a:buNone/>
            </a:pPr>
            <a:r>
              <a:rPr lang="it-IT" sz="2040" dirty="0"/>
              <a:t>		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 </a:t>
            </a:r>
            <a:r>
              <a:rPr lang="it-IT" sz="2040" b="1" dirty="0" err="1">
                <a:latin typeface="Courier New" charset="0"/>
              </a:rPr>
              <a:t>arrayOfInt</a:t>
            </a:r>
            <a:r>
              <a:rPr lang="it-IT" sz="2040" b="1" dirty="0">
                <a:latin typeface="Courier New" charset="0"/>
              </a:rPr>
              <a:t>[]; // stile abbandonato</a:t>
            </a:r>
            <a:endParaRPr lang="it-IT" sz="204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05189" y="6358425"/>
            <a:ext cx="2057400" cy="365125"/>
          </a:xfrm>
        </p:spPr>
        <p:txBody>
          <a:bodyPr/>
          <a:lstStyle/>
          <a:p>
            <a:fld id="{48C6F44C-D0A0-D145-A65E-251910F1D846}" type="slidenum">
              <a:rPr lang="en-US"/>
              <a:pPr/>
              <a:t>2</a:t>
            </a:fld>
            <a:endParaRPr lang="en-US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D296C5D-C7A6-491F-9141-E77FEA0A8C5E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Array</a:t>
            </a:r>
          </a:p>
        </p:txBody>
      </p:sp>
    </p:spTree>
    <p:extLst>
      <p:ext uri="{BB962C8B-B14F-4D97-AF65-F5344CB8AC3E}">
        <p14:creationId xmlns:p14="http://schemas.microsoft.com/office/powerpoint/2010/main" val="218874418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970765" y="153366"/>
            <a:ext cx="3544585" cy="1275259"/>
          </a:xfrm>
        </p:spPr>
        <p:txBody>
          <a:bodyPr/>
          <a:lstStyle/>
          <a:p>
            <a:r>
              <a:rPr lang="it-IT" dirty="0"/>
              <a:t>Creazione di un array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40" dirty="0"/>
              <a:t>Il tipo array viene dichiarato mediante [] e costruito mediante l’operatore </a:t>
            </a:r>
            <a:r>
              <a:rPr lang="it-IT" sz="2040" b="1" dirty="0">
                <a:solidFill>
                  <a:srgbClr val="3366FF"/>
                </a:solidFill>
              </a:rPr>
              <a:t>new</a:t>
            </a:r>
            <a:endParaRPr lang="it-IT" sz="2040" dirty="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40" dirty="0"/>
              <a:t>	Esempio: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40" dirty="0"/>
              <a:t>		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 [] </a:t>
            </a:r>
            <a:r>
              <a:rPr lang="it-IT" sz="2040" b="1" dirty="0" err="1">
                <a:latin typeface="Courier New" charset="0"/>
              </a:rPr>
              <a:t>arrayOfInt</a:t>
            </a:r>
            <a:r>
              <a:rPr lang="it-IT" sz="2040" b="1" dirty="0">
                <a:latin typeface="Courier New" charset="0"/>
              </a:rPr>
              <a:t> = new 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 [100];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40" dirty="0"/>
              <a:t>	crea un array che può contenere 100 numeri interi. </a:t>
            </a:r>
          </a:p>
          <a:p>
            <a:pPr>
              <a:lnSpc>
                <a:spcPct val="90000"/>
              </a:lnSpc>
            </a:pPr>
            <a:r>
              <a:rPr lang="it-IT" sz="2040" dirty="0"/>
              <a:t>Forma abbreviata di costruzione e inizializzazione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40" dirty="0">
                <a:latin typeface="Courier New" charset="0"/>
              </a:rPr>
              <a:t>	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 [] </a:t>
            </a:r>
            <a:r>
              <a:rPr lang="it-IT" sz="2040" b="1" dirty="0" err="1">
                <a:latin typeface="Courier New" charset="0"/>
              </a:rPr>
              <a:t>smallPrimes</a:t>
            </a:r>
            <a:r>
              <a:rPr lang="it-IT" sz="2040" b="1" dirty="0">
                <a:latin typeface="Courier New" charset="0"/>
              </a:rPr>
              <a:t> = {2,3,5}; //  ometto la new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it-IT" sz="2040" dirty="0"/>
          </a:p>
          <a:p>
            <a:pPr>
              <a:lnSpc>
                <a:spcPct val="90000"/>
              </a:lnSpc>
            </a:pPr>
            <a:r>
              <a:rPr lang="it-IT" sz="2040" dirty="0"/>
              <a:t>Utilizzare </a:t>
            </a:r>
            <a:r>
              <a:rPr lang="it-IT" sz="2040" dirty="0" err="1"/>
              <a:t>un’array</a:t>
            </a:r>
            <a:r>
              <a:rPr lang="it-IT" sz="2040" dirty="0"/>
              <a:t>, senza averlo creato, genera errore di compilazione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	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[]  array;</a:t>
            </a:r>
          </a:p>
          <a:p>
            <a:pPr lvl="1">
              <a:lnSpc>
                <a:spcPct val="110000"/>
              </a:lnSpc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	array[2]= 3;	</a:t>
            </a:r>
            <a:r>
              <a:rPr lang="it-IT" sz="2040" dirty="0">
                <a:latin typeface="Courier New" charset="0"/>
              </a:rPr>
              <a:t>// ERRORE: </a:t>
            </a:r>
            <a:r>
              <a:rPr lang="it-IT" sz="2040" b="1" dirty="0">
                <a:latin typeface="Courier New" charset="0"/>
              </a:rPr>
              <a:t>array</a:t>
            </a:r>
            <a:r>
              <a:rPr lang="it-IT" sz="2040" dirty="0">
                <a:latin typeface="Courier New" charset="0"/>
              </a:rPr>
              <a:t> punta a </a:t>
            </a:r>
            <a:r>
              <a:rPr lang="it-IT" sz="2040" b="1" dirty="0" err="1">
                <a:solidFill>
                  <a:srgbClr val="3366FF"/>
                </a:solidFill>
                <a:latin typeface="Courier New" charset="0"/>
              </a:rPr>
              <a:t>null</a:t>
            </a:r>
            <a:endParaRPr lang="it-IT" sz="2040" b="1" dirty="0">
              <a:solidFill>
                <a:srgbClr val="3366FF"/>
              </a:solidFill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22945" y="6385120"/>
            <a:ext cx="2057400" cy="365125"/>
          </a:xfrm>
        </p:spPr>
        <p:txBody>
          <a:bodyPr/>
          <a:lstStyle/>
          <a:p>
            <a:fld id="{A4D2B4BD-03CE-EF4E-8D75-4DA7388B9E54}" type="slidenum">
              <a:rPr lang="en-US"/>
              <a:pPr/>
              <a:t>3</a:t>
            </a:fld>
            <a:endParaRPr lang="en-US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76D9C91-EC17-4D9A-9EB1-80269D3C6F8E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Array</a:t>
            </a:r>
          </a:p>
        </p:txBody>
      </p:sp>
    </p:spTree>
    <p:extLst>
      <p:ext uri="{BB962C8B-B14F-4D97-AF65-F5344CB8AC3E}">
        <p14:creationId xmlns:p14="http://schemas.microsoft.com/office/powerpoint/2010/main" val="161599032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1" name="Rectangle 3"/>
          <p:cNvSpPr>
            <a:spLocks noGrp="1" noChangeArrowheads="1"/>
          </p:cNvSpPr>
          <p:nvPr>
            <p:ph type="title"/>
          </p:nvPr>
        </p:nvSpPr>
        <p:spPr>
          <a:xfrm>
            <a:off x="4939138" y="136587"/>
            <a:ext cx="3544585" cy="1275259"/>
          </a:xfrm>
          <a:noFill/>
          <a:ln/>
        </p:spPr>
        <p:txBody>
          <a:bodyPr/>
          <a:lstStyle/>
          <a:p>
            <a:pPr defTabSz="820583"/>
            <a:r>
              <a:rPr lang="it-IT" dirty="0"/>
              <a:t>Assegnazione</a:t>
            </a:r>
          </a:p>
        </p:txBody>
      </p:sp>
      <p:sp>
        <p:nvSpPr>
          <p:cNvPr id="2990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7718" indent="-307718" defTabSz="820583"/>
            <a:r>
              <a:rPr lang="it-IT" sz="2040" dirty="0"/>
              <a:t>Gli elementi sono accessibili mediante indice</a:t>
            </a:r>
          </a:p>
          <a:p>
            <a:pPr marL="307718" indent="-307718" defTabSz="820583"/>
            <a:r>
              <a:rPr lang="it-IT" sz="2040" dirty="0"/>
              <a:t>Per convenzione gli indici sono da 0 a (lunghezza –1)</a:t>
            </a:r>
          </a:p>
          <a:p>
            <a:pPr marL="307718" indent="-307718" defTabSz="820583"/>
            <a:endParaRPr lang="it-IT" sz="2040" dirty="0"/>
          </a:p>
          <a:p>
            <a:pPr marL="307718" indent="-307718" defTabSz="820583">
              <a:buNone/>
            </a:pPr>
            <a:r>
              <a:rPr lang="it-IT" sz="2040" dirty="0"/>
              <a:t>Esempio di valorizzazione di un array</a:t>
            </a:r>
          </a:p>
          <a:p>
            <a:pPr marL="307718" indent="-307718" defTabSz="820583">
              <a:buNone/>
            </a:pPr>
            <a:r>
              <a:rPr lang="it-IT" sz="2040" b="1" dirty="0">
                <a:latin typeface="Courier New" charset="0"/>
              </a:rPr>
              <a:t>		for (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 i = 0; i &lt; 100; i++)					</a:t>
            </a:r>
            <a:r>
              <a:rPr lang="it-IT" sz="2040" b="1" dirty="0" err="1">
                <a:latin typeface="Courier New" charset="0"/>
              </a:rPr>
              <a:t>arrayOfInt</a:t>
            </a:r>
            <a:r>
              <a:rPr lang="it-IT" sz="2040" b="1" dirty="0">
                <a:latin typeface="Courier New" charset="0"/>
              </a:rPr>
              <a:t>[i]= i; </a:t>
            </a:r>
          </a:p>
          <a:p>
            <a:pPr marL="307718" indent="-307718" defTabSz="820583"/>
            <a:endParaRPr lang="it-IT" sz="2040" dirty="0"/>
          </a:p>
          <a:p>
            <a:pPr marL="307718" indent="-307718" defTabSz="820583"/>
            <a:r>
              <a:rPr lang="it-IT" sz="2040" dirty="0"/>
              <a:t>Prima di un’assegnazione tutti gli elementi sono a zero, </a:t>
            </a:r>
          </a:p>
          <a:p>
            <a:pPr marL="307718" indent="-307718" defTabSz="820583">
              <a:buNone/>
            </a:pPr>
            <a:r>
              <a:rPr lang="it-IT" sz="2040" dirty="0"/>
              <a:t>	</a:t>
            </a:r>
            <a:r>
              <a:rPr lang="it-IT" sz="2040" i="1" dirty="0"/>
              <a:t>se sono numeri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31822" y="6356288"/>
            <a:ext cx="2057400" cy="365125"/>
          </a:xfrm>
        </p:spPr>
        <p:txBody>
          <a:bodyPr/>
          <a:lstStyle/>
          <a:p>
            <a:fld id="{51F1DF20-AD35-3F46-98BE-F4C55417F020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B659A52-9EBC-4C0F-A9AF-8186A86ABC3F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Array</a:t>
            </a:r>
          </a:p>
        </p:txBody>
      </p:sp>
    </p:spTree>
    <p:extLst>
      <p:ext uri="{BB962C8B-B14F-4D97-AF65-F5344CB8AC3E}">
        <p14:creationId xmlns:p14="http://schemas.microsoft.com/office/powerpoint/2010/main" val="217585558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70765" y="235028"/>
            <a:ext cx="3544585" cy="1275259"/>
          </a:xfrm>
        </p:spPr>
        <p:txBody>
          <a:bodyPr/>
          <a:lstStyle/>
          <a:p>
            <a:r>
              <a:rPr lang="it-IT" dirty="0"/>
              <a:t>Proprietà </a:t>
            </a:r>
            <a:r>
              <a:rPr lang="it-IT" dirty="0" err="1"/>
              <a:t>length</a:t>
            </a:r>
            <a:endParaRPr lang="it-IT" dirty="0"/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sz="2040" dirty="0"/>
              <a:t>La </a:t>
            </a:r>
            <a:r>
              <a:rPr lang="it-IT" sz="2040" dirty="0">
                <a:solidFill>
                  <a:srgbClr val="D60093"/>
                </a:solidFill>
              </a:rPr>
              <a:t>lunghezza</a:t>
            </a:r>
            <a:r>
              <a:rPr lang="it-IT" sz="2040" dirty="0"/>
              <a:t> </a:t>
            </a:r>
            <a:r>
              <a:rPr lang="it-IT" sz="2040" b="1" dirty="0"/>
              <a:t>fissata</a:t>
            </a:r>
            <a:r>
              <a:rPr lang="it-IT" sz="2040" dirty="0"/>
              <a:t> di un array si può leggere accedendo alla proprietà </a:t>
            </a:r>
            <a:r>
              <a:rPr lang="it-IT" sz="2040" b="1" dirty="0" err="1">
                <a:solidFill>
                  <a:srgbClr val="D60093"/>
                </a:solidFill>
                <a:latin typeface="Courier New" charset="0"/>
              </a:rPr>
              <a:t>length</a:t>
            </a:r>
            <a:r>
              <a:rPr lang="it-IT" sz="2040" b="1" dirty="0">
                <a:solidFill>
                  <a:srgbClr val="D60093"/>
                </a:solidFill>
                <a:latin typeface="Courier New" charset="0"/>
              </a:rPr>
              <a:t> </a:t>
            </a:r>
            <a:r>
              <a:rPr lang="it-IT" sz="2040" dirty="0"/>
              <a:t>secondo la sintassi:</a:t>
            </a:r>
          </a:p>
          <a:p>
            <a:pPr lvl="1"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			  </a:t>
            </a:r>
            <a:r>
              <a:rPr lang="it-IT" sz="2040" b="1" dirty="0" err="1">
                <a:latin typeface="Courier New" charset="0"/>
              </a:rPr>
              <a:t>nomeArray.</a:t>
            </a:r>
            <a:r>
              <a:rPr lang="it-IT" sz="2040" b="1" dirty="0" err="1">
                <a:solidFill>
                  <a:srgbClr val="D60093"/>
                </a:solidFill>
                <a:latin typeface="Courier New" charset="0"/>
              </a:rPr>
              <a:t>length</a:t>
            </a:r>
            <a:endParaRPr lang="it-IT" sz="2040" b="1" dirty="0">
              <a:solidFill>
                <a:srgbClr val="D60093"/>
              </a:solidFill>
              <a:latin typeface="Courier New" charset="0"/>
            </a:endParaRPr>
          </a:p>
          <a:p>
            <a:pPr lvl="1">
              <a:buFont typeface="Wingdings" charset="0"/>
              <a:buNone/>
            </a:pPr>
            <a:endParaRPr lang="it-IT" sz="2500" b="1" dirty="0">
              <a:solidFill>
                <a:srgbClr val="D60093"/>
              </a:solidFill>
              <a:latin typeface="Courier New" charset="0"/>
            </a:endParaRPr>
          </a:p>
          <a:p>
            <a:pPr lvl="1">
              <a:buFont typeface="Wingdings" charset="0"/>
              <a:buNone/>
            </a:pPr>
            <a:endParaRPr lang="it-IT" sz="2200" b="1" dirty="0">
              <a:solidFill>
                <a:srgbClr val="D60093"/>
              </a:solidFill>
              <a:latin typeface="Courier New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31822" y="6382921"/>
            <a:ext cx="2057400" cy="365125"/>
          </a:xfrm>
        </p:spPr>
        <p:txBody>
          <a:bodyPr/>
          <a:lstStyle/>
          <a:p>
            <a:fld id="{C483DC1A-0439-E844-8875-AFC74621960B}" type="slidenum">
              <a:rPr lang="en-US"/>
              <a:pPr/>
              <a:t>5</a:t>
            </a:fld>
            <a:endParaRPr lang="en-US" dirty="0"/>
          </a:p>
        </p:txBody>
      </p:sp>
      <p:pic>
        <p:nvPicPr>
          <p:cNvPr id="316420" name="Picture 4" descr="C:\Documents and Settings\docente\Dati applicazioni\Microsoft\Media Catalog\Downloaded Clips\cl9f\j0397684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273" y="3429000"/>
            <a:ext cx="1801091" cy="127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1587DEFC-9F33-4FBD-8EB9-AFC4777CD9A0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Array</a:t>
            </a:r>
          </a:p>
        </p:txBody>
      </p:sp>
    </p:spTree>
    <p:extLst>
      <p:ext uri="{BB962C8B-B14F-4D97-AF65-F5344CB8AC3E}">
        <p14:creationId xmlns:p14="http://schemas.microsoft.com/office/powerpoint/2010/main" val="165107693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70765" y="107755"/>
            <a:ext cx="3544585" cy="1275259"/>
          </a:xfrm>
        </p:spPr>
        <p:txBody>
          <a:bodyPr/>
          <a:lstStyle/>
          <a:p>
            <a:r>
              <a:rPr lang="it-IT" dirty="0"/>
              <a:t>Accesso elementi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040" dirty="0"/>
              <a:t>Gli elementi possono essere recuperati tramite la notazione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40" dirty="0"/>
              <a:t>			</a:t>
            </a:r>
            <a:r>
              <a:rPr lang="it-IT" sz="2040" b="1" dirty="0" err="1">
                <a:latin typeface="Courier New" charset="0"/>
              </a:rPr>
              <a:t>nomeArray</a:t>
            </a:r>
            <a:r>
              <a:rPr lang="it-IT" sz="2040" b="1" dirty="0">
                <a:latin typeface="Courier New" charset="0"/>
              </a:rPr>
              <a:t>[index]</a:t>
            </a:r>
            <a:endParaRPr lang="it-IT" sz="2040" b="1" dirty="0"/>
          </a:p>
          <a:p>
            <a:pPr>
              <a:lnSpc>
                <a:spcPct val="90000"/>
              </a:lnSpc>
            </a:pPr>
            <a:endParaRPr lang="it-IT" sz="2040" b="1" dirty="0"/>
          </a:p>
          <a:p>
            <a:pPr>
              <a:lnSpc>
                <a:spcPct val="90000"/>
              </a:lnSpc>
            </a:pPr>
            <a:r>
              <a:rPr lang="it-IT" sz="2040" dirty="0"/>
              <a:t>Esempio: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40" dirty="0">
                <a:latin typeface="Courier New" charset="0"/>
              </a:rPr>
              <a:t>	</a:t>
            </a:r>
            <a:r>
              <a:rPr lang="it-IT" sz="2040" b="1" dirty="0">
                <a:latin typeface="Courier New" charset="0"/>
              </a:rPr>
              <a:t>for (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 i = 0; i &lt; </a:t>
            </a:r>
            <a:r>
              <a:rPr lang="it-IT" sz="2040" b="1" dirty="0" err="1">
                <a:latin typeface="Courier New" charset="0"/>
              </a:rPr>
              <a:t>anArray.length</a:t>
            </a:r>
            <a:r>
              <a:rPr lang="it-IT" sz="2040" b="1" dirty="0">
                <a:latin typeface="Courier New" charset="0"/>
              </a:rPr>
              <a:t>; i++)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	{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		 // assegno e stampo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		</a:t>
            </a:r>
            <a:r>
              <a:rPr lang="it-IT" sz="2040" b="1" dirty="0" err="1">
                <a:latin typeface="Courier New" charset="0"/>
              </a:rPr>
              <a:t>anArray</a:t>
            </a:r>
            <a:r>
              <a:rPr lang="it-IT" sz="2040" b="1" dirty="0">
                <a:latin typeface="Courier New" charset="0"/>
              </a:rPr>
              <a:t>[i] = i;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		</a:t>
            </a:r>
            <a:r>
              <a:rPr lang="it-IT" sz="2040" b="1" dirty="0" err="1">
                <a:latin typeface="Courier New" charset="0"/>
              </a:rPr>
              <a:t>System.out.println</a:t>
            </a:r>
            <a:r>
              <a:rPr lang="it-IT" sz="2040" b="1" dirty="0">
                <a:latin typeface="Courier New" charset="0"/>
              </a:rPr>
              <a:t>(</a:t>
            </a:r>
            <a:r>
              <a:rPr lang="it-IT" sz="2040" b="1" dirty="0" err="1">
                <a:latin typeface="Courier New" charset="0"/>
              </a:rPr>
              <a:t>anArray</a:t>
            </a:r>
            <a:r>
              <a:rPr lang="it-IT" sz="2040" b="1" dirty="0">
                <a:latin typeface="Courier New" charset="0"/>
              </a:rPr>
              <a:t>[i]); 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	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22945" y="6385120"/>
            <a:ext cx="2057400" cy="365125"/>
          </a:xfrm>
        </p:spPr>
        <p:txBody>
          <a:bodyPr/>
          <a:lstStyle/>
          <a:p>
            <a:fld id="{ABE73E53-14E8-5344-99CC-6A95B0E7837A}" type="slidenum">
              <a:rPr lang="en-US"/>
              <a:pPr/>
              <a:t>6</a:t>
            </a:fld>
            <a:endParaRPr lang="en-US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CB6A05E-C9BA-4073-A020-DE5F3945B419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Array</a:t>
            </a:r>
          </a:p>
        </p:txBody>
      </p:sp>
    </p:spTree>
    <p:extLst>
      <p:ext uri="{BB962C8B-B14F-4D97-AF65-F5344CB8AC3E}">
        <p14:creationId xmlns:p14="http://schemas.microsoft.com/office/powerpoint/2010/main" val="264474025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15846" y="155503"/>
            <a:ext cx="3544585" cy="1275259"/>
          </a:xfrm>
        </p:spPr>
        <p:txBody>
          <a:bodyPr/>
          <a:lstStyle/>
          <a:p>
            <a:pPr defTabSz="820583"/>
            <a:r>
              <a:rPr lang="it-IT" dirty="0"/>
              <a:t>Copia di un Array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683569" y="1526558"/>
            <a:ext cx="8057284" cy="4105555"/>
          </a:xfrm>
        </p:spPr>
        <p:txBody>
          <a:bodyPr>
            <a:normAutofit/>
          </a:bodyPr>
          <a:lstStyle/>
          <a:p>
            <a:pPr marL="307718" indent="-307718" defTabSz="820583"/>
            <a:r>
              <a:rPr lang="it-IT" sz="2040" dirty="0"/>
              <a:t>E’ disponibile il metodo </a:t>
            </a:r>
          </a:p>
          <a:p>
            <a:pPr marL="307718" indent="-307718" defTabSz="820583">
              <a:buNone/>
            </a:pPr>
            <a:r>
              <a:rPr lang="it-IT" sz="2040" b="1" dirty="0" err="1">
                <a:latin typeface="Courier New" charset="0"/>
              </a:rPr>
              <a:t>System.arraycopy</a:t>
            </a:r>
            <a:r>
              <a:rPr lang="it-IT" sz="2040" b="1" dirty="0">
                <a:latin typeface="Courier New" charset="0"/>
              </a:rPr>
              <a:t>(Object </a:t>
            </a:r>
            <a:r>
              <a:rPr lang="it-IT" sz="2040" dirty="0" err="1">
                <a:latin typeface="Courier New" charset="0"/>
              </a:rPr>
              <a:t>from,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 </a:t>
            </a:r>
            <a:r>
              <a:rPr lang="it-IT" sz="2040" dirty="0" err="1">
                <a:latin typeface="Courier New" charset="0"/>
              </a:rPr>
              <a:t>fromindex</a:t>
            </a:r>
            <a:r>
              <a:rPr lang="it-IT" sz="2040" dirty="0">
                <a:latin typeface="Courier New" charset="0"/>
              </a:rPr>
              <a:t>,    		   </a:t>
            </a:r>
            <a:r>
              <a:rPr lang="it-IT" sz="2040" b="1" dirty="0">
                <a:latin typeface="Courier New" charset="0"/>
              </a:rPr>
              <a:t>Object </a:t>
            </a:r>
            <a:r>
              <a:rPr lang="it-IT" sz="2040" dirty="0" err="1">
                <a:latin typeface="Courier New" charset="0"/>
              </a:rPr>
              <a:t>to,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 </a:t>
            </a:r>
            <a:r>
              <a:rPr lang="it-IT" sz="2040" dirty="0" err="1">
                <a:latin typeface="Courier New" charset="0"/>
              </a:rPr>
              <a:t>toindex,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 </a:t>
            </a:r>
            <a:r>
              <a:rPr lang="it-IT" sz="2040" dirty="0" err="1">
                <a:latin typeface="Courier New" charset="0"/>
              </a:rPr>
              <a:t>count</a:t>
            </a:r>
            <a:r>
              <a:rPr lang="it-IT" sz="2040" dirty="0">
                <a:latin typeface="Courier New" charset="0"/>
              </a:rPr>
              <a:t>)</a:t>
            </a:r>
            <a:endParaRPr lang="it-IT" sz="2040" dirty="0"/>
          </a:p>
          <a:p>
            <a:pPr marL="307718" indent="-307718" defTabSz="820583">
              <a:buNone/>
            </a:pPr>
            <a:endParaRPr lang="it-IT" sz="2040" dirty="0"/>
          </a:p>
          <a:p>
            <a:pPr marL="307718" indent="-307718" defTabSz="820583">
              <a:buNone/>
            </a:pPr>
            <a:r>
              <a:rPr lang="it-IT" sz="2040" dirty="0"/>
              <a:t>dove:</a:t>
            </a:r>
          </a:p>
          <a:p>
            <a:pPr marL="307718" indent="-307718" defTabSz="820583">
              <a:buNone/>
            </a:pPr>
            <a:r>
              <a:rPr lang="it-IT" sz="2040" dirty="0">
                <a:latin typeface="Courier New" charset="0"/>
              </a:rPr>
              <a:t>from</a:t>
            </a:r>
            <a:r>
              <a:rPr lang="it-IT" sz="2040" dirty="0"/>
              <a:t> è l’array sorgente</a:t>
            </a:r>
          </a:p>
          <a:p>
            <a:pPr marL="307718" indent="-307718" defTabSz="820583">
              <a:buNone/>
            </a:pPr>
            <a:r>
              <a:rPr lang="it-IT" sz="2040" dirty="0" err="1">
                <a:latin typeface="Courier New" charset="0"/>
              </a:rPr>
              <a:t>fromindex</a:t>
            </a:r>
            <a:r>
              <a:rPr lang="it-IT" sz="2040" dirty="0"/>
              <a:t> è l’indice della primo elemento da copiare</a:t>
            </a:r>
          </a:p>
          <a:p>
            <a:pPr marL="307718" indent="-307718" defTabSz="820583">
              <a:buNone/>
            </a:pPr>
            <a:r>
              <a:rPr lang="it-IT" sz="2040" dirty="0">
                <a:latin typeface="Courier New" charset="0"/>
              </a:rPr>
              <a:t>to</a:t>
            </a:r>
            <a:r>
              <a:rPr lang="it-IT" sz="2040" dirty="0"/>
              <a:t> è l’array destinazione</a:t>
            </a:r>
          </a:p>
          <a:p>
            <a:pPr marL="307718" indent="-307718" defTabSz="820583">
              <a:buNone/>
            </a:pPr>
            <a:r>
              <a:rPr lang="it-IT" sz="2040" dirty="0" err="1">
                <a:latin typeface="Courier New" charset="0"/>
              </a:rPr>
              <a:t>toindex</a:t>
            </a:r>
            <a:r>
              <a:rPr lang="it-IT" sz="2040" dirty="0"/>
              <a:t> è la posizione in cui copiare nell’array destinazione</a:t>
            </a:r>
          </a:p>
          <a:p>
            <a:pPr marL="307718" indent="-307718" defTabSz="820583">
              <a:buNone/>
            </a:pPr>
            <a:r>
              <a:rPr lang="it-IT" sz="2040" dirty="0" err="1">
                <a:latin typeface="Courier New" charset="0"/>
              </a:rPr>
              <a:t>count</a:t>
            </a:r>
            <a:r>
              <a:rPr lang="it-IT" sz="2040" dirty="0"/>
              <a:t> è il numero di elementi da copiare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31822" y="6356350"/>
            <a:ext cx="2057400" cy="365125"/>
          </a:xfrm>
        </p:spPr>
        <p:txBody>
          <a:bodyPr/>
          <a:lstStyle/>
          <a:p>
            <a:fld id="{499B721D-10FC-6F4A-84C2-E9BD4B4BC9DD}" type="slidenum">
              <a:rPr lang="en-US"/>
              <a:pPr/>
              <a:t>7</a:t>
            </a:fld>
            <a:endParaRPr lang="en-US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FCFBC51-DB8F-47AC-B49C-A9396D53A30B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Array</a:t>
            </a:r>
          </a:p>
        </p:txBody>
      </p:sp>
    </p:spTree>
    <p:extLst>
      <p:ext uri="{BB962C8B-B14F-4D97-AF65-F5344CB8AC3E}">
        <p14:creationId xmlns:p14="http://schemas.microsoft.com/office/powerpoint/2010/main" val="85130967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44101" y="136525"/>
            <a:ext cx="7378989" cy="1004328"/>
          </a:xfrm>
        </p:spPr>
        <p:txBody>
          <a:bodyPr/>
          <a:lstStyle/>
          <a:p>
            <a:pPr defTabSz="820583"/>
            <a:r>
              <a:rPr lang="it-IT" dirty="0"/>
              <a:t>Array multidimensionali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729095" y="1828569"/>
            <a:ext cx="7957705" cy="3034321"/>
          </a:xfrm>
        </p:spPr>
        <p:txBody>
          <a:bodyPr/>
          <a:lstStyle/>
          <a:p>
            <a:pPr marL="307718" indent="-307718" defTabSz="820583"/>
            <a:r>
              <a:rPr lang="it-IT" sz="2040" dirty="0"/>
              <a:t>Non esistono Array veramente multidimensionali</a:t>
            </a:r>
          </a:p>
          <a:p>
            <a:pPr marL="307718" indent="-307718" defTabSz="820583"/>
            <a:r>
              <a:rPr lang="it-IT" sz="2040" dirty="0"/>
              <a:t>Gli Array multidimensionali sono simulati come Array di Array</a:t>
            </a:r>
          </a:p>
          <a:p>
            <a:pPr marL="307718" indent="-307718" defTabSz="820583"/>
            <a:endParaRPr lang="it-IT" sz="2040" dirty="0"/>
          </a:p>
          <a:p>
            <a:pPr marL="307718" indent="-307718" defTabSz="820583">
              <a:buNone/>
            </a:pPr>
            <a:r>
              <a:rPr lang="it-IT" sz="2040" dirty="0"/>
              <a:t>Esempio</a:t>
            </a:r>
          </a:p>
          <a:p>
            <a:pPr marL="307718" indent="-307718" defTabSz="820583">
              <a:buNone/>
            </a:pPr>
            <a:r>
              <a:rPr lang="it-IT" sz="2040" dirty="0"/>
              <a:t>Matrice tradizionale di 16 double </a:t>
            </a:r>
          </a:p>
          <a:p>
            <a:pPr marL="307718" indent="-307718" defTabSz="820583">
              <a:buNone/>
            </a:pPr>
            <a:r>
              <a:rPr lang="it-IT" sz="2040" dirty="0"/>
              <a:t>(matrice quattro per quattro)</a:t>
            </a:r>
          </a:p>
          <a:p>
            <a:pPr marL="307718" indent="-307718" defTabSz="820583">
              <a:buNone/>
            </a:pPr>
            <a:r>
              <a:rPr lang="it-IT" sz="2040" b="1" dirty="0">
                <a:latin typeface="Courier New" charset="0"/>
              </a:rPr>
              <a:t>		double[][] </a:t>
            </a:r>
            <a:r>
              <a:rPr lang="it-IT" sz="2040" b="1" dirty="0" err="1">
                <a:latin typeface="Courier New" charset="0"/>
              </a:rPr>
              <a:t>matrix</a:t>
            </a:r>
            <a:r>
              <a:rPr lang="it-IT" sz="2040" b="1" dirty="0">
                <a:latin typeface="Courier New" charset="0"/>
              </a:rPr>
              <a:t> = new double [4][4];</a:t>
            </a:r>
          </a:p>
          <a:p>
            <a:pPr marL="307718" indent="-307718" defTabSz="820583">
              <a:buNone/>
            </a:pPr>
            <a:endParaRPr lang="it-IT" sz="2300" b="1" dirty="0"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49577" y="6356350"/>
            <a:ext cx="2057400" cy="365125"/>
          </a:xfrm>
        </p:spPr>
        <p:txBody>
          <a:bodyPr/>
          <a:lstStyle/>
          <a:p>
            <a:fld id="{D7FAF705-2512-E048-88D1-D0DFE538932C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BE0A534-B000-4C09-881D-E846C11FFA1B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Array</a:t>
            </a:r>
          </a:p>
        </p:txBody>
      </p:sp>
    </p:spTree>
    <p:extLst>
      <p:ext uri="{BB962C8B-B14F-4D97-AF65-F5344CB8AC3E}">
        <p14:creationId xmlns:p14="http://schemas.microsoft.com/office/powerpoint/2010/main" val="424712115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70765" y="153428"/>
            <a:ext cx="3544585" cy="1275259"/>
          </a:xfrm>
        </p:spPr>
        <p:txBody>
          <a:bodyPr/>
          <a:lstStyle/>
          <a:p>
            <a:r>
              <a:rPr lang="it-IT" dirty="0"/>
              <a:t>Accesso elementi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it-IT" sz="2040" dirty="0"/>
              <a:t>La proprietà </a:t>
            </a:r>
            <a:r>
              <a:rPr lang="it-IT" sz="2040" dirty="0" err="1">
                <a:solidFill>
                  <a:srgbClr val="D60093"/>
                </a:solidFill>
              </a:rPr>
              <a:t>length</a:t>
            </a:r>
            <a:r>
              <a:rPr lang="it-IT" sz="2040" dirty="0"/>
              <a:t> nel caso di matrice di riferisce</a:t>
            </a:r>
          </a:p>
          <a:p>
            <a:pPr>
              <a:buFont typeface="Wingdings" charset="0"/>
              <a:buNone/>
            </a:pPr>
            <a:r>
              <a:rPr lang="it-IT" sz="2040" dirty="0"/>
              <a:t>alla lunghezza dell’array di array</a:t>
            </a:r>
          </a:p>
          <a:p>
            <a:pPr>
              <a:buFont typeface="Wingdings" charset="0"/>
              <a:buNone/>
            </a:pPr>
            <a:endParaRPr lang="it-IT" sz="2040" dirty="0"/>
          </a:p>
          <a:p>
            <a:pPr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//  </a:t>
            </a:r>
            <a:r>
              <a:rPr lang="it-IT" sz="2040" b="1" dirty="0" err="1">
                <a:latin typeface="Courier New" charset="0"/>
              </a:rPr>
              <a:t>print</a:t>
            </a:r>
            <a:r>
              <a:rPr lang="it-IT" sz="2040" b="1" dirty="0">
                <a:latin typeface="Courier New" charset="0"/>
              </a:rPr>
              <a:t> </a:t>
            </a:r>
            <a:r>
              <a:rPr lang="it-IT" sz="2040" b="1" dirty="0" err="1">
                <a:latin typeface="Courier New" charset="0"/>
              </a:rPr>
              <a:t>matrix</a:t>
            </a:r>
            <a:r>
              <a:rPr lang="it-IT" sz="2040" b="1" dirty="0">
                <a:latin typeface="Courier New" charset="0"/>
              </a:rPr>
              <a:t> </a:t>
            </a:r>
          </a:p>
          <a:p>
            <a:pPr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for (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 i = 0; i &lt; </a:t>
            </a:r>
            <a:r>
              <a:rPr lang="it-IT" sz="2040" b="1" dirty="0" err="1">
                <a:latin typeface="Courier New" charset="0"/>
              </a:rPr>
              <a:t>matrix.length</a:t>
            </a:r>
            <a:r>
              <a:rPr lang="it-IT" sz="2040" b="1" dirty="0">
                <a:latin typeface="Courier New" charset="0"/>
              </a:rPr>
              <a:t>; i++) </a:t>
            </a:r>
          </a:p>
          <a:p>
            <a:pPr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{ </a:t>
            </a:r>
          </a:p>
          <a:p>
            <a:pPr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	for (</a:t>
            </a:r>
            <a:r>
              <a:rPr lang="it-IT" sz="2040" b="1" dirty="0" err="1">
                <a:latin typeface="Courier New" charset="0"/>
              </a:rPr>
              <a:t>int</a:t>
            </a:r>
            <a:r>
              <a:rPr lang="it-IT" sz="2040" b="1" dirty="0">
                <a:latin typeface="Courier New" charset="0"/>
              </a:rPr>
              <a:t> j = 0; j &lt; </a:t>
            </a:r>
            <a:r>
              <a:rPr lang="it-IT" sz="2040" b="1" dirty="0" err="1">
                <a:latin typeface="Courier New" charset="0"/>
              </a:rPr>
              <a:t>matrix</a:t>
            </a:r>
            <a:r>
              <a:rPr lang="it-IT" sz="2040" b="1" dirty="0">
                <a:latin typeface="Courier New" charset="0"/>
              </a:rPr>
              <a:t>[i].</a:t>
            </a:r>
            <a:r>
              <a:rPr lang="it-IT" sz="2040" b="1" dirty="0" err="1">
                <a:latin typeface="Courier New" charset="0"/>
              </a:rPr>
              <a:t>length</a:t>
            </a:r>
            <a:r>
              <a:rPr lang="it-IT" sz="2040" b="1" dirty="0">
                <a:latin typeface="Courier New" charset="0"/>
              </a:rPr>
              <a:t>; </a:t>
            </a:r>
            <a:r>
              <a:rPr lang="it-IT" sz="2040" b="1" dirty="0" err="1">
                <a:latin typeface="Courier New" charset="0"/>
              </a:rPr>
              <a:t>j++</a:t>
            </a:r>
            <a:r>
              <a:rPr lang="it-IT" sz="2040" b="1" dirty="0">
                <a:latin typeface="Courier New" charset="0"/>
              </a:rPr>
              <a:t>) 	</a:t>
            </a:r>
            <a:r>
              <a:rPr lang="it-IT" sz="2040" b="1" dirty="0" err="1">
                <a:latin typeface="Courier New" charset="0"/>
              </a:rPr>
              <a:t>System.out.print</a:t>
            </a:r>
            <a:r>
              <a:rPr lang="it-IT" sz="2040" b="1" dirty="0">
                <a:latin typeface="Courier New" charset="0"/>
              </a:rPr>
              <a:t>(</a:t>
            </a:r>
            <a:r>
              <a:rPr lang="it-IT" sz="2040" b="1" dirty="0" err="1">
                <a:latin typeface="Courier New" charset="0"/>
              </a:rPr>
              <a:t>matrix</a:t>
            </a:r>
            <a:r>
              <a:rPr lang="it-IT" sz="2040" b="1" dirty="0">
                <a:latin typeface="Courier New" charset="0"/>
              </a:rPr>
              <a:t>[i][j] + " "); </a:t>
            </a:r>
          </a:p>
          <a:p>
            <a:pPr>
              <a:buFont typeface="Wingdings" charset="0"/>
              <a:buNone/>
            </a:pPr>
            <a:r>
              <a:rPr lang="it-IT" sz="2040" b="1" dirty="0">
                <a:latin typeface="Courier New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40699" y="6385058"/>
            <a:ext cx="2057400" cy="365125"/>
          </a:xfrm>
        </p:spPr>
        <p:txBody>
          <a:bodyPr/>
          <a:lstStyle/>
          <a:p>
            <a:fld id="{5338640A-E311-0D40-B9A3-406BA180C05F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F1FAFD9-2208-4631-BBB0-FAFD591D12B5}"/>
              </a:ext>
            </a:extLst>
          </p:cNvPr>
          <p:cNvSpPr txBox="1">
            <a:spLocks/>
          </p:cNvSpPr>
          <p:nvPr/>
        </p:nvSpPr>
        <p:spPr>
          <a:xfrm>
            <a:off x="2223486" y="6356350"/>
            <a:ext cx="5001827" cy="3490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lang="it-IT" sz="1165" kern="120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600" dirty="0"/>
              <a:t>Corso JAVA - Array</a:t>
            </a:r>
          </a:p>
        </p:txBody>
      </p:sp>
    </p:spTree>
    <p:extLst>
      <p:ext uri="{BB962C8B-B14F-4D97-AF65-F5344CB8AC3E}">
        <p14:creationId xmlns:p14="http://schemas.microsoft.com/office/powerpoint/2010/main" val="30406895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002D2786-0E9E-4424-9547-5F51ADE9BCE4}" vid="{DAB649D6-0B2F-4A40-B6AA-BC761A2241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</TotalTime>
  <Words>686</Words>
  <Application>Microsoft Office PowerPoint</Application>
  <PresentationFormat>Presentazione su schermo (4:3)</PresentationFormat>
  <Paragraphs>112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Impact</vt:lpstr>
      <vt:lpstr>Tahoma</vt:lpstr>
      <vt:lpstr>Times New Roman</vt:lpstr>
      <vt:lpstr>Verdana</vt:lpstr>
      <vt:lpstr>Wingdings</vt:lpstr>
      <vt:lpstr>Tema1</vt:lpstr>
      <vt:lpstr>Corso JAVA Array  </vt:lpstr>
      <vt:lpstr>Definizioni</vt:lpstr>
      <vt:lpstr>Creazione di un array</vt:lpstr>
      <vt:lpstr>Assegnazione</vt:lpstr>
      <vt:lpstr>Proprietà length</vt:lpstr>
      <vt:lpstr>Accesso elementi</vt:lpstr>
      <vt:lpstr>Copia di un Array</vt:lpstr>
      <vt:lpstr>Array multidimensionali</vt:lpstr>
      <vt:lpstr>Accesso elementi</vt:lpstr>
      <vt:lpstr>Matrici frastagliate</vt:lpstr>
      <vt:lpstr>Sfondamento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-- --</dc:creator>
  <cp:lastModifiedBy>giovanni luca montesarchio</cp:lastModifiedBy>
  <cp:revision>3</cp:revision>
  <dcterms:created xsi:type="dcterms:W3CDTF">2013-02-22T11:14:06Z</dcterms:created>
  <dcterms:modified xsi:type="dcterms:W3CDTF">2019-11-20T20:22:17Z</dcterms:modified>
</cp:coreProperties>
</file>