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86E07-9084-D44B-8D8C-F137DDCA1E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F3BC-227C-F84E-9AAC-BAAE7B4FE2A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38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5164" y="0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/>
              <a:pPr>
                <a:defRPr/>
              </a:pPr>
              <a:t>25/11/2019</a:t>
            </a:fld>
            <a:endParaRPr lang="it-IT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1" y="8685242"/>
            <a:ext cx="2971199" cy="45727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/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5164" y="8685242"/>
            <a:ext cx="2971199" cy="457274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/>
              <a:pPr>
                <a:defRPr/>
              </a:pPr>
              <a:t>1</a:t>
            </a:fld>
            <a:endParaRPr lang="it-IT"/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3203" b="1" kern="1200" spc="55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019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7"/>
            <a:ext cx="1215562" cy="271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65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1019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7"/>
            <a:ext cx="671488" cy="27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65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1165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1" y="0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1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6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5" cy="469748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5" cy="469748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5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912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388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941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547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38156"/>
            <a:ext cx="2895600" cy="40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41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2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8" y="107755"/>
            <a:ext cx="3544585" cy="127525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7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</p:spPr>
        <p:txBody>
          <a:bodyPr anchor="b"/>
          <a:lstStyle>
            <a:lvl1pPr>
              <a:defRPr sz="4368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1pPr>
            <a:lvl2pPr marL="332832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2pPr>
            <a:lvl3pPr marL="665665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3pPr>
            <a:lvl4pPr marL="998497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 marL="133133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  <a:lvl6pPr marL="1664162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6pPr>
            <a:lvl7pPr marL="199699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7pPr>
            <a:lvl8pPr marL="2329827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8pPr>
            <a:lvl9pPr marL="266266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7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32" indent="0">
              <a:buNone/>
              <a:defRPr sz="1456" b="1"/>
            </a:lvl2pPr>
            <a:lvl3pPr marL="665665" indent="0">
              <a:buNone/>
              <a:defRPr sz="1310" b="1"/>
            </a:lvl3pPr>
            <a:lvl4pPr marL="998497" indent="0">
              <a:buNone/>
              <a:defRPr sz="1165" b="1"/>
            </a:lvl4pPr>
            <a:lvl5pPr marL="1331330" indent="0">
              <a:buNone/>
              <a:defRPr sz="1165" b="1"/>
            </a:lvl5pPr>
            <a:lvl6pPr marL="1664162" indent="0">
              <a:buNone/>
              <a:defRPr sz="1165" b="1"/>
            </a:lvl6pPr>
            <a:lvl7pPr marL="1996995" indent="0">
              <a:buNone/>
              <a:defRPr sz="1165" b="1"/>
            </a:lvl7pPr>
            <a:lvl8pPr marL="2329827" indent="0">
              <a:buNone/>
              <a:defRPr sz="1165" b="1"/>
            </a:lvl8pPr>
            <a:lvl9pPr marL="2662660" indent="0">
              <a:buNone/>
              <a:defRPr sz="1165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32" indent="0">
              <a:buNone/>
              <a:defRPr sz="1456" b="1"/>
            </a:lvl2pPr>
            <a:lvl3pPr marL="665665" indent="0">
              <a:buNone/>
              <a:defRPr sz="1310" b="1"/>
            </a:lvl3pPr>
            <a:lvl4pPr marL="998497" indent="0">
              <a:buNone/>
              <a:defRPr sz="1165" b="1"/>
            </a:lvl4pPr>
            <a:lvl5pPr marL="1331330" indent="0">
              <a:buNone/>
              <a:defRPr sz="1165" b="1"/>
            </a:lvl5pPr>
            <a:lvl6pPr marL="1664162" indent="0">
              <a:buNone/>
              <a:defRPr sz="1165" b="1"/>
            </a:lvl6pPr>
            <a:lvl7pPr marL="1996995" indent="0">
              <a:buNone/>
              <a:defRPr sz="1165" b="1"/>
            </a:lvl7pPr>
            <a:lvl8pPr marL="2329827" indent="0">
              <a:buNone/>
              <a:defRPr sz="1165" b="1"/>
            </a:lvl8pPr>
            <a:lvl9pPr marL="2662660" indent="0">
              <a:buNone/>
              <a:defRPr sz="1165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8" y="97481"/>
            <a:ext cx="3544585" cy="127525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647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8" cy="1600200"/>
          </a:xfrm>
        </p:spPr>
        <p:txBody>
          <a:bodyPr anchor="b"/>
          <a:lstStyle>
            <a:lvl1pPr>
              <a:defRPr sz="233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2330"/>
            </a:lvl1pPr>
            <a:lvl2pPr>
              <a:defRPr sz="2038"/>
            </a:lvl2pPr>
            <a:lvl3pPr>
              <a:defRPr sz="1747"/>
            </a:lvl3pPr>
            <a:lvl4pPr>
              <a:defRPr sz="1456"/>
            </a:lvl4pPr>
            <a:lvl5pPr>
              <a:defRPr sz="1456"/>
            </a:lvl5pPr>
            <a:lvl6pPr>
              <a:defRPr sz="1456"/>
            </a:lvl6pPr>
            <a:lvl7pPr>
              <a:defRPr sz="1456"/>
            </a:lvl7pPr>
            <a:lvl8pPr>
              <a:defRPr sz="1456"/>
            </a:lvl8pPr>
            <a:lvl9pPr>
              <a:defRPr sz="14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4"/>
            <a:ext cx="2949178" cy="2817563"/>
          </a:xfrm>
        </p:spPr>
        <p:txBody>
          <a:bodyPr/>
          <a:lstStyle>
            <a:lvl1pPr marL="0" indent="0">
              <a:buNone/>
              <a:defRPr sz="1165"/>
            </a:lvl1pPr>
            <a:lvl2pPr marL="332832" indent="0">
              <a:buNone/>
              <a:defRPr sz="1019"/>
            </a:lvl2pPr>
            <a:lvl3pPr marL="665665" indent="0">
              <a:buNone/>
              <a:defRPr sz="874"/>
            </a:lvl3pPr>
            <a:lvl4pPr marL="998497" indent="0">
              <a:buNone/>
              <a:defRPr sz="728"/>
            </a:lvl4pPr>
            <a:lvl5pPr marL="1331330" indent="0">
              <a:buNone/>
              <a:defRPr sz="728"/>
            </a:lvl5pPr>
            <a:lvl6pPr marL="1664162" indent="0">
              <a:buNone/>
              <a:defRPr sz="728"/>
            </a:lvl6pPr>
            <a:lvl7pPr marL="1996995" indent="0">
              <a:buNone/>
              <a:defRPr sz="728"/>
            </a:lvl7pPr>
            <a:lvl8pPr marL="2329827" indent="0">
              <a:buNone/>
              <a:defRPr sz="728"/>
            </a:lvl8pPr>
            <a:lvl9pPr marL="2662660" indent="0">
              <a:buNone/>
              <a:defRPr sz="72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2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8" cy="1600200"/>
          </a:xfrm>
        </p:spPr>
        <p:txBody>
          <a:bodyPr anchor="b"/>
          <a:lstStyle>
            <a:lvl1pPr>
              <a:defRPr sz="233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2330"/>
            </a:lvl1pPr>
            <a:lvl2pPr marL="332832" indent="0">
              <a:buNone/>
              <a:defRPr sz="2038"/>
            </a:lvl2pPr>
            <a:lvl3pPr marL="665665" indent="0">
              <a:buNone/>
              <a:defRPr sz="1747"/>
            </a:lvl3pPr>
            <a:lvl4pPr marL="998497" indent="0">
              <a:buNone/>
              <a:defRPr sz="1456"/>
            </a:lvl4pPr>
            <a:lvl5pPr marL="1331330" indent="0">
              <a:buNone/>
              <a:defRPr sz="1456"/>
            </a:lvl5pPr>
            <a:lvl6pPr marL="1664162" indent="0">
              <a:buNone/>
              <a:defRPr sz="1456"/>
            </a:lvl6pPr>
            <a:lvl7pPr marL="1996995" indent="0">
              <a:buNone/>
              <a:defRPr sz="1456"/>
            </a:lvl7pPr>
            <a:lvl8pPr marL="2329827" indent="0">
              <a:buNone/>
              <a:defRPr sz="1456"/>
            </a:lvl8pPr>
            <a:lvl9pPr marL="2662660" indent="0">
              <a:buNone/>
              <a:defRPr sz="1456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8"/>
            <a:ext cx="2949178" cy="2683999"/>
          </a:xfrm>
        </p:spPr>
        <p:txBody>
          <a:bodyPr/>
          <a:lstStyle>
            <a:lvl1pPr marL="0" indent="0">
              <a:buNone/>
              <a:defRPr sz="1165"/>
            </a:lvl1pPr>
            <a:lvl2pPr marL="332832" indent="0">
              <a:buNone/>
              <a:defRPr sz="1019"/>
            </a:lvl2pPr>
            <a:lvl3pPr marL="665665" indent="0">
              <a:buNone/>
              <a:defRPr sz="874"/>
            </a:lvl3pPr>
            <a:lvl4pPr marL="998497" indent="0">
              <a:buNone/>
              <a:defRPr sz="728"/>
            </a:lvl4pPr>
            <a:lvl5pPr marL="1331330" indent="0">
              <a:buNone/>
              <a:defRPr sz="728"/>
            </a:lvl5pPr>
            <a:lvl6pPr marL="1664162" indent="0">
              <a:buNone/>
              <a:defRPr sz="728"/>
            </a:lvl6pPr>
            <a:lvl7pPr marL="1996995" indent="0">
              <a:buNone/>
              <a:defRPr sz="728"/>
            </a:lvl7pPr>
            <a:lvl8pPr marL="2329827" indent="0">
              <a:buNone/>
              <a:defRPr sz="728"/>
            </a:lvl8pPr>
            <a:lvl9pPr marL="2662660" indent="0">
              <a:buNone/>
              <a:defRPr sz="72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9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019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165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94FC598D-F453-BD47-9878-AE03FAACDB6C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165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65665" rtl="0" eaLnBrk="1" latinLnBrk="0" hangingPunct="1">
              <a:defRPr lang="it-IT" sz="1165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D1E1BE3D-4011-B844-841D-9779F82AEB5C}" type="slidenum">
              <a:rPr lang="en-US" smtClean="0"/>
              <a:t>‹N›</a:t>
            </a:fld>
            <a:endParaRPr lang="en-US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8" y="107948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320545"/>
            <a:ext cx="2083117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9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>
    <p:fade/>
  </p:transition>
  <p:txStyles>
    <p:titleStyle>
      <a:lvl1pPr algn="ctr" defTabSz="665665" rtl="0" eaLnBrk="1" latinLnBrk="0" hangingPunct="1">
        <a:lnSpc>
          <a:spcPct val="90000"/>
        </a:lnSpc>
        <a:spcBef>
          <a:spcPct val="0"/>
        </a:spcBef>
        <a:buNone/>
        <a:defRPr sz="2330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66416" indent="-166416" algn="l" defTabSz="665665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038" kern="1200">
          <a:solidFill>
            <a:srgbClr val="1A2C4B"/>
          </a:solidFill>
          <a:latin typeface="+mn-lt"/>
          <a:ea typeface="+mn-ea"/>
          <a:cs typeface="+mn-cs"/>
        </a:defRPr>
      </a:lvl1pPr>
      <a:lvl2pPr marL="499249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747" kern="1200">
          <a:solidFill>
            <a:srgbClr val="FF9C00"/>
          </a:solidFill>
          <a:latin typeface="+mn-lt"/>
          <a:ea typeface="+mn-ea"/>
          <a:cs typeface="+mn-cs"/>
        </a:defRPr>
      </a:lvl2pPr>
      <a:lvl3pPr marL="832081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456" kern="1200">
          <a:solidFill>
            <a:srgbClr val="1A2C4B"/>
          </a:solidFill>
          <a:latin typeface="+mn-lt"/>
          <a:ea typeface="+mn-ea"/>
          <a:cs typeface="+mn-cs"/>
        </a:defRPr>
      </a:lvl3pPr>
      <a:lvl4pPr marL="1164914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4pPr>
      <a:lvl5pPr marL="1497746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rgbClr val="1A2C4B"/>
          </a:solidFill>
          <a:latin typeface="+mn-lt"/>
          <a:ea typeface="+mn-ea"/>
          <a:cs typeface="+mn-cs"/>
        </a:defRPr>
      </a:lvl5pPr>
      <a:lvl6pPr marL="1830579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6pPr>
      <a:lvl7pPr marL="2163411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7pPr>
      <a:lvl8pPr marL="2496243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8pPr>
      <a:lvl9pPr marL="2829076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1pPr>
      <a:lvl2pPr marL="332832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65665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3pPr>
      <a:lvl4pPr marL="998497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4pPr>
      <a:lvl5pPr marL="133133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5pPr>
      <a:lvl6pPr marL="1664162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6pPr>
      <a:lvl7pPr marL="1996995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7pPr>
      <a:lvl8pPr marL="2329827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8pPr>
      <a:lvl9pPr marL="266266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500525" y="2398359"/>
            <a:ext cx="8391525" cy="1643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JAVA</a:t>
            </a: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/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>La classe STRING</a:t>
            </a:r>
            <a: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  <a:t/>
            </a:r>
            <a:b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</a:br>
            <a:r>
              <a:rPr lang="it-IT" sz="1400" dirty="0">
                <a:solidFill>
                  <a:schemeClr val="accent1"/>
                </a:solidFill>
                <a:latin typeface="Arial" charset="0"/>
              </a:rPr>
              <a:t> </a:t>
            </a:r>
            <a:endParaRPr lang="it-IT" sz="2000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1051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688" y="173259"/>
            <a:ext cx="3544585" cy="1275259"/>
          </a:xfrm>
        </p:spPr>
        <p:txBody>
          <a:bodyPr/>
          <a:lstStyle/>
          <a:p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23510"/>
            <a:ext cx="7957705" cy="43744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240" dirty="0"/>
              <a:t>Sono oggetti speciali.</a:t>
            </a:r>
          </a:p>
          <a:p>
            <a:pPr>
              <a:lnSpc>
                <a:spcPct val="90000"/>
              </a:lnSpc>
            </a:pPr>
            <a:r>
              <a:rPr lang="it-IT" sz="2240" dirty="0"/>
              <a:t>vengono trattati “quasi” come tipi primitivi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40" b="1" u="sng" dirty="0"/>
              <a:t>Esempio</a:t>
            </a:r>
            <a:r>
              <a:rPr lang="it-IT" sz="2240" dirty="0"/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40" b="1" dirty="0" err="1">
                <a:latin typeface="Lucida Console" charset="0"/>
              </a:rPr>
              <a:t>String</a:t>
            </a:r>
            <a:r>
              <a:rPr lang="it-IT" sz="2240" b="1" dirty="0">
                <a:latin typeface="Lucida Console" charset="0"/>
              </a:rPr>
              <a:t> </a:t>
            </a:r>
            <a:r>
              <a:rPr lang="it-IT" sz="2240" b="1" dirty="0" err="1">
                <a:latin typeface="Lucida Console" charset="0"/>
              </a:rPr>
              <a:t>s</a:t>
            </a:r>
            <a:r>
              <a:rPr lang="it-IT" sz="2240" b="1" dirty="0">
                <a:latin typeface="Lucida Console" charset="0"/>
              </a:rPr>
              <a:t> </a:t>
            </a:r>
            <a:r>
              <a:rPr lang="it-IT" sz="2240" b="1" dirty="0">
                <a:solidFill>
                  <a:srgbClr val="FF6600"/>
                </a:solidFill>
                <a:latin typeface="Lucida Console" charset="0"/>
              </a:rPr>
              <a:t>=</a:t>
            </a:r>
            <a:r>
              <a:rPr lang="it-IT" sz="2240" b="1" dirty="0">
                <a:latin typeface="Lucida Console" charset="0"/>
              </a:rPr>
              <a:t> “hello”;  </a:t>
            </a:r>
            <a:r>
              <a:rPr lang="it-IT" sz="2240" b="1" dirty="0"/>
              <a:t>// senza la new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224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40" dirty="0"/>
              <a:t>Equivale a</a:t>
            </a:r>
            <a:r>
              <a:rPr lang="it-IT" sz="2240" b="1" dirty="0"/>
              <a:t>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40" b="1" dirty="0" err="1">
                <a:solidFill>
                  <a:srgbClr val="3366FF"/>
                </a:solidFill>
                <a:latin typeface="Lucida Console" charset="0"/>
              </a:rPr>
              <a:t>char</a:t>
            </a:r>
            <a:r>
              <a:rPr lang="it-IT" sz="2240" b="1" dirty="0">
                <a:latin typeface="Lucida Console" charset="0"/>
              </a:rPr>
              <a:t>[] </a:t>
            </a:r>
            <a:r>
              <a:rPr lang="it-IT" sz="2240" b="1" dirty="0" err="1">
                <a:latin typeface="Lucida Console" charset="0"/>
              </a:rPr>
              <a:t>temp</a:t>
            </a:r>
            <a:r>
              <a:rPr lang="it-IT" sz="2240" b="1" dirty="0">
                <a:latin typeface="Lucida Console" charset="0"/>
              </a:rPr>
              <a:t> </a:t>
            </a:r>
            <a:r>
              <a:rPr lang="it-IT" sz="2240" b="1" dirty="0">
                <a:solidFill>
                  <a:srgbClr val="FF6600"/>
                </a:solidFill>
                <a:latin typeface="Lucida Console" charset="0"/>
              </a:rPr>
              <a:t>=</a:t>
            </a:r>
            <a:r>
              <a:rPr lang="it-IT" sz="2240" b="1" dirty="0">
                <a:latin typeface="Lucida Console" charset="0"/>
              </a:rPr>
              <a:t> {‘</a:t>
            </a:r>
            <a:r>
              <a:rPr lang="it-IT" sz="2240" b="1" dirty="0" err="1">
                <a:latin typeface="Lucida Console" charset="0"/>
              </a:rPr>
              <a:t>h’,’e’,’l’,’l’,’o</a:t>
            </a:r>
            <a:r>
              <a:rPr lang="it-IT" sz="2240" b="1" dirty="0">
                <a:latin typeface="Lucida Console" charset="0"/>
              </a:rPr>
              <a:t>’);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240" b="1" dirty="0" err="1">
                <a:latin typeface="Lucida Console" charset="0"/>
              </a:rPr>
              <a:t>String</a:t>
            </a:r>
            <a:r>
              <a:rPr lang="it-IT" sz="2240" b="1" dirty="0">
                <a:latin typeface="Lucida Console" charset="0"/>
              </a:rPr>
              <a:t> </a:t>
            </a:r>
            <a:r>
              <a:rPr lang="it-IT" sz="2240" b="1" dirty="0" err="1">
                <a:latin typeface="Lucida Console" charset="0"/>
              </a:rPr>
              <a:t>s</a:t>
            </a:r>
            <a:r>
              <a:rPr lang="it-IT" sz="2240" b="1" dirty="0">
                <a:latin typeface="Lucida Console" charset="0"/>
              </a:rPr>
              <a:t> </a:t>
            </a:r>
            <a:r>
              <a:rPr lang="it-IT" sz="2240" b="1" dirty="0">
                <a:solidFill>
                  <a:srgbClr val="FF6600"/>
                </a:solidFill>
                <a:latin typeface="Lucida Console" charset="0"/>
              </a:rPr>
              <a:t>=</a:t>
            </a:r>
            <a:r>
              <a:rPr lang="it-IT" sz="2240" b="1" dirty="0">
                <a:latin typeface="Lucida Console" charset="0"/>
              </a:rPr>
              <a:t> </a:t>
            </a:r>
            <a:r>
              <a:rPr lang="it-IT" sz="2240" b="1" dirty="0">
                <a:solidFill>
                  <a:srgbClr val="3366FF"/>
                </a:solidFill>
                <a:latin typeface="Lucida Console" charset="0"/>
              </a:rPr>
              <a:t>new</a:t>
            </a:r>
            <a:r>
              <a:rPr lang="it-IT" sz="2240" b="1" dirty="0">
                <a:latin typeface="Lucida Console" charset="0"/>
              </a:rPr>
              <a:t> </a:t>
            </a:r>
            <a:r>
              <a:rPr lang="it-IT" sz="2240" b="1" dirty="0" err="1">
                <a:latin typeface="Lucida Console" charset="0"/>
              </a:rPr>
              <a:t>String</a:t>
            </a:r>
            <a:r>
              <a:rPr lang="it-IT" sz="2240" b="1" dirty="0">
                <a:latin typeface="Lucida Console" charset="0"/>
              </a:rPr>
              <a:t>(</a:t>
            </a:r>
            <a:r>
              <a:rPr lang="it-IT" sz="2240" b="1" dirty="0" err="1">
                <a:latin typeface="Lucida Console" charset="0"/>
              </a:rPr>
              <a:t>temp</a:t>
            </a:r>
            <a:r>
              <a:rPr lang="it-IT" sz="2240" b="1" dirty="0">
                <a:latin typeface="Lucida Console" charset="0"/>
              </a:rPr>
              <a:t>);</a:t>
            </a:r>
          </a:p>
          <a:p>
            <a:pPr>
              <a:lnSpc>
                <a:spcPct val="90000"/>
              </a:lnSpc>
            </a:pPr>
            <a:endParaRPr lang="it-IT" sz="2240" b="1" dirty="0"/>
          </a:p>
          <a:p>
            <a:pPr>
              <a:lnSpc>
                <a:spcPct val="90000"/>
              </a:lnSpc>
            </a:pPr>
            <a:r>
              <a:rPr lang="it-IT" sz="2240" dirty="0"/>
              <a:t>La classe </a:t>
            </a:r>
            <a:r>
              <a:rPr lang="it-IT" sz="2240" dirty="0" err="1"/>
              <a:t>String</a:t>
            </a:r>
            <a:r>
              <a:rPr lang="it-IT" sz="2240" dirty="0"/>
              <a:t> è </a:t>
            </a:r>
            <a:r>
              <a:rPr lang="it-IT" sz="2240" b="1" dirty="0" err="1">
                <a:solidFill>
                  <a:srgbClr val="3366FF"/>
                </a:solidFill>
                <a:latin typeface="Courier New" charset="0"/>
              </a:rPr>
              <a:t>final</a:t>
            </a:r>
            <a:r>
              <a:rPr lang="it-IT" sz="2240" dirty="0">
                <a:solidFill>
                  <a:srgbClr val="3366FF"/>
                </a:solidFill>
              </a:rPr>
              <a:t>, </a:t>
            </a:r>
            <a:r>
              <a:rPr lang="it-IT" sz="2240" dirty="0"/>
              <a:t>cioè gli oggetti istanziati a partire da essa NON si possono modificare.</a:t>
            </a:r>
            <a:endParaRPr lang="it-IT" sz="2240" dirty="0">
              <a:latin typeface="Lucida Consol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FC8D-D5FA-044C-8455-9679A2CEDAE4}" type="slidenum">
              <a:rPr lang="en-US"/>
              <a:pPr/>
              <a:t>2</a:t>
            </a:fld>
            <a:endParaRPr lang="en-US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67F4759-19FB-4826-880F-186533AE8889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</a:t>
            </a:r>
            <a:r>
              <a:rPr lang="it-IT" sz="1600" dirty="0" err="1"/>
              <a:t>String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43201507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3878" y="175371"/>
            <a:ext cx="3544585" cy="1275259"/>
          </a:xfrm>
        </p:spPr>
        <p:txBody>
          <a:bodyPr/>
          <a:lstStyle/>
          <a:p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83014"/>
            <a:ext cx="7886700" cy="4793949"/>
          </a:xfrm>
        </p:spPr>
        <p:txBody>
          <a:bodyPr/>
          <a:lstStyle/>
          <a:p>
            <a:r>
              <a:rPr lang="it-IT" sz="2240" dirty="0"/>
              <a:t>Operatore di concatenazione:</a:t>
            </a:r>
          </a:p>
          <a:p>
            <a:pPr>
              <a:buFont typeface="Wingdings" charset="0"/>
              <a:buNone/>
            </a:pPr>
            <a:r>
              <a:rPr lang="it-IT" sz="2240" dirty="0">
                <a:latin typeface="Lucida Console" charset="0"/>
              </a:rPr>
              <a:t>	</a:t>
            </a:r>
            <a:r>
              <a:rPr lang="it-IT" sz="2240" dirty="0" err="1">
                <a:latin typeface="Lucida Console" charset="0"/>
              </a:rPr>
              <a:t>s</a:t>
            </a:r>
            <a:r>
              <a:rPr lang="it-IT" sz="2240" dirty="0">
                <a:latin typeface="Lucida Console" charset="0"/>
              </a:rPr>
              <a:t> = </a:t>
            </a:r>
            <a:r>
              <a:rPr lang="it-IT" sz="2240" dirty="0" err="1">
                <a:latin typeface="Lucida Console" charset="0"/>
              </a:rPr>
              <a:t>s</a:t>
            </a:r>
            <a:r>
              <a:rPr lang="it-IT" sz="2240" dirty="0">
                <a:latin typeface="Lucida Console" charset="0"/>
              </a:rPr>
              <a:t> + “world”; </a:t>
            </a:r>
          </a:p>
          <a:p>
            <a:pPr>
              <a:buFont typeface="Wingdings" charset="0"/>
              <a:buNone/>
            </a:pPr>
            <a:r>
              <a:rPr lang="it-IT" sz="2240" dirty="0"/>
              <a:t>Equivale a 	</a:t>
            </a:r>
            <a:r>
              <a:rPr lang="it-IT" sz="2240" dirty="0" err="1">
                <a:latin typeface="Lucida Console" charset="0"/>
              </a:rPr>
              <a:t>s.concat</a:t>
            </a:r>
            <a:r>
              <a:rPr lang="it-IT" sz="2240" dirty="0">
                <a:latin typeface="Lucida Console" charset="0"/>
              </a:rPr>
              <a:t>(“world”);</a:t>
            </a:r>
          </a:p>
          <a:p>
            <a:pPr>
              <a:buFont typeface="Wingdings" charset="0"/>
              <a:buNone/>
            </a:pPr>
            <a:endParaRPr lang="it-IT" sz="1800" dirty="0">
              <a:latin typeface="Lucida Console" charset="0"/>
            </a:endParaRPr>
          </a:p>
          <a:p>
            <a:pPr>
              <a:buFont typeface="Wingdings" charset="0"/>
              <a:buNone/>
            </a:pPr>
            <a:endParaRPr lang="it-IT" sz="2200" dirty="0"/>
          </a:p>
          <a:p>
            <a:endParaRPr lang="it-IT" dirty="0"/>
          </a:p>
          <a:p>
            <a:endParaRPr lang="it-IT" sz="2240" dirty="0"/>
          </a:p>
          <a:p>
            <a:r>
              <a:rPr lang="it-IT" sz="2240" dirty="0"/>
              <a:t>Operatore di assegnamento:</a:t>
            </a:r>
          </a:p>
          <a:p>
            <a:pPr>
              <a:buFont typeface="Wingdings" charset="0"/>
              <a:buNone/>
            </a:pPr>
            <a:r>
              <a:rPr lang="it-IT" sz="2240" dirty="0">
                <a:latin typeface="Lucida Console" charset="0"/>
              </a:rPr>
              <a:t>	</a:t>
            </a:r>
            <a:r>
              <a:rPr lang="it-IT" sz="2240" dirty="0" err="1">
                <a:latin typeface="Lucida Console" charset="0"/>
              </a:rPr>
              <a:t>s</a:t>
            </a:r>
            <a:r>
              <a:rPr lang="it-IT" sz="2240" dirty="0">
                <a:latin typeface="Lucida Console" charset="0"/>
              </a:rPr>
              <a:t> += “world”;</a:t>
            </a:r>
          </a:p>
          <a:p>
            <a:pPr>
              <a:buFont typeface="Wingdings" charset="0"/>
              <a:buNone/>
            </a:pPr>
            <a:r>
              <a:rPr lang="it-IT" sz="2240" dirty="0"/>
              <a:t>Equivale a 	</a:t>
            </a:r>
            <a:r>
              <a:rPr lang="it-IT" sz="2240" dirty="0" err="1">
                <a:latin typeface="Lucida Console" charset="0"/>
              </a:rPr>
              <a:t>s</a:t>
            </a:r>
            <a:r>
              <a:rPr lang="it-IT" sz="2240" dirty="0">
                <a:latin typeface="Lucida Console" charset="0"/>
              </a:rPr>
              <a:t> + “world”;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0B1EB-B598-F548-94E3-59CCC9BA47D9}" type="slidenum">
              <a:rPr lang="en-US"/>
              <a:pPr/>
              <a:t>3</a:t>
            </a:fld>
            <a:endParaRPr lang="en-US"/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365250" y="3396783"/>
            <a:ext cx="1177636" cy="2549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3198091" y="3396783"/>
            <a:ext cx="1177636" cy="254934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07206" name="WordArt 6"/>
          <p:cNvSpPr>
            <a:spLocks noChangeArrowheads="1" noChangeShapeType="1" noTextEdit="1"/>
          </p:cNvSpPr>
          <p:nvPr/>
        </p:nvSpPr>
        <p:spPr bwMode="auto">
          <a:xfrm>
            <a:off x="2740603" y="3332349"/>
            <a:ext cx="269875" cy="416018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/>
              </a14:hiddenEffects>
            </a:ext>
          </a:extLst>
        </p:spPr>
        <p:txBody>
          <a:bodyPr wrap="none" lIns="82058" tIns="41029" rIns="82058" bIns="41029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200" kern="10" spc="646">
                <a:solidFill>
                  <a:srgbClr val="009999"/>
                </a:solidFill>
                <a:latin typeface="Arial Black"/>
                <a:ea typeface="Arial Black"/>
                <a:cs typeface="Arial Black"/>
              </a:rPr>
              <a:t>+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5947353" y="3429000"/>
            <a:ext cx="1177636" cy="25493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7124989" y="3429000"/>
            <a:ext cx="1177636" cy="254934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307209" name="AutoShape 9"/>
          <p:cNvSpPr>
            <a:spLocks noChangeArrowheads="1"/>
          </p:cNvSpPr>
          <p:nvPr/>
        </p:nvSpPr>
        <p:spPr bwMode="auto">
          <a:xfrm rot="16200000">
            <a:off x="4817766" y="1833817"/>
            <a:ext cx="647140" cy="2316307"/>
          </a:xfrm>
          <a:prstGeom prst="curvedLeftArrow">
            <a:avLst>
              <a:gd name="adj1" fmla="val 28210"/>
              <a:gd name="adj2" fmla="val 97691"/>
              <a:gd name="adj3" fmla="val 22588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E8CA60F6-8F09-4CEB-A343-F36FE65D30D7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</a:t>
            </a:r>
            <a:r>
              <a:rPr lang="it-IT" sz="1600" dirty="0" err="1"/>
              <a:t>String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0245956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2215" y="217893"/>
            <a:ext cx="3544585" cy="1275259"/>
          </a:xfrm>
        </p:spPr>
        <p:txBody>
          <a:bodyPr/>
          <a:lstStyle/>
          <a:p>
            <a:r>
              <a:rPr lang="it-IT" dirty="0" err="1"/>
              <a:t>String</a:t>
            </a:r>
            <a:endParaRPr lang="it-IT" dirty="0"/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352425" y="1240564"/>
            <a:ext cx="8334375" cy="3881437"/>
          </a:xfrm>
        </p:spPr>
        <p:txBody>
          <a:bodyPr>
            <a:normAutofit lnSpcReduction="10000"/>
          </a:bodyPr>
          <a:lstStyle/>
          <a:p>
            <a:pPr marL="615437" indent="-615437">
              <a:lnSpc>
                <a:spcPct val="90000"/>
              </a:lnSpc>
              <a:buNone/>
            </a:pPr>
            <a:r>
              <a:rPr lang="it-IT" sz="2240" dirty="0"/>
              <a:t>Alcune funzionalità di </a:t>
            </a:r>
            <a:r>
              <a:rPr lang="it-IT" sz="2240" b="1" dirty="0" err="1">
                <a:solidFill>
                  <a:srgbClr val="006699"/>
                </a:solidFill>
                <a:latin typeface="Courier New" charset="0"/>
              </a:rPr>
              <a:t>String</a:t>
            </a:r>
            <a:endParaRPr lang="it-IT" sz="2240" b="1" dirty="0">
              <a:solidFill>
                <a:srgbClr val="006699"/>
              </a:solidFill>
              <a:latin typeface="Courier New" charset="0"/>
            </a:endParaRPr>
          </a:p>
          <a:p>
            <a:pPr marL="615437" indent="-615437">
              <a:lnSpc>
                <a:spcPct val="90000"/>
              </a:lnSpc>
              <a:buFont typeface="Wingdings" charset="0"/>
              <a:buAutoNum type="arabicPeriod"/>
            </a:pPr>
            <a:r>
              <a:rPr lang="it-IT" sz="2240" dirty="0" err="1">
                <a:latin typeface="Courier New" charset="0"/>
              </a:rPr>
              <a:t>String</a:t>
            </a:r>
            <a:r>
              <a:rPr lang="it-IT" sz="2240" dirty="0">
                <a:latin typeface="Courier New" charset="0"/>
              </a:rPr>
              <a:t> </a:t>
            </a:r>
            <a:r>
              <a:rPr lang="it-IT" sz="2240" dirty="0"/>
              <a:t>()</a:t>
            </a:r>
            <a:r>
              <a:rPr lang="it-IT" sz="2240" dirty="0">
                <a:solidFill>
                  <a:srgbClr val="CC0099"/>
                </a:solidFill>
              </a:rPr>
              <a:t>	  </a:t>
            </a:r>
            <a:r>
              <a:rPr lang="it-IT" sz="2240" b="1" dirty="0">
                <a:solidFill>
                  <a:srgbClr val="CC0099"/>
                </a:solidFill>
              </a:rPr>
              <a:t>crea</a:t>
            </a:r>
            <a:r>
              <a:rPr lang="it-IT" sz="2240" dirty="0">
                <a:solidFill>
                  <a:srgbClr val="CC0099"/>
                </a:solidFill>
              </a:rPr>
              <a:t> una stringa vuota</a:t>
            </a:r>
          </a:p>
          <a:p>
            <a:pPr marL="615437" indent="-615437">
              <a:lnSpc>
                <a:spcPct val="90000"/>
              </a:lnSpc>
              <a:buFont typeface="Wingdings" charset="0"/>
              <a:buAutoNum type="arabicPeriod"/>
            </a:pPr>
            <a:r>
              <a:rPr lang="it-IT" sz="2240" dirty="0" err="1">
                <a:latin typeface="Courier New" charset="0"/>
              </a:rPr>
              <a:t>String</a:t>
            </a:r>
            <a:r>
              <a:rPr lang="it-IT" sz="2240" dirty="0">
                <a:latin typeface="Courier New" charset="0"/>
              </a:rPr>
              <a:t>(</a:t>
            </a:r>
            <a:r>
              <a:rPr lang="it-IT" sz="2240" dirty="0" err="1">
                <a:latin typeface="Courier New" charset="0"/>
              </a:rPr>
              <a:t>String</a:t>
            </a:r>
            <a:r>
              <a:rPr lang="it-IT" sz="2240" dirty="0">
                <a:latin typeface="Courier New" charset="0"/>
              </a:rPr>
              <a:t> </a:t>
            </a:r>
            <a:r>
              <a:rPr lang="it-IT" sz="2240" dirty="0" err="1">
                <a:latin typeface="Courier New" charset="0"/>
              </a:rPr>
              <a:t>s</a:t>
            </a:r>
            <a:r>
              <a:rPr lang="it-IT" sz="2240" dirty="0">
                <a:latin typeface="Courier New" charset="0"/>
              </a:rPr>
              <a:t>)</a:t>
            </a:r>
            <a:r>
              <a:rPr lang="it-IT" sz="2240" dirty="0">
                <a:solidFill>
                  <a:srgbClr val="CC0099"/>
                </a:solidFill>
              </a:rPr>
              <a:t>  </a:t>
            </a:r>
            <a:r>
              <a:rPr lang="it-IT" sz="2240" b="1" dirty="0">
                <a:solidFill>
                  <a:srgbClr val="CC0099"/>
                </a:solidFill>
              </a:rPr>
              <a:t>crea</a:t>
            </a:r>
            <a:r>
              <a:rPr lang="it-IT" sz="2240" dirty="0">
                <a:solidFill>
                  <a:srgbClr val="CC0099"/>
                </a:solidFill>
              </a:rPr>
              <a:t> una copia della stringa </a:t>
            </a:r>
            <a:r>
              <a:rPr lang="it-IT" sz="2240" dirty="0" err="1">
                <a:solidFill>
                  <a:srgbClr val="CC0099"/>
                </a:solidFill>
              </a:rPr>
              <a:t>s</a:t>
            </a:r>
            <a:endParaRPr lang="it-IT" sz="2240" dirty="0">
              <a:solidFill>
                <a:srgbClr val="CC0099"/>
              </a:solidFill>
            </a:endParaRPr>
          </a:p>
          <a:p>
            <a:pPr marL="615437" indent="-615437">
              <a:lnSpc>
                <a:spcPct val="90000"/>
              </a:lnSpc>
              <a:buFont typeface="Wingdings" charset="0"/>
              <a:buAutoNum type="arabicPeriod"/>
            </a:pPr>
            <a:r>
              <a:rPr lang="it-IT" sz="2240" dirty="0" err="1">
                <a:latin typeface="Courier New" charset="0"/>
              </a:rPr>
              <a:t>int</a:t>
            </a:r>
            <a:r>
              <a:rPr lang="it-IT" sz="2240" dirty="0"/>
              <a:t> </a:t>
            </a:r>
            <a:r>
              <a:rPr lang="it-IT" sz="2240" dirty="0" err="1">
                <a:latin typeface="Courier New" charset="0"/>
              </a:rPr>
              <a:t>length</a:t>
            </a:r>
            <a:r>
              <a:rPr lang="it-IT" sz="2240" dirty="0">
                <a:latin typeface="Courier New" charset="0"/>
              </a:rPr>
              <a:t> </a:t>
            </a:r>
            <a:r>
              <a:rPr lang="it-IT" sz="2240" dirty="0"/>
              <a:t>()</a:t>
            </a:r>
            <a:r>
              <a:rPr lang="it-IT" sz="2240" dirty="0">
                <a:solidFill>
                  <a:srgbClr val="0099FF"/>
                </a:solidFill>
              </a:rPr>
              <a:t> 	  restituisce la lunghezza della stringa</a:t>
            </a:r>
          </a:p>
          <a:p>
            <a:pPr marL="615437" indent="-615437">
              <a:lnSpc>
                <a:spcPct val="90000"/>
              </a:lnSpc>
              <a:buFont typeface="Wingdings" charset="0"/>
              <a:buAutoNum type="arabicPeriod"/>
            </a:pPr>
            <a:r>
              <a:rPr lang="it-IT" sz="2240" dirty="0" err="1">
                <a:latin typeface="Courier New" charset="0"/>
              </a:rPr>
              <a:t>char</a:t>
            </a:r>
            <a:r>
              <a:rPr lang="it-IT" sz="2240" dirty="0">
                <a:latin typeface="Courier New" charset="0"/>
              </a:rPr>
              <a:t> </a:t>
            </a:r>
            <a:r>
              <a:rPr lang="it-IT" sz="2240" dirty="0" err="1">
                <a:latin typeface="Courier New" charset="0"/>
              </a:rPr>
              <a:t>charAt</a:t>
            </a:r>
            <a:r>
              <a:rPr lang="it-IT" sz="2240" dirty="0">
                <a:latin typeface="Courier New" charset="0"/>
              </a:rPr>
              <a:t> (</a:t>
            </a:r>
            <a:r>
              <a:rPr lang="it-IT" sz="2240" dirty="0" err="1">
                <a:latin typeface="Courier New" charset="0"/>
              </a:rPr>
              <a:t>int</a:t>
            </a:r>
            <a:r>
              <a:rPr lang="it-IT" sz="2240" dirty="0">
                <a:latin typeface="Courier New" charset="0"/>
              </a:rPr>
              <a:t> i)</a:t>
            </a:r>
            <a:r>
              <a:rPr lang="it-IT" sz="2240" dirty="0">
                <a:solidFill>
                  <a:srgbClr val="0099FF"/>
                </a:solidFill>
              </a:rPr>
              <a:t>  ritorna l’i-esimo carattere</a:t>
            </a:r>
          </a:p>
          <a:p>
            <a:pPr marL="615437" indent="-615437">
              <a:lnSpc>
                <a:spcPct val="90000"/>
              </a:lnSpc>
              <a:buNone/>
            </a:pPr>
            <a:r>
              <a:rPr lang="it-IT" sz="2240" dirty="0"/>
              <a:t>	Il confronto si fa con </a:t>
            </a:r>
          </a:p>
          <a:p>
            <a:pPr marL="615437" indent="-615437">
              <a:lnSpc>
                <a:spcPct val="90000"/>
              </a:lnSpc>
              <a:buNone/>
            </a:pPr>
            <a:r>
              <a:rPr lang="it-IT" sz="2240" b="1" dirty="0">
                <a:latin typeface="Courier New" charset="0"/>
              </a:rPr>
              <a:t>- </a:t>
            </a:r>
            <a:r>
              <a:rPr lang="it-IT" sz="2240" b="1" dirty="0" err="1">
                <a:latin typeface="Courier New" charset="0"/>
              </a:rPr>
              <a:t>equals</a:t>
            </a:r>
            <a:r>
              <a:rPr lang="it-IT" sz="2240" b="1" dirty="0">
                <a:latin typeface="Courier New" charset="0"/>
              </a:rPr>
              <a:t> (</a:t>
            </a:r>
            <a:r>
              <a:rPr lang="it-IT" sz="2240" b="1" dirty="0" err="1">
                <a:latin typeface="Courier New" charset="0"/>
              </a:rPr>
              <a:t>String</a:t>
            </a:r>
            <a:r>
              <a:rPr lang="it-IT" sz="2240" b="1" dirty="0">
                <a:latin typeface="Courier New" charset="0"/>
              </a:rPr>
              <a:t> </a:t>
            </a:r>
            <a:r>
              <a:rPr lang="it-IT" sz="2240" b="1" dirty="0" err="1">
                <a:latin typeface="Courier New" charset="0"/>
              </a:rPr>
              <a:t>anotherString</a:t>
            </a:r>
            <a:r>
              <a:rPr lang="it-IT" sz="2240" b="1" dirty="0">
                <a:latin typeface="Courier New" charset="0"/>
              </a:rPr>
              <a:t>) </a:t>
            </a:r>
            <a:r>
              <a:rPr lang="it-IT" sz="2240" dirty="0"/>
              <a:t>oppure</a:t>
            </a:r>
          </a:p>
          <a:p>
            <a:pPr marL="615437" indent="-615437">
              <a:lnSpc>
                <a:spcPct val="90000"/>
              </a:lnSpc>
              <a:buNone/>
            </a:pPr>
            <a:r>
              <a:rPr lang="it-IT" sz="2240" b="1" dirty="0">
                <a:latin typeface="Courier New" charset="0"/>
              </a:rPr>
              <a:t>- </a:t>
            </a:r>
            <a:r>
              <a:rPr lang="it-IT" sz="2240" b="1" dirty="0" err="1">
                <a:latin typeface="Courier New" charset="0"/>
              </a:rPr>
              <a:t>compareTo</a:t>
            </a:r>
            <a:r>
              <a:rPr lang="it-IT" sz="2240" b="1" dirty="0">
                <a:latin typeface="Courier New" charset="0"/>
              </a:rPr>
              <a:t> (</a:t>
            </a:r>
            <a:r>
              <a:rPr lang="it-IT" sz="2240" b="1" dirty="0" err="1">
                <a:latin typeface="Courier New" charset="0"/>
              </a:rPr>
              <a:t>String</a:t>
            </a:r>
            <a:r>
              <a:rPr lang="it-IT" sz="2240" b="1" dirty="0">
                <a:latin typeface="Courier New" charset="0"/>
              </a:rPr>
              <a:t> </a:t>
            </a:r>
            <a:r>
              <a:rPr lang="it-IT" sz="2240" b="1" dirty="0" err="1">
                <a:latin typeface="Courier New" charset="0"/>
              </a:rPr>
              <a:t>anotherString</a:t>
            </a:r>
            <a:r>
              <a:rPr lang="it-IT" sz="2240" b="1" dirty="0">
                <a:latin typeface="Courier New" charset="0"/>
              </a:rPr>
              <a:t>)</a:t>
            </a:r>
          </a:p>
          <a:p>
            <a:pPr marL="615437" indent="-615437">
              <a:lnSpc>
                <a:spcPct val="90000"/>
              </a:lnSpc>
              <a:buNone/>
            </a:pPr>
            <a:r>
              <a:rPr lang="it-IT" sz="2240" dirty="0"/>
              <a:t>	che ordina le stringhe rispetto all’ordine alfabetico.</a:t>
            </a:r>
          </a:p>
          <a:p>
            <a:pPr marL="615437" indent="-615437">
              <a:lnSpc>
                <a:spcPct val="90000"/>
              </a:lnSpc>
              <a:buNone/>
            </a:pPr>
            <a:r>
              <a:rPr lang="it-IT" sz="2240" dirty="0"/>
              <a:t>	</a:t>
            </a:r>
            <a:r>
              <a:rPr lang="it-IT" sz="2240" b="1" dirty="0"/>
              <a:t>Nota: </a:t>
            </a:r>
            <a:r>
              <a:rPr lang="it-IT" sz="2240" dirty="0"/>
              <a:t> l’istruzione 	</a:t>
            </a:r>
            <a:r>
              <a:rPr lang="it-IT" sz="2240" b="1" dirty="0" err="1">
                <a:latin typeface="Courier New" charset="0"/>
              </a:rPr>
              <a:t>s</a:t>
            </a:r>
            <a:r>
              <a:rPr lang="it-IT" sz="2240" b="1" dirty="0">
                <a:latin typeface="Courier New" charset="0"/>
              </a:rPr>
              <a:t>==t</a:t>
            </a:r>
            <a:r>
              <a:rPr lang="it-IT" sz="2240" dirty="0"/>
              <a:t>   fa un </a:t>
            </a:r>
            <a:r>
              <a:rPr lang="it-IT" sz="2240" u="sng" dirty="0"/>
              <a:t>confronto tra puntatori</a:t>
            </a:r>
            <a:r>
              <a:rPr lang="it-IT" sz="1800" b="1" dirty="0">
                <a:solidFill>
                  <a:srgbClr val="D60093"/>
                </a:solidFill>
                <a:latin typeface="Courier New" charset="0"/>
              </a:rPr>
              <a:t>	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51032-7109-BB4B-9E68-188ED3F0C793}" type="slidenum">
              <a:rPr lang="en-US"/>
              <a:pPr/>
              <a:t>4</a:t>
            </a:fld>
            <a:endParaRPr lang="en-US"/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1454728" y="5247642"/>
            <a:ext cx="6234545" cy="739588"/>
          </a:xfrm>
          <a:prstGeom prst="rect">
            <a:avLst/>
          </a:prstGeom>
          <a:solidFill>
            <a:srgbClr val="E3F3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it-IT" b="1" i="1">
                <a:latin typeface="Courier New" charset="0"/>
              </a:rPr>
              <a:t>	if</a:t>
            </a:r>
            <a:r>
              <a:rPr lang="it-IT" b="1">
                <a:latin typeface="Courier New" charset="0"/>
              </a:rPr>
              <a:t> (s.equals(t)) 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lang="it-IT" b="1">
                <a:latin typeface="Courier New" charset="0"/>
              </a:rPr>
              <a:t>		</a:t>
            </a:r>
            <a:r>
              <a:rPr lang="it-IT" b="1" i="1">
                <a:latin typeface="Courier New" charset="0"/>
              </a:rPr>
              <a:t>then</a:t>
            </a:r>
            <a:r>
              <a:rPr lang="it-IT" b="1">
                <a:latin typeface="Courier New" charset="0"/>
              </a:rPr>
              <a:t> istruzioni;	// GIUSTO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9435F782-F2F3-4F30-B219-046BC99049A4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</a:t>
            </a:r>
            <a:r>
              <a:rPr lang="it-IT" sz="1600" dirty="0" err="1"/>
              <a:t>String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60156074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70765" y="285309"/>
            <a:ext cx="3544585" cy="1275259"/>
          </a:xfrm>
        </p:spPr>
        <p:txBody>
          <a:bodyPr/>
          <a:lstStyle/>
          <a:p>
            <a:r>
              <a:rPr lang="it-IT" dirty="0" err="1"/>
              <a:t>StringBuffer</a:t>
            </a:r>
            <a:endParaRPr lang="it-IT" dirty="0"/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809625" y="2214563"/>
            <a:ext cx="8057284" cy="3881437"/>
          </a:xfrm>
        </p:spPr>
        <p:txBody>
          <a:bodyPr>
            <a:normAutofit/>
          </a:bodyPr>
          <a:lstStyle/>
          <a:p>
            <a:r>
              <a:rPr lang="it-IT" sz="2240" dirty="0"/>
              <a:t>La classe </a:t>
            </a:r>
            <a:r>
              <a:rPr lang="it-IT" sz="2240" b="1" dirty="0" err="1">
                <a:latin typeface="Courier New" charset="0"/>
              </a:rPr>
              <a:t>StringBuffer</a:t>
            </a:r>
            <a:r>
              <a:rPr lang="it-IT" sz="2240" dirty="0"/>
              <a:t> fornisce stringhe che possono essere modificate.</a:t>
            </a:r>
          </a:p>
          <a:p>
            <a:endParaRPr lang="it-IT" sz="2240" dirty="0"/>
          </a:p>
          <a:p>
            <a:r>
              <a:rPr lang="it-IT" sz="2240" dirty="0"/>
              <a:t>E’ utilizzata per creare e manipolare </a:t>
            </a:r>
            <a:r>
              <a:rPr lang="it-IT" sz="2240" b="1" dirty="0"/>
              <a:t>dinamicamente</a:t>
            </a:r>
            <a:r>
              <a:rPr lang="it-IT" sz="2240" dirty="0"/>
              <a:t> sequenze di caratteri.</a:t>
            </a:r>
          </a:p>
          <a:p>
            <a:endParaRPr lang="it-IT" sz="2240" dirty="0"/>
          </a:p>
          <a:p>
            <a:r>
              <a:rPr lang="it-IT" sz="2240" dirty="0"/>
              <a:t>La lunghezza è </a:t>
            </a:r>
            <a:r>
              <a:rPr lang="it-IT" sz="2240" b="1" dirty="0"/>
              <a:t>fissata</a:t>
            </a:r>
            <a:r>
              <a:rPr lang="it-IT" sz="2240" dirty="0"/>
              <a:t> alla creazione, ma può essere estesa e recuperata.</a:t>
            </a:r>
            <a:endParaRPr lang="it-IT" sz="224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6FB04-31CB-9645-8683-E7C7DBBAB132}" type="slidenum">
              <a:rPr lang="en-US"/>
              <a:pPr/>
              <a:t>5</a:t>
            </a:fld>
            <a:endParaRPr lang="en-US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D6498379-AA0F-4BCF-A5C4-5BDF5161BFD8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</a:t>
            </a:r>
            <a:r>
              <a:rPr lang="it-IT" sz="1600" dirty="0" err="1"/>
              <a:t>String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919351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1684" y="258676"/>
            <a:ext cx="3544585" cy="1275259"/>
          </a:xfrm>
        </p:spPr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729095" y="1315095"/>
            <a:ext cx="7957705" cy="476610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endParaRPr lang="it-IT" sz="2200" dirty="0"/>
          </a:p>
          <a:p>
            <a:pPr>
              <a:buFont typeface="Wingdings" charset="0"/>
              <a:buNone/>
            </a:pPr>
            <a:r>
              <a:rPr lang="it-IT" sz="2240" dirty="0"/>
              <a:t>Costruttori e alcuni metodi:</a:t>
            </a:r>
          </a:p>
          <a:p>
            <a:r>
              <a:rPr lang="it-IT" sz="2240" b="1" dirty="0" err="1">
                <a:latin typeface="Courier New" charset="0"/>
              </a:rPr>
              <a:t>StringBuffer</a:t>
            </a:r>
            <a:r>
              <a:rPr lang="it-IT" sz="2240" b="1" dirty="0">
                <a:latin typeface="Courier New" charset="0"/>
              </a:rPr>
              <a:t>()</a:t>
            </a:r>
            <a:r>
              <a:rPr lang="it-IT" sz="2240" b="1" dirty="0"/>
              <a:t>	</a:t>
            </a:r>
          </a:p>
          <a:p>
            <a:pPr>
              <a:buFont typeface="Wingdings" charset="0"/>
              <a:buNone/>
            </a:pPr>
            <a:r>
              <a:rPr lang="it-IT" sz="2240" b="1" dirty="0">
                <a:solidFill>
                  <a:srgbClr val="CC0099"/>
                </a:solidFill>
              </a:rPr>
              <a:t>	crea </a:t>
            </a:r>
            <a:r>
              <a:rPr lang="it-IT" sz="2240" dirty="0"/>
              <a:t>un buffer </a:t>
            </a:r>
            <a:r>
              <a:rPr lang="it-IT" sz="2240" i="1" dirty="0"/>
              <a:t>vuoto</a:t>
            </a:r>
            <a:r>
              <a:rPr lang="it-IT" sz="2240" dirty="0"/>
              <a:t> di lunghezza 16 </a:t>
            </a:r>
            <a:r>
              <a:rPr lang="it-IT" sz="2240" dirty="0" err="1"/>
              <a:t>char</a:t>
            </a:r>
            <a:endParaRPr lang="it-IT" sz="2240" dirty="0"/>
          </a:p>
          <a:p>
            <a:r>
              <a:rPr lang="it-IT" sz="2240" b="1" dirty="0" err="1">
                <a:latin typeface="Courier New" charset="0"/>
              </a:rPr>
              <a:t>StringBuffer</a:t>
            </a:r>
            <a:r>
              <a:rPr lang="it-IT" sz="2240" b="1" dirty="0">
                <a:latin typeface="Courier New" charset="0"/>
              </a:rPr>
              <a:t>(</a:t>
            </a:r>
            <a:r>
              <a:rPr lang="it-IT" sz="2240" b="1" dirty="0" err="1">
                <a:latin typeface="Courier New" charset="0"/>
              </a:rPr>
              <a:t>int</a:t>
            </a:r>
            <a:r>
              <a:rPr lang="it-IT" sz="2240" b="1" dirty="0">
                <a:latin typeface="Courier New" charset="0"/>
              </a:rPr>
              <a:t> </a:t>
            </a:r>
            <a:r>
              <a:rPr lang="it-IT" sz="2240" b="1" dirty="0" err="1">
                <a:latin typeface="Courier New" charset="0"/>
              </a:rPr>
              <a:t>length</a:t>
            </a:r>
            <a:r>
              <a:rPr lang="it-IT" sz="2240" b="1" dirty="0">
                <a:latin typeface="Courier New" charset="0"/>
              </a:rPr>
              <a:t>)</a:t>
            </a:r>
            <a:r>
              <a:rPr lang="it-IT" sz="2240" b="1" dirty="0"/>
              <a:t>  </a:t>
            </a:r>
          </a:p>
          <a:p>
            <a:pPr>
              <a:buFont typeface="Wingdings" charset="0"/>
              <a:buNone/>
            </a:pPr>
            <a:r>
              <a:rPr lang="it-IT" sz="2240" b="1" dirty="0">
                <a:solidFill>
                  <a:srgbClr val="CC0099"/>
                </a:solidFill>
              </a:rPr>
              <a:t>	crea </a:t>
            </a:r>
            <a:r>
              <a:rPr lang="it-IT" sz="2240" dirty="0"/>
              <a:t>un buffer </a:t>
            </a:r>
            <a:r>
              <a:rPr lang="it-IT" sz="2240" i="1" dirty="0"/>
              <a:t>vuoto</a:t>
            </a:r>
            <a:r>
              <a:rPr lang="it-IT" sz="2240" dirty="0"/>
              <a:t> di lunghezza </a:t>
            </a:r>
            <a:r>
              <a:rPr lang="it-IT" sz="2240" dirty="0" err="1"/>
              <a:t>length</a:t>
            </a:r>
            <a:r>
              <a:rPr lang="it-IT" sz="2240" dirty="0"/>
              <a:t> </a:t>
            </a:r>
            <a:r>
              <a:rPr lang="it-IT" sz="2240" dirty="0" err="1"/>
              <a:t>char</a:t>
            </a:r>
            <a:endParaRPr lang="it-IT" sz="2240" dirty="0"/>
          </a:p>
          <a:p>
            <a:r>
              <a:rPr lang="it-IT" sz="2240" b="1" dirty="0" err="1">
                <a:latin typeface="Courier New" charset="0"/>
              </a:rPr>
              <a:t>StringBuffer</a:t>
            </a:r>
            <a:r>
              <a:rPr lang="it-IT" sz="2240" b="1" dirty="0">
                <a:latin typeface="Courier New" charset="0"/>
              </a:rPr>
              <a:t>(</a:t>
            </a:r>
            <a:r>
              <a:rPr lang="it-IT" sz="2240" b="1" dirty="0" err="1">
                <a:latin typeface="Courier New" charset="0"/>
              </a:rPr>
              <a:t>String</a:t>
            </a:r>
            <a:r>
              <a:rPr lang="it-IT" sz="2240" b="1" dirty="0">
                <a:latin typeface="Courier New" charset="0"/>
              </a:rPr>
              <a:t> </a:t>
            </a:r>
            <a:r>
              <a:rPr lang="it-IT" sz="2240" b="1" dirty="0" err="1">
                <a:latin typeface="Courier New" charset="0"/>
              </a:rPr>
              <a:t>str</a:t>
            </a:r>
            <a:r>
              <a:rPr lang="it-IT" sz="2240" b="1" dirty="0">
                <a:latin typeface="Courier New" charset="0"/>
              </a:rPr>
              <a:t>)</a:t>
            </a:r>
            <a:r>
              <a:rPr lang="it-IT" sz="2240" b="1" dirty="0"/>
              <a:t>  </a:t>
            </a:r>
          </a:p>
          <a:p>
            <a:pPr>
              <a:buFont typeface="Wingdings" charset="0"/>
              <a:buNone/>
            </a:pPr>
            <a:r>
              <a:rPr lang="it-IT" sz="2240" b="1" dirty="0">
                <a:solidFill>
                  <a:srgbClr val="CC0099"/>
                </a:solidFill>
              </a:rPr>
              <a:t>	crea </a:t>
            </a:r>
            <a:r>
              <a:rPr lang="it-IT" sz="2240" dirty="0"/>
              <a:t>un buffer </a:t>
            </a:r>
            <a:r>
              <a:rPr lang="it-IT" sz="2240" b="1" i="1" dirty="0"/>
              <a:t>con</a:t>
            </a:r>
            <a:r>
              <a:rPr lang="it-IT" sz="2240" dirty="0"/>
              <a:t> la stringa </a:t>
            </a:r>
            <a:r>
              <a:rPr lang="it-IT" sz="2240" dirty="0" err="1"/>
              <a:t>str</a:t>
            </a:r>
            <a:r>
              <a:rPr lang="it-IT" sz="2240" dirty="0"/>
              <a:t> di lunghezza (</a:t>
            </a:r>
            <a:r>
              <a:rPr lang="it-IT" sz="2240" dirty="0" err="1"/>
              <a:t>str.length</a:t>
            </a:r>
            <a:r>
              <a:rPr lang="it-IT" sz="2240" dirty="0"/>
              <a:t>() +16) </a:t>
            </a:r>
            <a:r>
              <a:rPr lang="it-IT" sz="2240" dirty="0" err="1"/>
              <a:t>char</a:t>
            </a:r>
            <a:endParaRPr lang="it-IT" sz="2240" dirty="0"/>
          </a:p>
          <a:p>
            <a:pPr>
              <a:buFont typeface="Wingdings" charset="0"/>
              <a:buNone/>
            </a:pPr>
            <a:r>
              <a:rPr lang="it-IT" sz="2240" b="1" dirty="0">
                <a:latin typeface="Courier New" charset="0"/>
              </a:rPr>
              <a:t>				</a:t>
            </a:r>
            <a:r>
              <a:rPr lang="it-IT" sz="2240" dirty="0">
                <a:latin typeface="Courier New" charset="0"/>
              </a:rPr>
              <a:t>*	*	*</a:t>
            </a:r>
          </a:p>
          <a:p>
            <a:r>
              <a:rPr lang="it-IT" sz="2240" b="1" dirty="0" err="1">
                <a:latin typeface="Courier New" charset="0"/>
              </a:rPr>
              <a:t>StringBuffer</a:t>
            </a:r>
            <a:r>
              <a:rPr lang="it-IT" sz="2240" b="1" dirty="0">
                <a:latin typeface="Courier New" charset="0"/>
              </a:rPr>
              <a:t>   </a:t>
            </a:r>
            <a:r>
              <a:rPr lang="it-IT" sz="2240" b="1" dirty="0" err="1">
                <a:solidFill>
                  <a:srgbClr val="0099FF"/>
                </a:solidFill>
                <a:latin typeface="Courier New" charset="0"/>
              </a:rPr>
              <a:t>append</a:t>
            </a:r>
            <a:r>
              <a:rPr lang="it-IT" sz="2240" b="1" dirty="0">
                <a:latin typeface="Courier New" charset="0"/>
              </a:rPr>
              <a:t>(</a:t>
            </a:r>
            <a:r>
              <a:rPr lang="it-IT" sz="2240" b="1" dirty="0" err="1">
                <a:latin typeface="Courier New" charset="0"/>
              </a:rPr>
              <a:t>tipoDato</a:t>
            </a:r>
            <a:r>
              <a:rPr lang="it-IT" sz="2240" b="1" dirty="0">
                <a:latin typeface="Courier New" charset="0"/>
              </a:rPr>
              <a:t> </a:t>
            </a:r>
            <a:r>
              <a:rPr lang="it-IT" sz="2240" b="1" dirty="0" err="1">
                <a:latin typeface="Courier New" charset="0"/>
              </a:rPr>
              <a:t>var</a:t>
            </a:r>
            <a:r>
              <a:rPr lang="it-IT" sz="2240" b="1" dirty="0">
                <a:latin typeface="Courier New" charset="0"/>
              </a:rPr>
              <a:t>)</a:t>
            </a:r>
            <a:r>
              <a:rPr lang="it-IT" sz="2240" b="1" dirty="0"/>
              <a:t>  </a:t>
            </a:r>
          </a:p>
          <a:p>
            <a:pPr>
              <a:buFont typeface="Wingdings" charset="0"/>
              <a:buNone/>
            </a:pPr>
            <a:r>
              <a:rPr lang="it-IT" sz="2240" b="1" dirty="0">
                <a:solidFill>
                  <a:srgbClr val="CC0099"/>
                </a:solidFill>
              </a:rPr>
              <a:t>	</a:t>
            </a:r>
            <a:r>
              <a:rPr lang="it-IT" sz="2240" b="1" dirty="0">
                <a:solidFill>
                  <a:srgbClr val="0099FF"/>
                </a:solidFill>
              </a:rPr>
              <a:t>appende in coda </a:t>
            </a:r>
            <a:r>
              <a:rPr lang="it-IT" sz="2240" dirty="0"/>
              <a:t>il </a:t>
            </a:r>
            <a:r>
              <a:rPr lang="it-IT" sz="2240" dirty="0" err="1"/>
              <a:t>tipoDato</a:t>
            </a:r>
            <a:r>
              <a:rPr lang="it-IT" sz="2240" dirty="0"/>
              <a:t> contenuto in </a:t>
            </a:r>
            <a:r>
              <a:rPr lang="it-IT" sz="2240" dirty="0" err="1"/>
              <a:t>var</a:t>
            </a:r>
            <a:r>
              <a:rPr lang="it-IT" sz="2240" dirty="0"/>
              <a:t>, trasformandolo in </a:t>
            </a:r>
            <a:r>
              <a:rPr lang="it-IT" sz="2240" dirty="0" err="1"/>
              <a:t>String</a:t>
            </a:r>
            <a:endParaRPr lang="it-IT" sz="2240" dirty="0"/>
          </a:p>
          <a:p>
            <a:r>
              <a:rPr lang="it-IT" sz="2240" b="1" dirty="0" err="1">
                <a:latin typeface="Courier New" charset="0"/>
              </a:rPr>
              <a:t>StringBuffer</a:t>
            </a:r>
            <a:r>
              <a:rPr lang="it-IT" sz="2240" b="1" dirty="0">
                <a:latin typeface="Courier New" charset="0"/>
              </a:rPr>
              <a:t>   </a:t>
            </a:r>
            <a:r>
              <a:rPr lang="it-IT" sz="2240" b="1" dirty="0" err="1">
                <a:solidFill>
                  <a:srgbClr val="0099FF"/>
                </a:solidFill>
                <a:latin typeface="Courier New" charset="0"/>
              </a:rPr>
              <a:t>insert</a:t>
            </a:r>
            <a:r>
              <a:rPr lang="it-IT" sz="2240" b="1" dirty="0">
                <a:latin typeface="Courier New" charset="0"/>
              </a:rPr>
              <a:t>(</a:t>
            </a:r>
            <a:r>
              <a:rPr lang="it-IT" sz="2240" b="1" dirty="0" err="1">
                <a:latin typeface="Courier New" charset="0"/>
              </a:rPr>
              <a:t>int</a:t>
            </a:r>
            <a:r>
              <a:rPr lang="it-IT" sz="2240" b="1" dirty="0">
                <a:latin typeface="Courier New" charset="0"/>
              </a:rPr>
              <a:t> offset, </a:t>
            </a:r>
            <a:r>
              <a:rPr lang="it-IT" sz="2240" b="1" dirty="0" err="1">
                <a:latin typeface="Courier New" charset="0"/>
              </a:rPr>
              <a:t>tipoDato</a:t>
            </a:r>
            <a:r>
              <a:rPr lang="it-IT" sz="2240" b="1" dirty="0">
                <a:latin typeface="Courier New" charset="0"/>
              </a:rPr>
              <a:t> </a:t>
            </a:r>
            <a:r>
              <a:rPr lang="it-IT" sz="2240" b="1" dirty="0" err="1">
                <a:latin typeface="Courier New" charset="0"/>
              </a:rPr>
              <a:t>var</a:t>
            </a:r>
            <a:r>
              <a:rPr lang="it-IT" sz="2240" b="1" dirty="0">
                <a:latin typeface="Courier New" charset="0"/>
              </a:rPr>
              <a:t>)</a:t>
            </a:r>
            <a:r>
              <a:rPr lang="it-IT" sz="2240" b="1" dirty="0"/>
              <a:t>  </a:t>
            </a:r>
          </a:p>
          <a:p>
            <a:pPr>
              <a:buFont typeface="Wingdings" charset="0"/>
              <a:buNone/>
            </a:pPr>
            <a:r>
              <a:rPr lang="it-IT" sz="2240" b="1" dirty="0">
                <a:solidFill>
                  <a:srgbClr val="CC0099"/>
                </a:solidFill>
              </a:rPr>
              <a:t>	</a:t>
            </a:r>
            <a:r>
              <a:rPr lang="it-IT" sz="2240" b="1" dirty="0">
                <a:solidFill>
                  <a:srgbClr val="0099FF"/>
                </a:solidFill>
              </a:rPr>
              <a:t>inserisce alla posizione offset  </a:t>
            </a:r>
            <a:r>
              <a:rPr lang="it-IT" sz="2240" dirty="0"/>
              <a:t>il </a:t>
            </a:r>
            <a:r>
              <a:rPr lang="it-IT" sz="2240" dirty="0" err="1"/>
              <a:t>tipoDato</a:t>
            </a:r>
            <a:r>
              <a:rPr lang="it-IT" sz="2240" dirty="0"/>
              <a:t> contenuto in </a:t>
            </a:r>
            <a:r>
              <a:rPr lang="it-IT" sz="2240" dirty="0" err="1"/>
              <a:t>var</a:t>
            </a:r>
            <a:r>
              <a:rPr lang="it-IT" sz="2240" dirty="0"/>
              <a:t>, trasformandolo in </a:t>
            </a:r>
            <a:r>
              <a:rPr lang="it-IT" sz="2240" dirty="0" err="1"/>
              <a:t>String</a:t>
            </a:r>
            <a:endParaRPr lang="it-IT" sz="224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2669" y="5460057"/>
            <a:ext cx="2133600" cy="365125"/>
          </a:xfrm>
        </p:spPr>
        <p:txBody>
          <a:bodyPr/>
          <a:lstStyle/>
          <a:p>
            <a:fld id="{57092E97-05A5-6C40-8142-D196082F560A}" type="slidenum">
              <a:rPr lang="en-US"/>
              <a:pPr/>
              <a:t>6</a:t>
            </a:fld>
            <a:endParaRPr lang="en-US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C1502E1-EFC6-403C-9D51-0978A527381F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</a:t>
            </a:r>
            <a:r>
              <a:rPr lang="it-IT" sz="1600" dirty="0" err="1"/>
              <a:t>String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9877667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002D2786-0E9E-4424-9547-5F51ADE9BCE4}" vid="{DAB649D6-0B2F-4A40-B6AA-BC761A2241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158</Words>
  <Application>Microsoft Office PowerPoint</Application>
  <PresentationFormat>Presentazione su schermo (4:3)</PresentationFormat>
  <Paragraphs>70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Courier New</vt:lpstr>
      <vt:lpstr>Impact</vt:lpstr>
      <vt:lpstr>Lucida Console</vt:lpstr>
      <vt:lpstr>Tahoma</vt:lpstr>
      <vt:lpstr>Verdana</vt:lpstr>
      <vt:lpstr>Wingdings</vt:lpstr>
      <vt:lpstr>Tema1</vt:lpstr>
      <vt:lpstr>Corso JAVA La classe STRING  </vt:lpstr>
      <vt:lpstr>String</vt:lpstr>
      <vt:lpstr>String</vt:lpstr>
      <vt:lpstr>String</vt:lpstr>
      <vt:lpstr>StringBuffer</vt:lpstr>
      <vt:lpstr>Funzionalità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JAVA La classe STRING Roma</dc:title>
  <dc:creator>-- --</dc:creator>
  <cp:lastModifiedBy>Annalisa Marra</cp:lastModifiedBy>
  <cp:revision>3</cp:revision>
  <dcterms:created xsi:type="dcterms:W3CDTF">2013-02-22T11:24:42Z</dcterms:created>
  <dcterms:modified xsi:type="dcterms:W3CDTF">2019-11-25T14:52:04Z</dcterms:modified>
</cp:coreProperties>
</file>