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8531-4DCA-4947-8894-C7BECA1FC7C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81B00-0FE9-5A44-8BFD-874CB3846C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7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5164" y="0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6F0CDA34-C319-4D6B-A1C7-8FEA83AD9854}" type="datetime1">
              <a:rPr lang="it-IT"/>
              <a:pPr>
                <a:defRPr/>
              </a:pPr>
              <a:t>25/11/2019</a:t>
            </a:fld>
            <a:endParaRPr lang="it-IT"/>
          </a:p>
        </p:txBody>
      </p:sp>
      <p:sp>
        <p:nvSpPr>
          <p:cNvPr id="17410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1" y="8685242"/>
            <a:ext cx="2971199" cy="4572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1" tIns="45716" rIns="91431" bIns="45716"/>
          <a:lstStyle/>
          <a:p>
            <a:r>
              <a:rPr lang="it-IT" smtClean="0"/>
              <a:t>Prometeo Management Consulting S.r.l.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5164" y="8685242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76EA9950-708C-46BF-8C4C-216EE377DEAB}" type="slidenum">
              <a:rPr lang="it-IT"/>
              <a:pPr>
                <a:defRPr/>
              </a:pPr>
              <a:t>1</a:t>
            </a:fld>
            <a:endParaRPr lang="it-IT"/>
          </a:p>
        </p:txBody>
      </p:sp>
      <p:sp>
        <p:nvSpPr>
          <p:cNvPr id="1741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2"/>
          <p:cNvSpPr>
            <a:spLocks noGrp="1"/>
          </p:cNvSpPr>
          <p:nvPr>
            <p:ph type="title"/>
          </p:nvPr>
        </p:nvSpPr>
        <p:spPr>
          <a:xfrm>
            <a:off x="628650" y="4354830"/>
            <a:ext cx="7886700" cy="1473698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4000"/>
              </a:lnSpc>
              <a:defRPr lang="it-IT" sz="2402" b="1" kern="1200" spc="41" dirty="0" smtClean="0">
                <a:solidFill>
                  <a:srgbClr val="1A2C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Calibri"/>
                <a:cs typeface="+mj-cs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628650" y="6361200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764"/>
          </a:p>
        </p:txBody>
      </p:sp>
      <p:sp>
        <p:nvSpPr>
          <p:cNvPr id="13" name="CasellaDiTesto 12"/>
          <p:cNvSpPr txBox="1"/>
          <p:nvPr/>
        </p:nvSpPr>
        <p:spPr>
          <a:xfrm>
            <a:off x="628650" y="6374228"/>
            <a:ext cx="1215562" cy="2268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74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www.synclab.it</a:t>
            </a:r>
            <a:endParaRPr lang="it-IT" sz="764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843862" y="6376978"/>
            <a:ext cx="671489" cy="226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74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© 2017</a:t>
            </a:r>
            <a:endParaRPr lang="it-IT" sz="874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42" y="1"/>
            <a:ext cx="3217919" cy="42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587-CEAC-F942-85D7-0C04C488D0A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B17-D3DF-1848-B4AF-51489CFAC7A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2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1479479"/>
            <a:ext cx="1971676" cy="469748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1479479"/>
            <a:ext cx="5800726" cy="469748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587-CEAC-F942-85D7-0C04C488D0A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B17-D3DF-1848-B4AF-51489CFAC7A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8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300"/>
              <a:buFont typeface="Verdana"/>
              <a:buNone/>
              <a:defRPr sz="2184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291"/>
              </a:spcBef>
              <a:spcAft>
                <a:spcPts val="0"/>
              </a:spcAft>
              <a:buClr>
                <a:srgbClr val="000066"/>
              </a:buClr>
              <a:buSzPts val="2200"/>
              <a:buNone/>
              <a:defRPr sz="1456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41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57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BD37587-CEAC-F942-85D7-0C04C488D0A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17" name="Google Shape;17;p26"/>
          <p:cNvSpPr txBox="1">
            <a:spLocks noGrp="1"/>
          </p:cNvSpPr>
          <p:nvPr>
            <p:ph type="ftr" idx="11"/>
          </p:nvPr>
        </p:nvSpPr>
        <p:spPr>
          <a:xfrm>
            <a:off x="3124200" y="6375474"/>
            <a:ext cx="2895600" cy="32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56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it-IT"/>
          </a:p>
        </p:txBody>
      </p:sp>
      <p:sp>
        <p:nvSpPr>
          <p:cNvPr id="18" name="Google Shape;18;p2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A78A4B17-D3DF-1848-B4AF-51489CFAC7A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5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99709" y="107756"/>
            <a:ext cx="3544585" cy="127525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587-CEAC-F942-85D7-0C04C488D0A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B17-D3DF-1848-B4AF-51489CFAC7A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1pPr>
            <a:lvl2pPr marL="249624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2pPr>
            <a:lvl3pPr marL="499249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3pPr>
            <a:lvl4pPr marL="748873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4pPr>
            <a:lvl5pPr marL="998498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5pPr>
            <a:lvl6pPr marL="1248122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6pPr>
            <a:lvl7pPr marL="1497746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7pPr>
            <a:lvl8pPr marL="1747370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8pPr>
            <a:lvl9pPr marL="1996995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587-CEAC-F942-85D7-0C04C488D0A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B17-D3DF-1848-B4AF-51489CFAC7A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2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587-CEAC-F942-85D7-0C04C488D0A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B17-D3DF-1848-B4AF-51489CFAC7A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7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2" b="1"/>
            </a:lvl3pPr>
            <a:lvl4pPr marL="748873" indent="0">
              <a:buNone/>
              <a:defRPr sz="874" b="1"/>
            </a:lvl4pPr>
            <a:lvl5pPr marL="998498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2" b="1"/>
            </a:lvl3pPr>
            <a:lvl4pPr marL="748873" indent="0">
              <a:buNone/>
              <a:defRPr sz="874" b="1"/>
            </a:lvl4pPr>
            <a:lvl5pPr marL="998498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587-CEAC-F942-85D7-0C04C488D0A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B17-D3DF-1848-B4AF-51489CFAC7AE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2799709" y="97482"/>
            <a:ext cx="3544585" cy="127525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990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587-CEAC-F942-85D7-0C04C488D0A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B17-D3DF-1848-B4AF-51489CFAC7A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5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587-CEAC-F942-85D7-0C04C488D0A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B17-D3DF-1848-B4AF-51489CFAC7A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1412696"/>
            <a:ext cx="2949179" cy="1600200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>
              <a:defRPr sz="1748"/>
            </a:lvl1pPr>
            <a:lvl2pPr>
              <a:defRPr sz="1529"/>
            </a:lvl2pPr>
            <a:lvl3pPr>
              <a:defRPr sz="1310"/>
            </a:lvl3pPr>
            <a:lvl4pPr>
              <a:defRPr sz="1092"/>
            </a:lvl4pPr>
            <a:lvl5pPr>
              <a:defRPr sz="1092"/>
            </a:lvl5pPr>
            <a:lvl6pPr>
              <a:defRPr sz="1092"/>
            </a:lvl6pPr>
            <a:lvl7pPr>
              <a:defRPr sz="1092"/>
            </a:lvl7pPr>
            <a:lvl8pPr>
              <a:defRPr sz="1092"/>
            </a:lvl8pPr>
            <a:lvl9pPr>
              <a:defRPr sz="1092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051425"/>
            <a:ext cx="2949179" cy="2817563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6"/>
            </a:lvl3pPr>
            <a:lvl4pPr marL="748873" indent="0">
              <a:buNone/>
              <a:defRPr sz="546"/>
            </a:lvl4pPr>
            <a:lvl5pPr marL="998498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587-CEAC-F942-85D7-0C04C488D0A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B17-D3DF-1848-B4AF-51489CFAC7A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1584788"/>
            <a:ext cx="2949179" cy="1600200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 marL="0" indent="0">
              <a:buNone/>
              <a:defRPr sz="1748"/>
            </a:lvl1pPr>
            <a:lvl2pPr marL="249624" indent="0">
              <a:buNone/>
              <a:defRPr sz="1529"/>
            </a:lvl2pPr>
            <a:lvl3pPr marL="499249" indent="0">
              <a:buNone/>
              <a:defRPr sz="1310"/>
            </a:lvl3pPr>
            <a:lvl4pPr marL="748873" indent="0">
              <a:buNone/>
              <a:defRPr sz="1092"/>
            </a:lvl4pPr>
            <a:lvl5pPr marL="998498" indent="0">
              <a:buNone/>
              <a:defRPr sz="1092"/>
            </a:lvl5pPr>
            <a:lvl6pPr marL="1248122" indent="0">
              <a:buNone/>
              <a:defRPr sz="1092"/>
            </a:lvl6pPr>
            <a:lvl7pPr marL="1497746" indent="0">
              <a:buNone/>
              <a:defRPr sz="1092"/>
            </a:lvl7pPr>
            <a:lvl8pPr marL="1747370" indent="0">
              <a:buNone/>
              <a:defRPr sz="1092"/>
            </a:lvl8pPr>
            <a:lvl9pPr marL="1996995" indent="0">
              <a:buNone/>
              <a:defRPr sz="1092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184989"/>
            <a:ext cx="2949179" cy="2683999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6"/>
            </a:lvl3pPr>
            <a:lvl4pPr marL="748873" indent="0">
              <a:buNone/>
              <a:defRPr sz="546"/>
            </a:lvl4pPr>
            <a:lvl5pPr marL="998498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587-CEAC-F942-85D7-0C04C488D0A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4B17-D3DF-1848-B4AF-51489CFAC7A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4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628650" y="6361886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764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ABD37587-CEAC-F942-85D7-0C04C488D0A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874" kern="12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499249" rtl="0" eaLnBrk="1" latinLnBrk="0" hangingPunct="1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A78A4B17-D3DF-1848-B4AF-51489CFAC7AE}" type="slidenum">
              <a:rPr lang="en-US" smtClean="0"/>
              <a:t>‹N›</a:t>
            </a:fld>
            <a:endParaRPr lang="en-US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799709" y="107949"/>
            <a:ext cx="3544585" cy="127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0546"/>
            <a:ext cx="2083118" cy="8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7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med">
    <p:fade/>
  </p:transition>
  <p:txStyles>
    <p:titleStyle>
      <a:lvl1pPr algn="ctr" defTabSz="499249" rtl="0" eaLnBrk="1" latinLnBrk="0" hangingPunct="1">
        <a:lnSpc>
          <a:spcPct val="90000"/>
        </a:lnSpc>
        <a:spcBef>
          <a:spcPct val="0"/>
        </a:spcBef>
        <a:buNone/>
        <a:defRPr sz="1748" kern="1200">
          <a:solidFill>
            <a:srgbClr val="1A2C4B"/>
          </a:solidFill>
          <a:latin typeface="+mj-lt"/>
          <a:ea typeface="+mj-ea"/>
          <a:cs typeface="+mj-cs"/>
        </a:defRPr>
      </a:lvl1pPr>
    </p:titleStyle>
    <p:bodyStyle>
      <a:lvl1pPr marL="124812" indent="-124812" algn="l" defTabSz="499249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529" kern="1200">
          <a:solidFill>
            <a:srgbClr val="1A2C4B"/>
          </a:solidFill>
          <a:latin typeface="+mn-lt"/>
          <a:ea typeface="+mn-ea"/>
          <a:cs typeface="+mn-cs"/>
        </a:defRPr>
      </a:lvl1pPr>
      <a:lvl2pPr marL="37443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0" kern="1200">
          <a:solidFill>
            <a:srgbClr val="FF9C00"/>
          </a:solidFill>
          <a:latin typeface="+mn-lt"/>
          <a:ea typeface="+mn-ea"/>
          <a:cs typeface="+mn-cs"/>
        </a:defRPr>
      </a:lvl2pPr>
      <a:lvl3pPr marL="624061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2" kern="1200">
          <a:solidFill>
            <a:srgbClr val="1A2C4B"/>
          </a:solidFill>
          <a:latin typeface="+mn-lt"/>
          <a:ea typeface="+mn-ea"/>
          <a:cs typeface="+mn-cs"/>
        </a:defRPr>
      </a:lvl3pPr>
      <a:lvl4pPr marL="873686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rgbClr val="FF9C00"/>
          </a:solidFill>
          <a:latin typeface="+mn-lt"/>
          <a:ea typeface="+mn-ea"/>
          <a:cs typeface="+mn-cs"/>
        </a:defRPr>
      </a:lvl4pPr>
      <a:lvl5pPr marL="1123310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rgbClr val="1A2C4B"/>
          </a:solidFill>
          <a:latin typeface="+mn-lt"/>
          <a:ea typeface="+mn-ea"/>
          <a:cs typeface="+mn-cs"/>
        </a:defRPr>
      </a:lvl5pPr>
      <a:lvl6pPr marL="1372934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622558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872182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212180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1pPr>
      <a:lvl2pPr marL="249624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2pPr>
      <a:lvl3pPr marL="499249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3pPr>
      <a:lvl4pPr marL="748873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4pPr>
      <a:lvl5pPr marL="998498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5pPr>
      <a:lvl6pPr marL="1248122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497746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747370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1996995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ctrTitle"/>
          </p:nvPr>
        </p:nvSpPr>
        <p:spPr>
          <a:xfrm>
            <a:off x="376238" y="2152440"/>
            <a:ext cx="8391525" cy="1643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sz="3600" spc="300" dirty="0">
                <a:solidFill>
                  <a:srgbClr val="FFC000"/>
                </a:solidFill>
                <a:latin typeface="Impact" pitchFamily="34" charset="0"/>
              </a:rPr>
              <a:t>Corso JAVA</a:t>
            </a:r>
            <a: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  <a:t/>
            </a:r>
            <a:b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</a:br>
            <a:r>
              <a:rPr lang="it-IT" sz="2800" spc="300" dirty="0" smtClean="0">
                <a:solidFill>
                  <a:srgbClr val="FFC000"/>
                </a:solidFill>
                <a:latin typeface="Impact" pitchFamily="34" charset="0"/>
              </a:rPr>
              <a:t>Esempi di classe</a:t>
            </a:r>
            <a:r>
              <a:rPr lang="it-IT" sz="3600" spc="500" dirty="0">
                <a:solidFill>
                  <a:schemeClr val="accent1"/>
                </a:solidFill>
                <a:latin typeface="Impact" pitchFamily="34" charset="0"/>
              </a:rPr>
              <a:t/>
            </a:r>
            <a:br>
              <a:rPr lang="it-IT" sz="3600" spc="500" dirty="0">
                <a:solidFill>
                  <a:schemeClr val="accent1"/>
                </a:solidFill>
                <a:latin typeface="Impact" pitchFamily="34" charset="0"/>
              </a:rPr>
            </a:br>
            <a:r>
              <a:rPr lang="it-IT" sz="1400" dirty="0" smtClean="0">
                <a:solidFill>
                  <a:schemeClr val="accent1"/>
                </a:solidFill>
                <a:latin typeface="Arial" charset="0"/>
              </a:rPr>
              <a:t> </a:t>
            </a:r>
            <a:endParaRPr lang="it-IT" sz="2000" dirty="0">
              <a:solidFill>
                <a:schemeClr val="accent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5105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023" y="1529781"/>
            <a:ext cx="7380432" cy="1012731"/>
          </a:xfrm>
          <a:noFill/>
        </p:spPr>
        <p:txBody>
          <a:bodyPr>
            <a:normAutofit fontScale="90000"/>
          </a:bodyPr>
          <a:lstStyle/>
          <a:p>
            <a:pPr lvl="0"/>
            <a:r>
              <a:rPr lang="es-ES_tradnl" sz="3600" spc="300" dirty="0" smtClean="0">
                <a:solidFill>
                  <a:schemeClr val="accent1"/>
                </a:solidFill>
                <a:latin typeface="Impact" pitchFamily="34" charset="0"/>
              </a:rPr>
              <a:t>La </a:t>
            </a:r>
            <a:r>
              <a:rPr lang="es-ES_tradnl" sz="3600" spc="300" dirty="0" err="1">
                <a:solidFill>
                  <a:schemeClr val="accent1"/>
                </a:solidFill>
                <a:latin typeface="Impact" pitchFamily="34" charset="0"/>
              </a:rPr>
              <a:t>Classe</a:t>
            </a:r>
            <a:r>
              <a:rPr lang="es-ES_tradnl" sz="3600" spc="300" dirty="0">
                <a:solidFill>
                  <a:schemeClr val="accent1"/>
                </a:solidFill>
                <a:latin typeface="Impact" pitchFamily="34" charset="0"/>
              </a:rPr>
              <a:t> </a:t>
            </a:r>
            <a:r>
              <a:rPr lang="es-ES_tradnl" sz="3600" spc="300" dirty="0" err="1">
                <a:solidFill>
                  <a:schemeClr val="accent1"/>
                </a:solidFill>
                <a:latin typeface="Impact" pitchFamily="34" charset="0"/>
              </a:rPr>
              <a:t>Impiegato</a:t>
            </a:r>
            <a:r>
              <a:rPr lang="es-ES_tradnl" sz="3600" spc="300" dirty="0">
                <a:solidFill>
                  <a:schemeClr val="accent1"/>
                </a:solidFill>
                <a:latin typeface="Impact" pitchFamily="34" charset="0"/>
              </a:rPr>
              <a:t/>
            </a:r>
            <a:br>
              <a:rPr lang="es-ES_tradnl" sz="3600" spc="300" dirty="0">
                <a:solidFill>
                  <a:schemeClr val="accent1"/>
                </a:solidFill>
                <a:latin typeface="Impact" pitchFamily="34" charset="0"/>
              </a:rPr>
            </a:br>
            <a:endParaRPr lang="it-IT" sz="3600" spc="300" dirty="0">
              <a:solidFill>
                <a:schemeClr val="accent1"/>
              </a:solidFill>
              <a:latin typeface="Impact" pitchFamily="34" charset="0"/>
            </a:endParaRPr>
          </a:p>
        </p:txBody>
      </p:sp>
      <p:sp>
        <p:nvSpPr>
          <p:cNvPr id="6" name="Rectangle 105"/>
          <p:cNvSpPr>
            <a:spLocks noGrp="1" noChangeArrowheads="1"/>
          </p:cNvSpPr>
          <p:nvPr>
            <p:ph type="sldNum" idx="12"/>
          </p:nvPr>
        </p:nvSpPr>
        <p:spPr>
          <a:xfrm>
            <a:off x="6464012" y="6360739"/>
            <a:ext cx="1987261" cy="458040"/>
          </a:xfrm>
          <a:prstGeom prst="rect">
            <a:avLst/>
          </a:prstGeom>
        </p:spPr>
        <p:txBody>
          <a:bodyPr lIns="82058" tIns="41029" rIns="82058" bIns="41029"/>
          <a:lstStyle/>
          <a:p>
            <a:fld id="{328BFFA7-A5D0-2D4E-AB6D-AC52A4FF5025}" type="slidenum">
              <a:rPr lang="en-US" sz="1170"/>
              <a:pPr/>
              <a:t>2</a:t>
            </a:fld>
            <a:endParaRPr lang="en-US" sz="1170" dirty="0"/>
          </a:p>
        </p:txBody>
      </p:sp>
      <p:pic>
        <p:nvPicPr>
          <p:cNvPr id="303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252" y="2938332"/>
            <a:ext cx="2216727" cy="161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223486" y="6356350"/>
            <a:ext cx="5001827" cy="34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600" dirty="0"/>
              <a:t>Corso JAVA - </a:t>
            </a:r>
            <a:r>
              <a:rPr lang="it-IT" sz="1600" dirty="0" smtClean="0"/>
              <a:t>Esempio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28292140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99709" y="107756"/>
            <a:ext cx="5263636" cy="1275259"/>
          </a:xfrm>
        </p:spPr>
        <p:txBody>
          <a:bodyPr>
            <a:normAutofit/>
          </a:bodyPr>
          <a:lstStyle/>
          <a:p>
            <a:r>
              <a:rPr lang="it-IT" sz="2400" spc="300" dirty="0">
                <a:latin typeface="Impact" pitchFamily="34" charset="0"/>
              </a:rPr>
              <a:t>Costruiamo la classe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54008" y="5736925"/>
            <a:ext cx="2133600" cy="365125"/>
          </a:xfrm>
        </p:spPr>
        <p:txBody>
          <a:bodyPr/>
          <a:lstStyle/>
          <a:p>
            <a:fld id="{794540BB-4497-AA46-89A0-9E09ECD2FED3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296965" name="Group 5"/>
          <p:cNvGrpSpPr>
            <a:grpSpLocks/>
          </p:cNvGrpSpPr>
          <p:nvPr/>
        </p:nvGrpSpPr>
        <p:grpSpPr bwMode="auto">
          <a:xfrm>
            <a:off x="510854" y="2044401"/>
            <a:ext cx="2421659" cy="2794467"/>
            <a:chOff x="4393" y="2267"/>
            <a:chExt cx="1406" cy="1995"/>
          </a:xfrm>
        </p:grpSpPr>
        <p:sp>
          <p:nvSpPr>
            <p:cNvPr id="296966" name="Rectangle 6"/>
            <p:cNvSpPr>
              <a:spLocks noChangeArrowheads="1"/>
            </p:cNvSpPr>
            <p:nvPr/>
          </p:nvSpPr>
          <p:spPr bwMode="auto">
            <a:xfrm>
              <a:off x="4393" y="2267"/>
              <a:ext cx="1406" cy="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u="none"/>
                <a:t>Impiegato</a:t>
              </a:r>
            </a:p>
          </p:txBody>
        </p:sp>
        <p:sp>
          <p:nvSpPr>
            <p:cNvPr id="296967" name="Rectangle 7"/>
            <p:cNvSpPr>
              <a:spLocks noChangeArrowheads="1"/>
            </p:cNvSpPr>
            <p:nvPr/>
          </p:nvSpPr>
          <p:spPr bwMode="auto">
            <a:xfrm>
              <a:off x="4393" y="2629"/>
              <a:ext cx="1406" cy="6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/>
                <a:t>nome </a:t>
              </a:r>
            </a:p>
            <a:p>
              <a:r>
                <a:rPr lang="it-IT"/>
                <a:t>salario</a:t>
              </a:r>
            </a:p>
            <a:p>
              <a:r>
                <a:rPr lang="it-IT"/>
                <a:t>dataAss</a:t>
              </a:r>
            </a:p>
          </p:txBody>
        </p:sp>
        <p:sp>
          <p:nvSpPr>
            <p:cNvPr id="296968" name="Rectangle 8"/>
            <p:cNvSpPr>
              <a:spLocks noChangeArrowheads="1"/>
            </p:cNvSpPr>
            <p:nvPr/>
          </p:nvSpPr>
          <p:spPr bwMode="auto">
            <a:xfrm>
              <a:off x="4393" y="3264"/>
              <a:ext cx="1406" cy="9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/>
                <a:t>getNome()</a:t>
              </a:r>
            </a:p>
            <a:p>
              <a:r>
                <a:rPr lang="it-IT"/>
                <a:t>setSalario(double x)</a:t>
              </a:r>
            </a:p>
            <a:p>
              <a:r>
                <a:rPr lang="it-IT"/>
                <a:t>incrSalario(double val)</a:t>
              </a:r>
            </a:p>
            <a:p>
              <a:r>
                <a:rPr lang="it-IT"/>
                <a:t>getAnnoAss()</a:t>
              </a:r>
            </a:p>
          </p:txBody>
        </p:sp>
      </p:grp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510854" y="2044401"/>
            <a:ext cx="2421659" cy="2794467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6971" name="Text Box 11"/>
          <p:cNvSpPr txBox="1">
            <a:spLocks noChangeArrowheads="1"/>
          </p:cNvSpPr>
          <p:nvPr/>
        </p:nvSpPr>
        <p:spPr bwMode="auto">
          <a:xfrm>
            <a:off x="3830172" y="1831488"/>
            <a:ext cx="4863523" cy="417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it-IT" sz="1400" b="1" dirty="0">
                <a:solidFill>
                  <a:schemeClr val="folHlink"/>
                </a:solidFill>
                <a:latin typeface="Courier New" charset="0"/>
              </a:rPr>
              <a:t>public </a:t>
            </a:r>
            <a:r>
              <a:rPr lang="it-IT" sz="1400" b="1" dirty="0" err="1">
                <a:solidFill>
                  <a:schemeClr val="folHlink"/>
                </a:solidFill>
                <a:latin typeface="Courier New" charset="0"/>
              </a:rPr>
              <a:t>class</a:t>
            </a:r>
            <a:r>
              <a:rPr lang="it-IT" sz="1400" b="1" dirty="0">
                <a:solidFill>
                  <a:schemeClr val="folHlink"/>
                </a:solidFill>
                <a:latin typeface="Courier New" charset="0"/>
              </a:rPr>
              <a:t> Impiegato</a:t>
            </a:r>
          </a:p>
          <a:p>
            <a:r>
              <a:rPr lang="it-IT" sz="1400" b="1" dirty="0">
                <a:solidFill>
                  <a:schemeClr val="folHlink"/>
                </a:solidFill>
                <a:latin typeface="Courier New" charset="0"/>
              </a:rPr>
              <a:t>{</a:t>
            </a:r>
          </a:p>
          <a:p>
            <a:r>
              <a:rPr lang="it-IT" sz="1400" b="1" dirty="0">
                <a:solidFill>
                  <a:schemeClr val="folHlink"/>
                </a:solidFill>
                <a:latin typeface="Courier New" charset="0"/>
              </a:rPr>
              <a:t>    </a:t>
            </a:r>
            <a:r>
              <a:rPr lang="it-IT" sz="1400" b="1" dirty="0" err="1">
                <a:solidFill>
                  <a:srgbClr val="006666"/>
                </a:solidFill>
                <a:latin typeface="Courier New" charset="0"/>
              </a:rPr>
              <a:t>String</a:t>
            </a:r>
            <a:r>
              <a:rPr lang="it-IT" sz="1400" b="1" dirty="0">
                <a:solidFill>
                  <a:srgbClr val="006666"/>
                </a:solidFill>
                <a:latin typeface="Courier New" charset="0"/>
              </a:rPr>
              <a:t> nome;</a:t>
            </a:r>
          </a:p>
          <a:p>
            <a:r>
              <a:rPr lang="it-IT" sz="1400" b="1" dirty="0">
                <a:solidFill>
                  <a:srgbClr val="006666"/>
                </a:solidFill>
                <a:latin typeface="Courier New" charset="0"/>
              </a:rPr>
              <a:t>    double salario;</a:t>
            </a:r>
          </a:p>
          <a:p>
            <a:r>
              <a:rPr lang="it-IT" sz="1400" b="1" dirty="0">
                <a:solidFill>
                  <a:srgbClr val="006666"/>
                </a:solidFill>
                <a:latin typeface="Courier New" charset="0"/>
              </a:rPr>
              <a:t>    Date </a:t>
            </a:r>
            <a:r>
              <a:rPr lang="it-IT" sz="1400" b="1" dirty="0" err="1">
                <a:solidFill>
                  <a:srgbClr val="006666"/>
                </a:solidFill>
                <a:latin typeface="Courier New" charset="0"/>
              </a:rPr>
              <a:t>dataAss</a:t>
            </a:r>
            <a:r>
              <a:rPr lang="it-IT" sz="1400" b="1" dirty="0">
                <a:solidFill>
                  <a:srgbClr val="006666"/>
                </a:solidFill>
                <a:latin typeface="Courier New" charset="0"/>
              </a:rPr>
              <a:t>;</a:t>
            </a:r>
          </a:p>
          <a:p>
            <a:endParaRPr lang="it-IT" sz="1400" b="1" dirty="0">
              <a:solidFill>
                <a:srgbClr val="006666"/>
              </a:solidFill>
              <a:latin typeface="Courier New" charset="0"/>
            </a:endParaRPr>
          </a:p>
          <a:p>
            <a:r>
              <a:rPr lang="it-IT" sz="1400" b="1" dirty="0">
                <a:solidFill>
                  <a:srgbClr val="006666"/>
                </a:solidFill>
                <a:latin typeface="Courier New" charset="0"/>
              </a:rPr>
              <a:t>    </a:t>
            </a:r>
            <a:r>
              <a:rPr lang="it-IT" sz="1400" b="1" dirty="0">
                <a:solidFill>
                  <a:srgbClr val="990099"/>
                </a:solidFill>
                <a:latin typeface="Courier New" charset="0"/>
              </a:rPr>
              <a:t>public Impiegato(</a:t>
            </a:r>
            <a:r>
              <a:rPr lang="it-IT" sz="1400" b="1" dirty="0" err="1">
                <a:solidFill>
                  <a:srgbClr val="990099"/>
                </a:solidFill>
                <a:latin typeface="Courier New" charset="0"/>
              </a:rPr>
              <a:t>String</a:t>
            </a:r>
            <a:r>
              <a:rPr lang="it-IT" sz="1400" b="1" dirty="0">
                <a:solidFill>
                  <a:srgbClr val="990099"/>
                </a:solidFill>
                <a:latin typeface="Courier New" charset="0"/>
              </a:rPr>
              <a:t> n, double s, 			Date d)</a:t>
            </a:r>
          </a:p>
          <a:p>
            <a:r>
              <a:rPr lang="it-IT" sz="1400" b="1" dirty="0">
                <a:solidFill>
                  <a:srgbClr val="990099"/>
                </a:solidFill>
                <a:latin typeface="Courier New" charset="0"/>
              </a:rPr>
              <a:t>    {</a:t>
            </a:r>
          </a:p>
          <a:p>
            <a:r>
              <a:rPr lang="it-IT" sz="1400" b="1" dirty="0">
                <a:solidFill>
                  <a:srgbClr val="990099"/>
                </a:solidFill>
                <a:latin typeface="Courier New" charset="0"/>
              </a:rPr>
              <a:t>          nome = n;</a:t>
            </a:r>
          </a:p>
          <a:p>
            <a:r>
              <a:rPr lang="it-IT" sz="1400" b="1" dirty="0">
                <a:solidFill>
                  <a:srgbClr val="990099"/>
                </a:solidFill>
                <a:latin typeface="Courier New" charset="0"/>
              </a:rPr>
              <a:t>          salario = s;</a:t>
            </a:r>
          </a:p>
          <a:p>
            <a:r>
              <a:rPr lang="it-IT" sz="1400" b="1" dirty="0">
                <a:solidFill>
                  <a:srgbClr val="990099"/>
                </a:solidFill>
                <a:latin typeface="Courier New" charset="0"/>
              </a:rPr>
              <a:t>          </a:t>
            </a:r>
            <a:r>
              <a:rPr lang="it-IT" sz="1400" b="1" dirty="0" err="1">
                <a:solidFill>
                  <a:srgbClr val="990099"/>
                </a:solidFill>
                <a:latin typeface="Courier New" charset="0"/>
              </a:rPr>
              <a:t>dataAss</a:t>
            </a:r>
            <a:r>
              <a:rPr lang="it-IT" sz="1400" b="1" dirty="0">
                <a:solidFill>
                  <a:srgbClr val="990099"/>
                </a:solidFill>
                <a:latin typeface="Courier New" charset="0"/>
              </a:rPr>
              <a:t> = d;  </a:t>
            </a:r>
          </a:p>
          <a:p>
            <a:r>
              <a:rPr lang="it-IT" sz="1400" b="1" dirty="0">
                <a:solidFill>
                  <a:srgbClr val="990099"/>
                </a:solidFill>
                <a:latin typeface="Courier New" charset="0"/>
              </a:rPr>
              <a:t>    }</a:t>
            </a:r>
          </a:p>
          <a:p>
            <a:endParaRPr lang="it-IT" sz="1400" b="1" dirty="0">
              <a:solidFill>
                <a:srgbClr val="990099"/>
              </a:solidFill>
              <a:latin typeface="Courier New" charset="0"/>
            </a:endParaRPr>
          </a:p>
          <a:p>
            <a:r>
              <a:rPr lang="it-IT" sz="1400" b="1" dirty="0">
                <a:solidFill>
                  <a:srgbClr val="990099"/>
                </a:solidFill>
                <a:latin typeface="Courier New" charset="0"/>
              </a:rPr>
              <a:t>    </a:t>
            </a:r>
            <a:r>
              <a:rPr lang="it-IT" sz="1400" b="1" dirty="0">
                <a:solidFill>
                  <a:srgbClr val="0066CC"/>
                </a:solidFill>
                <a:latin typeface="Courier New" charset="0"/>
              </a:rPr>
              <a:t>public </a:t>
            </a:r>
            <a:r>
              <a:rPr lang="it-IT" sz="1400" b="1" dirty="0" err="1">
                <a:solidFill>
                  <a:srgbClr val="0066CC"/>
                </a:solidFill>
                <a:latin typeface="Courier New" charset="0"/>
              </a:rPr>
              <a:t>String</a:t>
            </a:r>
            <a:r>
              <a:rPr lang="it-IT" sz="1400" b="1" dirty="0">
                <a:solidFill>
                  <a:srgbClr val="0066CC"/>
                </a:solidFill>
                <a:latin typeface="Courier New" charset="0"/>
              </a:rPr>
              <a:t> </a:t>
            </a:r>
            <a:r>
              <a:rPr lang="it-IT" sz="1400" b="1" dirty="0" err="1">
                <a:solidFill>
                  <a:srgbClr val="0066CC"/>
                </a:solidFill>
                <a:latin typeface="Courier New" charset="0"/>
              </a:rPr>
              <a:t>getNome</a:t>
            </a:r>
            <a:r>
              <a:rPr lang="it-IT" sz="1400" b="1" dirty="0">
                <a:solidFill>
                  <a:srgbClr val="0066CC"/>
                </a:solidFill>
                <a:latin typeface="Courier New" charset="0"/>
              </a:rPr>
              <a:t>()</a:t>
            </a:r>
          </a:p>
          <a:p>
            <a:r>
              <a:rPr lang="it-IT" sz="1400" b="1" dirty="0">
                <a:solidFill>
                  <a:srgbClr val="0066CC"/>
                </a:solidFill>
                <a:latin typeface="Courier New" charset="0"/>
              </a:rPr>
              <a:t>    {</a:t>
            </a:r>
          </a:p>
          <a:p>
            <a:r>
              <a:rPr lang="it-IT" sz="1400" b="1" dirty="0">
                <a:solidFill>
                  <a:srgbClr val="0066CC"/>
                </a:solidFill>
                <a:latin typeface="Courier New" charset="0"/>
              </a:rPr>
              <a:t>        </a:t>
            </a:r>
            <a:r>
              <a:rPr lang="it-IT" sz="1400" b="1" dirty="0" err="1">
                <a:solidFill>
                  <a:srgbClr val="0066CC"/>
                </a:solidFill>
                <a:latin typeface="Courier New" charset="0"/>
              </a:rPr>
              <a:t>return</a:t>
            </a:r>
            <a:r>
              <a:rPr lang="it-IT" sz="1400" b="1" dirty="0">
                <a:solidFill>
                  <a:srgbClr val="0066CC"/>
                </a:solidFill>
                <a:latin typeface="Courier New" charset="0"/>
              </a:rPr>
              <a:t> nome;</a:t>
            </a:r>
          </a:p>
          <a:p>
            <a:r>
              <a:rPr lang="it-IT" sz="1400" b="1" dirty="0">
                <a:solidFill>
                  <a:srgbClr val="0066CC"/>
                </a:solidFill>
                <a:latin typeface="Courier New" charset="0"/>
              </a:rPr>
              <a:t>    }</a:t>
            </a:r>
          </a:p>
          <a:p>
            <a:r>
              <a:rPr lang="it-IT" sz="1400" b="1" dirty="0">
                <a:solidFill>
                  <a:schemeClr val="folHlink"/>
                </a:solidFill>
                <a:latin typeface="Courier New" charset="0"/>
              </a:rPr>
              <a:t>}</a:t>
            </a:r>
          </a:p>
        </p:txBody>
      </p:sp>
      <p:sp>
        <p:nvSpPr>
          <p:cNvPr id="296972" name="Line 12"/>
          <p:cNvSpPr>
            <a:spLocks noChangeShapeType="1"/>
          </p:cNvSpPr>
          <p:nvPr/>
        </p:nvSpPr>
        <p:spPr bwMode="auto">
          <a:xfrm flipV="1">
            <a:off x="2539967" y="2044400"/>
            <a:ext cx="1177636" cy="253534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96973" name="Line 13"/>
          <p:cNvSpPr>
            <a:spLocks noChangeShapeType="1"/>
          </p:cNvSpPr>
          <p:nvPr/>
        </p:nvSpPr>
        <p:spPr bwMode="auto">
          <a:xfrm flipV="1">
            <a:off x="2604911" y="2806400"/>
            <a:ext cx="1308965" cy="190500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96974" name="Rectangle 14"/>
          <p:cNvSpPr>
            <a:spLocks noChangeArrowheads="1"/>
          </p:cNvSpPr>
          <p:nvPr/>
        </p:nvSpPr>
        <p:spPr bwMode="auto">
          <a:xfrm>
            <a:off x="3863366" y="1853900"/>
            <a:ext cx="837045" cy="25353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6975" name="Text Box 15"/>
          <p:cNvSpPr txBox="1">
            <a:spLocks noChangeArrowheads="1"/>
          </p:cNvSpPr>
          <p:nvPr/>
        </p:nvSpPr>
        <p:spPr bwMode="auto">
          <a:xfrm>
            <a:off x="5990616" y="1548540"/>
            <a:ext cx="2249410" cy="298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/>
          <a:p>
            <a:r>
              <a:rPr lang="it-IT" sz="1400"/>
              <a:t>Modificatore di accesso</a:t>
            </a:r>
          </a:p>
        </p:txBody>
      </p:sp>
      <p:cxnSp>
        <p:nvCxnSpPr>
          <p:cNvPr id="296977" name="AutoShape 17"/>
          <p:cNvCxnSpPr>
            <a:cxnSpLocks noChangeShapeType="1"/>
            <a:stCxn id="296974" idx="0"/>
            <a:endCxn id="296975" idx="1"/>
          </p:cNvCxnSpPr>
          <p:nvPr/>
        </p:nvCxnSpPr>
        <p:spPr bwMode="auto">
          <a:xfrm rot="5400000" flipH="1" flipV="1">
            <a:off x="5058148" y="921433"/>
            <a:ext cx="156208" cy="1708727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6978" name="Rectangle 18"/>
          <p:cNvSpPr>
            <a:spLocks noChangeArrowheads="1"/>
          </p:cNvSpPr>
          <p:nvPr/>
        </p:nvSpPr>
        <p:spPr bwMode="auto">
          <a:xfrm>
            <a:off x="4111592" y="2297934"/>
            <a:ext cx="1897784" cy="63593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6979" name="Text Box 19"/>
          <p:cNvSpPr txBox="1">
            <a:spLocks noChangeArrowheads="1"/>
          </p:cNvSpPr>
          <p:nvPr/>
        </p:nvSpPr>
        <p:spPr bwMode="auto">
          <a:xfrm>
            <a:off x="6263376" y="2107434"/>
            <a:ext cx="2495262" cy="11600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it-IT" sz="1400"/>
              <a:t>Si specificano i tipi degli attributi:variabili dichiarate fuori da tutti i metodi </a:t>
            </a:r>
          </a:p>
          <a:p>
            <a:r>
              <a:rPr lang="it-IT" sz="1400"/>
              <a:t>ma all’interno della classe</a:t>
            </a:r>
          </a:p>
        </p:txBody>
      </p:sp>
      <p:cxnSp>
        <p:nvCxnSpPr>
          <p:cNvPr id="296980" name="AutoShape 20"/>
          <p:cNvCxnSpPr>
            <a:cxnSpLocks noChangeShapeType="1"/>
            <a:stCxn id="296978" idx="0"/>
            <a:endCxn id="296979" idx="1"/>
          </p:cNvCxnSpPr>
          <p:nvPr/>
        </p:nvCxnSpPr>
        <p:spPr bwMode="auto">
          <a:xfrm rot="16200000" flipH="1">
            <a:off x="5467160" y="1891257"/>
            <a:ext cx="389539" cy="1202892"/>
          </a:xfrm>
          <a:prstGeom prst="bentConnector4">
            <a:avLst>
              <a:gd name="adj1" fmla="val -58685"/>
              <a:gd name="adj2" fmla="val 8944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6981" name="Line 21"/>
          <p:cNvSpPr>
            <a:spLocks noChangeShapeType="1"/>
          </p:cNvSpPr>
          <p:nvPr/>
        </p:nvSpPr>
        <p:spPr bwMode="auto">
          <a:xfrm>
            <a:off x="1878990" y="3747694"/>
            <a:ext cx="2225386" cy="444034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96982" name="Text Box 22"/>
          <p:cNvSpPr txBox="1">
            <a:spLocks noChangeArrowheads="1"/>
          </p:cNvSpPr>
          <p:nvPr/>
        </p:nvSpPr>
        <p:spPr bwMode="auto">
          <a:xfrm>
            <a:off x="510854" y="5093801"/>
            <a:ext cx="2237400" cy="5137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/>
          <a:p>
            <a:r>
              <a:rPr lang="it-IT" sz="1400"/>
              <a:t>Non si mette in quanto</a:t>
            </a:r>
          </a:p>
          <a:p>
            <a:r>
              <a:rPr lang="it-IT" sz="1400"/>
              <a:t>sottinteso</a:t>
            </a:r>
          </a:p>
        </p:txBody>
      </p:sp>
      <p:cxnSp>
        <p:nvCxnSpPr>
          <p:cNvPr id="296983" name="AutoShape 23"/>
          <p:cNvCxnSpPr>
            <a:cxnSpLocks noChangeShapeType="1"/>
            <a:stCxn id="296981" idx="0"/>
            <a:endCxn id="296982" idx="1"/>
          </p:cNvCxnSpPr>
          <p:nvPr/>
        </p:nvCxnSpPr>
        <p:spPr bwMode="auto">
          <a:xfrm rot="5400000">
            <a:off x="393432" y="3865116"/>
            <a:ext cx="1602981" cy="1368136"/>
          </a:xfrm>
          <a:prstGeom prst="bentConnector4">
            <a:avLst>
              <a:gd name="adj1" fmla="val 28137"/>
              <a:gd name="adj2" fmla="val 116709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6984" name="Line 24"/>
          <p:cNvSpPr>
            <a:spLocks noChangeShapeType="1"/>
          </p:cNvSpPr>
          <p:nvPr/>
        </p:nvSpPr>
        <p:spPr bwMode="auto">
          <a:xfrm>
            <a:off x="2736240" y="4141301"/>
            <a:ext cx="1308966" cy="1270466"/>
          </a:xfrm>
          <a:prstGeom prst="line">
            <a:avLst/>
          </a:prstGeom>
          <a:noFill/>
          <a:ln w="57150">
            <a:solidFill>
              <a:srgbClr val="0066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96985" name="Text Box 25"/>
          <p:cNvSpPr txBox="1">
            <a:spLocks noChangeArrowheads="1"/>
          </p:cNvSpPr>
          <p:nvPr/>
        </p:nvSpPr>
        <p:spPr bwMode="auto">
          <a:xfrm>
            <a:off x="6533252" y="3873760"/>
            <a:ext cx="2533354" cy="5137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/>
          <a:p>
            <a:r>
              <a:rPr lang="it-IT" sz="1400"/>
              <a:t>Il costruttore da un valore</a:t>
            </a:r>
          </a:p>
          <a:p>
            <a:r>
              <a:rPr lang="it-IT" sz="1400"/>
              <a:t> ad ogni attributo</a:t>
            </a:r>
          </a:p>
        </p:txBody>
      </p:sp>
      <p:sp>
        <p:nvSpPr>
          <p:cNvPr id="296986" name="Text Box 26"/>
          <p:cNvSpPr txBox="1">
            <a:spLocks noChangeArrowheads="1"/>
          </p:cNvSpPr>
          <p:nvPr/>
        </p:nvSpPr>
        <p:spPr bwMode="auto">
          <a:xfrm>
            <a:off x="6598195" y="5208661"/>
            <a:ext cx="1816966" cy="729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it-IT" sz="1400"/>
              <a:t>altre funzionalità</a:t>
            </a:r>
          </a:p>
          <a:p>
            <a:r>
              <a:rPr lang="it-IT" sz="1400"/>
              <a:t>offerte dalla classe</a:t>
            </a:r>
          </a:p>
        </p:txBody>
      </p:sp>
      <p:sp>
        <p:nvSpPr>
          <p:cNvPr id="25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223486" y="6356350"/>
            <a:ext cx="5001827" cy="34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600" dirty="0"/>
              <a:t>Corso JAVA - </a:t>
            </a:r>
            <a:r>
              <a:rPr lang="it-IT" sz="1600" dirty="0" smtClean="0"/>
              <a:t>Esempio</a:t>
            </a:r>
            <a:endParaRPr lang="it-IT" sz="1600" dirty="0"/>
          </a:p>
        </p:txBody>
      </p:sp>
      <p:sp>
        <p:nvSpPr>
          <p:cNvPr id="26" name="Rectangle 105"/>
          <p:cNvSpPr txBox="1">
            <a:spLocks noChangeArrowheads="1"/>
          </p:cNvSpPr>
          <p:nvPr/>
        </p:nvSpPr>
        <p:spPr>
          <a:xfrm>
            <a:off x="6464012" y="6360739"/>
            <a:ext cx="1987261" cy="458040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defPPr>
              <a:defRPr lang="it-IT"/>
            </a:defPPr>
            <a:lvl1pPr marL="0" algn="r" defTabSz="499249" rtl="0" eaLnBrk="1" latinLnBrk="0" hangingPunct="1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70" dirty="0" smtClean="0"/>
              <a:t>3</a:t>
            </a:r>
            <a:endParaRPr lang="en-US" sz="1170" dirty="0"/>
          </a:p>
        </p:txBody>
      </p:sp>
    </p:spTree>
    <p:extLst>
      <p:ext uri="{BB962C8B-B14F-4D97-AF65-F5344CB8AC3E}">
        <p14:creationId xmlns:p14="http://schemas.microsoft.com/office/powerpoint/2010/main" val="32214797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600" y="209356"/>
            <a:ext cx="3544585" cy="1275259"/>
          </a:xfrm>
          <a:noFill/>
          <a:ln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2400" spc="300" dirty="0" smtClean="0">
                <a:latin typeface="Impact" pitchFamily="34" charset="0"/>
              </a:rPr>
              <a:t>Costruttori</a:t>
            </a:r>
            <a:endParaRPr lang="it-IT" sz="2400" spc="300" dirty="0">
              <a:latin typeface="Impact" pitchFamily="34" charset="0"/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-IT" sz="2200" dirty="0">
                <a:latin typeface="Tahoma" charset="0"/>
              </a:rPr>
              <a:t>Proprietà dei costruttori:</a:t>
            </a:r>
          </a:p>
          <a:p>
            <a:pPr lvl="1">
              <a:lnSpc>
                <a:spcPct val="110000"/>
              </a:lnSpc>
            </a:pPr>
            <a:r>
              <a:rPr lang="it-IT" sz="1900" dirty="0">
                <a:latin typeface="Tahoma" charset="0"/>
              </a:rPr>
              <a:t>Il nome è sempre uguale al nome della classe</a:t>
            </a:r>
          </a:p>
          <a:p>
            <a:pPr lvl="1">
              <a:lnSpc>
                <a:spcPct val="110000"/>
              </a:lnSpc>
            </a:pPr>
            <a:r>
              <a:rPr lang="it-IT" sz="1900" dirty="0">
                <a:latin typeface="Tahoma" charset="0"/>
              </a:rPr>
              <a:t>Non si specifica il tipo di ritorno (è sempre del tipo della classe in costruzione)</a:t>
            </a:r>
          </a:p>
          <a:p>
            <a:pPr lvl="1">
              <a:lnSpc>
                <a:spcPct val="90000"/>
              </a:lnSpc>
            </a:pPr>
            <a:r>
              <a:rPr lang="it-IT" sz="1900" dirty="0">
                <a:latin typeface="Tahoma" charset="0"/>
              </a:rPr>
              <a:t>Ha il compito di valorizzare tutti gli attributi della classe.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it-IT" sz="1900" dirty="0">
              <a:latin typeface="Tahom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200" dirty="0">
                <a:solidFill>
                  <a:srgbClr val="990099"/>
                </a:solidFill>
              </a:rPr>
              <a:t>	</a:t>
            </a:r>
            <a:r>
              <a:rPr lang="it-IT" sz="2200" b="1" dirty="0">
                <a:solidFill>
                  <a:srgbClr val="990099"/>
                </a:solidFill>
                <a:latin typeface="Courier New" charset="0"/>
              </a:rPr>
              <a:t>public Impiegato(</a:t>
            </a:r>
            <a:r>
              <a:rPr lang="it-IT" sz="2200" b="1" dirty="0" err="1">
                <a:solidFill>
                  <a:srgbClr val="990099"/>
                </a:solidFill>
                <a:latin typeface="Courier New" charset="0"/>
              </a:rPr>
              <a:t>String</a:t>
            </a:r>
            <a:r>
              <a:rPr lang="it-IT" sz="2200" b="1" dirty="0">
                <a:solidFill>
                  <a:srgbClr val="990099"/>
                </a:solidFill>
                <a:latin typeface="Courier New" charset="0"/>
              </a:rPr>
              <a:t> n, double s, Date d)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200" b="1" dirty="0">
                <a:solidFill>
                  <a:srgbClr val="990099"/>
                </a:solidFill>
                <a:latin typeface="Courier New" charset="0"/>
              </a:rPr>
              <a:t> 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200" b="1" dirty="0">
                <a:solidFill>
                  <a:srgbClr val="990099"/>
                </a:solidFill>
                <a:latin typeface="Courier New" charset="0"/>
              </a:rPr>
              <a:t>        nome = n;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200" b="1" dirty="0">
                <a:solidFill>
                  <a:srgbClr val="990099"/>
                </a:solidFill>
                <a:latin typeface="Courier New" charset="0"/>
              </a:rPr>
              <a:t>        salario =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200" b="1" dirty="0">
                <a:solidFill>
                  <a:srgbClr val="990099"/>
                </a:solidFill>
                <a:latin typeface="Courier New" charset="0"/>
              </a:rPr>
              <a:t>        </a:t>
            </a:r>
            <a:r>
              <a:rPr lang="it-IT" sz="2200" b="1" dirty="0" err="1">
                <a:solidFill>
                  <a:srgbClr val="990099"/>
                </a:solidFill>
                <a:latin typeface="Courier New" charset="0"/>
              </a:rPr>
              <a:t>dataAss</a:t>
            </a:r>
            <a:r>
              <a:rPr lang="it-IT" sz="2200" b="1" dirty="0">
                <a:solidFill>
                  <a:srgbClr val="990099"/>
                </a:solidFill>
                <a:latin typeface="Courier New" charset="0"/>
              </a:rPr>
              <a:t> = d; 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200" b="1" dirty="0">
                <a:solidFill>
                  <a:srgbClr val="990099"/>
                </a:solidFill>
                <a:latin typeface="Courier New" charset="0"/>
              </a:rPr>
              <a:t>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0DF8-403A-A440-AD9E-0224EDC31B65}" type="slidenum">
              <a:rPr lang="en-US" sz="1170"/>
              <a:pPr/>
              <a:t>4</a:t>
            </a:fld>
            <a:endParaRPr lang="en-US" sz="1170" dirty="0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223486" y="6356350"/>
            <a:ext cx="5001827" cy="34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600" dirty="0"/>
              <a:t>Corso JAVA - </a:t>
            </a:r>
            <a:r>
              <a:rPr lang="it-IT" sz="1600" dirty="0" smtClean="0"/>
              <a:t>Esempio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6156307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70765" y="123148"/>
            <a:ext cx="3544585" cy="1275259"/>
          </a:xfrm>
        </p:spPr>
        <p:txBody>
          <a:bodyPr>
            <a:normAutofit/>
          </a:bodyPr>
          <a:lstStyle/>
          <a:p>
            <a:r>
              <a:rPr lang="it-IT" sz="2400" spc="300" dirty="0">
                <a:latin typeface="Impact" pitchFamily="34" charset="0"/>
              </a:rPr>
              <a:t>Valori di default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sz="1900" dirty="0">
                <a:latin typeface="Tahoma" charset="0"/>
              </a:rPr>
              <a:t>Se </a:t>
            </a:r>
            <a:r>
              <a:rPr lang="it-IT" sz="1900" b="1" dirty="0">
                <a:latin typeface="Tahoma" charset="0"/>
              </a:rPr>
              <a:t>non si valorizza un attributo</a:t>
            </a:r>
            <a:r>
              <a:rPr lang="it-IT" sz="1900" dirty="0">
                <a:latin typeface="Tahoma" charset="0"/>
              </a:rPr>
              <a:t>, il compilatore assegna valori di default:</a:t>
            </a:r>
          </a:p>
          <a:p>
            <a:endParaRPr lang="it-IT" sz="1900" dirty="0">
              <a:latin typeface="Tahoma" charset="0"/>
            </a:endParaRPr>
          </a:p>
          <a:p>
            <a:r>
              <a:rPr lang="it-IT" sz="1900" dirty="0" err="1">
                <a:solidFill>
                  <a:srgbClr val="0066CC"/>
                </a:solidFill>
                <a:latin typeface="Tahoma" charset="0"/>
              </a:rPr>
              <a:t>null</a:t>
            </a:r>
            <a:r>
              <a:rPr lang="it-IT" sz="1900" dirty="0">
                <a:latin typeface="Tahoma" charset="0"/>
              </a:rPr>
              <a:t> per gli oggetti (</a:t>
            </a:r>
            <a:r>
              <a:rPr lang="it-IT" sz="1900" dirty="0" err="1">
                <a:latin typeface="Tahoma" charset="0"/>
              </a:rPr>
              <a:t>String</a:t>
            </a:r>
            <a:r>
              <a:rPr lang="it-IT" sz="1900" dirty="0">
                <a:latin typeface="Tahoma" charset="0"/>
              </a:rPr>
              <a:t> compreso)</a:t>
            </a:r>
          </a:p>
          <a:p>
            <a:r>
              <a:rPr lang="it-IT" sz="1900" dirty="0">
                <a:solidFill>
                  <a:srgbClr val="0066CC"/>
                </a:solidFill>
                <a:latin typeface="Tahoma" charset="0"/>
              </a:rPr>
              <a:t>false</a:t>
            </a:r>
            <a:r>
              <a:rPr lang="it-IT" sz="1900" dirty="0">
                <a:latin typeface="Tahoma" charset="0"/>
              </a:rPr>
              <a:t> per i </a:t>
            </a:r>
            <a:r>
              <a:rPr lang="it-IT" sz="1900" dirty="0" err="1">
                <a:latin typeface="Tahoma" charset="0"/>
              </a:rPr>
              <a:t>boolean</a:t>
            </a:r>
            <a:endParaRPr lang="it-IT" sz="1900" dirty="0">
              <a:latin typeface="Tahoma" charset="0"/>
            </a:endParaRPr>
          </a:p>
          <a:p>
            <a:r>
              <a:rPr lang="it-IT" sz="1900" dirty="0">
                <a:solidFill>
                  <a:srgbClr val="FF0066"/>
                </a:solidFill>
                <a:latin typeface="Tahoma" charset="0"/>
              </a:rPr>
              <a:t>0</a:t>
            </a:r>
            <a:r>
              <a:rPr lang="it-IT" sz="1900" dirty="0">
                <a:latin typeface="Tahoma" charset="0"/>
              </a:rPr>
              <a:t> per i numeri</a:t>
            </a:r>
          </a:p>
          <a:p>
            <a:endParaRPr lang="it-IT" sz="1900" dirty="0">
              <a:latin typeface="Tahoma" charset="0"/>
            </a:endParaRPr>
          </a:p>
          <a:p>
            <a:r>
              <a:rPr lang="it-IT" sz="1900" dirty="0">
                <a:latin typeface="Tahoma" charset="0"/>
              </a:rPr>
              <a:t>Se </a:t>
            </a:r>
            <a:r>
              <a:rPr lang="it-IT" sz="1900" b="1" dirty="0">
                <a:latin typeface="Tahoma" charset="0"/>
              </a:rPr>
              <a:t>non viene scritto nessun costruttore</a:t>
            </a:r>
            <a:r>
              <a:rPr lang="it-IT" sz="1900" dirty="0">
                <a:latin typeface="Tahoma" charset="0"/>
              </a:rPr>
              <a:t>, il compilatore aggiunge un costruttore di default :</a:t>
            </a:r>
          </a:p>
          <a:p>
            <a:pPr lvl="1"/>
            <a:r>
              <a:rPr lang="it-IT" sz="1900" dirty="0">
                <a:latin typeface="Tahoma" charset="0"/>
              </a:rPr>
              <a:t>con zero parametri </a:t>
            </a:r>
          </a:p>
          <a:p>
            <a:pPr lvl="1"/>
            <a:r>
              <a:rPr lang="it-IT" sz="1900" dirty="0">
                <a:latin typeface="Tahoma" charset="0"/>
              </a:rPr>
              <a:t>tutti gli attributi settati con i valori di default.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0F48-3BE2-6B42-B7C4-CE93BCA4FA1B}" type="slidenum">
              <a:rPr lang="en-US" sz="1170"/>
              <a:pPr/>
              <a:t>5</a:t>
            </a:fld>
            <a:endParaRPr lang="en-US" sz="1170" dirty="0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223486" y="6356350"/>
            <a:ext cx="5001827" cy="34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600" dirty="0"/>
              <a:t>Corso JAVA - </a:t>
            </a:r>
            <a:r>
              <a:rPr lang="it-IT" sz="1600" dirty="0" smtClean="0"/>
              <a:t>Esempio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68837649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84606" y="107756"/>
            <a:ext cx="3544585" cy="1275259"/>
          </a:xfrm>
        </p:spPr>
        <p:txBody>
          <a:bodyPr>
            <a:normAutofit/>
          </a:bodyPr>
          <a:lstStyle/>
          <a:p>
            <a:r>
              <a:rPr lang="it-IT" sz="2400" spc="300" dirty="0">
                <a:latin typeface="Impact" pitchFamily="34" charset="0"/>
              </a:rPr>
              <a:t>Cosa accade?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44294" y="6358207"/>
            <a:ext cx="2133600" cy="365125"/>
          </a:xfrm>
        </p:spPr>
        <p:txBody>
          <a:bodyPr/>
          <a:lstStyle/>
          <a:p>
            <a:fld id="{0013B0DA-7F9E-344E-AAE3-2C3BE8061D47}" type="slidenum">
              <a:rPr lang="en-US" sz="1170"/>
              <a:pPr/>
              <a:t>6</a:t>
            </a:fld>
            <a:endParaRPr lang="en-US" sz="1170" dirty="0"/>
          </a:p>
        </p:txBody>
      </p:sp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4750209" y="1374831"/>
            <a:ext cx="4067422" cy="328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/>
          <a:p>
            <a:r>
              <a:rPr lang="it-IT" sz="1300" b="1">
                <a:latin typeface="Courier New" charset="0"/>
              </a:rPr>
              <a:t>public class Impiegato</a:t>
            </a:r>
          </a:p>
          <a:p>
            <a:r>
              <a:rPr lang="it-IT" sz="1300" b="1">
                <a:latin typeface="Courier New" charset="0"/>
              </a:rPr>
              <a:t>{</a:t>
            </a:r>
          </a:p>
          <a:p>
            <a:r>
              <a:rPr lang="it-IT" sz="1300" b="1">
                <a:latin typeface="Courier New" charset="0"/>
              </a:rPr>
              <a:t>    String nome;</a:t>
            </a:r>
          </a:p>
          <a:p>
            <a:r>
              <a:rPr lang="it-IT" sz="1300" b="1">
                <a:latin typeface="Courier New" charset="0"/>
              </a:rPr>
              <a:t>    double salario;</a:t>
            </a:r>
          </a:p>
          <a:p>
            <a:r>
              <a:rPr lang="it-IT" sz="1300" b="1">
                <a:latin typeface="Courier New" charset="0"/>
              </a:rPr>
              <a:t>    Date dataAss;</a:t>
            </a:r>
          </a:p>
          <a:p>
            <a:endParaRPr lang="it-IT" sz="1300" b="1">
              <a:latin typeface="Courier New" charset="0"/>
            </a:endParaRPr>
          </a:p>
          <a:p>
            <a:r>
              <a:rPr lang="it-IT" sz="1300" b="1">
                <a:latin typeface="Courier New" charset="0"/>
              </a:rPr>
              <a:t>    public Impiegato(String n,double s,</a:t>
            </a:r>
          </a:p>
          <a:p>
            <a:r>
              <a:rPr lang="it-IT" sz="1300" b="1">
                <a:latin typeface="Courier New" charset="0"/>
              </a:rPr>
              <a:t> 		    Date d)</a:t>
            </a:r>
          </a:p>
          <a:p>
            <a:r>
              <a:rPr lang="it-IT" sz="1300" b="1">
                <a:latin typeface="Courier New" charset="0"/>
              </a:rPr>
              <a:t>    {</a:t>
            </a:r>
          </a:p>
          <a:p>
            <a:r>
              <a:rPr lang="it-IT" sz="1300" b="1">
                <a:latin typeface="Courier New" charset="0"/>
              </a:rPr>
              <a:t>          </a:t>
            </a:r>
            <a:r>
              <a:rPr lang="it-IT" sz="1300" b="1">
                <a:solidFill>
                  <a:srgbClr val="D60093"/>
                </a:solidFill>
                <a:latin typeface="Courier New" charset="0"/>
              </a:rPr>
              <a:t>this</a:t>
            </a:r>
            <a:r>
              <a:rPr lang="it-IT" sz="1300" b="1">
                <a:latin typeface="Courier New" charset="0"/>
              </a:rPr>
              <a:t>.nome = n;</a:t>
            </a:r>
          </a:p>
          <a:p>
            <a:r>
              <a:rPr lang="it-IT" sz="1300" b="1">
                <a:latin typeface="Courier New" charset="0"/>
              </a:rPr>
              <a:t>          </a:t>
            </a:r>
            <a:r>
              <a:rPr lang="it-IT" sz="1300" b="1">
                <a:solidFill>
                  <a:srgbClr val="D60093"/>
                </a:solidFill>
                <a:latin typeface="Courier New" charset="0"/>
              </a:rPr>
              <a:t>this</a:t>
            </a:r>
            <a:r>
              <a:rPr lang="it-IT" sz="1300" b="1">
                <a:latin typeface="Courier New" charset="0"/>
              </a:rPr>
              <a:t>.salario = s;</a:t>
            </a:r>
          </a:p>
          <a:p>
            <a:r>
              <a:rPr lang="it-IT" sz="1300" b="1">
                <a:latin typeface="Courier New" charset="0"/>
              </a:rPr>
              <a:t>          </a:t>
            </a:r>
            <a:r>
              <a:rPr lang="it-IT" sz="1300" b="1">
                <a:solidFill>
                  <a:srgbClr val="D60093"/>
                </a:solidFill>
                <a:latin typeface="Courier New" charset="0"/>
              </a:rPr>
              <a:t>this</a:t>
            </a:r>
            <a:r>
              <a:rPr lang="it-IT" sz="1300" b="1">
                <a:latin typeface="Courier New" charset="0"/>
              </a:rPr>
              <a:t>.dataAss = d;  </a:t>
            </a:r>
          </a:p>
          <a:p>
            <a:r>
              <a:rPr lang="it-IT" sz="1300" b="1">
                <a:latin typeface="Courier New" charset="0"/>
              </a:rPr>
              <a:t>    }</a:t>
            </a:r>
          </a:p>
          <a:p>
            <a:r>
              <a:rPr lang="it-IT" sz="1300" b="1">
                <a:latin typeface="Courier New" charset="0"/>
              </a:rPr>
              <a:t>…</a:t>
            </a:r>
          </a:p>
          <a:p>
            <a:r>
              <a:rPr lang="it-IT" sz="1300" b="1">
                <a:latin typeface="Courier New" charset="0"/>
              </a:rPr>
              <a:t>…</a:t>
            </a:r>
          </a:p>
          <a:p>
            <a:r>
              <a:rPr lang="it-IT" sz="1300" b="1">
                <a:latin typeface="Courier New" charset="0"/>
              </a:rPr>
              <a:t>}</a:t>
            </a:r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518800" y="1387437"/>
            <a:ext cx="4367553" cy="188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/>
          <a:p>
            <a:r>
              <a:rPr lang="it-IT" sz="1300" b="1" dirty="0">
                <a:latin typeface="Courier New" charset="0"/>
              </a:rPr>
              <a:t>public </a:t>
            </a:r>
            <a:r>
              <a:rPr lang="it-IT" sz="1300" b="1" dirty="0" err="1">
                <a:latin typeface="Courier New" charset="0"/>
              </a:rPr>
              <a:t>class</a:t>
            </a:r>
            <a:r>
              <a:rPr lang="it-IT" sz="1300" b="1" dirty="0">
                <a:latin typeface="Courier New" charset="0"/>
              </a:rPr>
              <a:t> </a:t>
            </a:r>
            <a:r>
              <a:rPr lang="it-IT" sz="1300" b="1" dirty="0" err="1">
                <a:latin typeface="Courier New" charset="0"/>
              </a:rPr>
              <a:t>UsaImpiegato</a:t>
            </a:r>
            <a:endParaRPr lang="it-IT" sz="1300" b="1" dirty="0">
              <a:latin typeface="Courier New" charset="0"/>
            </a:endParaRPr>
          </a:p>
          <a:p>
            <a:r>
              <a:rPr lang="it-IT" sz="1300" b="1" dirty="0">
                <a:latin typeface="Courier New" charset="0"/>
              </a:rPr>
              <a:t>{</a:t>
            </a:r>
          </a:p>
          <a:p>
            <a:r>
              <a:rPr lang="it-IT" sz="1300" b="1" dirty="0">
                <a:latin typeface="Courier New" charset="0"/>
              </a:rPr>
              <a:t>  public </a:t>
            </a:r>
            <a:r>
              <a:rPr lang="it-IT" sz="1300" b="1" dirty="0" err="1">
                <a:latin typeface="Courier New" charset="0"/>
              </a:rPr>
              <a:t>static</a:t>
            </a:r>
            <a:r>
              <a:rPr lang="it-IT" sz="1300" b="1" dirty="0">
                <a:latin typeface="Courier New" charset="0"/>
              </a:rPr>
              <a:t> </a:t>
            </a:r>
            <a:r>
              <a:rPr lang="it-IT" sz="1300" b="1" dirty="0" err="1">
                <a:latin typeface="Courier New" charset="0"/>
              </a:rPr>
              <a:t>void</a:t>
            </a:r>
            <a:r>
              <a:rPr lang="it-IT" sz="1300" b="1" dirty="0">
                <a:latin typeface="Courier New" charset="0"/>
              </a:rPr>
              <a:t> </a:t>
            </a:r>
            <a:r>
              <a:rPr lang="it-IT" sz="1300" b="1" dirty="0" err="1">
                <a:latin typeface="Courier New" charset="0"/>
              </a:rPr>
              <a:t>main</a:t>
            </a:r>
            <a:r>
              <a:rPr lang="it-IT" sz="1300" b="1" dirty="0">
                <a:latin typeface="Courier New" charset="0"/>
              </a:rPr>
              <a:t>(</a:t>
            </a:r>
            <a:r>
              <a:rPr lang="it-IT" sz="1300" b="1" dirty="0" err="1">
                <a:latin typeface="Courier New" charset="0"/>
              </a:rPr>
              <a:t>String</a:t>
            </a:r>
            <a:r>
              <a:rPr lang="it-IT" sz="1300" b="1" dirty="0">
                <a:latin typeface="Courier New" charset="0"/>
              </a:rPr>
              <a:t>[] </a:t>
            </a:r>
            <a:r>
              <a:rPr lang="it-IT" sz="1300" b="1" dirty="0" err="1">
                <a:latin typeface="Courier New" charset="0"/>
              </a:rPr>
              <a:t>args</a:t>
            </a:r>
            <a:r>
              <a:rPr lang="it-IT" sz="1300" b="1" dirty="0">
                <a:latin typeface="Courier New" charset="0"/>
              </a:rPr>
              <a:t>)</a:t>
            </a:r>
          </a:p>
          <a:p>
            <a:r>
              <a:rPr lang="it-IT" sz="1300" b="1" dirty="0">
                <a:latin typeface="Courier New" charset="0"/>
              </a:rPr>
              <a:t>  {</a:t>
            </a:r>
          </a:p>
          <a:p>
            <a:r>
              <a:rPr lang="it-IT" sz="1300" b="1" dirty="0">
                <a:latin typeface="Courier New" charset="0"/>
              </a:rPr>
              <a:t>     Date data = new Date(104,6,29);</a:t>
            </a:r>
          </a:p>
          <a:p>
            <a:r>
              <a:rPr lang="it-IT" sz="1300" b="1" dirty="0">
                <a:latin typeface="Courier New" charset="0"/>
              </a:rPr>
              <a:t>     Impiegato </a:t>
            </a:r>
            <a:r>
              <a:rPr lang="it-IT" sz="1300" b="1" dirty="0" err="1">
                <a:latin typeface="Courier New" charset="0"/>
              </a:rPr>
              <a:t>imp</a:t>
            </a:r>
            <a:r>
              <a:rPr lang="it-IT" sz="1300" b="1" dirty="0">
                <a:latin typeface="Courier New" charset="0"/>
              </a:rPr>
              <a:t> = </a:t>
            </a:r>
          </a:p>
          <a:p>
            <a:r>
              <a:rPr lang="it-IT" sz="1300" b="1" dirty="0">
                <a:latin typeface="Courier New" charset="0"/>
              </a:rPr>
              <a:t>     new Impiegato(“Francesco”,1200,data);</a:t>
            </a:r>
          </a:p>
          <a:p>
            <a:r>
              <a:rPr lang="it-IT" sz="1300" b="1" dirty="0">
                <a:latin typeface="Courier New" charset="0"/>
              </a:rPr>
              <a:t>  }</a:t>
            </a:r>
          </a:p>
          <a:p>
            <a:r>
              <a:rPr lang="it-IT" sz="1300" b="1" dirty="0">
                <a:latin typeface="Courier New" charset="0"/>
              </a:rPr>
              <a:t>}</a:t>
            </a:r>
          </a:p>
        </p:txBody>
      </p:sp>
      <p:sp>
        <p:nvSpPr>
          <p:cNvPr id="299015" name="Line 7"/>
          <p:cNvSpPr>
            <a:spLocks noChangeShapeType="1"/>
          </p:cNvSpPr>
          <p:nvPr/>
        </p:nvSpPr>
        <p:spPr bwMode="auto">
          <a:xfrm>
            <a:off x="4750209" y="1374831"/>
            <a:ext cx="0" cy="31138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99016" name="Line 8"/>
          <p:cNvSpPr>
            <a:spLocks noChangeShapeType="1"/>
          </p:cNvSpPr>
          <p:nvPr/>
        </p:nvSpPr>
        <p:spPr bwMode="auto">
          <a:xfrm>
            <a:off x="2065890" y="2772764"/>
            <a:ext cx="3208193" cy="0"/>
          </a:xfrm>
          <a:prstGeom prst="line">
            <a:avLst/>
          </a:prstGeom>
          <a:noFill/>
          <a:ln w="38100">
            <a:solidFill>
              <a:srgbClr val="99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99017" name="Rectangle 9"/>
          <p:cNvSpPr>
            <a:spLocks noChangeArrowheads="1"/>
          </p:cNvSpPr>
          <p:nvPr/>
        </p:nvSpPr>
        <p:spPr bwMode="auto">
          <a:xfrm>
            <a:off x="2721095" y="4806631"/>
            <a:ext cx="1308965" cy="8250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pPr algn="ctr"/>
            <a:r>
              <a:rPr lang="it-IT">
                <a:latin typeface="Tahoma" charset="0"/>
              </a:rPr>
              <a:t>Francesco</a:t>
            </a:r>
          </a:p>
          <a:p>
            <a:pPr algn="ctr"/>
            <a:r>
              <a:rPr lang="it-IT">
                <a:latin typeface="Tahoma" charset="0"/>
              </a:rPr>
              <a:t>1200</a:t>
            </a:r>
          </a:p>
          <a:p>
            <a:pPr algn="ctr"/>
            <a:r>
              <a:rPr lang="it-IT">
                <a:latin typeface="Tahoma" charset="0"/>
              </a:rPr>
              <a:t>29/7/2004</a:t>
            </a:r>
          </a:p>
        </p:txBody>
      </p:sp>
      <p:sp>
        <p:nvSpPr>
          <p:cNvPr id="299018" name="Line 10"/>
          <p:cNvSpPr>
            <a:spLocks noChangeShapeType="1"/>
          </p:cNvSpPr>
          <p:nvPr/>
        </p:nvSpPr>
        <p:spPr bwMode="auto">
          <a:xfrm>
            <a:off x="1374606" y="4128676"/>
            <a:ext cx="1150216" cy="86845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99019" name="Text Box 11"/>
          <p:cNvSpPr txBox="1">
            <a:spLocks noChangeArrowheads="1"/>
          </p:cNvSpPr>
          <p:nvPr/>
        </p:nvSpPr>
        <p:spPr bwMode="auto">
          <a:xfrm>
            <a:off x="1197095" y="3736470"/>
            <a:ext cx="539920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/>
          <a:p>
            <a:r>
              <a:rPr lang="it-IT" u="none">
                <a:latin typeface="Tahoma" charset="0"/>
              </a:rPr>
              <a:t>imp</a:t>
            </a:r>
          </a:p>
        </p:txBody>
      </p:sp>
      <p:sp>
        <p:nvSpPr>
          <p:cNvPr id="299020" name="Text Box 12"/>
          <p:cNvSpPr txBox="1">
            <a:spLocks noChangeArrowheads="1"/>
          </p:cNvSpPr>
          <p:nvPr/>
        </p:nvSpPr>
        <p:spPr bwMode="auto">
          <a:xfrm>
            <a:off x="4976788" y="4861261"/>
            <a:ext cx="2751650" cy="63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/>
          <a:p>
            <a:r>
              <a:rPr lang="it-IT" u="none">
                <a:solidFill>
                  <a:srgbClr val="D60093"/>
                </a:solidFill>
                <a:latin typeface="Tahoma" charset="0"/>
              </a:rPr>
              <a:t>this </a:t>
            </a:r>
            <a:r>
              <a:rPr lang="it-IT" u="none">
                <a:latin typeface="Tahoma" charset="0"/>
              </a:rPr>
              <a:t>si riferisce all’oggetto </a:t>
            </a:r>
          </a:p>
          <a:p>
            <a:r>
              <a:rPr lang="it-IT" u="none">
                <a:latin typeface="Tahoma" charset="0"/>
              </a:rPr>
              <a:t>corrente</a:t>
            </a:r>
          </a:p>
        </p:txBody>
      </p:sp>
      <p:sp>
        <p:nvSpPr>
          <p:cNvPr id="299022" name="Line 14"/>
          <p:cNvSpPr>
            <a:spLocks noChangeShapeType="1"/>
          </p:cNvSpPr>
          <p:nvPr/>
        </p:nvSpPr>
        <p:spPr bwMode="auto">
          <a:xfrm flipH="1">
            <a:off x="4161391" y="4733794"/>
            <a:ext cx="1023215" cy="57990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14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223486" y="6356350"/>
            <a:ext cx="5001827" cy="34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600" dirty="0"/>
              <a:t>Corso JAVA - </a:t>
            </a:r>
            <a:r>
              <a:rPr lang="it-IT" sz="1600" dirty="0" smtClean="0"/>
              <a:t>Esempio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9200931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53020" y="135406"/>
            <a:ext cx="3544585" cy="1275259"/>
          </a:xfrm>
        </p:spPr>
        <p:txBody>
          <a:bodyPr/>
          <a:lstStyle/>
          <a:p>
            <a:r>
              <a:rPr lang="it-IT" sz="2400" dirty="0">
                <a:latin typeface="Tahoma" charset="0"/>
              </a:rPr>
              <a:t>Metodi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BF06-7D01-E843-BC7F-33D66766C7D4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2264309" y="1296851"/>
            <a:ext cx="4572000" cy="119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it-IT" b="1" u="none" dirty="0">
                <a:solidFill>
                  <a:srgbClr val="0066CC"/>
                </a:solidFill>
                <a:latin typeface="Courier New" charset="0"/>
              </a:rPr>
              <a:t>public </a:t>
            </a:r>
            <a:r>
              <a:rPr lang="it-IT" b="1" u="none" dirty="0" err="1">
                <a:solidFill>
                  <a:srgbClr val="0066CC"/>
                </a:solidFill>
                <a:latin typeface="Courier New" charset="0"/>
              </a:rPr>
              <a:t>String</a:t>
            </a:r>
            <a:r>
              <a:rPr lang="it-IT" b="1" u="none" dirty="0">
                <a:solidFill>
                  <a:srgbClr val="0066CC"/>
                </a:solidFill>
                <a:latin typeface="Courier New" charset="0"/>
              </a:rPr>
              <a:t> </a:t>
            </a:r>
            <a:r>
              <a:rPr lang="it-IT" b="1" u="none" dirty="0" err="1">
                <a:solidFill>
                  <a:srgbClr val="0066CC"/>
                </a:solidFill>
                <a:latin typeface="Courier New" charset="0"/>
              </a:rPr>
              <a:t>getNome</a:t>
            </a:r>
            <a:r>
              <a:rPr lang="it-IT" b="1" u="none" dirty="0">
                <a:solidFill>
                  <a:srgbClr val="0066CC"/>
                </a:solidFill>
                <a:latin typeface="Courier New" charset="0"/>
              </a:rPr>
              <a:t>()</a:t>
            </a:r>
          </a:p>
          <a:p>
            <a:r>
              <a:rPr lang="it-IT" b="1" u="none" dirty="0">
                <a:solidFill>
                  <a:srgbClr val="0066CC"/>
                </a:solidFill>
                <a:latin typeface="Courier New" charset="0"/>
              </a:rPr>
              <a:t>{</a:t>
            </a:r>
          </a:p>
          <a:p>
            <a:r>
              <a:rPr lang="it-IT" b="1" u="none" dirty="0">
                <a:solidFill>
                  <a:srgbClr val="0066CC"/>
                </a:solidFill>
                <a:latin typeface="Courier New" charset="0"/>
              </a:rPr>
              <a:t>      </a:t>
            </a:r>
            <a:r>
              <a:rPr lang="it-IT" b="1" u="none" dirty="0" err="1">
                <a:solidFill>
                  <a:srgbClr val="0066CC"/>
                </a:solidFill>
                <a:latin typeface="Courier New" charset="0"/>
              </a:rPr>
              <a:t>return</a:t>
            </a:r>
            <a:r>
              <a:rPr lang="it-IT" b="1" u="none" dirty="0">
                <a:solidFill>
                  <a:srgbClr val="0066CC"/>
                </a:solidFill>
                <a:latin typeface="Courier New" charset="0"/>
              </a:rPr>
              <a:t> nome;</a:t>
            </a:r>
          </a:p>
          <a:p>
            <a:r>
              <a:rPr lang="it-IT" b="1" u="none" dirty="0">
                <a:solidFill>
                  <a:srgbClr val="0066CC"/>
                </a:solidFill>
                <a:latin typeface="Courier New" charset="0"/>
              </a:rPr>
              <a:t>}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858982" y="3157662"/>
            <a:ext cx="7827818" cy="202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pPr>
              <a:buFontTx/>
              <a:buChar char="•"/>
            </a:pPr>
            <a:r>
              <a:rPr lang="it-IT" sz="2200" dirty="0">
                <a:latin typeface="Tahoma" charset="0"/>
              </a:rPr>
              <a:t>   Specificare il tipo di ritorno (</a:t>
            </a:r>
            <a:r>
              <a:rPr lang="it-IT" sz="2200" b="1" dirty="0" err="1">
                <a:solidFill>
                  <a:srgbClr val="0066CC"/>
                </a:solidFill>
                <a:latin typeface="Tahoma" charset="0"/>
              </a:rPr>
              <a:t>void</a:t>
            </a:r>
            <a:r>
              <a:rPr lang="it-IT" sz="2200" dirty="0">
                <a:latin typeface="Tahoma" charset="0"/>
              </a:rPr>
              <a:t> se non c’è)</a:t>
            </a:r>
          </a:p>
          <a:p>
            <a:pPr>
              <a:buFontTx/>
              <a:buChar char="•"/>
            </a:pPr>
            <a:r>
              <a:rPr lang="it-IT" sz="2200" dirty="0">
                <a:latin typeface="Tahoma" charset="0"/>
              </a:rPr>
              <a:t>   Se il tipo di ritorno è diverso da </a:t>
            </a:r>
            <a:r>
              <a:rPr lang="it-IT" sz="2200" dirty="0" err="1">
                <a:latin typeface="Tahoma" charset="0"/>
              </a:rPr>
              <a:t>void</a:t>
            </a:r>
            <a:r>
              <a:rPr lang="it-IT" sz="2200" dirty="0">
                <a:latin typeface="Tahoma" charset="0"/>
              </a:rPr>
              <a:t>, il metodo deve avere un </a:t>
            </a:r>
            <a:r>
              <a:rPr lang="it-IT" sz="2200" b="1" dirty="0" err="1">
                <a:solidFill>
                  <a:srgbClr val="0066CC"/>
                </a:solidFill>
                <a:latin typeface="Tahoma" charset="0"/>
              </a:rPr>
              <a:t>return</a:t>
            </a:r>
            <a:endParaRPr lang="it-IT" sz="2200" b="1" dirty="0">
              <a:solidFill>
                <a:srgbClr val="0066CC"/>
              </a:solidFill>
              <a:latin typeface="Tahoma" charset="0"/>
            </a:endParaRPr>
          </a:p>
          <a:p>
            <a:endParaRPr lang="it-IT" sz="2200" b="1" dirty="0">
              <a:solidFill>
                <a:srgbClr val="0066CC"/>
              </a:solidFill>
              <a:latin typeface="Tahoma" charset="0"/>
            </a:endParaRPr>
          </a:p>
          <a:p>
            <a:r>
              <a:rPr lang="it-IT" sz="1900" i="1" dirty="0">
                <a:latin typeface="Tahoma" charset="0"/>
              </a:rPr>
              <a:t>Se il tipo di ritorno è </a:t>
            </a:r>
            <a:r>
              <a:rPr lang="it-IT" sz="1900" i="1" dirty="0" err="1">
                <a:latin typeface="Tahoma" charset="0"/>
              </a:rPr>
              <a:t>void</a:t>
            </a:r>
            <a:r>
              <a:rPr lang="it-IT" sz="1900" i="1" dirty="0">
                <a:latin typeface="Tahoma" charset="0"/>
              </a:rPr>
              <a:t>, è possibile mettere un </a:t>
            </a:r>
            <a:r>
              <a:rPr lang="it-IT" sz="1900" i="1" dirty="0" err="1">
                <a:latin typeface="Tahoma" charset="0"/>
              </a:rPr>
              <a:t>return</a:t>
            </a:r>
            <a:endParaRPr lang="it-IT" sz="1900" i="1" dirty="0">
              <a:latin typeface="Tahoma" charset="0"/>
            </a:endParaRPr>
          </a:p>
          <a:p>
            <a:r>
              <a:rPr lang="it-IT" sz="1900" i="1" dirty="0">
                <a:latin typeface="Tahoma" charset="0"/>
              </a:rPr>
              <a:t>per uscire anticipatamente dal metodo</a:t>
            </a: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223486" y="6356350"/>
            <a:ext cx="5001827" cy="34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600" dirty="0"/>
              <a:t>Corso JAVA - </a:t>
            </a:r>
            <a:r>
              <a:rPr lang="it-IT" sz="1600" dirty="0" smtClean="0"/>
              <a:t>Esempio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5031442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4F66E3C-9CAD-457F-B76B-86C5E304F192}" vid="{B9B6F82D-51C1-4FD6-B6FB-A54F8C263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6</TotalTime>
  <Words>351</Words>
  <Application>Microsoft Office PowerPoint</Application>
  <PresentationFormat>Presentazione su schermo (4:3)</PresentationFormat>
  <Paragraphs>118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Impact</vt:lpstr>
      <vt:lpstr>Tahoma</vt:lpstr>
      <vt:lpstr>Verdana</vt:lpstr>
      <vt:lpstr>Wingdings</vt:lpstr>
      <vt:lpstr>Tema1</vt:lpstr>
      <vt:lpstr>Corso JAVA Esempi di classe  </vt:lpstr>
      <vt:lpstr>La Classe Impiegato </vt:lpstr>
      <vt:lpstr>Costruiamo la classe</vt:lpstr>
      <vt:lpstr>Costruttori</vt:lpstr>
      <vt:lpstr>Valori di default</vt:lpstr>
      <vt:lpstr>Cosa accade?</vt:lpstr>
      <vt:lpstr>Metodi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JAVA Esempi di classe Roma</dc:title>
  <dc:creator>-- --</dc:creator>
  <cp:lastModifiedBy>Annalisa Marra</cp:lastModifiedBy>
  <cp:revision>2</cp:revision>
  <dcterms:created xsi:type="dcterms:W3CDTF">2013-02-22T11:38:37Z</dcterms:created>
  <dcterms:modified xsi:type="dcterms:W3CDTF">2019-11-25T14:58:50Z</dcterms:modified>
</cp:coreProperties>
</file>