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F1F11-5CFA-6842-947B-8ADBEDD05D2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BC94A-CF97-AC4A-9A12-D026C890378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67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5164" y="0"/>
            <a:ext cx="2971199" cy="457274"/>
          </a:xfrm>
          <a:prstGeom prst="rect">
            <a:avLst/>
          </a:prstGeom>
        </p:spPr>
        <p:txBody>
          <a:bodyPr lIns="91431" tIns="45716" rIns="91431" bIns="45716"/>
          <a:lstStyle/>
          <a:p>
            <a:pPr>
              <a:defRPr/>
            </a:pPr>
            <a:fld id="{6F0CDA34-C319-4D6B-A1C7-8FEA83AD9854}" type="datetime1">
              <a:rPr lang="it-IT"/>
              <a:pPr>
                <a:defRPr/>
              </a:pPr>
              <a:t>28/01/2020</a:t>
            </a:fld>
            <a:endParaRPr lang="it-IT"/>
          </a:p>
        </p:txBody>
      </p:sp>
      <p:sp>
        <p:nvSpPr>
          <p:cNvPr id="17410" name="Segnaposto piè di pagina 5"/>
          <p:cNvSpPr>
            <a:spLocks noGrp="1"/>
          </p:cNvSpPr>
          <p:nvPr>
            <p:ph type="ftr" sz="quarter" idx="4"/>
          </p:nvPr>
        </p:nvSpPr>
        <p:spPr bwMode="auto">
          <a:xfrm>
            <a:off x="1" y="8685242"/>
            <a:ext cx="2971199" cy="45727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1" tIns="45716" rIns="91431" bIns="45716"/>
          <a:lstStyle/>
          <a:p>
            <a:r>
              <a:rPr lang="it-IT" smtClean="0"/>
              <a:t>Prometeo Management Consulting S.r.l.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5164" y="8685242"/>
            <a:ext cx="2971199" cy="457274"/>
          </a:xfrm>
          <a:prstGeom prst="rect">
            <a:avLst/>
          </a:prstGeom>
        </p:spPr>
        <p:txBody>
          <a:bodyPr lIns="91431" tIns="45716" rIns="91431" bIns="45716"/>
          <a:lstStyle/>
          <a:p>
            <a:pPr>
              <a:defRPr/>
            </a:pPr>
            <a:fld id="{76EA9950-708C-46BF-8C4C-216EE377DEAB}" type="slidenum">
              <a:rPr lang="it-IT"/>
              <a:pPr>
                <a:defRPr/>
              </a:pPr>
              <a:t>1</a:t>
            </a:fld>
            <a:endParaRPr lang="it-IT"/>
          </a:p>
        </p:txBody>
      </p:sp>
      <p:sp>
        <p:nvSpPr>
          <p:cNvPr id="1741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CBD388-9BBD-054D-ACF2-84BEC25D3CA3}" type="slidenum">
              <a:rPr lang="it-IT"/>
              <a:pPr/>
              <a:t>7</a:t>
            </a:fld>
            <a:endParaRPr lang="it-IT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2"/>
          <p:cNvSpPr>
            <a:spLocks noGrp="1"/>
          </p:cNvSpPr>
          <p:nvPr>
            <p:ph type="title"/>
          </p:nvPr>
        </p:nvSpPr>
        <p:spPr>
          <a:xfrm>
            <a:off x="628650" y="4354830"/>
            <a:ext cx="7886700" cy="1473698"/>
          </a:xfrm>
          <a:prstGeom prst="rect">
            <a:avLst/>
          </a:prstGeom>
        </p:spPr>
        <p:txBody>
          <a:bodyPr/>
          <a:lstStyle>
            <a:lvl1pPr algn="ctr">
              <a:lnSpc>
                <a:spcPct val="114000"/>
              </a:lnSpc>
              <a:defRPr lang="it-IT" sz="2402" b="1" kern="1200" spc="41" dirty="0" smtClean="0">
                <a:solidFill>
                  <a:srgbClr val="1A2C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Calibri"/>
                <a:cs typeface="+mj-cs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12" name="Rettangolo arrotondato 11"/>
          <p:cNvSpPr/>
          <p:nvPr/>
        </p:nvSpPr>
        <p:spPr>
          <a:xfrm>
            <a:off x="628650" y="6361200"/>
            <a:ext cx="7886700" cy="354330"/>
          </a:xfrm>
          <a:prstGeom prst="roundRect">
            <a:avLst/>
          </a:prstGeom>
          <a:solidFill>
            <a:srgbClr val="FF9C00"/>
          </a:solidFill>
          <a:ln>
            <a:solidFill>
              <a:srgbClr val="FF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764"/>
          </a:p>
        </p:txBody>
      </p:sp>
      <p:sp>
        <p:nvSpPr>
          <p:cNvPr id="13" name="CasellaDiTesto 12"/>
          <p:cNvSpPr txBox="1"/>
          <p:nvPr/>
        </p:nvSpPr>
        <p:spPr>
          <a:xfrm>
            <a:off x="628650" y="6374228"/>
            <a:ext cx="1215562" cy="2268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874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www.synclab.it</a:t>
            </a:r>
            <a:endParaRPr lang="it-IT" sz="764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843862" y="6376978"/>
            <a:ext cx="671489" cy="226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874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© 2017</a:t>
            </a:r>
            <a:endParaRPr lang="it-IT" sz="874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042" y="1"/>
            <a:ext cx="3217919" cy="429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1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DC10-40A0-DE43-894A-5FC5A344497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7F17-FC5E-C049-A518-EE35A1939D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1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1479479"/>
            <a:ext cx="1971676" cy="469748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1479479"/>
            <a:ext cx="5800726" cy="4697484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DC10-40A0-DE43-894A-5FC5A344497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7F17-FC5E-C049-A518-EE35A1939D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300"/>
              <a:buFont typeface="Verdana"/>
              <a:buNone/>
              <a:defRPr sz="2184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291"/>
              </a:spcBef>
              <a:spcAft>
                <a:spcPts val="0"/>
              </a:spcAft>
              <a:buClr>
                <a:srgbClr val="000066"/>
              </a:buClr>
              <a:buSzPts val="2200"/>
              <a:buNone/>
              <a:defRPr sz="1456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spcBef>
                <a:spcPts val="41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57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628DC10-40A0-DE43-894A-5FC5A344497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17" name="Google Shape;17;p26"/>
          <p:cNvSpPr txBox="1">
            <a:spLocks noGrp="1"/>
          </p:cNvSpPr>
          <p:nvPr>
            <p:ph type="ftr" idx="11"/>
          </p:nvPr>
        </p:nvSpPr>
        <p:spPr>
          <a:xfrm>
            <a:off x="3124200" y="6375474"/>
            <a:ext cx="2895600" cy="32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56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it-IT"/>
          </a:p>
        </p:txBody>
      </p:sp>
      <p:sp>
        <p:nvSpPr>
          <p:cNvPr id="18" name="Google Shape;18;p26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2D667F17-FC5E-C049-A518-EE35A1939D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5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799709" y="107756"/>
            <a:ext cx="3544585" cy="127525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DC10-40A0-DE43-894A-5FC5A344497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7F17-FC5E-C049-A518-EE35A1939D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4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310">
                <a:solidFill>
                  <a:schemeClr val="tx1">
                    <a:tint val="75000"/>
                  </a:schemeClr>
                </a:solidFill>
              </a:defRPr>
            </a:lvl1pPr>
            <a:lvl2pPr marL="249624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2pPr>
            <a:lvl3pPr marL="499249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3pPr>
            <a:lvl4pPr marL="748873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4pPr>
            <a:lvl5pPr marL="998498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5pPr>
            <a:lvl6pPr marL="1248122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6pPr>
            <a:lvl7pPr marL="1497746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7pPr>
            <a:lvl8pPr marL="1747370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8pPr>
            <a:lvl9pPr marL="1996995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DC10-40A0-DE43-894A-5FC5A344497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7F17-FC5E-C049-A518-EE35A1939D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2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DC10-40A0-DE43-894A-5FC5A344497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7F17-FC5E-C049-A518-EE35A1939D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1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10" b="1"/>
            </a:lvl1pPr>
            <a:lvl2pPr marL="249624" indent="0">
              <a:buNone/>
              <a:defRPr sz="1092" b="1"/>
            </a:lvl2pPr>
            <a:lvl3pPr marL="499249" indent="0">
              <a:buNone/>
              <a:defRPr sz="982" b="1"/>
            </a:lvl3pPr>
            <a:lvl4pPr marL="748873" indent="0">
              <a:buNone/>
              <a:defRPr sz="874" b="1"/>
            </a:lvl4pPr>
            <a:lvl5pPr marL="998498" indent="0">
              <a:buNone/>
              <a:defRPr sz="874" b="1"/>
            </a:lvl5pPr>
            <a:lvl6pPr marL="1248122" indent="0">
              <a:buNone/>
              <a:defRPr sz="874" b="1"/>
            </a:lvl6pPr>
            <a:lvl7pPr marL="1497746" indent="0">
              <a:buNone/>
              <a:defRPr sz="874" b="1"/>
            </a:lvl7pPr>
            <a:lvl8pPr marL="1747370" indent="0">
              <a:buNone/>
              <a:defRPr sz="874" b="1"/>
            </a:lvl8pPr>
            <a:lvl9pPr marL="1996995" indent="0">
              <a:buNone/>
              <a:defRPr sz="874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310" b="1"/>
            </a:lvl1pPr>
            <a:lvl2pPr marL="249624" indent="0">
              <a:buNone/>
              <a:defRPr sz="1092" b="1"/>
            </a:lvl2pPr>
            <a:lvl3pPr marL="499249" indent="0">
              <a:buNone/>
              <a:defRPr sz="982" b="1"/>
            </a:lvl3pPr>
            <a:lvl4pPr marL="748873" indent="0">
              <a:buNone/>
              <a:defRPr sz="874" b="1"/>
            </a:lvl4pPr>
            <a:lvl5pPr marL="998498" indent="0">
              <a:buNone/>
              <a:defRPr sz="874" b="1"/>
            </a:lvl5pPr>
            <a:lvl6pPr marL="1248122" indent="0">
              <a:buNone/>
              <a:defRPr sz="874" b="1"/>
            </a:lvl6pPr>
            <a:lvl7pPr marL="1497746" indent="0">
              <a:buNone/>
              <a:defRPr sz="874" b="1"/>
            </a:lvl7pPr>
            <a:lvl8pPr marL="1747370" indent="0">
              <a:buNone/>
              <a:defRPr sz="874" b="1"/>
            </a:lvl8pPr>
            <a:lvl9pPr marL="1996995" indent="0">
              <a:buNone/>
              <a:defRPr sz="874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DC10-40A0-DE43-894A-5FC5A344497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7F17-FC5E-C049-A518-EE35A1939D94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Titolo 1"/>
          <p:cNvSpPr>
            <a:spLocks noGrp="1"/>
          </p:cNvSpPr>
          <p:nvPr>
            <p:ph type="title"/>
          </p:nvPr>
        </p:nvSpPr>
        <p:spPr>
          <a:xfrm>
            <a:off x="2799709" y="97482"/>
            <a:ext cx="3544585" cy="127525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202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DC10-40A0-DE43-894A-5FC5A344497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7F17-FC5E-C049-A518-EE35A1939D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7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DC10-40A0-DE43-894A-5FC5A344497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7F17-FC5E-C049-A518-EE35A1939D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9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1412696"/>
            <a:ext cx="2949179" cy="1600200"/>
          </a:xfrm>
        </p:spPr>
        <p:txBody>
          <a:bodyPr anchor="b"/>
          <a:lstStyle>
            <a:lvl1pPr>
              <a:defRPr sz="1748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391" y="2057400"/>
            <a:ext cx="4629150" cy="3803650"/>
          </a:xfrm>
        </p:spPr>
        <p:txBody>
          <a:bodyPr/>
          <a:lstStyle>
            <a:lvl1pPr>
              <a:defRPr sz="1748"/>
            </a:lvl1pPr>
            <a:lvl2pPr>
              <a:defRPr sz="1529"/>
            </a:lvl2pPr>
            <a:lvl3pPr>
              <a:defRPr sz="1310"/>
            </a:lvl3pPr>
            <a:lvl4pPr>
              <a:defRPr sz="1092"/>
            </a:lvl4pPr>
            <a:lvl5pPr>
              <a:defRPr sz="1092"/>
            </a:lvl5pPr>
            <a:lvl6pPr>
              <a:defRPr sz="1092"/>
            </a:lvl6pPr>
            <a:lvl7pPr>
              <a:defRPr sz="1092"/>
            </a:lvl7pPr>
            <a:lvl8pPr>
              <a:defRPr sz="1092"/>
            </a:lvl8pPr>
            <a:lvl9pPr>
              <a:defRPr sz="1092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3051425"/>
            <a:ext cx="2949179" cy="2817563"/>
          </a:xfrm>
        </p:spPr>
        <p:txBody>
          <a:bodyPr/>
          <a:lstStyle>
            <a:lvl1pPr marL="0" indent="0">
              <a:buNone/>
              <a:defRPr sz="874"/>
            </a:lvl1pPr>
            <a:lvl2pPr marL="249624" indent="0">
              <a:buNone/>
              <a:defRPr sz="764"/>
            </a:lvl2pPr>
            <a:lvl3pPr marL="499249" indent="0">
              <a:buNone/>
              <a:defRPr sz="656"/>
            </a:lvl3pPr>
            <a:lvl4pPr marL="748873" indent="0">
              <a:buNone/>
              <a:defRPr sz="546"/>
            </a:lvl4pPr>
            <a:lvl5pPr marL="998498" indent="0">
              <a:buNone/>
              <a:defRPr sz="546"/>
            </a:lvl5pPr>
            <a:lvl6pPr marL="1248122" indent="0">
              <a:buNone/>
              <a:defRPr sz="546"/>
            </a:lvl6pPr>
            <a:lvl7pPr marL="1497746" indent="0">
              <a:buNone/>
              <a:defRPr sz="546"/>
            </a:lvl7pPr>
            <a:lvl8pPr marL="1747370" indent="0">
              <a:buNone/>
              <a:defRPr sz="546"/>
            </a:lvl8pPr>
            <a:lvl9pPr marL="1996995" indent="0">
              <a:buNone/>
              <a:defRPr sz="546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DC10-40A0-DE43-894A-5FC5A344497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7F17-FC5E-C049-A518-EE35A1939D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7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1584788"/>
            <a:ext cx="2949179" cy="1600200"/>
          </a:xfrm>
        </p:spPr>
        <p:txBody>
          <a:bodyPr anchor="b"/>
          <a:lstStyle>
            <a:lvl1pPr>
              <a:defRPr sz="1748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391" y="2057400"/>
            <a:ext cx="4629150" cy="3803650"/>
          </a:xfrm>
        </p:spPr>
        <p:txBody>
          <a:bodyPr/>
          <a:lstStyle>
            <a:lvl1pPr marL="0" indent="0">
              <a:buNone/>
              <a:defRPr sz="1748"/>
            </a:lvl1pPr>
            <a:lvl2pPr marL="249624" indent="0">
              <a:buNone/>
              <a:defRPr sz="1529"/>
            </a:lvl2pPr>
            <a:lvl3pPr marL="499249" indent="0">
              <a:buNone/>
              <a:defRPr sz="1310"/>
            </a:lvl3pPr>
            <a:lvl4pPr marL="748873" indent="0">
              <a:buNone/>
              <a:defRPr sz="1092"/>
            </a:lvl4pPr>
            <a:lvl5pPr marL="998498" indent="0">
              <a:buNone/>
              <a:defRPr sz="1092"/>
            </a:lvl5pPr>
            <a:lvl6pPr marL="1248122" indent="0">
              <a:buNone/>
              <a:defRPr sz="1092"/>
            </a:lvl6pPr>
            <a:lvl7pPr marL="1497746" indent="0">
              <a:buNone/>
              <a:defRPr sz="1092"/>
            </a:lvl7pPr>
            <a:lvl8pPr marL="1747370" indent="0">
              <a:buNone/>
              <a:defRPr sz="1092"/>
            </a:lvl8pPr>
            <a:lvl9pPr marL="1996995" indent="0">
              <a:buNone/>
              <a:defRPr sz="1092"/>
            </a:lvl9pPr>
          </a:lstStyle>
          <a:p>
            <a:r>
              <a:rPr lang="it-IT" smtClean="0"/>
              <a:t>Fare clic sull'icona per inserire un'immagine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3184989"/>
            <a:ext cx="2949179" cy="2683999"/>
          </a:xfrm>
        </p:spPr>
        <p:txBody>
          <a:bodyPr/>
          <a:lstStyle>
            <a:lvl1pPr marL="0" indent="0">
              <a:buNone/>
              <a:defRPr sz="874"/>
            </a:lvl1pPr>
            <a:lvl2pPr marL="249624" indent="0">
              <a:buNone/>
              <a:defRPr sz="764"/>
            </a:lvl2pPr>
            <a:lvl3pPr marL="499249" indent="0">
              <a:buNone/>
              <a:defRPr sz="656"/>
            </a:lvl3pPr>
            <a:lvl4pPr marL="748873" indent="0">
              <a:buNone/>
              <a:defRPr sz="546"/>
            </a:lvl4pPr>
            <a:lvl5pPr marL="998498" indent="0">
              <a:buNone/>
              <a:defRPr sz="546"/>
            </a:lvl5pPr>
            <a:lvl6pPr marL="1248122" indent="0">
              <a:buNone/>
              <a:defRPr sz="546"/>
            </a:lvl6pPr>
            <a:lvl7pPr marL="1497746" indent="0">
              <a:buNone/>
              <a:defRPr sz="546"/>
            </a:lvl7pPr>
            <a:lvl8pPr marL="1747370" indent="0">
              <a:buNone/>
              <a:defRPr sz="546"/>
            </a:lvl8pPr>
            <a:lvl9pPr marL="1996995" indent="0">
              <a:buNone/>
              <a:defRPr sz="546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DC10-40A0-DE43-894A-5FC5A344497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7F17-FC5E-C049-A518-EE35A1939D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8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arrotondato 7"/>
          <p:cNvSpPr/>
          <p:nvPr/>
        </p:nvSpPr>
        <p:spPr>
          <a:xfrm>
            <a:off x="628650" y="6361886"/>
            <a:ext cx="7886700" cy="354330"/>
          </a:xfrm>
          <a:prstGeom prst="roundRect">
            <a:avLst/>
          </a:prstGeom>
          <a:solidFill>
            <a:srgbClr val="FF9C00"/>
          </a:solidFill>
          <a:ln>
            <a:solidFill>
              <a:srgbClr val="FF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764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874" kern="120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1628DC10-40A0-DE43-894A-5FC5A344497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874" kern="120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499249" rtl="0" eaLnBrk="1" latinLnBrk="0" hangingPunct="1">
              <a:defRPr lang="it-IT" sz="874" kern="120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2D667F17-FC5E-C049-A518-EE35A1939D94}" type="slidenum">
              <a:rPr lang="en-US" smtClean="0"/>
              <a:t>‹N›</a:t>
            </a:fld>
            <a:endParaRPr lang="en-US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799709" y="107949"/>
            <a:ext cx="3544585" cy="1275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20546"/>
            <a:ext cx="2083118" cy="85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0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 spd="med">
    <p:fade/>
  </p:transition>
  <p:txStyles>
    <p:titleStyle>
      <a:lvl1pPr algn="ctr" defTabSz="499249" rtl="0" eaLnBrk="1" latinLnBrk="0" hangingPunct="1">
        <a:lnSpc>
          <a:spcPct val="90000"/>
        </a:lnSpc>
        <a:spcBef>
          <a:spcPct val="0"/>
        </a:spcBef>
        <a:buNone/>
        <a:defRPr sz="1748" kern="1200">
          <a:solidFill>
            <a:srgbClr val="1A2C4B"/>
          </a:solidFill>
          <a:latin typeface="+mj-lt"/>
          <a:ea typeface="+mj-ea"/>
          <a:cs typeface="+mj-cs"/>
        </a:defRPr>
      </a:lvl1pPr>
    </p:titleStyle>
    <p:bodyStyle>
      <a:lvl1pPr marL="124812" indent="-124812" algn="l" defTabSz="499249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529" kern="1200">
          <a:solidFill>
            <a:srgbClr val="1A2C4B"/>
          </a:solidFill>
          <a:latin typeface="+mn-lt"/>
          <a:ea typeface="+mn-ea"/>
          <a:cs typeface="+mn-cs"/>
        </a:defRPr>
      </a:lvl1pPr>
      <a:lvl2pPr marL="374437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310" kern="1200">
          <a:solidFill>
            <a:srgbClr val="FF9C00"/>
          </a:solidFill>
          <a:latin typeface="+mn-lt"/>
          <a:ea typeface="+mn-ea"/>
          <a:cs typeface="+mn-cs"/>
        </a:defRPr>
      </a:lvl2pPr>
      <a:lvl3pPr marL="624061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092" kern="1200">
          <a:solidFill>
            <a:srgbClr val="1A2C4B"/>
          </a:solidFill>
          <a:latin typeface="+mn-lt"/>
          <a:ea typeface="+mn-ea"/>
          <a:cs typeface="+mn-cs"/>
        </a:defRPr>
      </a:lvl3pPr>
      <a:lvl4pPr marL="873686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rgbClr val="FF9C00"/>
          </a:solidFill>
          <a:latin typeface="+mn-lt"/>
          <a:ea typeface="+mn-ea"/>
          <a:cs typeface="+mn-cs"/>
        </a:defRPr>
      </a:lvl4pPr>
      <a:lvl5pPr marL="1123310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rgbClr val="1A2C4B"/>
          </a:solidFill>
          <a:latin typeface="+mn-lt"/>
          <a:ea typeface="+mn-ea"/>
          <a:cs typeface="+mn-cs"/>
        </a:defRPr>
      </a:lvl5pPr>
      <a:lvl6pPr marL="1372934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6pPr>
      <a:lvl7pPr marL="1622558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7pPr>
      <a:lvl8pPr marL="1872182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8pPr>
      <a:lvl9pPr marL="2121807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1pPr>
      <a:lvl2pPr marL="249624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2pPr>
      <a:lvl3pPr marL="499249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3pPr>
      <a:lvl4pPr marL="748873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4pPr>
      <a:lvl5pPr marL="998498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5pPr>
      <a:lvl6pPr marL="1248122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6pPr>
      <a:lvl7pPr marL="1497746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7pPr>
      <a:lvl8pPr marL="1747370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8pPr>
      <a:lvl9pPr marL="1996995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ctrTitle"/>
          </p:nvPr>
        </p:nvSpPr>
        <p:spPr>
          <a:xfrm>
            <a:off x="376238" y="2050840"/>
            <a:ext cx="8391525" cy="16430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t-IT" sz="3600" spc="300" dirty="0">
                <a:solidFill>
                  <a:srgbClr val="FFC000"/>
                </a:solidFill>
                <a:latin typeface="Impact" pitchFamily="34" charset="0"/>
              </a:rPr>
              <a:t>Corso JAVA</a:t>
            </a:r>
            <a:r>
              <a:rPr lang="it-IT" sz="2800" spc="300" dirty="0">
                <a:solidFill>
                  <a:srgbClr val="FFC000"/>
                </a:solidFill>
                <a:latin typeface="Impact" pitchFamily="34" charset="0"/>
              </a:rPr>
              <a:t/>
            </a:r>
            <a:br>
              <a:rPr lang="it-IT" sz="2800" spc="300" dirty="0">
                <a:solidFill>
                  <a:srgbClr val="FFC000"/>
                </a:solidFill>
                <a:latin typeface="Impact" pitchFamily="34" charset="0"/>
              </a:rPr>
            </a:br>
            <a:r>
              <a:rPr lang="it-IT" sz="2800" spc="300" dirty="0" smtClean="0">
                <a:solidFill>
                  <a:srgbClr val="FFC000"/>
                </a:solidFill>
                <a:latin typeface="Impact" pitchFamily="34" charset="0"/>
              </a:rPr>
              <a:t>Incapsulamento</a:t>
            </a:r>
            <a:r>
              <a:rPr lang="it-IT" sz="3600" spc="500" dirty="0">
                <a:solidFill>
                  <a:schemeClr val="accent1"/>
                </a:solidFill>
                <a:latin typeface="Impact" pitchFamily="34" charset="0"/>
              </a:rPr>
              <a:t/>
            </a:r>
            <a:br>
              <a:rPr lang="it-IT" sz="3600" spc="500" dirty="0">
                <a:solidFill>
                  <a:schemeClr val="accent1"/>
                </a:solidFill>
                <a:latin typeface="Impact" pitchFamily="34" charset="0"/>
              </a:rPr>
            </a:br>
            <a:endParaRPr lang="it-IT" sz="2000" dirty="0">
              <a:solidFill>
                <a:schemeClr val="accent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9356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73156" y="25400"/>
            <a:ext cx="7459662" cy="1143000"/>
          </a:xfrm>
        </p:spPr>
        <p:txBody>
          <a:bodyPr/>
          <a:lstStyle/>
          <a:p>
            <a:r>
              <a:rPr lang="it-IT" sz="4000" dirty="0">
                <a:solidFill>
                  <a:srgbClr val="FFC000"/>
                </a:solidFill>
              </a:rPr>
              <a:t>Scala di visibilità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2025359"/>
            <a:ext cx="7031037" cy="274796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it-IT" sz="2000"/>
              <a:t>PUBLIC: visibile ovunque</a:t>
            </a:r>
          </a:p>
          <a:p>
            <a:endParaRPr lang="it-IT" sz="2000"/>
          </a:p>
          <a:p>
            <a:r>
              <a:rPr lang="it-IT" sz="2000"/>
              <a:t>PROTECTED: visibile al pacchetto e a tutte le sottoclassi</a:t>
            </a:r>
          </a:p>
          <a:p>
            <a:endParaRPr lang="it-IT" sz="2000"/>
          </a:p>
          <a:p>
            <a:r>
              <a:rPr lang="it-IT" sz="2000"/>
              <a:t>IMPOSTAZIONE PREDEFINITA: visibile al pacchetto</a:t>
            </a:r>
          </a:p>
          <a:p>
            <a:endParaRPr lang="it-IT" sz="2000"/>
          </a:p>
          <a:p>
            <a:r>
              <a:rPr lang="it-IT" sz="2000"/>
              <a:t>PRIVATE: visibile solo alla classe di appartenenza</a:t>
            </a:r>
          </a:p>
        </p:txBody>
      </p:sp>
      <p:sp>
        <p:nvSpPr>
          <p:cNvPr id="54282" name="AutoShape 10"/>
          <p:cNvSpPr>
            <a:spLocks noChangeArrowheads="1"/>
          </p:cNvSpPr>
          <p:nvPr/>
        </p:nvSpPr>
        <p:spPr bwMode="auto">
          <a:xfrm rot="16200000">
            <a:off x="144463" y="3008022"/>
            <a:ext cx="1223962" cy="576262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300038" y="1988847"/>
            <a:ext cx="9667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it-IT" sz="1600"/>
              <a:t>massima</a:t>
            </a:r>
          </a:p>
          <a:p>
            <a:pPr algn="ctr"/>
            <a:r>
              <a:rPr lang="it-IT" sz="1600"/>
              <a:t>visibilità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293688" y="4124034"/>
            <a:ext cx="8937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it-IT" sz="1600"/>
              <a:t>minima</a:t>
            </a:r>
          </a:p>
          <a:p>
            <a:pPr algn="ctr"/>
            <a:r>
              <a:rPr lang="it-IT" sz="1600"/>
              <a:t>visibilità</a:t>
            </a:r>
          </a:p>
        </p:txBody>
      </p:sp>
    </p:spTree>
    <p:extLst>
      <p:ext uri="{BB962C8B-B14F-4D97-AF65-F5344CB8AC3E}">
        <p14:creationId xmlns:p14="http://schemas.microsoft.com/office/powerpoint/2010/main" val="39840121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39454" y="0"/>
            <a:ext cx="8753764" cy="1143000"/>
          </a:xfrm>
        </p:spPr>
        <p:txBody>
          <a:bodyPr/>
          <a:lstStyle/>
          <a:p>
            <a:r>
              <a:rPr lang="en-US" sz="4000" dirty="0" err="1">
                <a:solidFill>
                  <a:srgbClr val="FFC000"/>
                </a:solidFill>
              </a:rPr>
              <a:t>Impostare</a:t>
            </a:r>
            <a:r>
              <a:rPr lang="en-US" sz="4000" dirty="0">
                <a:solidFill>
                  <a:srgbClr val="FFC000"/>
                </a:solidFill>
              </a:rPr>
              <a:t> le </a:t>
            </a:r>
            <a:r>
              <a:rPr lang="en-US" sz="4000" dirty="0" err="1">
                <a:solidFill>
                  <a:srgbClr val="FFC000"/>
                </a:solidFill>
              </a:rPr>
              <a:t>classi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905000"/>
            <a:ext cx="7772400" cy="3886200"/>
          </a:xfrm>
        </p:spPr>
        <p:txBody>
          <a:bodyPr/>
          <a:lstStyle/>
          <a:p>
            <a:r>
              <a:rPr lang="it-IT" sz="2400"/>
              <a:t>Attributi </a:t>
            </a:r>
            <a:r>
              <a:rPr lang="it-IT" sz="2400" u="sng"/>
              <a:t>preferibilmente</a:t>
            </a:r>
            <a:r>
              <a:rPr lang="it-IT" sz="2400"/>
              <a:t> privati</a:t>
            </a:r>
          </a:p>
          <a:p>
            <a:r>
              <a:rPr lang="it-IT" sz="2400"/>
              <a:t>Inizializzare sempre i dati (costruttore)</a:t>
            </a:r>
          </a:p>
          <a:p>
            <a:r>
              <a:rPr lang="it-IT" sz="2400"/>
              <a:t>Inserire metodi di accesso/modifica </a:t>
            </a:r>
            <a:r>
              <a:rPr lang="it-IT" sz="2400" u="sng"/>
              <a:t>solo</a:t>
            </a:r>
            <a:r>
              <a:rPr lang="it-IT" sz="2400"/>
              <a:t> se opportuni</a:t>
            </a:r>
          </a:p>
          <a:p>
            <a:pPr>
              <a:buFont typeface="Wingdings" charset="0"/>
              <a:buNone/>
            </a:pPr>
            <a:endParaRPr lang="it-IT" sz="2400"/>
          </a:p>
          <a:p>
            <a:r>
              <a:rPr lang="it-IT" sz="2400"/>
              <a:t>Non utilizzare troppi tipi essenziali </a:t>
            </a:r>
            <a:r>
              <a:rPr lang="it-IT" sz="2200"/>
              <a:t>(cioè, se necessario, creare una nuova classe per contenerli)</a:t>
            </a:r>
          </a:p>
          <a:p>
            <a:r>
              <a:rPr lang="it-IT" sz="2400"/>
              <a:t>Suddividere le classi con troppe responsabilità</a:t>
            </a:r>
          </a:p>
          <a:p>
            <a:r>
              <a:rPr lang="it-IT" sz="2400"/>
              <a:t>Assegnare a classi e metodi nomi significativi</a:t>
            </a:r>
          </a:p>
        </p:txBody>
      </p:sp>
    </p:spTree>
    <p:extLst>
      <p:ext uri="{BB962C8B-B14F-4D97-AF65-F5344CB8AC3E}">
        <p14:creationId xmlns:p14="http://schemas.microsoft.com/office/powerpoint/2010/main" val="3132424461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145" y="76200"/>
            <a:ext cx="8806873" cy="838200"/>
          </a:xfrm>
        </p:spPr>
        <p:txBody>
          <a:bodyPr/>
          <a:lstStyle/>
          <a:p>
            <a:r>
              <a:rPr lang="en-US" sz="4000" dirty="0" err="1">
                <a:solidFill>
                  <a:srgbClr val="FFC000"/>
                </a:solidFill>
              </a:rPr>
              <a:t>Impostare</a:t>
            </a:r>
            <a:r>
              <a:rPr lang="en-US" sz="4000" dirty="0">
                <a:solidFill>
                  <a:srgbClr val="FFC000"/>
                </a:solidFill>
              </a:rPr>
              <a:t> le </a:t>
            </a:r>
            <a:r>
              <a:rPr lang="en-US" sz="4000" dirty="0" err="1">
                <a:solidFill>
                  <a:srgbClr val="FFC000"/>
                </a:solidFill>
              </a:rPr>
              <a:t>classi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905000"/>
            <a:ext cx="7010400" cy="47244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it-IT" sz="2800"/>
              <a:t>Utilizzare una forma standard</a:t>
            </a:r>
          </a:p>
          <a:p>
            <a:pPr>
              <a:lnSpc>
                <a:spcPct val="60000"/>
              </a:lnSpc>
              <a:buFont typeface="Wingdings" charset="0"/>
              <a:buNone/>
            </a:pPr>
            <a:endParaRPr lang="it-IT" sz="2800"/>
          </a:p>
          <a:p>
            <a:r>
              <a:rPr lang="it-IT" sz="2800"/>
              <a:t>Dividere le sezioni:</a:t>
            </a:r>
          </a:p>
          <a:p>
            <a:pPr>
              <a:buClr>
                <a:schemeClr val="hlink"/>
              </a:buClr>
            </a:pPr>
            <a:r>
              <a:rPr lang="it-IT" sz="2200"/>
              <a:t>pubbliche </a:t>
            </a:r>
          </a:p>
          <a:p>
            <a:pPr>
              <a:buClr>
                <a:schemeClr val="hlink"/>
              </a:buClr>
            </a:pPr>
            <a:r>
              <a:rPr lang="it-IT" sz="2200"/>
              <a:t>private</a:t>
            </a:r>
          </a:p>
          <a:p>
            <a:pPr>
              <a:buClr>
                <a:schemeClr val="hlink"/>
              </a:buClr>
            </a:pPr>
            <a:r>
              <a:rPr lang="it-IT" sz="2200"/>
              <a:t>pubbliche nel package</a:t>
            </a:r>
          </a:p>
          <a:p>
            <a:pPr>
              <a:lnSpc>
                <a:spcPct val="120000"/>
              </a:lnSpc>
            </a:pPr>
            <a:r>
              <a:rPr lang="it-IT" sz="2800"/>
              <a:t>In ciascuna sezione, inserire poi:</a:t>
            </a:r>
          </a:p>
          <a:p>
            <a:pPr>
              <a:buClr>
                <a:schemeClr val="accent2"/>
              </a:buClr>
            </a:pPr>
            <a:r>
              <a:rPr lang="it-IT" sz="2200"/>
              <a:t>costanti	</a:t>
            </a:r>
          </a:p>
          <a:p>
            <a:pPr>
              <a:buClr>
                <a:schemeClr val="accent2"/>
              </a:buClr>
            </a:pPr>
            <a:r>
              <a:rPr lang="it-IT" sz="2200"/>
              <a:t>costruttori - metodi - metodi statici</a:t>
            </a:r>
          </a:p>
          <a:p>
            <a:pPr>
              <a:buClr>
                <a:schemeClr val="accent2"/>
              </a:buClr>
            </a:pPr>
            <a:r>
              <a:rPr lang="it-IT" sz="2200"/>
              <a:t>variabili - variabili statiche</a:t>
            </a:r>
          </a:p>
        </p:txBody>
      </p:sp>
    </p:spTree>
    <p:extLst>
      <p:ext uri="{BB962C8B-B14F-4D97-AF65-F5344CB8AC3E}">
        <p14:creationId xmlns:p14="http://schemas.microsoft.com/office/powerpoint/2010/main" val="377738866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454563" y="50799"/>
            <a:ext cx="7239000" cy="1143000"/>
          </a:xfrm>
        </p:spPr>
        <p:txBody>
          <a:bodyPr/>
          <a:lstStyle/>
          <a:p>
            <a:r>
              <a:rPr lang="it-IT" sz="4800" dirty="0">
                <a:solidFill>
                  <a:srgbClr val="FFC000"/>
                </a:solidFill>
              </a:rPr>
              <a:t>Incapsulamento</a:t>
            </a:r>
          </a:p>
        </p:txBody>
      </p:sp>
      <p:pic>
        <p:nvPicPr>
          <p:cNvPr id="99332" name="Picture 1028" descr="C:\Documents and Settings\Administrator\Documenti\Immagini\cassafort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945" y="3343564"/>
            <a:ext cx="2286000" cy="201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298185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3091" y="33338"/>
            <a:ext cx="8883073" cy="1143000"/>
          </a:xfrm>
        </p:spPr>
        <p:txBody>
          <a:bodyPr/>
          <a:lstStyle/>
          <a:p>
            <a:r>
              <a:rPr lang="it-IT" sz="4000" dirty="0">
                <a:solidFill>
                  <a:srgbClr val="FFC000"/>
                </a:solidFill>
              </a:rPr>
              <a:t>Consistenza degli oggetti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/>
              <a:t>La consistenza e coerenza di un oggetto nel tempo dipende dal valore dei suoi attributi</a:t>
            </a:r>
          </a:p>
          <a:p>
            <a:pPr>
              <a:lnSpc>
                <a:spcPct val="90000"/>
              </a:lnSpc>
            </a:pPr>
            <a:endParaRPr lang="it-IT"/>
          </a:p>
          <a:p>
            <a:pPr>
              <a:lnSpc>
                <a:spcPct val="90000"/>
              </a:lnSpc>
            </a:pPr>
            <a:r>
              <a:rPr lang="it-IT"/>
              <a:t>Le operazioni di </a:t>
            </a:r>
            <a:r>
              <a:rPr lang="it-IT" b="1"/>
              <a:t>scrittura</a:t>
            </a:r>
            <a:r>
              <a:rPr lang="it-IT"/>
              <a:t>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/>
              <a:t>sugli attributi sono le più </a:t>
            </a:r>
            <a:r>
              <a:rPr lang="it-IT" b="1"/>
              <a:t>pericolose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/>
              <a:t>perché impattano sull’architettura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/>
              <a:t>dell’oggetto.</a:t>
            </a:r>
          </a:p>
        </p:txBody>
      </p:sp>
      <p:pic>
        <p:nvPicPr>
          <p:cNvPr id="100356" name="Picture 4" descr="C:\Documents and Settings\docente\Dati applicazioni\Microsoft\Media Catalog\Downloaded Clips\cl4f\j0198979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124200"/>
            <a:ext cx="1893888" cy="137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10574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143847" y="6927"/>
            <a:ext cx="7459662" cy="1143000"/>
          </a:xfrm>
        </p:spPr>
        <p:txBody>
          <a:bodyPr/>
          <a:lstStyle/>
          <a:p>
            <a:r>
              <a:rPr lang="it-IT" sz="4000" dirty="0">
                <a:solidFill>
                  <a:srgbClr val="FFC000"/>
                </a:solidFill>
              </a:rPr>
              <a:t>Incapsulamento dei dati</a:t>
            </a:r>
          </a:p>
        </p:txBody>
      </p:sp>
      <p:sp>
        <p:nvSpPr>
          <p:cNvPr id="10137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L’incapsulamento è la tecnica con cui Java consente di rendere sicure le classi progettate.</a:t>
            </a:r>
          </a:p>
          <a:p>
            <a:endParaRPr lang="it-IT" dirty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r>
              <a:rPr lang="it-IT" dirty="0" smtClean="0"/>
              <a:t>Consiste </a:t>
            </a:r>
            <a:r>
              <a:rPr lang="it-IT" dirty="0"/>
              <a:t>nel </a:t>
            </a:r>
            <a:r>
              <a:rPr lang="it-IT" u="sng" dirty="0"/>
              <a:t>vietare</a:t>
            </a:r>
            <a:r>
              <a:rPr lang="it-IT" dirty="0"/>
              <a:t> l’accesso diretto agli attributi di un oggetto.</a:t>
            </a:r>
          </a:p>
          <a:p>
            <a:pPr>
              <a:buFont typeface="Wingdings" charset="0"/>
              <a:buNone/>
            </a:pPr>
            <a:endParaRPr lang="it-IT" u="sng" dirty="0"/>
          </a:p>
        </p:txBody>
      </p:sp>
      <p:pic>
        <p:nvPicPr>
          <p:cNvPr id="101380" name="Picture 1028" descr="C:\Documents and Settings\docente\Dati applicazioni\Microsoft\Media Catalog\Downloaded Clips\cl2\BD06009_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073" y="3819382"/>
            <a:ext cx="1268413" cy="127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26483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489633" y="-2741"/>
            <a:ext cx="7459662" cy="1143000"/>
          </a:xfrm>
        </p:spPr>
        <p:txBody>
          <a:bodyPr/>
          <a:lstStyle/>
          <a:p>
            <a:r>
              <a:rPr lang="it-IT" sz="4000" dirty="0">
                <a:solidFill>
                  <a:srgbClr val="FFC000"/>
                </a:solidFill>
              </a:rPr>
              <a:t>Come si realizza</a:t>
            </a:r>
          </a:p>
        </p:txBody>
      </p:sp>
      <p:sp>
        <p:nvSpPr>
          <p:cNvPr id="102403" name="Rectangle 2051"/>
          <p:cNvSpPr>
            <a:spLocks noGrp="1" noChangeArrowheads="1"/>
          </p:cNvSpPr>
          <p:nvPr>
            <p:ph idx="1"/>
          </p:nvPr>
        </p:nvSpPr>
        <p:spPr>
          <a:xfrm>
            <a:off x="974870" y="1685204"/>
            <a:ext cx="7772400" cy="4383087"/>
          </a:xfrm>
        </p:spPr>
        <p:txBody>
          <a:bodyPr/>
          <a:lstStyle/>
          <a:p>
            <a:r>
              <a:rPr lang="it-IT" sz="2800"/>
              <a:t>Si nascondono gli attributi con il modificatore di accesso </a:t>
            </a:r>
            <a:r>
              <a:rPr lang="it-IT" sz="2800" b="1"/>
              <a:t>private</a:t>
            </a:r>
            <a:endParaRPr lang="it-IT" sz="2800"/>
          </a:p>
          <a:p>
            <a:r>
              <a:rPr lang="it-IT" sz="2800"/>
              <a:t>Si implementano i metodi di lettura e scrittura degli attributi:</a:t>
            </a:r>
          </a:p>
          <a:p>
            <a:pPr lvl="1"/>
            <a:r>
              <a:rPr lang="it-IT" sz="2000" b="1">
                <a:latin typeface="Courier New" charset="0"/>
              </a:rPr>
              <a:t>tipoAttributo getAttribute()</a:t>
            </a:r>
            <a:r>
              <a:rPr lang="it-IT" sz="2000">
                <a:latin typeface="Courier New" charset="0"/>
              </a:rPr>
              <a:t>      </a:t>
            </a:r>
            <a:r>
              <a:rPr lang="it-IT" sz="1800" b="1" i="1">
                <a:solidFill>
                  <a:srgbClr val="990099"/>
                </a:solidFill>
                <a:latin typeface="Courier New" charset="0"/>
              </a:rPr>
              <a:t>READ</a:t>
            </a:r>
          </a:p>
          <a:p>
            <a:pPr lvl="1"/>
            <a:r>
              <a:rPr lang="it-IT" sz="2000" b="1">
                <a:latin typeface="Courier New" charset="0"/>
              </a:rPr>
              <a:t>void setAttribute(tipoAttributo)</a:t>
            </a:r>
            <a:r>
              <a:rPr lang="it-IT" sz="2000">
                <a:latin typeface="Courier New" charset="0"/>
              </a:rPr>
              <a:t>  </a:t>
            </a:r>
            <a:r>
              <a:rPr lang="it-IT" sz="1800" b="1" i="1">
                <a:solidFill>
                  <a:srgbClr val="3366CC"/>
                </a:solidFill>
                <a:latin typeface="Courier New" charset="0"/>
              </a:rPr>
              <a:t>WRITE</a:t>
            </a:r>
          </a:p>
          <a:p>
            <a:pPr lvl="1">
              <a:buFont typeface="Wingdings" charset="0"/>
              <a:buNone/>
            </a:pPr>
            <a:endParaRPr lang="it-IT" sz="1800" i="1"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it-IT" sz="2800"/>
              <a:t>NB: Nel metodo di lettura, se il tipo </a:t>
            </a:r>
            <a:r>
              <a:rPr lang="it-IT" sz="2800" u="sng"/>
              <a:t>non</a:t>
            </a:r>
            <a:r>
              <a:rPr lang="it-IT" sz="2800"/>
              <a:t> è primitivo, è preferibile, ritornare una </a:t>
            </a:r>
            <a:r>
              <a:rPr lang="it-IT" sz="2800" b="1"/>
              <a:t>copia</a:t>
            </a:r>
            <a:r>
              <a:rPr lang="it-IT" sz="2800"/>
              <a:t> dell’oggetto, </a:t>
            </a:r>
            <a:r>
              <a:rPr lang="it-IT" sz="2800" u="sng"/>
              <a:t>non il suo riferimento</a:t>
            </a:r>
          </a:p>
        </p:txBody>
      </p:sp>
    </p:spTree>
    <p:extLst>
      <p:ext uri="{BB962C8B-B14F-4D97-AF65-F5344CB8AC3E}">
        <p14:creationId xmlns:p14="http://schemas.microsoft.com/office/powerpoint/2010/main" val="35724912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92764" y="180108"/>
            <a:ext cx="5638800" cy="762000"/>
          </a:xfrm>
        </p:spPr>
        <p:txBody>
          <a:bodyPr/>
          <a:lstStyle/>
          <a:p>
            <a:r>
              <a:rPr lang="en-US" sz="4000" dirty="0" err="1">
                <a:solidFill>
                  <a:srgbClr val="FFC000"/>
                </a:solidFill>
              </a:rPr>
              <a:t>Modificatori</a:t>
            </a:r>
            <a:r>
              <a:rPr lang="en-US" sz="4000" dirty="0">
                <a:solidFill>
                  <a:srgbClr val="FFC000"/>
                </a:solidFill>
              </a:rPr>
              <a:t> di </a:t>
            </a:r>
            <a:r>
              <a:rPr lang="en-US" sz="4000" dirty="0" err="1">
                <a:solidFill>
                  <a:srgbClr val="FFC000"/>
                </a:solidFill>
              </a:rPr>
              <a:t>accesso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057400"/>
            <a:ext cx="7772400" cy="205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sz="2800"/>
              <a:t>I modificatori di accesso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800"/>
              <a:t>	descrivono chi può usare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it-IT" sz="2800"/>
          </a:p>
          <a:p>
            <a:pPr lvl="1">
              <a:lnSpc>
                <a:spcPct val="90000"/>
              </a:lnSpc>
            </a:pPr>
            <a:r>
              <a:rPr lang="it-IT"/>
              <a:t>metodi</a:t>
            </a:r>
            <a:endParaRPr lang="it-IT" i="1"/>
          </a:p>
          <a:p>
            <a:pPr lvl="1">
              <a:lnSpc>
                <a:spcPct val="90000"/>
              </a:lnSpc>
            </a:pPr>
            <a:r>
              <a:rPr lang="it-IT"/>
              <a:t>variabili di istanza </a:t>
            </a:r>
          </a:p>
          <a:p>
            <a:pPr lvl="1">
              <a:lnSpc>
                <a:spcPct val="90000"/>
              </a:lnSpc>
            </a:pPr>
            <a:r>
              <a:rPr lang="it-IT"/>
              <a:t>classi</a:t>
            </a:r>
          </a:p>
        </p:txBody>
      </p:sp>
      <p:pic>
        <p:nvPicPr>
          <p:cNvPr id="15380" name="Picture 20" descr="C:\Documents and Settings\docente\Dati applicazioni\Microsoft\Media Catalog\Downloaded Clips\cl76\j0297133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48000"/>
            <a:ext cx="1438275" cy="180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807350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051"/>
          <p:cNvSpPr>
            <a:spLocks noGrp="1" noChangeArrowheads="1"/>
          </p:cNvSpPr>
          <p:nvPr>
            <p:ph idx="1"/>
          </p:nvPr>
        </p:nvSpPr>
        <p:spPr>
          <a:xfrm>
            <a:off x="609600" y="2057400"/>
            <a:ext cx="8001000" cy="41148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620000" algn="l"/>
              </a:tabLst>
            </a:pPr>
            <a:r>
              <a:rPr lang="it-IT" sz="2800">
                <a:solidFill>
                  <a:srgbClr val="3366FF"/>
                </a:solidFill>
              </a:rPr>
              <a:t>Attributi</a:t>
            </a:r>
            <a:r>
              <a:rPr lang="it-IT" sz="2800"/>
              <a:t>:</a:t>
            </a:r>
            <a:r>
              <a:rPr lang="it-IT" sz="2400"/>
              <a:t>permette a chiunque abbia un riferimento ad un oggetto di questo tipo di modificare queste variabili</a:t>
            </a:r>
            <a:r>
              <a:rPr lang="it-IT" sz="2800"/>
              <a:t>.</a:t>
            </a:r>
          </a:p>
          <a:p>
            <a:pPr marL="568325" lvl="1" indent="0">
              <a:lnSpc>
                <a:spcPct val="90000"/>
              </a:lnSpc>
              <a:tabLst>
                <a:tab pos="7620000" algn="l"/>
              </a:tabLst>
            </a:pPr>
            <a:r>
              <a:rPr lang="it-IT" sz="2400"/>
              <a:t>   </a:t>
            </a:r>
            <a:r>
              <a:rPr lang="it-IT" sz="2000"/>
              <a:t>è pericoloso, perché potrebbe creare danni all’architettura degli oggetti.</a:t>
            </a:r>
          </a:p>
          <a:p>
            <a:pPr>
              <a:lnSpc>
                <a:spcPct val="90000"/>
              </a:lnSpc>
              <a:buFont typeface="Wingdings" charset="0"/>
              <a:buNone/>
              <a:tabLst>
                <a:tab pos="7620000" algn="l"/>
              </a:tabLst>
            </a:pPr>
            <a:endParaRPr lang="it-IT" sz="2000"/>
          </a:p>
          <a:p>
            <a:pPr>
              <a:lnSpc>
                <a:spcPct val="90000"/>
              </a:lnSpc>
              <a:tabLst>
                <a:tab pos="7620000" algn="l"/>
              </a:tabLst>
            </a:pPr>
            <a:r>
              <a:rPr lang="it-IT" sz="2800">
                <a:solidFill>
                  <a:srgbClr val="3366FF"/>
                </a:solidFill>
              </a:rPr>
              <a:t>Metodi</a:t>
            </a:r>
            <a:r>
              <a:rPr lang="it-IT" sz="2800"/>
              <a:t>: </a:t>
            </a:r>
            <a:r>
              <a:rPr lang="it-IT" sz="2400"/>
              <a:t>chiunque può richiamare questi metodi</a:t>
            </a:r>
          </a:p>
          <a:p>
            <a:pPr>
              <a:lnSpc>
                <a:spcPct val="90000"/>
              </a:lnSpc>
              <a:tabLst>
                <a:tab pos="7620000" algn="l"/>
              </a:tabLst>
            </a:pPr>
            <a:r>
              <a:rPr lang="it-IT" sz="2800">
                <a:solidFill>
                  <a:srgbClr val="3366FF"/>
                </a:solidFill>
              </a:rPr>
              <a:t>Classi</a:t>
            </a:r>
            <a:r>
              <a:rPr lang="it-IT" sz="2800"/>
              <a:t>: </a:t>
            </a:r>
            <a:r>
              <a:rPr lang="it-IT" sz="2400"/>
              <a:t>qualunque classe può utilizzare questa classe</a:t>
            </a:r>
          </a:p>
          <a:p>
            <a:pPr>
              <a:lnSpc>
                <a:spcPct val="90000"/>
              </a:lnSpc>
              <a:tabLst>
                <a:tab pos="7620000" algn="l"/>
              </a:tabLst>
            </a:pPr>
            <a:endParaRPr lang="it-IT" sz="2400"/>
          </a:p>
          <a:p>
            <a:pPr>
              <a:lnSpc>
                <a:spcPct val="90000"/>
              </a:lnSpc>
              <a:buFont typeface="Wingdings" charset="0"/>
              <a:buNone/>
              <a:tabLst>
                <a:tab pos="7620000" algn="l"/>
              </a:tabLst>
            </a:pPr>
            <a:r>
              <a:rPr lang="it-IT" sz="2800"/>
              <a:t>	</a:t>
            </a:r>
            <a:r>
              <a:rPr lang="it-IT" sz="2400" i="1"/>
              <a:t>NB: Un file può contenere al max 1 classe pubblica (che da il nome al file).</a:t>
            </a:r>
          </a:p>
        </p:txBody>
      </p:sp>
      <p:sp>
        <p:nvSpPr>
          <p:cNvPr id="43018" name="Rectangle 2058"/>
          <p:cNvSpPr>
            <a:spLocks noChangeArrowheads="1"/>
          </p:cNvSpPr>
          <p:nvPr/>
        </p:nvSpPr>
        <p:spPr bwMode="auto">
          <a:xfrm>
            <a:off x="2807854" y="27709"/>
            <a:ext cx="7315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sz="4000" dirty="0" err="1">
                <a:solidFill>
                  <a:srgbClr val="FFC000"/>
                </a:solidFill>
              </a:rPr>
              <a:t>Modificatore</a:t>
            </a:r>
            <a:r>
              <a:rPr lang="en-US" sz="4000" dirty="0">
                <a:solidFill>
                  <a:srgbClr val="FFC000"/>
                </a:solidFill>
              </a:rPr>
              <a:t> public</a:t>
            </a:r>
          </a:p>
        </p:txBody>
      </p:sp>
      <p:pic>
        <p:nvPicPr>
          <p:cNvPr id="43023" name="Picture 2063" descr="C:\Documents and Settings\docente\Dati applicazioni\Microsoft\Media Catalog\Downloaded Clips\cl2\BD06662_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33400"/>
            <a:ext cx="15240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651470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318328" y="220663"/>
            <a:ext cx="5867400" cy="685800"/>
          </a:xfrm>
        </p:spPr>
        <p:txBody>
          <a:bodyPr/>
          <a:lstStyle/>
          <a:p>
            <a:r>
              <a:rPr lang="it-IT" sz="4000" dirty="0">
                <a:solidFill>
                  <a:srgbClr val="FFC000"/>
                </a:solidFill>
              </a:rPr>
              <a:t>Modificatore </a:t>
            </a:r>
            <a:r>
              <a:rPr lang="it-IT" sz="4000" dirty="0" err="1">
                <a:solidFill>
                  <a:srgbClr val="FFC000"/>
                </a:solidFill>
              </a:rPr>
              <a:t>protected</a:t>
            </a:r>
            <a:endParaRPr lang="it-IT" dirty="0">
              <a:solidFill>
                <a:srgbClr val="FFC000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57400"/>
            <a:ext cx="7772400" cy="3733800"/>
          </a:xfrm>
        </p:spPr>
        <p:txBody>
          <a:bodyPr/>
          <a:lstStyle/>
          <a:p>
            <a:r>
              <a:rPr lang="it-IT" sz="2400"/>
              <a:t>Consente la visibilità di attributi &amp; metodi di una classe ad una famiglia di classi:</a:t>
            </a:r>
          </a:p>
          <a:p>
            <a:pPr lvl="1"/>
            <a:r>
              <a:rPr lang="it-IT" sz="2400"/>
              <a:t>Le sottoclassi</a:t>
            </a:r>
          </a:p>
          <a:p>
            <a:pPr lvl="1"/>
            <a:r>
              <a:rPr lang="it-IT" sz="2400"/>
              <a:t>Tutte le classi del pacchetto</a:t>
            </a:r>
          </a:p>
          <a:p>
            <a:pPr lvl="1"/>
            <a:endParaRPr lang="it-IT" sz="2000"/>
          </a:p>
          <a:p>
            <a:r>
              <a:rPr lang="it-IT" sz="2400"/>
              <a:t>Attributi e metodi </a:t>
            </a:r>
            <a:r>
              <a:rPr lang="it-IT" sz="2400">
                <a:solidFill>
                  <a:srgbClr val="3366FF"/>
                </a:solidFill>
              </a:rPr>
              <a:t>protected</a:t>
            </a:r>
            <a:r>
              <a:rPr lang="it-IT" sz="2400"/>
              <a:t>, quindi sono “</a:t>
            </a:r>
            <a:r>
              <a:rPr lang="it-IT" sz="2400">
                <a:solidFill>
                  <a:srgbClr val="3366FF"/>
                </a:solidFill>
              </a:rPr>
              <a:t>public</a:t>
            </a:r>
            <a:r>
              <a:rPr lang="it-IT" sz="2400"/>
              <a:t>”</a:t>
            </a:r>
            <a:r>
              <a:rPr lang="it-IT" sz="2400">
                <a:solidFill>
                  <a:srgbClr val="3366CC"/>
                </a:solidFill>
              </a:rPr>
              <a:t> </a:t>
            </a:r>
            <a:r>
              <a:rPr lang="it-IT" sz="2400"/>
              <a:t>per tutte le sottoclassi + tutte le altre classi dello stesso pacchetto.</a:t>
            </a:r>
          </a:p>
        </p:txBody>
      </p:sp>
      <p:pic>
        <p:nvPicPr>
          <p:cNvPr id="53252" name="Picture 4" descr="C:\Documents and Settings\docente\Dati applicazioni\Microsoft\Media Catalog\Downloaded Clips\cl5f\j0238363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77863"/>
            <a:ext cx="1447800" cy="115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333757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-38100"/>
            <a:ext cx="8767618" cy="1143000"/>
          </a:xfrm>
        </p:spPr>
        <p:txBody>
          <a:bodyPr/>
          <a:lstStyle/>
          <a:p>
            <a:r>
              <a:rPr lang="it-IT" sz="4000" dirty="0">
                <a:solidFill>
                  <a:srgbClr val="FFC000"/>
                </a:solidFill>
              </a:rPr>
              <a:t>Modificatore private</a:t>
            </a:r>
          </a:p>
        </p:txBody>
      </p:sp>
      <p:sp>
        <p:nvSpPr>
          <p:cNvPr id="103427" name="Rectangle 1027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772400" cy="4459287"/>
          </a:xfrm>
        </p:spPr>
        <p:txBody>
          <a:bodyPr/>
          <a:lstStyle/>
          <a:p>
            <a:r>
              <a:rPr lang="it-IT" sz="2800" dirty="0">
                <a:solidFill>
                  <a:srgbClr val="3366FF"/>
                </a:solidFill>
              </a:rPr>
              <a:t>Attributi</a:t>
            </a:r>
            <a:r>
              <a:rPr lang="it-IT" sz="2800" dirty="0"/>
              <a:t> e </a:t>
            </a:r>
            <a:r>
              <a:rPr lang="it-IT" sz="2800" dirty="0">
                <a:solidFill>
                  <a:srgbClr val="3366FF"/>
                </a:solidFill>
              </a:rPr>
              <a:t>Metodi</a:t>
            </a:r>
            <a:r>
              <a:rPr lang="it-IT" sz="2800" dirty="0"/>
              <a:t>: </a:t>
            </a:r>
            <a:r>
              <a:rPr lang="it-IT" sz="2400" dirty="0"/>
              <a:t>sono visibili solo nella classe dove sono dichiarati/definiti</a:t>
            </a:r>
          </a:p>
          <a:p>
            <a:endParaRPr lang="it-IT" sz="2800" dirty="0">
              <a:solidFill>
                <a:srgbClr val="3366FF"/>
              </a:solidFill>
            </a:endParaRPr>
          </a:p>
          <a:p>
            <a:r>
              <a:rPr lang="it-IT" sz="2800" dirty="0">
                <a:solidFill>
                  <a:srgbClr val="3366FF"/>
                </a:solidFill>
              </a:rPr>
              <a:t>Classi</a:t>
            </a:r>
            <a:r>
              <a:rPr lang="it-IT" sz="2800" dirty="0"/>
              <a:t>: </a:t>
            </a:r>
            <a:r>
              <a:rPr lang="it-IT" sz="2400" dirty="0"/>
              <a:t>non ha senso definire una classe </a:t>
            </a:r>
            <a:r>
              <a:rPr lang="it-IT" sz="2400" b="1" dirty="0">
                <a:latin typeface="Courier New" charset="0"/>
              </a:rPr>
              <a:t>private</a:t>
            </a:r>
            <a:r>
              <a:rPr lang="it-IT" sz="2400" dirty="0"/>
              <a:t>.</a:t>
            </a:r>
          </a:p>
          <a:p>
            <a:pPr>
              <a:buFont typeface="Wingdings" charset="0"/>
              <a:buNone/>
            </a:pPr>
            <a:r>
              <a:rPr lang="it-IT" sz="2400" dirty="0"/>
              <a:t>	A meno che non sia una </a:t>
            </a:r>
            <a:r>
              <a:rPr lang="it-IT" sz="2400" b="1" i="1" dirty="0" err="1"/>
              <a:t>inner</a:t>
            </a:r>
            <a:r>
              <a:rPr lang="it-IT" sz="2400" b="1" i="1" dirty="0"/>
              <a:t> </a:t>
            </a:r>
            <a:r>
              <a:rPr lang="it-IT" sz="2400" b="1" i="1" dirty="0" err="1"/>
              <a:t>class</a:t>
            </a:r>
            <a:endParaRPr lang="it-IT" sz="2400" b="1" i="1" dirty="0"/>
          </a:p>
          <a:p>
            <a:pPr>
              <a:buFont typeface="Wingdings" charset="0"/>
              <a:buNone/>
            </a:pPr>
            <a:endParaRPr lang="it-IT" sz="2000" dirty="0"/>
          </a:p>
          <a:p>
            <a:pPr>
              <a:buFont typeface="Wingdings" charset="0"/>
              <a:buNone/>
            </a:pPr>
            <a:r>
              <a:rPr lang="it-IT" sz="2000" dirty="0"/>
              <a:t>	</a:t>
            </a:r>
            <a:r>
              <a:rPr lang="it-IT" sz="2000" b="1" dirty="0"/>
              <a:t>Nota</a:t>
            </a:r>
            <a:r>
              <a:rPr lang="it-IT" sz="2000" dirty="0"/>
              <a:t>: Per rendere </a:t>
            </a:r>
            <a:r>
              <a:rPr lang="it-IT" sz="2000" b="1" i="1" dirty="0"/>
              <a:t>invisibile</a:t>
            </a:r>
            <a:r>
              <a:rPr lang="it-IT" sz="2000" dirty="0"/>
              <a:t> una classe (al di fuori della classe</a:t>
            </a:r>
          </a:p>
          <a:p>
            <a:pPr>
              <a:buFont typeface="Wingdings" charset="0"/>
              <a:buNone/>
            </a:pPr>
            <a:r>
              <a:rPr lang="it-IT" sz="2000" dirty="0"/>
              <a:t>	pubblica dove è definita) basta aggiungerla in coda alla classe,</a:t>
            </a:r>
          </a:p>
          <a:p>
            <a:pPr>
              <a:buFont typeface="Wingdings" charset="0"/>
              <a:buNone/>
            </a:pPr>
            <a:r>
              <a:rPr lang="it-IT" sz="2000" dirty="0"/>
              <a:t>	</a:t>
            </a:r>
            <a:r>
              <a:rPr lang="it-IT" sz="2000" u="sng" dirty="0"/>
              <a:t>senza</a:t>
            </a:r>
            <a:r>
              <a:rPr lang="it-IT" sz="2000" dirty="0"/>
              <a:t> specificare </a:t>
            </a:r>
            <a:r>
              <a:rPr lang="it-IT" sz="2000" b="1" dirty="0">
                <a:latin typeface="Courier New" charset="0"/>
              </a:rPr>
              <a:t>private</a:t>
            </a:r>
            <a:endParaRPr lang="it-IT" sz="2800" dirty="0"/>
          </a:p>
        </p:txBody>
      </p:sp>
      <p:pic>
        <p:nvPicPr>
          <p:cNvPr id="103434" name="Picture 1034" descr="j02504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913" y="533400"/>
            <a:ext cx="1309687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87242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14F66E3C-9CAD-457F-B76B-86C5E304F192}" vid="{B9B6F82D-51C1-4FD6-B6FB-A54F8C2636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5</TotalTime>
  <Words>366</Words>
  <Application>Microsoft Office PowerPoint</Application>
  <PresentationFormat>Presentazione su schermo (4:3)</PresentationFormat>
  <Paragraphs>88</Paragraphs>
  <Slides>12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Impact</vt:lpstr>
      <vt:lpstr>Tahoma</vt:lpstr>
      <vt:lpstr>Verdana</vt:lpstr>
      <vt:lpstr>Wingdings</vt:lpstr>
      <vt:lpstr>Tema1</vt:lpstr>
      <vt:lpstr>Corso JAVA Incapsulamento </vt:lpstr>
      <vt:lpstr>Incapsulamento</vt:lpstr>
      <vt:lpstr>Consistenza degli oggetti</vt:lpstr>
      <vt:lpstr>Incapsulamento dei dati</vt:lpstr>
      <vt:lpstr>Come si realizza</vt:lpstr>
      <vt:lpstr>Modificatori di accesso</vt:lpstr>
      <vt:lpstr>Presentazione standard di PowerPoint</vt:lpstr>
      <vt:lpstr>Modificatore protected</vt:lpstr>
      <vt:lpstr>Modificatore private</vt:lpstr>
      <vt:lpstr>Scala di visibilità</vt:lpstr>
      <vt:lpstr>Impostare le classi</vt:lpstr>
      <vt:lpstr>Impostare le classi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Incapsulamento</dc:title>
  <dc:creator>-- --</dc:creator>
  <cp:lastModifiedBy>Annalisa Marra</cp:lastModifiedBy>
  <cp:revision>3</cp:revision>
  <dcterms:created xsi:type="dcterms:W3CDTF">2013-02-22T11:43:55Z</dcterms:created>
  <dcterms:modified xsi:type="dcterms:W3CDTF">2020-01-28T14:55:37Z</dcterms:modified>
</cp:coreProperties>
</file>