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embeddedFontLst>
    <p:embeddedFont>
      <p:font typeface="Tahoma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3" roundtripDataSignature="AMtx7mjVFLOKQ5vogT4nhGqje34st0vf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Tahoma-bold.fntdata"/><Relationship Id="rId10" Type="http://schemas.openxmlformats.org/officeDocument/2006/relationships/slide" Target="slides/slide5.xml"/><Relationship Id="rId21" Type="http://schemas.openxmlformats.org/officeDocument/2006/relationships/font" Target="fonts/Tahoma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0" type="dt"/>
          </p:nvPr>
        </p:nvSpPr>
        <p:spPr>
          <a:xfrm>
            <a:off x="3885164" y="0"/>
            <a:ext cx="2971199" cy="457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it-IT"/>
              <a:t>22/02/13</a:t>
            </a:r>
            <a:endParaRPr/>
          </a:p>
        </p:txBody>
      </p:sp>
      <p:sp>
        <p:nvSpPr>
          <p:cNvPr id="94" name="Google Shape;94;p1:notes"/>
          <p:cNvSpPr txBox="1"/>
          <p:nvPr>
            <p:ph idx="11" type="ftr"/>
          </p:nvPr>
        </p:nvSpPr>
        <p:spPr>
          <a:xfrm>
            <a:off x="1" y="8685242"/>
            <a:ext cx="2971199" cy="4572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it-IT"/>
              <a:t>Prometeo Management Consulting S.r.l.</a:t>
            </a:r>
            <a:endParaRPr/>
          </a:p>
        </p:txBody>
      </p:sp>
      <p:sp>
        <p:nvSpPr>
          <p:cNvPr id="95" name="Google Shape;95;p1:notes"/>
          <p:cNvSpPr txBox="1"/>
          <p:nvPr>
            <p:ph idx="12" type="sldNum"/>
          </p:nvPr>
        </p:nvSpPr>
        <p:spPr>
          <a:xfrm>
            <a:off x="3885164" y="8685242"/>
            <a:ext cx="2971199" cy="4572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5" name="Google Shape;34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300"/>
              <a:buFont typeface="Verdana"/>
              <a:buNone/>
              <a:defRPr b="1" i="1" sz="2184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rmAutofit/>
          </a:bodyPr>
          <a:lstStyle>
            <a:lvl1pPr lvl="0" algn="ctr">
              <a:lnSpc>
                <a:spcPct val="90000"/>
              </a:lnSpc>
              <a:spcBef>
                <a:spcPts val="291"/>
              </a:spcBef>
              <a:spcAft>
                <a:spcPts val="0"/>
              </a:spcAft>
              <a:buClr>
                <a:srgbClr val="000066"/>
              </a:buClr>
              <a:buSzPts val="2200"/>
              <a:buNone/>
              <a:defRPr b="1" i="1" sz="1456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90000"/>
              </a:lnSpc>
              <a:spcBef>
                <a:spcPts val="410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3124200" y="6375474"/>
            <a:ext cx="2895600" cy="326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Verdana"/>
              <a:buNone/>
              <a:defRPr b="1" i="1" sz="1456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74"/>
              <a:buFont typeface="Calibri"/>
              <a:buNone/>
              <a:defRPr b="0" i="0" sz="874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74"/>
              <a:buFont typeface="Calibri"/>
              <a:buNone/>
              <a:defRPr b="0" i="0" sz="874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74"/>
              <a:buFont typeface="Calibri"/>
              <a:buNone/>
              <a:defRPr b="0" i="0" sz="874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74"/>
              <a:buFont typeface="Calibri"/>
              <a:buNone/>
              <a:defRPr b="0" i="0" sz="874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74"/>
              <a:buFont typeface="Calibri"/>
              <a:buNone/>
              <a:defRPr b="0" i="0" sz="874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74"/>
              <a:buFont typeface="Calibri"/>
              <a:buNone/>
              <a:defRPr b="0" i="0" sz="874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74"/>
              <a:buFont typeface="Calibri"/>
              <a:buNone/>
              <a:defRPr b="0" i="0" sz="874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74"/>
              <a:buFont typeface="Calibri"/>
              <a:buNone/>
              <a:defRPr b="0" i="0" sz="874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74"/>
              <a:buFont typeface="Calibri"/>
              <a:buNone/>
              <a:defRPr b="0" i="0" sz="874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magine con didascalia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"/>
          <p:cNvSpPr txBox="1"/>
          <p:nvPr>
            <p:ph type="title"/>
          </p:nvPr>
        </p:nvSpPr>
        <p:spPr>
          <a:xfrm>
            <a:off x="628650" y="1584788"/>
            <a:ext cx="294917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C4B"/>
              </a:buClr>
              <a:buSzPts val="1748"/>
              <a:buFont typeface="Calibri"/>
              <a:buNone/>
              <a:defRPr sz="174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6"/>
          <p:cNvSpPr/>
          <p:nvPr>
            <p:ph idx="2" type="pic"/>
          </p:nvPr>
        </p:nvSpPr>
        <p:spPr>
          <a:xfrm>
            <a:off x="3887391" y="2057400"/>
            <a:ext cx="4629150" cy="380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748"/>
              <a:buFont typeface="Arial"/>
              <a:buNone/>
              <a:defRPr b="0" i="0" sz="1748" u="none" cap="none" strike="noStrike">
                <a:solidFill>
                  <a:srgbClr val="1A2C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1529"/>
              <a:buFont typeface="Arial"/>
              <a:buNone/>
              <a:defRPr b="0" i="0" sz="1529" u="none" cap="none" strike="noStrike">
                <a:solidFill>
                  <a:srgbClr val="FF9C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1A2C4B"/>
              </a:buClr>
              <a:buSzPts val="1310"/>
              <a:buFont typeface="Arial"/>
              <a:buNone/>
              <a:defRPr b="0" i="0" sz="1310" u="none" cap="none" strike="noStrike">
                <a:solidFill>
                  <a:srgbClr val="1A2C4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1092"/>
              <a:buFont typeface="Arial"/>
              <a:buNone/>
              <a:defRPr b="0" i="0" sz="1092" u="none" cap="none" strike="noStrike">
                <a:solidFill>
                  <a:srgbClr val="FF9C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1A2C4B"/>
              </a:buClr>
              <a:buSzPts val="1092"/>
              <a:buFont typeface="Arial"/>
              <a:buNone/>
              <a:defRPr b="0" i="0" sz="1092" u="none" cap="none" strike="noStrike">
                <a:solidFill>
                  <a:srgbClr val="1A2C4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092"/>
              <a:buFont typeface="Arial"/>
              <a:buNone/>
              <a:defRPr b="0" i="0" sz="10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092"/>
              <a:buFont typeface="Arial"/>
              <a:buNone/>
              <a:defRPr b="0" i="0" sz="10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092"/>
              <a:buFont typeface="Arial"/>
              <a:buNone/>
              <a:defRPr b="0" i="0" sz="10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092"/>
              <a:buFont typeface="Arial"/>
              <a:buNone/>
              <a:defRPr b="0" i="0" sz="10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>
            <a:off x="629841" y="3184989"/>
            <a:ext cx="2949179" cy="2683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874"/>
              <a:buNone/>
              <a:defRPr sz="874"/>
            </a:lvl1pPr>
            <a:lvl2pPr indent="-228600" lvl="1" marL="9144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764"/>
              <a:buNone/>
              <a:defRPr sz="764"/>
            </a:lvl2pPr>
            <a:lvl3pPr indent="-228600" lvl="2" marL="1371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1A2C4B"/>
              </a:buClr>
              <a:buSzPts val="656"/>
              <a:buNone/>
              <a:defRPr sz="656"/>
            </a:lvl3pPr>
            <a:lvl4pPr indent="-228600" lvl="3" marL="18288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546"/>
              <a:buNone/>
              <a:defRPr sz="546"/>
            </a:lvl4pPr>
            <a:lvl5pPr indent="-228600" lvl="4" marL="22860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1A2C4B"/>
              </a:buClr>
              <a:buSzPts val="546"/>
              <a:buNone/>
              <a:defRPr sz="546"/>
            </a:lvl5pPr>
            <a:lvl6pPr indent="-228600" lvl="5" marL="27432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546"/>
              <a:buNone/>
              <a:defRPr sz="546"/>
            </a:lvl6pPr>
            <a:lvl7pPr indent="-228600" lvl="6" marL="32004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546"/>
              <a:buNone/>
              <a:defRPr sz="546"/>
            </a:lvl7pPr>
            <a:lvl8pPr indent="-228600" lvl="7" marL="3657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546"/>
              <a:buNone/>
              <a:defRPr sz="546"/>
            </a:lvl8pPr>
            <a:lvl9pPr indent="-228600" lvl="8" marL="41148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546"/>
              <a:buNone/>
              <a:defRPr sz="546"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testo verticale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7"/>
          <p:cNvSpPr txBox="1"/>
          <p:nvPr>
            <p:ph type="title"/>
          </p:nvPr>
        </p:nvSpPr>
        <p:spPr>
          <a:xfrm>
            <a:off x="2799709" y="107949"/>
            <a:ext cx="3544585" cy="1275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C4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1A2C4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1A2C4B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olo e testo verticale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8"/>
          <p:cNvSpPr txBox="1"/>
          <p:nvPr>
            <p:ph type="title"/>
          </p:nvPr>
        </p:nvSpPr>
        <p:spPr>
          <a:xfrm rot="5400000">
            <a:off x="5180771" y="2842383"/>
            <a:ext cx="4697484" cy="1971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C4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8"/>
          <p:cNvSpPr txBox="1"/>
          <p:nvPr>
            <p:ph idx="1" type="body"/>
          </p:nvPr>
        </p:nvSpPr>
        <p:spPr>
          <a:xfrm rot="5400000">
            <a:off x="1180271" y="927858"/>
            <a:ext cx="4697484" cy="5800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1A2C4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1A2C4B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contenuto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2799709" y="107756"/>
            <a:ext cx="3544585" cy="1275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C4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1A2C4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1A2C4B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uota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titolo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2799709" y="107949"/>
            <a:ext cx="3544585" cy="1275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C4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titolo" showMasterSp="0">
  <p:cSld name="Diapositiva titolo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/>
          <p:nvPr>
            <p:ph type="title"/>
          </p:nvPr>
        </p:nvSpPr>
        <p:spPr>
          <a:xfrm>
            <a:off x="628650" y="4354830"/>
            <a:ext cx="7886700" cy="14736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A2C4B"/>
              </a:buClr>
              <a:buSzPts val="2402"/>
              <a:buFont typeface="Tahoma"/>
              <a:buNone/>
              <a:defRPr b="1" sz="2402">
                <a:solidFill>
                  <a:srgbClr val="1A2C4B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/>
          <p:nvPr/>
        </p:nvSpPr>
        <p:spPr>
          <a:xfrm>
            <a:off x="628650" y="6361200"/>
            <a:ext cx="7886700" cy="354330"/>
          </a:xfrm>
          <a:prstGeom prst="roundRect">
            <a:avLst>
              <a:gd fmla="val 16667" name="adj"/>
            </a:avLst>
          </a:prstGeom>
          <a:solidFill>
            <a:srgbClr val="FF9C00"/>
          </a:solidFill>
          <a:ln cap="flat" cmpd="sng" w="12700">
            <a:solidFill>
              <a:srgbClr val="FF9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6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21"/>
          <p:cNvSpPr txBox="1"/>
          <p:nvPr/>
        </p:nvSpPr>
        <p:spPr>
          <a:xfrm>
            <a:off x="628650" y="6374228"/>
            <a:ext cx="1215562" cy="226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874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www.synclab.it</a:t>
            </a:r>
            <a:endParaRPr b="0" i="0" sz="76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21"/>
          <p:cNvSpPr txBox="1"/>
          <p:nvPr/>
        </p:nvSpPr>
        <p:spPr>
          <a:xfrm>
            <a:off x="7843862" y="6376978"/>
            <a:ext cx="671489" cy="226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874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2017</a:t>
            </a:r>
            <a:endParaRPr b="0" i="0" sz="87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" name="Google Shape;4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3042" y="1"/>
            <a:ext cx="3217919" cy="4290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stazione sezione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/>
          <p:nvPr>
            <p:ph type="title"/>
          </p:nvPr>
        </p:nvSpPr>
        <p:spPr>
          <a:xfrm>
            <a:off x="623888" y="1709740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C4B"/>
              </a:buClr>
              <a:buSzPts val="3276"/>
              <a:buFont typeface="Calibri"/>
              <a:buNone/>
              <a:defRPr sz="327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" type="body"/>
          </p:nvPr>
        </p:nvSpPr>
        <p:spPr>
          <a:xfrm>
            <a:off x="623888" y="4589465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888888"/>
              </a:buClr>
              <a:buSzPts val="1310"/>
              <a:buNone/>
              <a:defRPr sz="131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888888"/>
              </a:buClr>
              <a:buSzPts val="1092"/>
              <a:buNone/>
              <a:defRPr sz="1092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888888"/>
              </a:buClr>
              <a:buSzPts val="982"/>
              <a:buNone/>
              <a:defRPr sz="982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888888"/>
              </a:buClr>
              <a:buSzPts val="874"/>
              <a:buNone/>
              <a:defRPr sz="874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888888"/>
              </a:buClr>
              <a:buSzPts val="874"/>
              <a:buNone/>
              <a:defRPr sz="874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888888"/>
              </a:buClr>
              <a:buSzPts val="874"/>
              <a:buNone/>
              <a:defRPr sz="874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888888"/>
              </a:buClr>
              <a:buSzPts val="874"/>
              <a:buNone/>
              <a:defRPr sz="874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888888"/>
              </a:buClr>
              <a:buSzPts val="874"/>
              <a:buNone/>
              <a:defRPr sz="874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888888"/>
              </a:buClr>
              <a:buSzPts val="874"/>
              <a:buNone/>
              <a:defRPr sz="874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e contenuti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type="title"/>
          </p:nvPr>
        </p:nvSpPr>
        <p:spPr>
          <a:xfrm>
            <a:off x="2799709" y="107949"/>
            <a:ext cx="3544585" cy="1275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C4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1A2C4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1A2C4B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1A2C4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1A2C4B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fronto">
  <p:cSld name="Confronto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4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310"/>
              <a:buNone/>
              <a:defRPr b="1" sz="1310"/>
            </a:lvl1pPr>
            <a:lvl2pPr indent="-228600" lvl="1" marL="9144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1092"/>
              <a:buNone/>
              <a:defRPr b="1" sz="1092"/>
            </a:lvl2pPr>
            <a:lvl3pPr indent="-228600" lvl="2" marL="1371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1A2C4B"/>
              </a:buClr>
              <a:buSzPts val="982"/>
              <a:buNone/>
              <a:defRPr b="1" sz="982"/>
            </a:lvl3pPr>
            <a:lvl4pPr indent="-228600" lvl="3" marL="18288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874"/>
              <a:buNone/>
              <a:defRPr b="1" sz="874"/>
            </a:lvl4pPr>
            <a:lvl5pPr indent="-228600" lvl="4" marL="22860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1A2C4B"/>
              </a:buClr>
              <a:buSzPts val="874"/>
              <a:buNone/>
              <a:defRPr b="1" sz="874"/>
            </a:lvl5pPr>
            <a:lvl6pPr indent="-228600" lvl="5" marL="27432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874"/>
              <a:buNone/>
              <a:defRPr b="1" sz="874"/>
            </a:lvl6pPr>
            <a:lvl7pPr indent="-228600" lvl="6" marL="32004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874"/>
              <a:buNone/>
              <a:defRPr b="1" sz="874"/>
            </a:lvl7pPr>
            <a:lvl8pPr indent="-228600" lvl="7" marL="3657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874"/>
              <a:buNone/>
              <a:defRPr b="1" sz="874"/>
            </a:lvl8pPr>
            <a:lvl9pPr indent="-228600" lvl="8" marL="41148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874"/>
              <a:buNone/>
              <a:defRPr b="1" sz="874"/>
            </a:lvl9pPr>
          </a:lstStyle>
          <a:p/>
        </p:txBody>
      </p:sp>
      <p:sp>
        <p:nvSpPr>
          <p:cNvPr id="59" name="Google Shape;59;p24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1A2C4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1A2C4B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310"/>
              <a:buNone/>
              <a:defRPr b="1" sz="1310"/>
            </a:lvl1pPr>
            <a:lvl2pPr indent="-228600" lvl="1" marL="9144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1092"/>
              <a:buNone/>
              <a:defRPr b="1" sz="1092"/>
            </a:lvl2pPr>
            <a:lvl3pPr indent="-228600" lvl="2" marL="1371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1A2C4B"/>
              </a:buClr>
              <a:buSzPts val="982"/>
              <a:buNone/>
              <a:defRPr b="1" sz="982"/>
            </a:lvl3pPr>
            <a:lvl4pPr indent="-228600" lvl="3" marL="18288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874"/>
              <a:buNone/>
              <a:defRPr b="1" sz="874"/>
            </a:lvl4pPr>
            <a:lvl5pPr indent="-228600" lvl="4" marL="22860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1A2C4B"/>
              </a:buClr>
              <a:buSzPts val="874"/>
              <a:buNone/>
              <a:defRPr b="1" sz="874"/>
            </a:lvl5pPr>
            <a:lvl6pPr indent="-228600" lvl="5" marL="27432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874"/>
              <a:buNone/>
              <a:defRPr b="1" sz="874"/>
            </a:lvl6pPr>
            <a:lvl7pPr indent="-228600" lvl="6" marL="32004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874"/>
              <a:buNone/>
              <a:defRPr b="1" sz="874"/>
            </a:lvl7pPr>
            <a:lvl8pPr indent="-228600" lvl="7" marL="3657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874"/>
              <a:buNone/>
              <a:defRPr b="1" sz="874"/>
            </a:lvl8pPr>
            <a:lvl9pPr indent="-228600" lvl="8" marL="41148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874"/>
              <a:buNone/>
              <a:defRPr b="1" sz="874"/>
            </a:lvl9pPr>
          </a:lstStyle>
          <a:p/>
        </p:txBody>
      </p:sp>
      <p:sp>
        <p:nvSpPr>
          <p:cNvPr id="61" name="Google Shape;61;p24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1A2C4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1A2C4B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65" name="Google Shape;65;p24"/>
          <p:cNvSpPr txBox="1"/>
          <p:nvPr>
            <p:ph type="title"/>
          </p:nvPr>
        </p:nvSpPr>
        <p:spPr>
          <a:xfrm>
            <a:off x="2799709" y="97482"/>
            <a:ext cx="3544585" cy="1275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C4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to con didascalia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5"/>
          <p:cNvSpPr txBox="1"/>
          <p:nvPr>
            <p:ph type="title"/>
          </p:nvPr>
        </p:nvSpPr>
        <p:spPr>
          <a:xfrm>
            <a:off x="629841" y="1412696"/>
            <a:ext cx="294917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C4B"/>
              </a:buClr>
              <a:buSzPts val="1748"/>
              <a:buFont typeface="Calibri"/>
              <a:buNone/>
              <a:defRPr sz="174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5"/>
          <p:cNvSpPr txBox="1"/>
          <p:nvPr>
            <p:ph idx="1" type="body"/>
          </p:nvPr>
        </p:nvSpPr>
        <p:spPr>
          <a:xfrm>
            <a:off x="3887391" y="2057400"/>
            <a:ext cx="4629150" cy="380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598" lvl="0" marL="4572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748"/>
              <a:buChar char="•"/>
              <a:defRPr sz="1748"/>
            </a:lvl1pPr>
            <a:lvl2pPr indent="-325691" lvl="1" marL="9144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1529"/>
              <a:buChar char="•"/>
              <a:defRPr sz="1529"/>
            </a:lvl2pPr>
            <a:lvl3pPr indent="-311785" lvl="2" marL="1371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1A2C4B"/>
              </a:buClr>
              <a:buSzPts val="1310"/>
              <a:buChar char="•"/>
              <a:defRPr sz="1310"/>
            </a:lvl3pPr>
            <a:lvl4pPr indent="-297942" lvl="3" marL="18288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1092"/>
              <a:buChar char="•"/>
              <a:defRPr sz="1092"/>
            </a:lvl4pPr>
            <a:lvl5pPr indent="-297942" lvl="4" marL="22860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1A2C4B"/>
              </a:buClr>
              <a:buSzPts val="1092"/>
              <a:buChar char="•"/>
              <a:defRPr sz="1092"/>
            </a:lvl5pPr>
            <a:lvl6pPr indent="-297942" lvl="5" marL="27432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092"/>
              <a:buChar char="•"/>
              <a:defRPr sz="1092"/>
            </a:lvl6pPr>
            <a:lvl7pPr indent="-297942" lvl="6" marL="32004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092"/>
              <a:buChar char="•"/>
              <a:defRPr sz="1092"/>
            </a:lvl7pPr>
            <a:lvl8pPr indent="-297941" lvl="7" marL="3657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092"/>
              <a:buChar char="•"/>
              <a:defRPr sz="1092"/>
            </a:lvl8pPr>
            <a:lvl9pPr indent="-297941" lvl="8" marL="41148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092"/>
              <a:buChar char="•"/>
              <a:defRPr sz="1092"/>
            </a:lvl9pPr>
          </a:lstStyle>
          <a:p/>
        </p:txBody>
      </p:sp>
      <p:sp>
        <p:nvSpPr>
          <p:cNvPr id="69" name="Google Shape;69;p25"/>
          <p:cNvSpPr txBox="1"/>
          <p:nvPr>
            <p:ph idx="2" type="body"/>
          </p:nvPr>
        </p:nvSpPr>
        <p:spPr>
          <a:xfrm>
            <a:off x="629841" y="3051425"/>
            <a:ext cx="2949179" cy="281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874"/>
              <a:buNone/>
              <a:defRPr sz="874"/>
            </a:lvl1pPr>
            <a:lvl2pPr indent="-228600" lvl="1" marL="9144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764"/>
              <a:buNone/>
              <a:defRPr sz="764"/>
            </a:lvl2pPr>
            <a:lvl3pPr indent="-228600" lvl="2" marL="1371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1A2C4B"/>
              </a:buClr>
              <a:buSzPts val="656"/>
              <a:buNone/>
              <a:defRPr sz="656"/>
            </a:lvl3pPr>
            <a:lvl4pPr indent="-228600" lvl="3" marL="18288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546"/>
              <a:buNone/>
              <a:defRPr sz="546"/>
            </a:lvl4pPr>
            <a:lvl5pPr indent="-228600" lvl="4" marL="22860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1A2C4B"/>
              </a:buClr>
              <a:buSzPts val="546"/>
              <a:buNone/>
              <a:defRPr sz="546"/>
            </a:lvl5pPr>
            <a:lvl6pPr indent="-228600" lvl="5" marL="27432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546"/>
              <a:buNone/>
              <a:defRPr sz="546"/>
            </a:lvl6pPr>
            <a:lvl7pPr indent="-228600" lvl="6" marL="32004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546"/>
              <a:buNone/>
              <a:defRPr sz="546"/>
            </a:lvl7pPr>
            <a:lvl8pPr indent="-228600" lvl="7" marL="3657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546"/>
              <a:buNone/>
              <a:defRPr sz="546"/>
            </a:lvl8pPr>
            <a:lvl9pPr indent="-228600" lvl="8" marL="41148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546"/>
              <a:buNone/>
              <a:defRPr sz="546"/>
            </a:lvl9pPr>
          </a:lstStyle>
          <a:p/>
        </p:txBody>
      </p:sp>
      <p:sp>
        <p:nvSpPr>
          <p:cNvPr id="70" name="Google Shape;70;p2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>
            <a:off x="628650" y="6361886"/>
            <a:ext cx="7886700" cy="354330"/>
          </a:xfrm>
          <a:prstGeom prst="roundRect">
            <a:avLst>
              <a:gd fmla="val 16667" name="adj"/>
            </a:avLst>
          </a:prstGeom>
          <a:solidFill>
            <a:srgbClr val="FF9C00"/>
          </a:solidFill>
          <a:ln cap="flat" cmpd="sng" w="12700">
            <a:solidFill>
              <a:srgbClr val="FF9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6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691" lvl="0" marL="457200" marR="0" rtl="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529"/>
              <a:buFont typeface="Arial"/>
              <a:buChar char="•"/>
              <a:defRPr b="0" i="0" sz="1529" u="none" cap="none" strike="noStrike">
                <a:solidFill>
                  <a:srgbClr val="1A2C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1785" lvl="1" marL="914400" marR="0" rtl="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1310"/>
              <a:buFont typeface="Arial"/>
              <a:buChar char="•"/>
              <a:defRPr b="0" i="0" sz="1310" u="none" cap="none" strike="noStrike">
                <a:solidFill>
                  <a:srgbClr val="FF9C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7942" lvl="2" marL="1371600" marR="0" rtl="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1A2C4B"/>
              </a:buClr>
              <a:buSzPts val="1092"/>
              <a:buFont typeface="Arial"/>
              <a:buChar char="•"/>
              <a:defRPr b="0" i="0" sz="1092" u="none" cap="none" strike="noStrike">
                <a:solidFill>
                  <a:srgbClr val="1A2C4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0957" lvl="3" marL="1828800" marR="0" rtl="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982"/>
              <a:buFont typeface="Arial"/>
              <a:buChar char="•"/>
              <a:defRPr b="0" i="0" sz="982" u="none" cap="none" strike="noStrike">
                <a:solidFill>
                  <a:srgbClr val="FF9C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0957" lvl="4" marL="2286000" marR="0" rtl="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1A2C4B"/>
              </a:buClr>
              <a:buSzPts val="982"/>
              <a:buFont typeface="Arial"/>
              <a:buChar char="•"/>
              <a:defRPr b="0" i="0" sz="982" u="none" cap="none" strike="noStrike">
                <a:solidFill>
                  <a:srgbClr val="1A2C4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0957" lvl="5" marL="2743200" marR="0" rtl="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982"/>
              <a:buFont typeface="Arial"/>
              <a:buChar char="•"/>
              <a:defRPr b="0" i="0" sz="9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0957" lvl="6" marL="3200400" marR="0" rtl="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982"/>
              <a:buFont typeface="Arial"/>
              <a:buChar char="•"/>
              <a:defRPr b="0" i="0" sz="9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0957" lvl="7" marL="3657600" marR="0" rtl="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982"/>
              <a:buFont typeface="Arial"/>
              <a:buChar char="•"/>
              <a:defRPr b="0" i="0" sz="9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0957" lvl="8" marL="4114800" marR="0" rtl="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982"/>
              <a:buFont typeface="Arial"/>
              <a:buChar char="•"/>
              <a:defRPr b="0" i="0" sz="9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4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4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74"/>
              <a:buFont typeface="Calibri"/>
              <a:buNone/>
              <a:defRPr b="0" i="0" sz="874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74"/>
              <a:buFont typeface="Calibri"/>
              <a:buNone/>
              <a:defRPr b="0" i="0" sz="874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74"/>
              <a:buFont typeface="Calibri"/>
              <a:buNone/>
              <a:defRPr b="0" i="0" sz="874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74"/>
              <a:buFont typeface="Calibri"/>
              <a:buNone/>
              <a:defRPr b="0" i="0" sz="874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74"/>
              <a:buFont typeface="Calibri"/>
              <a:buNone/>
              <a:defRPr b="0" i="0" sz="874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74"/>
              <a:buFont typeface="Calibri"/>
              <a:buNone/>
              <a:defRPr b="0" i="0" sz="874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74"/>
              <a:buFont typeface="Calibri"/>
              <a:buNone/>
              <a:defRPr b="0" i="0" sz="874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74"/>
              <a:buFont typeface="Calibri"/>
              <a:buNone/>
              <a:defRPr b="0" i="0" sz="874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74"/>
              <a:buFont typeface="Calibri"/>
              <a:buNone/>
              <a:defRPr b="0" i="0" sz="874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5" name="Google Shape;15;p16"/>
          <p:cNvSpPr txBox="1"/>
          <p:nvPr>
            <p:ph type="title"/>
          </p:nvPr>
        </p:nvSpPr>
        <p:spPr>
          <a:xfrm>
            <a:off x="2799709" y="107949"/>
            <a:ext cx="3544585" cy="1275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C4B"/>
              </a:buClr>
              <a:buSzPts val="1748"/>
              <a:buFont typeface="Calibri"/>
              <a:buNone/>
              <a:defRPr b="0" i="0" sz="1748" u="none" cap="none" strike="noStrike">
                <a:solidFill>
                  <a:srgbClr val="1A2C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16" name="Google Shape;16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28650" y="320546"/>
            <a:ext cx="2083118" cy="85591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1.png"/><Relationship Id="rId8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23.png"/><Relationship Id="rId13" Type="http://schemas.openxmlformats.org/officeDocument/2006/relationships/image" Target="../media/image20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Relationship Id="rId14" Type="http://schemas.openxmlformats.org/officeDocument/2006/relationships/image" Target="../media/image19.png"/><Relationship Id="rId5" Type="http://schemas.openxmlformats.org/officeDocument/2006/relationships/image" Target="../media/image9.png"/><Relationship Id="rId6" Type="http://schemas.openxmlformats.org/officeDocument/2006/relationships/image" Target="../media/image14.png"/><Relationship Id="rId7" Type="http://schemas.openxmlformats.org/officeDocument/2006/relationships/image" Target="../media/image13.png"/><Relationship Id="rId8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>
            <p:ph type="ctrTitle"/>
          </p:nvPr>
        </p:nvSpPr>
        <p:spPr>
          <a:xfrm>
            <a:off x="431656" y="1967713"/>
            <a:ext cx="8391525" cy="1643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it-IT" sz="3600">
                <a:solidFill>
                  <a:srgbClr val="FFC000"/>
                </a:solidFill>
                <a:latin typeface="Impact"/>
                <a:ea typeface="Impact"/>
                <a:cs typeface="Impact"/>
                <a:sym typeface="Impact"/>
              </a:rPr>
              <a:t>Corso JAVA</a:t>
            </a:r>
            <a:br>
              <a:rPr lang="it-IT" sz="2800">
                <a:solidFill>
                  <a:srgbClr val="FFC000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lang="it-IT" sz="2800">
                <a:solidFill>
                  <a:srgbClr val="FFC000"/>
                </a:solidFill>
                <a:latin typeface="Impact"/>
                <a:ea typeface="Impact"/>
                <a:cs typeface="Impact"/>
                <a:sym typeface="Impact"/>
              </a:rPr>
              <a:t>Class diagram</a:t>
            </a:r>
            <a:br>
              <a:rPr lang="it-IT" sz="3600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lang="it-IT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"/>
          <p:cNvSpPr txBox="1"/>
          <p:nvPr>
            <p:ph type="title"/>
          </p:nvPr>
        </p:nvSpPr>
        <p:spPr>
          <a:xfrm>
            <a:off x="5420447" y="135465"/>
            <a:ext cx="3544585" cy="1275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Calibri"/>
              <a:buNone/>
            </a:pPr>
            <a:r>
              <a:rPr b="1" lang="it-IT" sz="3200">
                <a:solidFill>
                  <a:srgbClr val="FFC000"/>
                </a:solidFill>
              </a:rPr>
              <a:t>Associazione</a:t>
            </a:r>
            <a:endParaRPr b="1" sz="3200">
              <a:solidFill>
                <a:srgbClr val="FFC000"/>
              </a:solidFill>
            </a:endParaRPr>
          </a:p>
        </p:txBody>
      </p:sp>
      <p:sp>
        <p:nvSpPr>
          <p:cNvPr id="231" name="Google Shape;231;p10"/>
          <p:cNvSpPr/>
          <p:nvPr/>
        </p:nvSpPr>
        <p:spPr>
          <a:xfrm>
            <a:off x="1979613" y="4254500"/>
            <a:ext cx="1636712" cy="822325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9900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2" name="Google Shape;232;p10"/>
          <p:cNvSpPr/>
          <p:nvPr/>
        </p:nvSpPr>
        <p:spPr>
          <a:xfrm>
            <a:off x="2382838" y="4330700"/>
            <a:ext cx="827087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100"/>
              <a:buFont typeface="Verdana"/>
              <a:buNone/>
            </a:pPr>
            <a:r>
              <a:rPr b="0" i="0" lang="it-IT" sz="2100" u="none" cap="none" strike="noStrik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Cliente</a:t>
            </a:r>
            <a:endParaRPr b="0" i="0" sz="2400" u="none" cap="none" strike="noStrike">
              <a:solidFill>
                <a:srgbClr val="0033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10"/>
          <p:cNvSpPr/>
          <p:nvPr/>
        </p:nvSpPr>
        <p:spPr>
          <a:xfrm>
            <a:off x="1979613" y="4694238"/>
            <a:ext cx="1636712" cy="382587"/>
          </a:xfrm>
          <a:prstGeom prst="rect">
            <a:avLst/>
          </a:prstGeom>
          <a:noFill/>
          <a:ln cap="flat" cmpd="sng" w="9525">
            <a:solidFill>
              <a:srgbClr val="9900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4" name="Google Shape;234;p10"/>
          <p:cNvSpPr/>
          <p:nvPr/>
        </p:nvSpPr>
        <p:spPr>
          <a:xfrm>
            <a:off x="1979613" y="4848225"/>
            <a:ext cx="1636712" cy="228600"/>
          </a:xfrm>
          <a:prstGeom prst="rect">
            <a:avLst/>
          </a:prstGeom>
          <a:noFill/>
          <a:ln cap="flat" cmpd="sng" w="9525">
            <a:solidFill>
              <a:srgbClr val="9900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5" name="Google Shape;235;p10"/>
          <p:cNvSpPr/>
          <p:nvPr/>
        </p:nvSpPr>
        <p:spPr>
          <a:xfrm>
            <a:off x="6156325" y="4254500"/>
            <a:ext cx="1655763" cy="822325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9900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6" name="Google Shape;236;p10"/>
          <p:cNvSpPr/>
          <p:nvPr/>
        </p:nvSpPr>
        <p:spPr>
          <a:xfrm>
            <a:off x="6578600" y="4330700"/>
            <a:ext cx="798513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100"/>
              <a:buFont typeface="Verdana"/>
              <a:buNone/>
            </a:pPr>
            <a:r>
              <a:rPr b="0" i="0" lang="it-IT" sz="2100" u="none" cap="none" strike="noStrik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Ordine</a:t>
            </a:r>
            <a:endParaRPr b="0" i="0" sz="2400" u="none" cap="none" strike="noStrike">
              <a:solidFill>
                <a:srgbClr val="0033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10"/>
          <p:cNvSpPr/>
          <p:nvPr/>
        </p:nvSpPr>
        <p:spPr>
          <a:xfrm>
            <a:off x="6156325" y="4694238"/>
            <a:ext cx="1655763" cy="382587"/>
          </a:xfrm>
          <a:prstGeom prst="rect">
            <a:avLst/>
          </a:prstGeom>
          <a:noFill/>
          <a:ln cap="flat" cmpd="sng" w="9525">
            <a:solidFill>
              <a:srgbClr val="9900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8" name="Google Shape;238;p10"/>
          <p:cNvSpPr/>
          <p:nvPr/>
        </p:nvSpPr>
        <p:spPr>
          <a:xfrm>
            <a:off x="6156325" y="4848225"/>
            <a:ext cx="1655763" cy="228600"/>
          </a:xfrm>
          <a:prstGeom prst="rect">
            <a:avLst/>
          </a:prstGeom>
          <a:noFill/>
          <a:ln cap="flat" cmpd="sng" w="9525">
            <a:solidFill>
              <a:srgbClr val="9900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39" name="Google Shape;239;p10"/>
          <p:cNvCxnSpPr/>
          <p:nvPr/>
        </p:nvCxnSpPr>
        <p:spPr>
          <a:xfrm>
            <a:off x="4886325" y="4675188"/>
            <a:ext cx="1270000" cy="3175"/>
          </a:xfrm>
          <a:prstGeom prst="straightConnector1">
            <a:avLst/>
          </a:prstGeom>
          <a:noFill/>
          <a:ln cap="flat" cmpd="sng" w="9525">
            <a:solidFill>
              <a:srgbClr val="99003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" name="Google Shape;240;p10"/>
          <p:cNvCxnSpPr/>
          <p:nvPr/>
        </p:nvCxnSpPr>
        <p:spPr>
          <a:xfrm flipH="1">
            <a:off x="3616325" y="4675188"/>
            <a:ext cx="1270000" cy="3175"/>
          </a:xfrm>
          <a:prstGeom prst="straightConnector1">
            <a:avLst/>
          </a:prstGeom>
          <a:noFill/>
          <a:ln cap="flat" cmpd="sng" w="9525">
            <a:solidFill>
              <a:srgbClr val="9900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1" name="Google Shape;241;p10"/>
          <p:cNvSpPr/>
          <p:nvPr/>
        </p:nvSpPr>
        <p:spPr>
          <a:xfrm>
            <a:off x="3900488" y="4792663"/>
            <a:ext cx="147637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100"/>
              <a:buFont typeface="Verdana"/>
              <a:buNone/>
            </a:pPr>
            <a:r>
              <a:rPr b="0" i="0" lang="it-IT" sz="2100" u="none" cap="none" strike="noStrik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b="0" i="0" sz="2400" u="none" cap="none" strike="noStrike">
              <a:solidFill>
                <a:srgbClr val="0033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42" name="Google Shape;242;p10"/>
          <p:cNvGrpSpPr/>
          <p:nvPr/>
        </p:nvGrpSpPr>
        <p:grpSpPr>
          <a:xfrm>
            <a:off x="5867400" y="4537075"/>
            <a:ext cx="288925" cy="260350"/>
            <a:chOff x="3696" y="2858"/>
            <a:chExt cx="182" cy="164"/>
          </a:xfrm>
        </p:grpSpPr>
        <p:cxnSp>
          <p:nvCxnSpPr>
            <p:cNvPr id="243" name="Google Shape;243;p10"/>
            <p:cNvCxnSpPr/>
            <p:nvPr/>
          </p:nvCxnSpPr>
          <p:spPr>
            <a:xfrm>
              <a:off x="3696" y="2858"/>
              <a:ext cx="174" cy="73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4" name="Google Shape;244;p10"/>
            <p:cNvCxnSpPr/>
            <p:nvPr/>
          </p:nvCxnSpPr>
          <p:spPr>
            <a:xfrm flipH="1" rot="10800000">
              <a:off x="3704" y="2950"/>
              <a:ext cx="174" cy="72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45" name="Google Shape;245;p10"/>
          <p:cNvSpPr/>
          <p:nvPr/>
        </p:nvSpPr>
        <p:spPr>
          <a:xfrm>
            <a:off x="5537200" y="4837113"/>
            <a:ext cx="474663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100"/>
              <a:buFont typeface="Verdana"/>
              <a:buNone/>
            </a:pPr>
            <a:r>
              <a:rPr b="0" i="0" lang="it-IT" sz="2100" u="none" cap="none" strike="noStrik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1...*</a:t>
            </a:r>
            <a:endParaRPr b="0" i="0" sz="2400" u="none" cap="none" strike="noStrike">
              <a:solidFill>
                <a:srgbClr val="0033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10"/>
          <p:cNvSpPr/>
          <p:nvPr/>
        </p:nvSpPr>
        <p:spPr>
          <a:xfrm>
            <a:off x="3584575" y="3429000"/>
            <a:ext cx="2216150" cy="466725"/>
          </a:xfrm>
          <a:prstGeom prst="wedgeRectCallout">
            <a:avLst>
              <a:gd fmla="val 40829" name="adj1"/>
              <a:gd fmla="val 167685" name="adj2"/>
            </a:avLst>
          </a:prstGeom>
          <a:gradFill>
            <a:gsLst>
              <a:gs pos="0">
                <a:srgbClr val="ADD8D8"/>
              </a:gs>
              <a:gs pos="100000">
                <a:srgbClr val="CCFFFF"/>
              </a:gs>
            </a:gsLst>
            <a:lin ang="189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Tahoma"/>
              <a:buNone/>
            </a:pPr>
            <a:r>
              <a:rPr b="1" i="0" lang="it-IT" sz="2400" u="none" cap="none" strike="noStrik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Navigabilità</a:t>
            </a:r>
            <a:endParaRPr b="0" i="0" sz="2400" u="none" cap="none" strike="noStrike">
              <a:solidFill>
                <a:srgbClr val="00336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7" name="Google Shape;247;p10"/>
          <p:cNvSpPr txBox="1"/>
          <p:nvPr/>
        </p:nvSpPr>
        <p:spPr>
          <a:xfrm>
            <a:off x="900113" y="2276475"/>
            <a:ext cx="33924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Verdana"/>
              <a:buNone/>
            </a:pPr>
            <a:r>
              <a:rPr b="0" i="1" lang="it-IT" sz="2400" u="none" cap="none" strike="noStrik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Nell</a:t>
            </a:r>
            <a:r>
              <a:rPr b="0" i="1" lang="it-IT" sz="2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1" lang="it-IT" sz="2400" u="none" cap="none" strike="noStrik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esempio del cliente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0"/>
          <p:cNvSpPr txBox="1"/>
          <p:nvPr/>
        </p:nvSpPr>
        <p:spPr>
          <a:xfrm>
            <a:off x="4164013" y="4267200"/>
            <a:ext cx="1200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Verdana"/>
              <a:buNone/>
            </a:pPr>
            <a:r>
              <a:rPr b="0" i="1" lang="it-IT" sz="2400" u="none" cap="none" strike="noStrik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effettua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"/>
          <p:cNvSpPr txBox="1"/>
          <p:nvPr>
            <p:ph type="title"/>
          </p:nvPr>
        </p:nvSpPr>
        <p:spPr>
          <a:xfrm>
            <a:off x="5147620" y="105321"/>
            <a:ext cx="3544585" cy="1275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Calibri"/>
              <a:buNone/>
            </a:pPr>
            <a:r>
              <a:rPr b="1" lang="it-IT" sz="3200">
                <a:solidFill>
                  <a:srgbClr val="FFC000"/>
                </a:solidFill>
              </a:rPr>
              <a:t>Associazione di Aggregazione</a:t>
            </a:r>
            <a:br>
              <a:rPr b="1" lang="it-IT" sz="3200">
                <a:solidFill>
                  <a:srgbClr val="FFC000"/>
                </a:solidFill>
              </a:rPr>
            </a:br>
            <a:r>
              <a:rPr b="1" lang="it-IT" sz="3200">
                <a:solidFill>
                  <a:srgbClr val="FFC000"/>
                </a:solidFill>
              </a:rPr>
              <a:t>(part_of)</a:t>
            </a:r>
            <a:endParaRPr b="1" sz="3200">
              <a:solidFill>
                <a:srgbClr val="FFC000"/>
              </a:solidFill>
            </a:endParaRPr>
          </a:p>
        </p:txBody>
      </p:sp>
      <p:sp>
        <p:nvSpPr>
          <p:cNvPr id="254" name="Google Shape;254;p11"/>
          <p:cNvSpPr txBox="1"/>
          <p:nvPr/>
        </p:nvSpPr>
        <p:spPr>
          <a:xfrm>
            <a:off x="381000" y="5638800"/>
            <a:ext cx="1295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it-IT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motore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1"/>
          <p:cNvSpPr txBox="1"/>
          <p:nvPr/>
        </p:nvSpPr>
        <p:spPr>
          <a:xfrm>
            <a:off x="4648200" y="5334000"/>
            <a:ext cx="1752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it-IT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carrozzeria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56" name="Google Shape;256;p11"/>
          <p:cNvCxnSpPr/>
          <p:nvPr/>
        </p:nvCxnSpPr>
        <p:spPr>
          <a:xfrm flipH="1" rot="10800000">
            <a:off x="838200" y="2971800"/>
            <a:ext cx="762000" cy="10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7" name="Google Shape;257;p11"/>
          <p:cNvCxnSpPr/>
          <p:nvPr/>
        </p:nvCxnSpPr>
        <p:spPr>
          <a:xfrm rot="10800000">
            <a:off x="2362200" y="3657600"/>
            <a:ext cx="0" cy="160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8" name="Google Shape;258;p11"/>
          <p:cNvCxnSpPr/>
          <p:nvPr/>
        </p:nvCxnSpPr>
        <p:spPr>
          <a:xfrm rot="10800000">
            <a:off x="3200400" y="3505200"/>
            <a:ext cx="9144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59" name="Google Shape;259;p11"/>
          <p:cNvGrpSpPr/>
          <p:nvPr/>
        </p:nvGrpSpPr>
        <p:grpSpPr>
          <a:xfrm>
            <a:off x="4419600" y="3581400"/>
            <a:ext cx="1065213" cy="574675"/>
            <a:chOff x="3361" y="2714"/>
            <a:chExt cx="671" cy="362"/>
          </a:xfrm>
        </p:grpSpPr>
        <p:sp>
          <p:nvSpPr>
            <p:cNvPr id="260" name="Google Shape;260;p11"/>
            <p:cNvSpPr/>
            <p:nvPr/>
          </p:nvSpPr>
          <p:spPr>
            <a:xfrm>
              <a:off x="3361" y="2714"/>
              <a:ext cx="671" cy="362"/>
            </a:xfrm>
            <a:prstGeom prst="rect">
              <a:avLst/>
            </a:prstGeom>
            <a:solidFill>
              <a:srgbClr val="FFFFCC"/>
            </a:solidFill>
            <a:ln cap="sq" cmpd="sng" w="9525">
              <a:solidFill>
                <a:srgbClr val="9900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61" name="Google Shape;261;p11"/>
            <p:cNvSpPr/>
            <p:nvPr/>
          </p:nvSpPr>
          <p:spPr>
            <a:xfrm>
              <a:off x="3478" y="2750"/>
              <a:ext cx="374" cy="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Verdana"/>
                <a:buNone/>
              </a:pPr>
              <a:r>
                <a:rPr b="0" i="0" lang="it-IT" sz="15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Motore</a:t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2" name="Google Shape;262;p11"/>
            <p:cNvSpPr/>
            <p:nvPr/>
          </p:nvSpPr>
          <p:spPr>
            <a:xfrm>
              <a:off x="3361" y="2904"/>
              <a:ext cx="671" cy="172"/>
            </a:xfrm>
            <a:prstGeom prst="rect">
              <a:avLst/>
            </a:prstGeom>
            <a:noFill/>
            <a:ln cap="sq" cmpd="sng" w="9525">
              <a:solidFill>
                <a:srgbClr val="9900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63" name="Google Shape;263;p11"/>
            <p:cNvSpPr/>
            <p:nvPr/>
          </p:nvSpPr>
          <p:spPr>
            <a:xfrm>
              <a:off x="3361" y="2977"/>
              <a:ext cx="671" cy="99"/>
            </a:xfrm>
            <a:prstGeom prst="rect">
              <a:avLst/>
            </a:prstGeom>
            <a:noFill/>
            <a:ln cap="sq" cmpd="sng" w="9525">
              <a:solidFill>
                <a:srgbClr val="9900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64" name="Google Shape;264;p11"/>
          <p:cNvSpPr/>
          <p:nvPr/>
        </p:nvSpPr>
        <p:spPr>
          <a:xfrm>
            <a:off x="7121525" y="4294188"/>
            <a:ext cx="1063625" cy="574675"/>
          </a:xfrm>
          <a:prstGeom prst="rect">
            <a:avLst/>
          </a:prstGeom>
          <a:solidFill>
            <a:srgbClr val="FFFFCC"/>
          </a:solidFill>
          <a:ln cap="sq" cmpd="sng" w="9525">
            <a:solidFill>
              <a:srgbClr val="9900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5" name="Google Shape;265;p11"/>
          <p:cNvSpPr/>
          <p:nvPr/>
        </p:nvSpPr>
        <p:spPr>
          <a:xfrm>
            <a:off x="7451725" y="4351338"/>
            <a:ext cx="5095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None/>
            </a:pPr>
            <a:r>
              <a:rPr b="0" i="0" lang="it-IT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Ruota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11"/>
          <p:cNvSpPr/>
          <p:nvPr/>
        </p:nvSpPr>
        <p:spPr>
          <a:xfrm>
            <a:off x="7121525" y="4595813"/>
            <a:ext cx="1063625" cy="273050"/>
          </a:xfrm>
          <a:prstGeom prst="rect">
            <a:avLst/>
          </a:prstGeom>
          <a:noFill/>
          <a:ln cap="sq" cmpd="sng" w="9525">
            <a:solidFill>
              <a:srgbClr val="9900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7" name="Google Shape;267;p11"/>
          <p:cNvSpPr/>
          <p:nvPr/>
        </p:nvSpPr>
        <p:spPr>
          <a:xfrm>
            <a:off x="7121525" y="4711700"/>
            <a:ext cx="1063625" cy="157163"/>
          </a:xfrm>
          <a:prstGeom prst="rect">
            <a:avLst/>
          </a:prstGeom>
          <a:noFill/>
          <a:ln cap="sq" cmpd="sng" w="9525">
            <a:solidFill>
              <a:srgbClr val="9900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8" name="Google Shape;268;p11"/>
          <p:cNvSpPr/>
          <p:nvPr/>
        </p:nvSpPr>
        <p:spPr>
          <a:xfrm>
            <a:off x="7897813" y="2495550"/>
            <a:ext cx="1093787" cy="574675"/>
          </a:xfrm>
          <a:prstGeom prst="rect">
            <a:avLst/>
          </a:prstGeom>
          <a:solidFill>
            <a:srgbClr val="FFFFCC"/>
          </a:solidFill>
          <a:ln cap="sq" cmpd="sng" w="9525">
            <a:solidFill>
              <a:srgbClr val="9900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9" name="Google Shape;269;p11"/>
          <p:cNvSpPr/>
          <p:nvPr/>
        </p:nvSpPr>
        <p:spPr>
          <a:xfrm>
            <a:off x="7956550" y="2552700"/>
            <a:ext cx="9874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None/>
            </a:pPr>
            <a:r>
              <a:rPr b="0" i="0" lang="it-IT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Carrozzeria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11"/>
          <p:cNvSpPr/>
          <p:nvPr/>
        </p:nvSpPr>
        <p:spPr>
          <a:xfrm>
            <a:off x="7897813" y="2797175"/>
            <a:ext cx="1093787" cy="273050"/>
          </a:xfrm>
          <a:prstGeom prst="rect">
            <a:avLst/>
          </a:prstGeom>
          <a:noFill/>
          <a:ln cap="sq" cmpd="sng" w="9525">
            <a:solidFill>
              <a:srgbClr val="9900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1" name="Google Shape;271;p11"/>
          <p:cNvSpPr/>
          <p:nvPr/>
        </p:nvSpPr>
        <p:spPr>
          <a:xfrm>
            <a:off x="7897813" y="2913063"/>
            <a:ext cx="1093787" cy="157162"/>
          </a:xfrm>
          <a:prstGeom prst="rect">
            <a:avLst/>
          </a:prstGeom>
          <a:noFill/>
          <a:ln cap="sq" cmpd="sng" w="9525">
            <a:solidFill>
              <a:srgbClr val="9900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2" name="Google Shape;272;p11"/>
          <p:cNvSpPr/>
          <p:nvPr/>
        </p:nvSpPr>
        <p:spPr>
          <a:xfrm>
            <a:off x="5638800" y="2438400"/>
            <a:ext cx="1065213" cy="574675"/>
          </a:xfrm>
          <a:prstGeom prst="rect">
            <a:avLst/>
          </a:prstGeom>
          <a:solidFill>
            <a:srgbClr val="FFFFCC"/>
          </a:solidFill>
          <a:ln cap="sq" cmpd="sng" w="9525">
            <a:solidFill>
              <a:srgbClr val="9900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3" name="Google Shape;273;p11"/>
          <p:cNvSpPr/>
          <p:nvPr/>
        </p:nvSpPr>
        <p:spPr>
          <a:xfrm>
            <a:off x="5670550" y="2495550"/>
            <a:ext cx="9874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None/>
            </a:pPr>
            <a:r>
              <a:rPr b="0" i="0" lang="it-IT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Autoveicolo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11"/>
          <p:cNvSpPr/>
          <p:nvPr/>
        </p:nvSpPr>
        <p:spPr>
          <a:xfrm>
            <a:off x="5638800" y="2740025"/>
            <a:ext cx="1065213" cy="273050"/>
          </a:xfrm>
          <a:prstGeom prst="rect">
            <a:avLst/>
          </a:prstGeom>
          <a:noFill/>
          <a:ln cap="sq" cmpd="sng" w="9525">
            <a:solidFill>
              <a:srgbClr val="9900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5" name="Google Shape;275;p11"/>
          <p:cNvSpPr/>
          <p:nvPr/>
        </p:nvSpPr>
        <p:spPr>
          <a:xfrm>
            <a:off x="5638800" y="2854325"/>
            <a:ext cx="1065213" cy="158750"/>
          </a:xfrm>
          <a:prstGeom prst="rect">
            <a:avLst/>
          </a:prstGeom>
          <a:noFill/>
          <a:ln cap="sq" cmpd="sng" w="9525">
            <a:solidFill>
              <a:srgbClr val="9900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76" name="Google Shape;276;p11"/>
          <p:cNvCxnSpPr/>
          <p:nvPr/>
        </p:nvCxnSpPr>
        <p:spPr>
          <a:xfrm flipH="1" rot="10800000">
            <a:off x="5257800" y="3013075"/>
            <a:ext cx="755650" cy="568325"/>
          </a:xfrm>
          <a:prstGeom prst="straightConnector1">
            <a:avLst/>
          </a:prstGeom>
          <a:noFill/>
          <a:ln cap="sq" cmpd="sng" w="9525">
            <a:solidFill>
              <a:srgbClr val="99003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7" name="Google Shape;277;p11"/>
          <p:cNvSpPr/>
          <p:nvPr/>
        </p:nvSpPr>
        <p:spPr>
          <a:xfrm rot="1277108">
            <a:off x="5827713" y="2971800"/>
            <a:ext cx="115887" cy="230188"/>
          </a:xfrm>
          <a:custGeom>
            <a:rect b="b" l="l" r="r" t="t"/>
            <a:pathLst>
              <a:path extrusionOk="0" h="145" w="73">
                <a:moveTo>
                  <a:pt x="73" y="0"/>
                </a:moveTo>
                <a:lnTo>
                  <a:pt x="73" y="91"/>
                </a:lnTo>
                <a:lnTo>
                  <a:pt x="9" y="145"/>
                </a:lnTo>
                <a:lnTo>
                  <a:pt x="0" y="54"/>
                </a:lnTo>
                <a:lnTo>
                  <a:pt x="73" y="0"/>
                </a:lnTo>
                <a:close/>
              </a:path>
            </a:pathLst>
          </a:custGeom>
          <a:solidFill>
            <a:srgbClr val="FFFFFF"/>
          </a:solidFill>
          <a:ln cap="sq" cmpd="sng" w="9525">
            <a:solidFill>
              <a:srgbClr val="9900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78" name="Google Shape;278;p11"/>
          <p:cNvCxnSpPr/>
          <p:nvPr/>
        </p:nvCxnSpPr>
        <p:spPr>
          <a:xfrm rot="10800000">
            <a:off x="6416675" y="3013075"/>
            <a:ext cx="503238" cy="647700"/>
          </a:xfrm>
          <a:prstGeom prst="straightConnector1">
            <a:avLst/>
          </a:prstGeom>
          <a:noFill/>
          <a:ln cap="sq" cmpd="sng" w="9525">
            <a:solidFill>
              <a:srgbClr val="99003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9" name="Google Shape;279;p11"/>
          <p:cNvSpPr/>
          <p:nvPr/>
        </p:nvSpPr>
        <p:spPr>
          <a:xfrm>
            <a:off x="7429500" y="3940175"/>
            <a:ext cx="106363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None/>
            </a:pPr>
            <a:r>
              <a:rPr b="0" i="0" lang="it-IT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11"/>
          <p:cNvSpPr/>
          <p:nvPr/>
        </p:nvSpPr>
        <p:spPr>
          <a:xfrm>
            <a:off x="6416675" y="3013075"/>
            <a:ext cx="142875" cy="201613"/>
          </a:xfrm>
          <a:custGeom>
            <a:rect b="b" l="l" r="r" t="t"/>
            <a:pathLst>
              <a:path extrusionOk="0" h="127" w="90">
                <a:moveTo>
                  <a:pt x="0" y="0"/>
                </a:moveTo>
                <a:lnTo>
                  <a:pt x="81" y="36"/>
                </a:lnTo>
                <a:lnTo>
                  <a:pt x="90" y="127"/>
                </a:lnTo>
                <a:lnTo>
                  <a:pt x="9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sq" cmpd="sng" w="9525">
            <a:solidFill>
              <a:srgbClr val="9900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81" name="Google Shape;281;p11"/>
          <p:cNvCxnSpPr/>
          <p:nvPr/>
        </p:nvCxnSpPr>
        <p:spPr>
          <a:xfrm>
            <a:off x="6919913" y="3660775"/>
            <a:ext cx="503237" cy="633413"/>
          </a:xfrm>
          <a:prstGeom prst="straightConnector1">
            <a:avLst/>
          </a:prstGeom>
          <a:noFill/>
          <a:ln cap="sq" cmpd="sng" w="9525">
            <a:solidFill>
              <a:srgbClr val="99003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2" name="Google Shape;282;p11"/>
          <p:cNvCxnSpPr/>
          <p:nvPr/>
        </p:nvCxnSpPr>
        <p:spPr>
          <a:xfrm rot="10800000">
            <a:off x="6704013" y="2740025"/>
            <a:ext cx="604837" cy="14288"/>
          </a:xfrm>
          <a:prstGeom prst="straightConnector1">
            <a:avLst/>
          </a:prstGeom>
          <a:noFill/>
          <a:ln cap="sq" cmpd="sng" w="9525">
            <a:solidFill>
              <a:srgbClr val="99003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3" name="Google Shape;283;p11"/>
          <p:cNvSpPr/>
          <p:nvPr/>
        </p:nvSpPr>
        <p:spPr>
          <a:xfrm>
            <a:off x="6704013" y="2682875"/>
            <a:ext cx="258762" cy="128588"/>
          </a:xfrm>
          <a:custGeom>
            <a:rect b="b" l="l" r="r" t="t"/>
            <a:pathLst>
              <a:path extrusionOk="0" h="81" w="163">
                <a:moveTo>
                  <a:pt x="0" y="36"/>
                </a:moveTo>
                <a:lnTo>
                  <a:pt x="81" y="0"/>
                </a:lnTo>
                <a:lnTo>
                  <a:pt x="163" y="36"/>
                </a:lnTo>
                <a:lnTo>
                  <a:pt x="81" y="81"/>
                </a:lnTo>
                <a:lnTo>
                  <a:pt x="0" y="36"/>
                </a:lnTo>
                <a:close/>
              </a:path>
            </a:pathLst>
          </a:custGeom>
          <a:solidFill>
            <a:srgbClr val="FFFFFF"/>
          </a:solidFill>
          <a:ln cap="sq" cmpd="sng" w="9525">
            <a:solidFill>
              <a:srgbClr val="9900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84" name="Google Shape;284;p11"/>
          <p:cNvCxnSpPr/>
          <p:nvPr/>
        </p:nvCxnSpPr>
        <p:spPr>
          <a:xfrm>
            <a:off x="7308850" y="2754313"/>
            <a:ext cx="588963" cy="14287"/>
          </a:xfrm>
          <a:prstGeom prst="straightConnector1">
            <a:avLst/>
          </a:prstGeom>
          <a:noFill/>
          <a:ln cap="sq" cmpd="sng" w="9525">
            <a:solidFill>
              <a:srgbClr val="99003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5" name="Google Shape;285;p11"/>
          <p:cNvSpPr/>
          <p:nvPr/>
        </p:nvSpPr>
        <p:spPr>
          <a:xfrm>
            <a:off x="5181600" y="3352800"/>
            <a:ext cx="106363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None/>
            </a:pPr>
            <a:r>
              <a:rPr b="0" i="0" lang="it-IT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11"/>
          <p:cNvSpPr/>
          <p:nvPr/>
        </p:nvSpPr>
        <p:spPr>
          <a:xfrm>
            <a:off x="7716838" y="2500313"/>
            <a:ext cx="106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None/>
            </a:pPr>
            <a:r>
              <a:rPr b="0" i="0" lang="it-IT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Documents and Settings\docente\Dati applicazioni\Microsoft\Media Catalog\Downloaded Clips\cl0\TN00292_.wmf" id="287" name="Google Shape;28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6738" y="2133600"/>
            <a:ext cx="1668462" cy="12763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descr="C:\Documents and Settings\docente\Dati applicazioni\Microsoft\Media Catalog\Downloaded Clips\cl5c\j0232413.wmf" id="288" name="Google Shape;28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400" y="5395913"/>
            <a:ext cx="1141413" cy="9001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docente\Dati applicazioni\Microsoft\Media Catalog\Downloaded Clips\cl5c\j0232413.wmf" id="289" name="Google Shape;28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7400" y="5653088"/>
            <a:ext cx="1141413" cy="9001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docente\Dati applicazioni\Microsoft\Media Catalog\Downloaded Clips\cl5c\j0232413.wmf" id="290" name="Google Shape;29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0400" y="5715000"/>
            <a:ext cx="1141413" cy="9001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docente\Dati applicazioni\Microsoft\Media Catalog\Downloaded Clips\cl5c\j0232413.wmf" id="291" name="Google Shape;29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0800" y="5957888"/>
            <a:ext cx="1141413" cy="900112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1"/>
          <p:cNvSpPr txBox="1"/>
          <p:nvPr/>
        </p:nvSpPr>
        <p:spPr>
          <a:xfrm>
            <a:off x="4419600" y="6096000"/>
            <a:ext cx="1752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it-IT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4 ruote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Documents and Settings\docente\Dati applicazioni\Microsoft\Media Catalog\Downloaded Clips\cl5d\j0233616.wmf" id="293" name="Google Shape;293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" y="4191000"/>
            <a:ext cx="1295400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docente\Dati applicazioni\Microsoft\Media Catalog\Downloaded Clips\cl5d\j0233575.wmf" id="294" name="Google Shape;294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29000" y="4343400"/>
            <a:ext cx="1600200" cy="120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2"/>
          <p:cNvSpPr txBox="1"/>
          <p:nvPr>
            <p:ph type="title"/>
          </p:nvPr>
        </p:nvSpPr>
        <p:spPr>
          <a:xfrm>
            <a:off x="2135981" y="635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Calibri"/>
              <a:buNone/>
            </a:pPr>
            <a:r>
              <a:rPr b="1" lang="it-IT" sz="3200">
                <a:solidFill>
                  <a:srgbClr val="FFC000"/>
                </a:solidFill>
              </a:rPr>
              <a:t>Aggregazione in UML</a:t>
            </a:r>
            <a:endParaRPr b="1" sz="3200">
              <a:solidFill>
                <a:srgbClr val="FFC000"/>
              </a:solidFill>
            </a:endParaRPr>
          </a:p>
        </p:txBody>
      </p:sp>
      <p:grpSp>
        <p:nvGrpSpPr>
          <p:cNvPr id="300" name="Google Shape;300;p12"/>
          <p:cNvGrpSpPr/>
          <p:nvPr/>
        </p:nvGrpSpPr>
        <p:grpSpPr>
          <a:xfrm>
            <a:off x="654050" y="2101850"/>
            <a:ext cx="8382000" cy="4206875"/>
            <a:chOff x="412" y="1324"/>
            <a:chExt cx="5280" cy="2650"/>
          </a:xfrm>
        </p:grpSpPr>
        <p:sp>
          <p:nvSpPr>
            <p:cNvPr id="301" name="Google Shape;301;p12"/>
            <p:cNvSpPr/>
            <p:nvPr/>
          </p:nvSpPr>
          <p:spPr>
            <a:xfrm>
              <a:off x="3525" y="3481"/>
              <a:ext cx="1194" cy="481"/>
            </a:xfrm>
            <a:prstGeom prst="rect">
              <a:avLst/>
            </a:prstGeom>
            <a:solidFill>
              <a:srgbClr val="FFFFCC"/>
            </a:solidFill>
            <a:ln cap="sq" cmpd="sng" w="9525">
              <a:solidFill>
                <a:srgbClr val="9900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3896" y="3529"/>
              <a:ext cx="321" cy="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3366"/>
                </a:buClr>
                <a:buSzPts val="1500"/>
                <a:buFont typeface="Verdana"/>
                <a:buNone/>
              </a:pPr>
              <a:r>
                <a:rPr b="0" i="0" lang="it-IT" sz="1500" u="none" cap="none" strike="noStrike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rPr>
                <a:t>Ruota</a:t>
              </a:r>
              <a:endParaRPr b="0" i="0" sz="2400" u="none" cap="none" strike="noStrik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3" name="Google Shape;303;p12"/>
            <p:cNvSpPr/>
            <p:nvPr/>
          </p:nvSpPr>
          <p:spPr>
            <a:xfrm>
              <a:off x="3525" y="3734"/>
              <a:ext cx="1194" cy="228"/>
            </a:xfrm>
            <a:prstGeom prst="rect">
              <a:avLst/>
            </a:prstGeom>
            <a:noFill/>
            <a:ln cap="sq" cmpd="sng" w="9525">
              <a:solidFill>
                <a:srgbClr val="9900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04" name="Google Shape;304;p12"/>
            <p:cNvSpPr/>
            <p:nvPr/>
          </p:nvSpPr>
          <p:spPr>
            <a:xfrm>
              <a:off x="3525" y="3831"/>
              <a:ext cx="1194" cy="131"/>
            </a:xfrm>
            <a:prstGeom prst="rect">
              <a:avLst/>
            </a:prstGeom>
            <a:noFill/>
            <a:ln cap="sq" cmpd="sng" w="9525">
              <a:solidFill>
                <a:srgbClr val="9900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05" name="Google Shape;305;p12"/>
            <p:cNvSpPr/>
            <p:nvPr/>
          </p:nvSpPr>
          <p:spPr>
            <a:xfrm>
              <a:off x="4397" y="1977"/>
              <a:ext cx="1227" cy="481"/>
            </a:xfrm>
            <a:prstGeom prst="rect">
              <a:avLst/>
            </a:prstGeom>
            <a:solidFill>
              <a:srgbClr val="FFFFCC"/>
            </a:solidFill>
            <a:ln cap="sq" cmpd="sng" w="9525">
              <a:solidFill>
                <a:srgbClr val="9900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06" name="Google Shape;306;p12"/>
            <p:cNvSpPr/>
            <p:nvPr/>
          </p:nvSpPr>
          <p:spPr>
            <a:xfrm>
              <a:off x="4462" y="2025"/>
              <a:ext cx="622" cy="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3366"/>
                </a:buClr>
                <a:buSzPts val="1500"/>
                <a:buFont typeface="Verdana"/>
                <a:buNone/>
              </a:pPr>
              <a:r>
                <a:rPr b="0" i="0" lang="it-IT" sz="1500" u="none" cap="none" strike="noStrike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rPr>
                <a:t>Carrozzeria</a:t>
              </a:r>
              <a:endParaRPr b="0" i="0" sz="2400" u="none" cap="none" strike="noStrik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7" name="Google Shape;307;p12"/>
            <p:cNvSpPr/>
            <p:nvPr/>
          </p:nvSpPr>
          <p:spPr>
            <a:xfrm>
              <a:off x="4397" y="2229"/>
              <a:ext cx="1227" cy="229"/>
            </a:xfrm>
            <a:prstGeom prst="rect">
              <a:avLst/>
            </a:prstGeom>
            <a:noFill/>
            <a:ln cap="sq" cmpd="sng" w="9525">
              <a:solidFill>
                <a:srgbClr val="9900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08" name="Google Shape;308;p12"/>
            <p:cNvSpPr/>
            <p:nvPr/>
          </p:nvSpPr>
          <p:spPr>
            <a:xfrm>
              <a:off x="4397" y="2326"/>
              <a:ext cx="1227" cy="132"/>
            </a:xfrm>
            <a:prstGeom prst="rect">
              <a:avLst/>
            </a:prstGeom>
            <a:noFill/>
            <a:ln cap="sq" cmpd="sng" w="9525">
              <a:solidFill>
                <a:srgbClr val="9900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09" name="Google Shape;309;p12"/>
            <p:cNvSpPr/>
            <p:nvPr/>
          </p:nvSpPr>
          <p:spPr>
            <a:xfrm>
              <a:off x="1861" y="1929"/>
              <a:ext cx="1196" cy="481"/>
            </a:xfrm>
            <a:prstGeom prst="rect">
              <a:avLst/>
            </a:prstGeom>
            <a:solidFill>
              <a:srgbClr val="FFFFCC"/>
            </a:solidFill>
            <a:ln cap="sq" cmpd="sng" w="9525">
              <a:solidFill>
                <a:srgbClr val="9900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10" name="Google Shape;310;p12"/>
            <p:cNvSpPr/>
            <p:nvPr/>
          </p:nvSpPr>
          <p:spPr>
            <a:xfrm>
              <a:off x="2142" y="1977"/>
              <a:ext cx="622" cy="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3366"/>
                </a:buClr>
                <a:buSzPts val="1500"/>
                <a:buFont typeface="Verdana"/>
                <a:buNone/>
              </a:pPr>
              <a:r>
                <a:rPr b="0" i="0" lang="it-IT" sz="1500" u="none" cap="none" strike="noStrike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rPr>
                <a:t>Autoveicolo</a:t>
              </a:r>
              <a:endParaRPr b="0" i="0" sz="2400" u="none" cap="none" strike="noStrik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1" name="Google Shape;311;p12"/>
            <p:cNvSpPr/>
            <p:nvPr/>
          </p:nvSpPr>
          <p:spPr>
            <a:xfrm>
              <a:off x="1861" y="2181"/>
              <a:ext cx="1196" cy="229"/>
            </a:xfrm>
            <a:prstGeom prst="rect">
              <a:avLst/>
            </a:prstGeom>
            <a:noFill/>
            <a:ln cap="sq" cmpd="sng" w="9525">
              <a:solidFill>
                <a:srgbClr val="9900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12" name="Google Shape;312;p12"/>
            <p:cNvSpPr/>
            <p:nvPr/>
          </p:nvSpPr>
          <p:spPr>
            <a:xfrm>
              <a:off x="1861" y="2277"/>
              <a:ext cx="1196" cy="133"/>
            </a:xfrm>
            <a:prstGeom prst="rect">
              <a:avLst/>
            </a:prstGeom>
            <a:noFill/>
            <a:ln cap="sq" cmpd="sng" w="9525">
              <a:solidFill>
                <a:srgbClr val="9900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313" name="Google Shape;313;p12"/>
            <p:cNvCxnSpPr/>
            <p:nvPr/>
          </p:nvCxnSpPr>
          <p:spPr>
            <a:xfrm flipH="1" rot="10800000">
              <a:off x="1910" y="2410"/>
              <a:ext cx="372" cy="542"/>
            </a:xfrm>
            <a:prstGeom prst="straightConnector1">
              <a:avLst/>
            </a:prstGeom>
            <a:noFill/>
            <a:ln cap="sq" cmpd="sng" w="9525">
              <a:solidFill>
                <a:srgbClr val="99003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14" name="Google Shape;314;p12"/>
            <p:cNvSpPr/>
            <p:nvPr/>
          </p:nvSpPr>
          <p:spPr>
            <a:xfrm>
              <a:off x="1746" y="3331"/>
              <a:ext cx="67" cy="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3366"/>
                </a:buClr>
                <a:buSzPts val="1500"/>
                <a:buFont typeface="Verdana"/>
                <a:buNone/>
              </a:pPr>
              <a:r>
                <a:rPr b="0" i="0" lang="it-IT" sz="1500" u="none" cap="none" strike="noStrike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endParaRPr b="0" i="0" sz="2400" u="none" cap="none" strike="noStrik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5" name="Google Shape;315;p12"/>
            <p:cNvSpPr/>
            <p:nvPr/>
          </p:nvSpPr>
          <p:spPr>
            <a:xfrm>
              <a:off x="2152" y="2410"/>
              <a:ext cx="130" cy="192"/>
            </a:xfrm>
            <a:custGeom>
              <a:rect b="b" l="l" r="r" t="t"/>
              <a:pathLst>
                <a:path extrusionOk="0" h="145" w="73">
                  <a:moveTo>
                    <a:pt x="73" y="0"/>
                  </a:moveTo>
                  <a:lnTo>
                    <a:pt x="73" y="91"/>
                  </a:lnTo>
                  <a:lnTo>
                    <a:pt x="9" y="145"/>
                  </a:lnTo>
                  <a:lnTo>
                    <a:pt x="0" y="54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FFFFFF"/>
            </a:solidFill>
            <a:ln cap="sq" cmpd="sng" w="9525">
              <a:solidFill>
                <a:srgbClr val="9900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316" name="Google Shape;316;p12"/>
            <p:cNvCxnSpPr/>
            <p:nvPr/>
          </p:nvCxnSpPr>
          <p:spPr>
            <a:xfrm flipH="1">
              <a:off x="1523" y="2952"/>
              <a:ext cx="387" cy="541"/>
            </a:xfrm>
            <a:prstGeom prst="straightConnector1">
              <a:avLst/>
            </a:prstGeom>
            <a:noFill/>
            <a:ln cap="sq" cmpd="sng" w="9525">
              <a:solidFill>
                <a:srgbClr val="99003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7" name="Google Shape;317;p12"/>
            <p:cNvCxnSpPr/>
            <p:nvPr/>
          </p:nvCxnSpPr>
          <p:spPr>
            <a:xfrm rot="10800000">
              <a:off x="2734" y="2410"/>
              <a:ext cx="565" cy="542"/>
            </a:xfrm>
            <a:prstGeom prst="straightConnector1">
              <a:avLst/>
            </a:prstGeom>
            <a:noFill/>
            <a:ln cap="sq" cmpd="sng" w="9525">
              <a:solidFill>
                <a:srgbClr val="99003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18" name="Google Shape;318;p12"/>
            <p:cNvSpPr/>
            <p:nvPr/>
          </p:nvSpPr>
          <p:spPr>
            <a:xfrm>
              <a:off x="3833" y="3249"/>
              <a:ext cx="67" cy="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3366"/>
                </a:buClr>
                <a:buSzPts val="1500"/>
                <a:buFont typeface="Verdana"/>
                <a:buNone/>
              </a:pPr>
              <a:r>
                <a:rPr b="0" i="0" lang="it-IT" sz="1500" u="none" cap="none" strike="noStrike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rPr>
                <a:t>4</a:t>
              </a:r>
              <a:endParaRPr b="0" i="0" sz="2400" u="none" cap="none" strike="noStrik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9" name="Google Shape;319;p12"/>
            <p:cNvSpPr/>
            <p:nvPr/>
          </p:nvSpPr>
          <p:spPr>
            <a:xfrm>
              <a:off x="2734" y="2410"/>
              <a:ext cx="161" cy="168"/>
            </a:xfrm>
            <a:custGeom>
              <a:rect b="b" l="l" r="r" t="t"/>
              <a:pathLst>
                <a:path extrusionOk="0" h="127" w="90">
                  <a:moveTo>
                    <a:pt x="0" y="0"/>
                  </a:moveTo>
                  <a:lnTo>
                    <a:pt x="81" y="36"/>
                  </a:lnTo>
                  <a:lnTo>
                    <a:pt x="90" y="127"/>
                  </a:lnTo>
                  <a:lnTo>
                    <a:pt x="9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cap="sq" cmpd="sng" w="9525">
              <a:solidFill>
                <a:srgbClr val="9900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320" name="Google Shape;320;p12"/>
            <p:cNvCxnSpPr/>
            <p:nvPr/>
          </p:nvCxnSpPr>
          <p:spPr>
            <a:xfrm>
              <a:off x="3299" y="2952"/>
              <a:ext cx="565" cy="529"/>
            </a:xfrm>
            <a:prstGeom prst="straightConnector1">
              <a:avLst/>
            </a:prstGeom>
            <a:noFill/>
            <a:ln cap="sq" cmpd="sng" w="9525">
              <a:solidFill>
                <a:srgbClr val="99003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1" name="Google Shape;321;p12"/>
            <p:cNvCxnSpPr/>
            <p:nvPr/>
          </p:nvCxnSpPr>
          <p:spPr>
            <a:xfrm rot="10800000">
              <a:off x="3057" y="2181"/>
              <a:ext cx="679" cy="12"/>
            </a:xfrm>
            <a:prstGeom prst="straightConnector1">
              <a:avLst/>
            </a:prstGeom>
            <a:noFill/>
            <a:ln cap="sq" cmpd="sng" w="9525">
              <a:solidFill>
                <a:srgbClr val="99003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22" name="Google Shape;322;p12"/>
            <p:cNvSpPr/>
            <p:nvPr/>
          </p:nvSpPr>
          <p:spPr>
            <a:xfrm>
              <a:off x="4174" y="2016"/>
              <a:ext cx="67" cy="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3366"/>
                </a:buClr>
                <a:buSzPts val="1500"/>
                <a:buFont typeface="Verdana"/>
                <a:buNone/>
              </a:pPr>
              <a:r>
                <a:rPr b="0" i="0" lang="it-IT" sz="1500" u="none" cap="none" strike="noStrike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endParaRPr b="0" i="0" sz="2400" u="none" cap="none" strike="noStrik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3057" y="2134"/>
              <a:ext cx="290" cy="107"/>
            </a:xfrm>
            <a:custGeom>
              <a:rect b="b" l="l" r="r" t="t"/>
              <a:pathLst>
                <a:path extrusionOk="0" h="81" w="163">
                  <a:moveTo>
                    <a:pt x="0" y="36"/>
                  </a:moveTo>
                  <a:lnTo>
                    <a:pt x="81" y="0"/>
                  </a:lnTo>
                  <a:lnTo>
                    <a:pt x="163" y="36"/>
                  </a:lnTo>
                  <a:lnTo>
                    <a:pt x="81" y="81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FFFFF"/>
            </a:solidFill>
            <a:ln cap="sq" cmpd="sng" w="9525">
              <a:solidFill>
                <a:srgbClr val="9900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324" name="Google Shape;324;p12"/>
            <p:cNvCxnSpPr/>
            <p:nvPr/>
          </p:nvCxnSpPr>
          <p:spPr>
            <a:xfrm>
              <a:off x="3736" y="2193"/>
              <a:ext cx="661" cy="12"/>
            </a:xfrm>
            <a:prstGeom prst="straightConnector1">
              <a:avLst/>
            </a:prstGeom>
            <a:noFill/>
            <a:ln cap="sq" cmpd="sng" w="9525">
              <a:solidFill>
                <a:srgbClr val="99003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25" name="Google Shape;325;p12"/>
            <p:cNvSpPr/>
            <p:nvPr/>
          </p:nvSpPr>
          <p:spPr>
            <a:xfrm>
              <a:off x="1746" y="3331"/>
              <a:ext cx="67" cy="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3366"/>
                </a:buClr>
                <a:buSzPts val="1500"/>
                <a:buFont typeface="Verdana"/>
                <a:buNone/>
              </a:pPr>
              <a:r>
                <a:rPr b="0" i="0" lang="it-IT" sz="1500" u="none" cap="none" strike="noStrike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endParaRPr b="0" i="0" sz="2400" u="none" cap="none" strike="noStrik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6" name="Google Shape;326;p12"/>
            <p:cNvSpPr/>
            <p:nvPr/>
          </p:nvSpPr>
          <p:spPr>
            <a:xfrm>
              <a:off x="4174" y="2016"/>
              <a:ext cx="67" cy="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3366"/>
                </a:buClr>
                <a:buSzPts val="1500"/>
                <a:buFont typeface="Verdana"/>
                <a:buNone/>
              </a:pPr>
              <a:r>
                <a:rPr b="0" i="0" lang="it-IT" sz="1500" u="none" cap="none" strike="noStrike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endParaRPr b="0" i="0" sz="2400" u="none" cap="none" strike="noStrik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7" name="Google Shape;327;p12"/>
            <p:cNvSpPr/>
            <p:nvPr/>
          </p:nvSpPr>
          <p:spPr>
            <a:xfrm>
              <a:off x="412" y="1324"/>
              <a:ext cx="1248" cy="524"/>
            </a:xfrm>
            <a:prstGeom prst="wedgeRectCallout">
              <a:avLst>
                <a:gd fmla="val 64023" name="adj1"/>
                <a:gd fmla="val 119273" name="adj2"/>
              </a:avLst>
            </a:prstGeom>
            <a:gradFill>
              <a:gsLst>
                <a:gs pos="0">
                  <a:srgbClr val="ADD8D8"/>
                </a:gs>
                <a:gs pos="100000">
                  <a:srgbClr val="CCFFFF"/>
                </a:gs>
              </a:gsLst>
              <a:lin ang="189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3366"/>
                </a:buClr>
                <a:buSzPts val="2400"/>
                <a:buFont typeface="Tahoma"/>
                <a:buNone/>
              </a:pPr>
              <a:r>
                <a:rPr b="1" i="0" lang="it-IT" sz="2400" u="none" cap="none" strike="noStrike">
                  <a:solidFill>
                    <a:srgbClr val="003366"/>
                  </a:solidFill>
                  <a:latin typeface="Tahoma"/>
                  <a:ea typeface="Tahoma"/>
                  <a:cs typeface="Tahoma"/>
                  <a:sym typeface="Tahoma"/>
                </a:rPr>
                <a:t>Classe aggregante</a:t>
              </a:r>
              <a:endParaRPr b="0" i="0" sz="2400" u="none" cap="none" strike="noStrik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8" name="Google Shape;328;p12"/>
            <p:cNvSpPr/>
            <p:nvPr/>
          </p:nvSpPr>
          <p:spPr>
            <a:xfrm>
              <a:off x="4444" y="2649"/>
              <a:ext cx="1248" cy="524"/>
            </a:xfrm>
            <a:prstGeom prst="wedgeRectCallout">
              <a:avLst>
                <a:gd fmla="val -46556" name="adj1"/>
                <a:gd fmla="val 141222" name="adj2"/>
              </a:avLst>
            </a:prstGeom>
            <a:gradFill>
              <a:gsLst>
                <a:gs pos="0">
                  <a:srgbClr val="ADD8D8"/>
                </a:gs>
                <a:gs pos="100000">
                  <a:srgbClr val="CCFFFF"/>
                </a:gs>
              </a:gsLst>
              <a:lin ang="189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3366"/>
                </a:buClr>
                <a:buSzPts val="2400"/>
                <a:buFont typeface="Tahoma"/>
                <a:buNone/>
              </a:pPr>
              <a:r>
                <a:rPr b="1" i="0" lang="it-IT" sz="2400" u="none" cap="none" strike="noStrike">
                  <a:solidFill>
                    <a:srgbClr val="003366"/>
                  </a:solidFill>
                  <a:latin typeface="Tahoma"/>
                  <a:ea typeface="Tahoma"/>
                  <a:cs typeface="Tahoma"/>
                  <a:sym typeface="Tahoma"/>
                </a:rPr>
                <a:t>Classe aggregata</a:t>
              </a:r>
              <a:endParaRPr b="0" i="0" sz="2400" u="none" cap="none" strike="noStrik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9" name="Google Shape;329;p12"/>
            <p:cNvSpPr/>
            <p:nvPr/>
          </p:nvSpPr>
          <p:spPr>
            <a:xfrm>
              <a:off x="460" y="2726"/>
              <a:ext cx="1488" cy="524"/>
            </a:xfrm>
            <a:prstGeom prst="wedgeRectCallout">
              <a:avLst>
                <a:gd fmla="val 59343" name="adj1"/>
                <a:gd fmla="val -44083" name="adj2"/>
              </a:avLst>
            </a:prstGeom>
            <a:gradFill>
              <a:gsLst>
                <a:gs pos="0">
                  <a:srgbClr val="ADD8D8"/>
                </a:gs>
                <a:gs pos="100000">
                  <a:srgbClr val="CCFFFF"/>
                </a:gs>
              </a:gsLst>
              <a:lin ang="189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3366"/>
                </a:buClr>
                <a:buSzPts val="2400"/>
                <a:buFont typeface="Tahoma"/>
                <a:buNone/>
              </a:pPr>
              <a:r>
                <a:rPr b="1" i="0" lang="it-IT" sz="2400" u="none" cap="none" strike="noStrike">
                  <a:solidFill>
                    <a:srgbClr val="003366"/>
                  </a:solidFill>
                  <a:latin typeface="Tahoma"/>
                  <a:ea typeface="Tahoma"/>
                  <a:cs typeface="Tahoma"/>
                  <a:sym typeface="Tahoma"/>
                </a:rPr>
                <a:t>Relazione di Aggregazione</a:t>
              </a:r>
              <a:endParaRPr b="0" i="0" sz="2400" u="none" cap="none" strike="noStrik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0" name="Google Shape;330;p12"/>
            <p:cNvSpPr/>
            <p:nvPr/>
          </p:nvSpPr>
          <p:spPr>
            <a:xfrm>
              <a:off x="3292" y="1353"/>
              <a:ext cx="1344" cy="294"/>
            </a:xfrm>
            <a:prstGeom prst="wedgeRectCallout">
              <a:avLst>
                <a:gd fmla="val -28051" name="adj1"/>
                <a:gd fmla="val 247620" name="adj2"/>
              </a:avLst>
            </a:prstGeom>
            <a:gradFill>
              <a:gsLst>
                <a:gs pos="0">
                  <a:srgbClr val="ADD8D8"/>
                </a:gs>
                <a:gs pos="100000">
                  <a:srgbClr val="CCFFFF"/>
                </a:gs>
              </a:gsLst>
              <a:lin ang="189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3366"/>
                </a:buClr>
                <a:buSzPts val="2400"/>
                <a:buFont typeface="Tahoma"/>
                <a:buNone/>
              </a:pPr>
              <a:r>
                <a:rPr b="1" i="0" lang="it-IT" sz="2400" u="none" cap="none" strike="noStrike">
                  <a:solidFill>
                    <a:srgbClr val="003366"/>
                  </a:solidFill>
                  <a:latin typeface="Tahoma"/>
                  <a:ea typeface="Tahoma"/>
                  <a:cs typeface="Tahoma"/>
                  <a:sym typeface="Tahoma"/>
                </a:rPr>
                <a:t>Cardinalità</a:t>
              </a:r>
              <a:endParaRPr b="0" i="0" sz="2400" u="none" cap="none" strike="noStrik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1" name="Google Shape;331;p12"/>
            <p:cNvSpPr/>
            <p:nvPr/>
          </p:nvSpPr>
          <p:spPr>
            <a:xfrm>
              <a:off x="748" y="3493"/>
              <a:ext cx="1195" cy="481"/>
            </a:xfrm>
            <a:prstGeom prst="rect">
              <a:avLst/>
            </a:prstGeom>
            <a:solidFill>
              <a:srgbClr val="FFFFCC"/>
            </a:solidFill>
            <a:ln cap="sq" cmpd="sng" w="9525">
              <a:solidFill>
                <a:srgbClr val="9900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32" name="Google Shape;332;p12"/>
            <p:cNvSpPr/>
            <p:nvPr/>
          </p:nvSpPr>
          <p:spPr>
            <a:xfrm>
              <a:off x="956" y="3541"/>
              <a:ext cx="374" cy="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3366"/>
                </a:buClr>
                <a:buSzPts val="1500"/>
                <a:buFont typeface="Verdana"/>
                <a:buNone/>
              </a:pPr>
              <a:r>
                <a:rPr b="0" i="0" lang="it-IT" sz="1500" u="none" cap="none" strike="noStrike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rPr>
                <a:t>Motore</a:t>
              </a:r>
              <a:endParaRPr b="0" i="0" sz="2400" u="none" cap="none" strike="noStrik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3" name="Google Shape;333;p12"/>
            <p:cNvSpPr/>
            <p:nvPr/>
          </p:nvSpPr>
          <p:spPr>
            <a:xfrm>
              <a:off x="748" y="3746"/>
              <a:ext cx="1195" cy="228"/>
            </a:xfrm>
            <a:prstGeom prst="rect">
              <a:avLst/>
            </a:prstGeom>
            <a:noFill/>
            <a:ln cap="sq" cmpd="sng" w="9525">
              <a:solidFill>
                <a:srgbClr val="9900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34" name="Google Shape;334;p12"/>
            <p:cNvSpPr/>
            <p:nvPr/>
          </p:nvSpPr>
          <p:spPr>
            <a:xfrm>
              <a:off x="748" y="3843"/>
              <a:ext cx="1195" cy="131"/>
            </a:xfrm>
            <a:prstGeom prst="rect">
              <a:avLst/>
            </a:prstGeom>
            <a:noFill/>
            <a:ln cap="sq" cmpd="sng" w="9525">
              <a:solidFill>
                <a:srgbClr val="9900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3"/>
          <p:cNvSpPr txBox="1"/>
          <p:nvPr>
            <p:ph type="title"/>
          </p:nvPr>
        </p:nvSpPr>
        <p:spPr>
          <a:xfrm>
            <a:off x="2199842" y="1428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Calibri"/>
              <a:buNone/>
            </a:pPr>
            <a:r>
              <a:rPr b="1" lang="it-IT" sz="3200">
                <a:solidFill>
                  <a:srgbClr val="FFC000"/>
                </a:solidFill>
              </a:rPr>
              <a:t>Come si traduce?</a:t>
            </a:r>
            <a:endParaRPr b="1" sz="3200">
              <a:solidFill>
                <a:srgbClr val="FFC000"/>
              </a:solidFill>
            </a:endParaRPr>
          </a:p>
        </p:txBody>
      </p:sp>
      <p:pic>
        <p:nvPicPr>
          <p:cNvPr id="340" name="Google Shape;34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3" y="2492375"/>
            <a:ext cx="6048375" cy="237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04025" y="2349500"/>
            <a:ext cx="2254250" cy="2519363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3"/>
          <p:cNvSpPr/>
          <p:nvPr/>
        </p:nvSpPr>
        <p:spPr>
          <a:xfrm>
            <a:off x="5724525" y="2924175"/>
            <a:ext cx="711200" cy="508000"/>
          </a:xfrm>
          <a:prstGeom prst="leftRightArrow">
            <a:avLst>
              <a:gd fmla="val 53333" name="adj1"/>
              <a:gd fmla="val 45869" name="adj2"/>
            </a:avLst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4"/>
          <p:cNvSpPr txBox="1"/>
          <p:nvPr>
            <p:ph type="title"/>
          </p:nvPr>
        </p:nvSpPr>
        <p:spPr>
          <a:xfrm>
            <a:off x="5265818" y="163174"/>
            <a:ext cx="3544585" cy="1275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Calibri"/>
              <a:buNone/>
            </a:pPr>
            <a:r>
              <a:rPr b="1" lang="it-IT" sz="3200">
                <a:solidFill>
                  <a:srgbClr val="FFC000"/>
                </a:solidFill>
              </a:rPr>
              <a:t>Individuare classi</a:t>
            </a:r>
            <a:endParaRPr b="1" sz="3200">
              <a:solidFill>
                <a:srgbClr val="FFC000"/>
              </a:solidFill>
            </a:endParaRPr>
          </a:p>
        </p:txBody>
      </p:sp>
      <p:sp>
        <p:nvSpPr>
          <p:cNvPr id="348" name="Google Shape;348;p14"/>
          <p:cNvSpPr txBox="1"/>
          <p:nvPr>
            <p:ph idx="1" type="body"/>
          </p:nvPr>
        </p:nvSpPr>
        <p:spPr>
          <a:xfrm>
            <a:off x="863780" y="1969386"/>
            <a:ext cx="6872287" cy="3500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800"/>
              <a:buChar char="•"/>
            </a:pPr>
            <a:r>
              <a:rPr lang="it-IT" sz="2800">
                <a:solidFill>
                  <a:srgbClr val="003366"/>
                </a:solidFill>
              </a:rPr>
              <a:t>Di una classe devono generalmente esistere più istanze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SzPts val="2400"/>
              <a:buChar char="–"/>
            </a:pPr>
            <a:r>
              <a:rPr lang="it-IT" sz="2400">
                <a:solidFill>
                  <a:srgbClr val="003366"/>
                </a:solidFill>
              </a:rPr>
              <a:t>Vagliare le eventuali classi di cui esiste un solo oggetto</a:t>
            </a:r>
            <a:endParaRPr/>
          </a:p>
          <a:p>
            <a:pPr indent="-1333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3366"/>
              </a:solidFill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3366"/>
              </a:buClr>
              <a:buSzPts val="2800"/>
              <a:buChar char="•"/>
            </a:pPr>
            <a:r>
              <a:rPr lang="it-IT" sz="2800">
                <a:solidFill>
                  <a:srgbClr val="003366"/>
                </a:solidFill>
              </a:rPr>
              <a:t>Se una classe ha un solo attributo, valutare se non possa essere considerata come attributo di altre classi più complesse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5"/>
          <p:cNvSpPr txBox="1"/>
          <p:nvPr>
            <p:ph type="title"/>
          </p:nvPr>
        </p:nvSpPr>
        <p:spPr>
          <a:xfrm>
            <a:off x="5347003" y="172411"/>
            <a:ext cx="3544585" cy="1275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Calibri"/>
              <a:buNone/>
            </a:pPr>
            <a:r>
              <a:rPr b="1" lang="it-IT" sz="3200">
                <a:solidFill>
                  <a:srgbClr val="FFC000"/>
                </a:solidFill>
              </a:rPr>
              <a:t>Individuare classi</a:t>
            </a:r>
            <a:endParaRPr b="1" sz="3200">
              <a:solidFill>
                <a:srgbClr val="FFC000"/>
              </a:solidFill>
            </a:endParaRPr>
          </a:p>
        </p:txBody>
      </p:sp>
      <p:sp>
        <p:nvSpPr>
          <p:cNvPr id="354" name="Google Shape;354;p15"/>
          <p:cNvSpPr txBox="1"/>
          <p:nvPr>
            <p:ph idx="1" type="body"/>
          </p:nvPr>
        </p:nvSpPr>
        <p:spPr>
          <a:xfrm>
            <a:off x="1042988" y="2133600"/>
            <a:ext cx="7848600" cy="3959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3600"/>
              <a:buFont typeface="Verdana"/>
              <a:buNone/>
            </a:pPr>
            <a:r>
              <a:rPr lang="it-IT" sz="3600">
                <a:solidFill>
                  <a:srgbClr val="003366"/>
                </a:solidFill>
              </a:rPr>
              <a:t>Sull</a:t>
            </a:r>
            <a:r>
              <a:rPr lang="it-IT" sz="3600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it-IT" sz="3600">
                <a:solidFill>
                  <a:srgbClr val="003366"/>
                </a:solidFill>
              </a:rPr>
              <a:t>aggregazione</a:t>
            </a:r>
            <a:r>
              <a:rPr lang="it-IT" sz="3200">
                <a:solidFill>
                  <a:srgbClr val="003366"/>
                </a:solidFill>
              </a:rPr>
              <a:t> 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SzPts val="2400"/>
              <a:buChar char="–"/>
            </a:pPr>
            <a:r>
              <a:rPr b="1" lang="it-IT" sz="2400">
                <a:solidFill>
                  <a:srgbClr val="003366"/>
                </a:solidFill>
              </a:rPr>
              <a:t>entità-componenti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Char char="•"/>
            </a:pPr>
            <a:r>
              <a:rPr lang="it-IT" sz="2000">
                <a:solidFill>
                  <a:srgbClr val="003366"/>
                </a:solidFill>
              </a:rPr>
              <a:t>il motore è parte dell</a:t>
            </a:r>
            <a:r>
              <a:rPr lang="it-IT" sz="2000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it-IT" sz="2000">
                <a:solidFill>
                  <a:srgbClr val="003366"/>
                </a:solidFill>
              </a:rPr>
              <a:t>aereo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SzPts val="2400"/>
              <a:buChar char="–"/>
            </a:pPr>
            <a:r>
              <a:rPr b="1" lang="it-IT" sz="2400">
                <a:solidFill>
                  <a:srgbClr val="003366"/>
                </a:solidFill>
              </a:rPr>
              <a:t>contenente-contenuto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Char char="•"/>
            </a:pPr>
            <a:r>
              <a:rPr lang="it-IT" sz="2000">
                <a:solidFill>
                  <a:srgbClr val="003366"/>
                </a:solidFill>
              </a:rPr>
              <a:t>l</a:t>
            </a:r>
            <a:r>
              <a:rPr lang="it-IT" sz="2000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it-IT" sz="2000">
                <a:solidFill>
                  <a:srgbClr val="003366"/>
                </a:solidFill>
              </a:rPr>
              <a:t>aereo contiene il pilota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SzPts val="2400"/>
              <a:buChar char="–"/>
            </a:pPr>
            <a:r>
              <a:rPr b="1" lang="it-IT" sz="2400">
                <a:solidFill>
                  <a:srgbClr val="003366"/>
                </a:solidFill>
              </a:rPr>
              <a:t>insieme-membri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Char char="•"/>
            </a:pPr>
            <a:r>
              <a:rPr lang="it-IT" sz="2000">
                <a:solidFill>
                  <a:srgbClr val="003366"/>
                </a:solidFill>
              </a:rPr>
              <a:t>l</a:t>
            </a:r>
            <a:r>
              <a:rPr lang="it-IT" sz="2000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it-IT" sz="2000">
                <a:solidFill>
                  <a:srgbClr val="003366"/>
                </a:solidFill>
              </a:rPr>
              <a:t>impiegato è parte dell</a:t>
            </a:r>
            <a:r>
              <a:rPr lang="it-IT" sz="2000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it-IT" sz="2000">
                <a:solidFill>
                  <a:srgbClr val="003366"/>
                </a:solidFill>
              </a:rPr>
              <a:t>ufficio</a:t>
            </a:r>
            <a:endParaRPr/>
          </a:p>
        </p:txBody>
      </p:sp>
      <p:pic>
        <p:nvPicPr>
          <p:cNvPr id="355" name="Google Shape;35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8400" y="3124200"/>
            <a:ext cx="2438400" cy="1804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type="title"/>
          </p:nvPr>
        </p:nvSpPr>
        <p:spPr>
          <a:xfrm>
            <a:off x="5505963" y="107756"/>
            <a:ext cx="3544585" cy="1275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Calibri"/>
              <a:buNone/>
            </a:pPr>
            <a:r>
              <a:rPr b="1" lang="it-IT" sz="3200">
                <a:solidFill>
                  <a:srgbClr val="FFC000"/>
                </a:solidFill>
              </a:rPr>
              <a:t>Modelli</a:t>
            </a:r>
            <a:endParaRPr b="1" sz="3200">
              <a:solidFill>
                <a:srgbClr val="FFC000"/>
              </a:solidFill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448561" y="2051936"/>
            <a:ext cx="7848600" cy="301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Times New Roman"/>
              <a:buChar char="•"/>
            </a:pPr>
            <a:r>
              <a:rPr b="0" i="0" lang="it-IT" sz="2400" u="none" cap="none" strike="noStrik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it-IT" sz="2400" u="none" cap="none" strike="noStrik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Un modello dell</a:t>
            </a:r>
            <a:r>
              <a:rPr b="0" i="0" lang="it-IT" sz="2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it-IT" sz="2400" u="none" cap="none" strike="noStrik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analisi è un</a:t>
            </a:r>
            <a:r>
              <a:rPr b="0" i="0" lang="it-IT" sz="2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it-IT" sz="2400" u="none" cap="none" strike="noStrik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astrazione di cosa il sistema deve fare, non di come deve farlo.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33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Verdana"/>
              <a:buChar char="•"/>
            </a:pPr>
            <a:r>
              <a:rPr b="0" i="0" lang="it-IT" sz="2400" u="none" cap="none" strike="noStrik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 Si realizza tramite notazioni grafiche semplici e precise (diagrammi), in modo da essere facilmente interpretato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t/>
            </a:r>
            <a:endParaRPr b="0" i="0" sz="2400" u="none" cap="none" strike="noStrike">
              <a:solidFill>
                <a:srgbClr val="0033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Verdana"/>
              <a:buChar char="•"/>
            </a:pPr>
            <a:r>
              <a:rPr b="0" i="0" lang="it-IT" sz="2400" u="none" cap="none" strike="noStrik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 Si mostrano tutte le componenti del problema in modo da poter ragionare sulla sua globalità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56448" y="2863148"/>
            <a:ext cx="8128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type="title"/>
          </p:nvPr>
        </p:nvSpPr>
        <p:spPr>
          <a:xfrm>
            <a:off x="5385891" y="72278"/>
            <a:ext cx="3544585" cy="1275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Calibri"/>
              <a:buNone/>
            </a:pPr>
            <a:r>
              <a:rPr b="1" lang="it-IT" sz="3200">
                <a:solidFill>
                  <a:srgbClr val="FFC000"/>
                </a:solidFill>
              </a:rPr>
              <a:t>UML</a:t>
            </a:r>
            <a:endParaRPr b="1" sz="3200">
              <a:solidFill>
                <a:srgbClr val="FFC000"/>
              </a:solidFill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459556" y="1473139"/>
            <a:ext cx="8331200" cy="39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800"/>
              <a:buFont typeface="Verdana"/>
              <a:buNone/>
            </a:pPr>
            <a:r>
              <a:rPr b="1" i="0" lang="it-IT" sz="2800" u="none" cap="none" strike="noStrik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UML Unified Modeling Language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1" marL="457200" marR="0" rtl="0" algn="l">
              <a:spcBef>
                <a:spcPts val="12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Verdana"/>
              <a:buChar char="•"/>
            </a:pPr>
            <a:r>
              <a:rPr b="0" i="0" lang="it-IT" sz="2000" u="none" cap="none" strike="noStrik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it-IT" sz="2400" u="none" cap="none" strike="noStrik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Un linguaggio (e notazione) universale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1" marL="457200" marR="0" rtl="0" algn="l">
              <a:spcBef>
                <a:spcPts val="12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Verdana"/>
              <a:buChar char="•"/>
            </a:pPr>
            <a:r>
              <a:rPr b="0" i="0" lang="it-IT" sz="2400" u="none" cap="none" strike="noStrik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 Uno standard OMG adottato dalle più grandi  case software tra cui anche da Microsoft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1" marL="457200" marR="0" rtl="0" algn="l">
              <a:spcBef>
                <a:spcPts val="12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Verdana"/>
              <a:buChar char="•"/>
            </a:pPr>
            <a:r>
              <a:rPr b="0" i="0" lang="it-IT" sz="2400" u="none" cap="none" strike="noStrik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 Gli autori: Booch, Jacobson, Rumbaugh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1" marL="457200" marR="0" rtl="0" algn="l">
              <a:spcBef>
                <a:spcPts val="12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Verdana"/>
              <a:buChar char="•"/>
            </a:pPr>
            <a:r>
              <a:rPr b="0" i="0" lang="it-IT" sz="2400" u="none" cap="none" strike="noStrik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 I co-proponenti: Rational, Microsoft, IBM, Oracle, HP, Platinum, Sterling e …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1" marL="457200" marR="0" rtl="0" algn="l">
              <a:spcBef>
                <a:spcPts val="12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Verdana"/>
              <a:buChar char="•"/>
            </a:pPr>
            <a:r>
              <a:rPr b="0" i="0" lang="it-IT" sz="2400" u="none" cap="none" strike="noStrik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 CASE tool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" name="Google Shape;113;p3"/>
          <p:cNvGrpSpPr/>
          <p:nvPr/>
        </p:nvGrpSpPr>
        <p:grpSpPr>
          <a:xfrm>
            <a:off x="6782568" y="4960877"/>
            <a:ext cx="914400" cy="900112"/>
            <a:chOff x="880" y="1248"/>
            <a:chExt cx="372" cy="469"/>
          </a:xfrm>
        </p:grpSpPr>
        <p:pic>
          <p:nvPicPr>
            <p:cNvPr id="114" name="Google Shape;114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09" y="1248"/>
              <a:ext cx="314" cy="3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09" y="1248"/>
              <a:ext cx="314" cy="3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3"/>
            <p:cNvSpPr/>
            <p:nvPr/>
          </p:nvSpPr>
          <p:spPr>
            <a:xfrm>
              <a:off x="880" y="1574"/>
              <a:ext cx="372" cy="1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3366"/>
                </a:buClr>
                <a:buSzPts val="1800"/>
                <a:buFont typeface="Verdana"/>
                <a:buNone/>
              </a:pPr>
              <a:r>
                <a:rPr b="0" i="0" lang="it-IT" sz="1800" u="none" cap="none" strike="noStrike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rPr>
                <a:t>Together</a:t>
              </a:r>
              <a:endParaRPr b="0" i="0" sz="2400" u="none" cap="none" strike="noStrik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17" name="Google Shape;117;p3"/>
          <p:cNvGrpSpPr/>
          <p:nvPr/>
        </p:nvGrpSpPr>
        <p:grpSpPr>
          <a:xfrm>
            <a:off x="5029968" y="5037077"/>
            <a:ext cx="1485900" cy="865187"/>
            <a:chOff x="2416" y="1632"/>
            <a:chExt cx="251" cy="236"/>
          </a:xfrm>
        </p:grpSpPr>
        <p:pic>
          <p:nvPicPr>
            <p:cNvPr id="118" name="Google Shape;118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64" y="1632"/>
              <a:ext cx="156" cy="1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464" y="1632"/>
              <a:ext cx="156" cy="1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3"/>
            <p:cNvSpPr/>
            <p:nvPr/>
          </p:nvSpPr>
          <p:spPr>
            <a:xfrm>
              <a:off x="2416" y="1793"/>
              <a:ext cx="251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3366"/>
                </a:buClr>
                <a:buSzPts val="1800"/>
                <a:buFont typeface="Verdana"/>
                <a:buNone/>
              </a:pPr>
              <a:r>
                <a:rPr b="0" i="0" lang="it-IT" sz="1800" u="none" cap="none" strike="noStrike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rPr>
                <a:t>Paradigm Plus</a:t>
              </a:r>
              <a:endParaRPr b="0" i="0" sz="2400" u="none" cap="none" strike="noStrik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21" name="Google Shape;121;p3"/>
          <p:cNvGrpSpPr/>
          <p:nvPr/>
        </p:nvGrpSpPr>
        <p:grpSpPr>
          <a:xfrm>
            <a:off x="3412306" y="4960877"/>
            <a:ext cx="1435100" cy="976312"/>
            <a:chOff x="3189" y="1776"/>
            <a:chExt cx="1140" cy="937"/>
          </a:xfrm>
        </p:grpSpPr>
        <p:pic>
          <p:nvPicPr>
            <p:cNvPr id="122" name="Google Shape;122;p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408" y="1776"/>
              <a:ext cx="624" cy="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408" y="1776"/>
              <a:ext cx="624" cy="6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3"/>
            <p:cNvSpPr/>
            <p:nvPr/>
          </p:nvSpPr>
          <p:spPr>
            <a:xfrm>
              <a:off x="3189" y="2449"/>
              <a:ext cx="1140" cy="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3366"/>
                </a:buClr>
                <a:buSzPts val="1800"/>
                <a:buFont typeface="Verdana"/>
                <a:buNone/>
              </a:pPr>
              <a:r>
                <a:rPr b="0" i="0" lang="it-IT" sz="1800" u="none" cap="none" strike="noStrike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rPr>
                <a:t>Rational Rose</a:t>
              </a:r>
              <a:endParaRPr b="0" i="0" sz="1400" u="none" cap="none" strike="noStrik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>
            <p:ph type="title"/>
          </p:nvPr>
        </p:nvSpPr>
        <p:spPr>
          <a:xfrm>
            <a:off x="5404363" y="116992"/>
            <a:ext cx="3544585" cy="1275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Calibri"/>
              <a:buNone/>
            </a:pPr>
            <a:r>
              <a:rPr b="1" lang="it-IT" sz="3200">
                <a:solidFill>
                  <a:srgbClr val="FFC000"/>
                </a:solidFill>
              </a:rPr>
              <a:t>UML</a:t>
            </a:r>
            <a:endParaRPr b="1" sz="3200">
              <a:solidFill>
                <a:srgbClr val="FFC000"/>
              </a:solidFill>
            </a:endParaRPr>
          </a:p>
        </p:txBody>
      </p:sp>
      <p:sp>
        <p:nvSpPr>
          <p:cNvPr id="130" name="Google Shape;130;p4"/>
          <p:cNvSpPr txBox="1"/>
          <p:nvPr>
            <p:ph idx="1" type="body"/>
          </p:nvPr>
        </p:nvSpPr>
        <p:spPr>
          <a:xfrm>
            <a:off x="479778" y="2276475"/>
            <a:ext cx="8033340" cy="35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800"/>
              <a:buChar char="–"/>
            </a:pPr>
            <a:r>
              <a:rPr lang="it-IT" sz="2800">
                <a:solidFill>
                  <a:srgbClr val="003366"/>
                </a:solidFill>
              </a:rPr>
              <a:t>E</a:t>
            </a:r>
            <a:r>
              <a:rPr lang="it-IT" sz="2800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it-IT" sz="2800">
                <a:solidFill>
                  <a:srgbClr val="003366"/>
                </a:solidFill>
              </a:rPr>
              <a:t> un linguaggio di progettazione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3366"/>
              </a:buClr>
              <a:buSzPts val="2800"/>
              <a:buChar char="–"/>
            </a:pPr>
            <a:r>
              <a:rPr lang="it-IT" sz="2800">
                <a:solidFill>
                  <a:srgbClr val="003366"/>
                </a:solidFill>
              </a:rPr>
              <a:t>Non è un metodo di sviluppo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3366"/>
              </a:buClr>
              <a:buSzPts val="2800"/>
              <a:buChar char="–"/>
            </a:pPr>
            <a:r>
              <a:rPr lang="it-IT" sz="2800">
                <a:solidFill>
                  <a:srgbClr val="003366"/>
                </a:solidFill>
              </a:rPr>
              <a:t>Non prescrive sequenze di processo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3366"/>
              </a:buClr>
              <a:buSzPts val="2800"/>
              <a:buChar char="–"/>
            </a:pPr>
            <a:r>
              <a:rPr lang="it-IT" sz="2800">
                <a:solidFill>
                  <a:srgbClr val="003366"/>
                </a:solidFill>
              </a:rPr>
              <a:t>Aiuta ad apportare eventuali modifiche ad un sistema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3366"/>
              </a:buClr>
              <a:buSzPts val="2800"/>
              <a:buChar char="–"/>
            </a:pPr>
            <a:r>
              <a:rPr lang="it-IT" sz="2800">
                <a:solidFill>
                  <a:srgbClr val="003366"/>
                </a:solidFill>
              </a:rPr>
              <a:t>E</a:t>
            </a:r>
            <a:r>
              <a:rPr lang="it-IT" sz="2800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it-IT" sz="2800">
                <a:solidFill>
                  <a:srgbClr val="003366"/>
                </a:solidFill>
              </a:rPr>
              <a:t> indipendente dalle metodologie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3366"/>
              </a:buClr>
              <a:buSzPts val="2800"/>
              <a:buChar char="–"/>
            </a:pPr>
            <a:r>
              <a:rPr lang="it-IT" sz="2800">
                <a:solidFill>
                  <a:srgbClr val="003366"/>
                </a:solidFill>
              </a:rPr>
              <a:t>Utilizza 10 diagrammi differenti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/>
          <p:nvPr/>
        </p:nvSpPr>
        <p:spPr>
          <a:xfrm>
            <a:off x="228600" y="3276600"/>
            <a:ext cx="1219200" cy="1196975"/>
          </a:xfrm>
          <a:prstGeom prst="wedgeRectCallout">
            <a:avLst>
              <a:gd fmla="val 111329" name="adj1"/>
              <a:gd fmla="val -108222" name="adj2"/>
            </a:avLst>
          </a:prstGeom>
          <a:gradFill>
            <a:gsLst>
              <a:gs pos="0">
                <a:srgbClr val="ADD8D8"/>
              </a:gs>
              <a:gs pos="100000">
                <a:srgbClr val="CCFFFF"/>
              </a:gs>
            </a:gsLst>
            <a:lin ang="189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Tahoma"/>
              <a:buNone/>
            </a:pPr>
            <a:r>
              <a:rPr b="1" i="0" lang="it-IT" sz="2400" u="none" cap="none" strike="noStrik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Nome della Classe</a:t>
            </a:r>
            <a:endParaRPr b="0" i="0" sz="2400" u="none" cap="none" strike="noStrike">
              <a:solidFill>
                <a:srgbClr val="00336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6858000" y="2590800"/>
            <a:ext cx="2057400" cy="831850"/>
          </a:xfrm>
          <a:prstGeom prst="wedgeRectCallout">
            <a:avLst>
              <a:gd fmla="val -63347" name="adj1"/>
              <a:gd fmla="val 96185" name="adj2"/>
            </a:avLst>
          </a:prstGeom>
          <a:gradFill>
            <a:gsLst>
              <a:gs pos="0">
                <a:srgbClr val="ADD8D8"/>
              </a:gs>
              <a:gs pos="100000">
                <a:srgbClr val="CCFFFF"/>
              </a:gs>
            </a:gsLst>
            <a:lin ang="189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Tahoma"/>
              <a:buNone/>
            </a:pPr>
            <a:r>
              <a:rPr b="1" i="0" lang="it-IT" sz="2400" u="none" cap="none" strike="noStrik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Definizione attributi</a:t>
            </a:r>
            <a:endParaRPr b="0" i="0" sz="2400" u="none" cap="none" strike="noStrike">
              <a:solidFill>
                <a:srgbClr val="00336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6934200" y="4419600"/>
            <a:ext cx="1981200" cy="831850"/>
          </a:xfrm>
          <a:prstGeom prst="wedgeRectCallout">
            <a:avLst>
              <a:gd fmla="val -66745" name="adj1"/>
              <a:gd fmla="val 93894" name="adj2"/>
            </a:avLst>
          </a:prstGeom>
          <a:gradFill>
            <a:gsLst>
              <a:gs pos="0">
                <a:srgbClr val="ADD8D8"/>
              </a:gs>
              <a:gs pos="100000">
                <a:srgbClr val="CCFFFF"/>
              </a:gs>
            </a:gsLst>
            <a:lin ang="189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Tahoma"/>
              <a:buNone/>
            </a:pPr>
            <a:r>
              <a:rPr b="1" i="0" lang="it-IT" sz="2400" u="none" cap="none" strike="noStrik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Definizione metodi</a:t>
            </a:r>
            <a:endParaRPr b="0" i="0" sz="2400" u="none" cap="none" strike="noStrike">
              <a:solidFill>
                <a:srgbClr val="00336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" name="Google Shape;138;p5"/>
          <p:cNvSpPr/>
          <p:nvPr/>
        </p:nvSpPr>
        <p:spPr>
          <a:xfrm>
            <a:off x="2157124" y="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Verdana"/>
              <a:buNone/>
            </a:pPr>
            <a:r>
              <a:rPr b="1" i="0" lang="it-IT" sz="3200" u="none" cap="none" strike="noStrike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  <a:t>Classe in UML</a:t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" name="Google Shape;139;p5"/>
          <p:cNvGrpSpPr/>
          <p:nvPr/>
        </p:nvGrpSpPr>
        <p:grpSpPr>
          <a:xfrm>
            <a:off x="2355850" y="2251075"/>
            <a:ext cx="3981450" cy="4284663"/>
            <a:chOff x="1484" y="1418"/>
            <a:chExt cx="2508" cy="2699"/>
          </a:xfrm>
        </p:grpSpPr>
        <p:sp>
          <p:nvSpPr>
            <p:cNvPr id="140" name="Google Shape;140;p5"/>
            <p:cNvSpPr/>
            <p:nvPr/>
          </p:nvSpPr>
          <p:spPr>
            <a:xfrm>
              <a:off x="1484" y="1418"/>
              <a:ext cx="2508" cy="2699"/>
            </a:xfrm>
            <a:prstGeom prst="rect">
              <a:avLst/>
            </a:prstGeom>
            <a:solidFill>
              <a:srgbClr val="FFFFCC"/>
            </a:solidFill>
            <a:ln cap="flat" cmpd="sng" w="9525">
              <a:solidFill>
                <a:srgbClr val="9900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2417" y="1495"/>
              <a:ext cx="705" cy="3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Verdana"/>
                <a:buNone/>
              </a:pPr>
              <a:r>
                <a:rPr b="1" i="0" lang="it-IT" sz="33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Class</a:t>
              </a:r>
              <a:endParaRPr b="1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1484" y="1825"/>
              <a:ext cx="2508" cy="2292"/>
            </a:xfrm>
            <a:prstGeom prst="rect">
              <a:avLst/>
            </a:prstGeom>
            <a:noFill/>
            <a:ln cap="flat" cmpd="sng" w="9525">
              <a:solidFill>
                <a:srgbClr val="9900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1484" y="2835"/>
              <a:ext cx="2508" cy="1282"/>
            </a:xfrm>
            <a:prstGeom prst="rect">
              <a:avLst/>
            </a:prstGeom>
            <a:noFill/>
            <a:ln cap="flat" cmpd="sng" w="9525">
              <a:solidFill>
                <a:srgbClr val="9900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pic>
          <p:nvPicPr>
            <p:cNvPr id="144" name="Google Shape;144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42" y="1884"/>
              <a:ext cx="311" cy="2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42" y="1884"/>
              <a:ext cx="311" cy="2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42" y="1884"/>
              <a:ext cx="311" cy="2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47;p5"/>
            <p:cNvSpPr/>
            <p:nvPr/>
          </p:nvSpPr>
          <p:spPr>
            <a:xfrm>
              <a:off x="1853" y="1884"/>
              <a:ext cx="1730" cy="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Verdana"/>
                <a:buNone/>
              </a:pPr>
              <a:r>
                <a:rPr b="0" i="0" lang="it-IT" sz="29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Attributo Privato</a:t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pic>
          <p:nvPicPr>
            <p:cNvPr id="148" name="Google Shape;148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42" y="2175"/>
              <a:ext cx="311" cy="2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542" y="2175"/>
              <a:ext cx="311" cy="2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42" y="2175"/>
              <a:ext cx="311" cy="2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" name="Google Shape;151;p5"/>
            <p:cNvSpPr/>
            <p:nvPr/>
          </p:nvSpPr>
          <p:spPr>
            <a:xfrm>
              <a:off x="1853" y="2175"/>
              <a:ext cx="1818" cy="2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Verdana"/>
                <a:buNone/>
              </a:pPr>
              <a:r>
                <a:rPr b="0" i="0" lang="it-IT" sz="29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Attributo Pubblico</a:t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pic>
          <p:nvPicPr>
            <p:cNvPr id="152" name="Google Shape;152;p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542" y="2447"/>
              <a:ext cx="311" cy="2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542" y="2447"/>
              <a:ext cx="311" cy="2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542" y="2447"/>
              <a:ext cx="311" cy="2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5"/>
            <p:cNvSpPr/>
            <p:nvPr/>
          </p:nvSpPr>
          <p:spPr>
            <a:xfrm>
              <a:off x="1853" y="2447"/>
              <a:ext cx="1828" cy="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Verdana"/>
                <a:buNone/>
              </a:pPr>
              <a:r>
                <a:rPr b="0" i="0" lang="it-IT" sz="29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Attributo Protetto</a:t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pic>
          <p:nvPicPr>
            <p:cNvPr id="156" name="Google Shape;156;p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542" y="3029"/>
              <a:ext cx="311" cy="2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542" y="3029"/>
              <a:ext cx="311" cy="2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542" y="3029"/>
              <a:ext cx="311" cy="2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" name="Google Shape;159;p5"/>
            <p:cNvSpPr/>
            <p:nvPr/>
          </p:nvSpPr>
          <p:spPr>
            <a:xfrm>
              <a:off x="1853" y="3029"/>
              <a:ext cx="1882" cy="2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Verdana"/>
                <a:buNone/>
              </a:pPr>
              <a:r>
                <a:rPr b="0" i="0" lang="it-IT" sz="29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Metodo Pubblico()</a:t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pic>
          <p:nvPicPr>
            <p:cNvPr id="160" name="Google Shape;160;p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542" y="3321"/>
              <a:ext cx="311" cy="2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5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542" y="3321"/>
              <a:ext cx="311" cy="2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542" y="3321"/>
              <a:ext cx="311" cy="2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5"/>
            <p:cNvSpPr/>
            <p:nvPr/>
          </p:nvSpPr>
          <p:spPr>
            <a:xfrm>
              <a:off x="1853" y="3321"/>
              <a:ext cx="1713" cy="2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Verdana"/>
                <a:buNone/>
              </a:pPr>
              <a:r>
                <a:rPr b="0" i="0" lang="it-IT" sz="29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Metodo Privato()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4" name="Google Shape;164;p5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542" y="3612"/>
              <a:ext cx="311" cy="2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5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542" y="3612"/>
              <a:ext cx="311" cy="2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5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542" y="3612"/>
              <a:ext cx="311" cy="2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" name="Google Shape;167;p5"/>
            <p:cNvSpPr/>
            <p:nvPr/>
          </p:nvSpPr>
          <p:spPr>
            <a:xfrm>
              <a:off x="1853" y="3612"/>
              <a:ext cx="1802" cy="2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Verdana"/>
                <a:buNone/>
              </a:pPr>
              <a:r>
                <a:rPr b="0" i="0" lang="it-IT" sz="29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Metodo Protetto()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/>
          <p:nvPr>
            <p:ph type="title"/>
          </p:nvPr>
        </p:nvSpPr>
        <p:spPr>
          <a:xfrm>
            <a:off x="5385891" y="116992"/>
            <a:ext cx="3544585" cy="1275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Calibri"/>
              <a:buNone/>
            </a:pPr>
            <a:r>
              <a:rPr b="1" lang="it-IT" sz="3200">
                <a:solidFill>
                  <a:srgbClr val="FFC000"/>
                </a:solidFill>
              </a:rPr>
              <a:t>Associazione</a:t>
            </a:r>
            <a:endParaRPr b="1" sz="3200">
              <a:solidFill>
                <a:srgbClr val="FFC000"/>
              </a:solidFill>
            </a:endParaRPr>
          </a:p>
        </p:txBody>
      </p:sp>
      <p:sp>
        <p:nvSpPr>
          <p:cNvPr id="173" name="Google Shape;173;p6"/>
          <p:cNvSpPr txBox="1"/>
          <p:nvPr>
            <p:ph idx="1" type="body"/>
          </p:nvPr>
        </p:nvSpPr>
        <p:spPr>
          <a:xfrm>
            <a:off x="1331913" y="2276475"/>
            <a:ext cx="6872287" cy="3889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Verdana"/>
              <a:buNone/>
            </a:pPr>
            <a:r>
              <a:rPr lang="it-IT">
                <a:solidFill>
                  <a:srgbClr val="003366"/>
                </a:solidFill>
              </a:rPr>
              <a:t>Rappresenta una connessione logica tra le istanze di classi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t/>
            </a:r>
            <a:endParaRPr>
              <a:solidFill>
                <a:srgbClr val="003366"/>
              </a:solidFill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Char char="–"/>
            </a:pPr>
            <a:r>
              <a:rPr b="1" lang="it-IT">
                <a:solidFill>
                  <a:srgbClr val="003366"/>
                </a:solidFill>
              </a:rPr>
              <a:t>Ruolo</a:t>
            </a:r>
            <a:r>
              <a:rPr lang="it-IT">
                <a:solidFill>
                  <a:srgbClr val="003366"/>
                </a:solidFill>
              </a:rPr>
              <a:t>: indica una </a:t>
            </a:r>
            <a:r>
              <a:rPr lang="it-IT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it-IT">
                <a:solidFill>
                  <a:srgbClr val="003366"/>
                </a:solidFill>
              </a:rPr>
              <a:t>direzione logica</a:t>
            </a:r>
            <a:r>
              <a:rPr lang="it-IT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it-IT">
                <a:solidFill>
                  <a:srgbClr val="003366"/>
                </a:solidFill>
              </a:rPr>
              <a:t> nell</a:t>
            </a:r>
            <a:r>
              <a:rPr lang="it-IT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it-IT">
                <a:solidFill>
                  <a:srgbClr val="003366"/>
                </a:solidFill>
              </a:rPr>
              <a:t>associazione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Char char="–"/>
            </a:pPr>
            <a:r>
              <a:rPr b="1" lang="it-IT">
                <a:solidFill>
                  <a:srgbClr val="003366"/>
                </a:solidFill>
              </a:rPr>
              <a:t>Molteplicità</a:t>
            </a:r>
            <a:r>
              <a:rPr lang="it-IT">
                <a:solidFill>
                  <a:srgbClr val="003366"/>
                </a:solidFill>
              </a:rPr>
              <a:t>: quanti oggetti (minimo e massimo) possono partecipare all</a:t>
            </a:r>
            <a:r>
              <a:rPr lang="it-IT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it-IT">
                <a:solidFill>
                  <a:srgbClr val="003366"/>
                </a:solidFill>
              </a:rPr>
              <a:t>associazione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"/>
          <p:cNvSpPr txBox="1"/>
          <p:nvPr>
            <p:ph type="title"/>
          </p:nvPr>
        </p:nvSpPr>
        <p:spPr>
          <a:xfrm>
            <a:off x="5504737" y="43585"/>
            <a:ext cx="3544585" cy="1275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Calibri"/>
              <a:buNone/>
            </a:pPr>
            <a:r>
              <a:rPr b="1" lang="it-IT" sz="3200">
                <a:solidFill>
                  <a:srgbClr val="FFC000"/>
                </a:solidFill>
              </a:rPr>
              <a:t>Associazione</a:t>
            </a:r>
            <a:endParaRPr b="1" sz="3200">
              <a:solidFill>
                <a:srgbClr val="FFC000"/>
              </a:solidFill>
            </a:endParaRPr>
          </a:p>
        </p:txBody>
      </p:sp>
      <p:grpSp>
        <p:nvGrpSpPr>
          <p:cNvPr id="179" name="Google Shape;179;p7"/>
          <p:cNvGrpSpPr/>
          <p:nvPr/>
        </p:nvGrpSpPr>
        <p:grpSpPr>
          <a:xfrm>
            <a:off x="683568" y="2753431"/>
            <a:ext cx="7504113" cy="2411413"/>
            <a:chOff x="748" y="1661"/>
            <a:chExt cx="4727" cy="1519"/>
          </a:xfrm>
        </p:grpSpPr>
        <p:sp>
          <p:nvSpPr>
            <p:cNvPr id="180" name="Google Shape;180;p7"/>
            <p:cNvSpPr/>
            <p:nvPr/>
          </p:nvSpPr>
          <p:spPr>
            <a:xfrm>
              <a:off x="827" y="2256"/>
              <a:ext cx="989" cy="461"/>
            </a:xfrm>
            <a:prstGeom prst="rect">
              <a:avLst/>
            </a:prstGeom>
            <a:solidFill>
              <a:srgbClr val="FFFFCC"/>
            </a:solidFill>
            <a:ln cap="sq" cmpd="sng" w="9525">
              <a:solidFill>
                <a:srgbClr val="9900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1064" y="2303"/>
              <a:ext cx="599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3366"/>
                </a:buClr>
                <a:buSzPts val="2400"/>
                <a:buFont typeface="Verdana"/>
                <a:buNone/>
              </a:pPr>
              <a:r>
                <a:rPr b="0" i="0" lang="it-IT" sz="2400" u="none" cap="none" strike="noStrike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rPr>
                <a:t>Cliente</a:t>
              </a:r>
              <a:endParaRPr b="0" i="0" sz="2400" u="none" cap="none" strike="noStrik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827" y="2505"/>
              <a:ext cx="989" cy="212"/>
            </a:xfrm>
            <a:prstGeom prst="rect">
              <a:avLst/>
            </a:prstGeom>
            <a:noFill/>
            <a:ln cap="sq" cmpd="sng" w="9525">
              <a:solidFill>
                <a:srgbClr val="9900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827" y="2588"/>
              <a:ext cx="989" cy="129"/>
            </a:xfrm>
            <a:prstGeom prst="rect">
              <a:avLst/>
            </a:prstGeom>
            <a:noFill/>
            <a:ln cap="sq" cmpd="sng" w="9525">
              <a:solidFill>
                <a:srgbClr val="9900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4263" y="2233"/>
              <a:ext cx="976" cy="473"/>
            </a:xfrm>
            <a:prstGeom prst="rect">
              <a:avLst/>
            </a:prstGeom>
            <a:solidFill>
              <a:srgbClr val="FFFFCC"/>
            </a:solidFill>
            <a:ln cap="sq" cmpd="sng" w="9525">
              <a:solidFill>
                <a:srgbClr val="9900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4500" y="2280"/>
              <a:ext cx="577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3366"/>
                </a:buClr>
                <a:buSzPts val="2400"/>
                <a:buFont typeface="Verdana"/>
                <a:buNone/>
              </a:pPr>
              <a:r>
                <a:rPr b="0" i="0" lang="it-IT" sz="2400" u="none" cap="none" strike="noStrike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rPr>
                <a:t>Ordine</a:t>
              </a:r>
              <a:endParaRPr b="0" i="0" sz="2400" u="none" cap="none" strike="noStrik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4263" y="2481"/>
              <a:ext cx="976" cy="225"/>
            </a:xfrm>
            <a:prstGeom prst="rect">
              <a:avLst/>
            </a:prstGeom>
            <a:noFill/>
            <a:ln cap="sq" cmpd="sng" w="9525">
              <a:solidFill>
                <a:srgbClr val="9900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4263" y="2576"/>
              <a:ext cx="976" cy="130"/>
            </a:xfrm>
            <a:prstGeom prst="rect">
              <a:avLst/>
            </a:prstGeom>
            <a:noFill/>
            <a:ln cap="sq" cmpd="sng" w="9525">
              <a:solidFill>
                <a:srgbClr val="9900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188" name="Google Shape;188;p7"/>
            <p:cNvCxnSpPr/>
            <p:nvPr/>
          </p:nvCxnSpPr>
          <p:spPr>
            <a:xfrm flipH="1" rot="10800000">
              <a:off x="2988" y="2478"/>
              <a:ext cx="1253" cy="3"/>
            </a:xfrm>
            <a:prstGeom prst="straightConnector1">
              <a:avLst/>
            </a:prstGeom>
            <a:noFill/>
            <a:ln cap="sq" cmpd="sng" w="9525">
              <a:solidFill>
                <a:srgbClr val="99003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89" name="Google Shape;189;p7"/>
            <p:cNvSpPr/>
            <p:nvPr/>
          </p:nvSpPr>
          <p:spPr>
            <a:xfrm>
              <a:off x="3606" y="2541"/>
              <a:ext cx="288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3366"/>
                </a:buClr>
                <a:buSzPts val="2400"/>
                <a:buFont typeface="Verdana"/>
                <a:buNone/>
              </a:pPr>
              <a:r>
                <a:rPr b="0" i="0" lang="it-IT" sz="2400" u="none" cap="none" strike="noStrike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rPr>
                <a:t>1..*</a:t>
              </a:r>
              <a:endParaRPr b="0" i="0" sz="2400" u="none" cap="none" strike="noStrik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90" name="Google Shape;190;p7"/>
            <p:cNvCxnSpPr/>
            <p:nvPr/>
          </p:nvCxnSpPr>
          <p:spPr>
            <a:xfrm flipH="1">
              <a:off x="1816" y="2481"/>
              <a:ext cx="1172" cy="11"/>
            </a:xfrm>
            <a:prstGeom prst="straightConnector1">
              <a:avLst/>
            </a:prstGeom>
            <a:noFill/>
            <a:ln cap="sq" cmpd="sng" w="9525">
              <a:solidFill>
                <a:srgbClr val="99003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91" name="Google Shape;191;p7"/>
            <p:cNvSpPr/>
            <p:nvPr/>
          </p:nvSpPr>
          <p:spPr>
            <a:xfrm>
              <a:off x="1973" y="2523"/>
              <a:ext cx="107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3366"/>
                </a:buClr>
                <a:buSzPts val="2400"/>
                <a:buFont typeface="Verdana"/>
                <a:buNone/>
              </a:pPr>
              <a:r>
                <a:rPr b="0" i="0" lang="it-IT" sz="2400" u="none" cap="none" strike="noStrike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endParaRPr b="0" i="0" sz="2400" u="none" cap="none" strike="noStrik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3198" y="2233"/>
              <a:ext cx="945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3366"/>
                </a:buClr>
                <a:buSzPts val="2400"/>
                <a:buFont typeface="Verdana"/>
                <a:buNone/>
              </a:pPr>
              <a:r>
                <a:rPr b="0" i="0" lang="it-IT" sz="2400" u="none" cap="none" strike="noStrike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rPr>
                <a:t>+relativo a </a:t>
              </a:r>
              <a:endParaRPr b="0" i="0" sz="2400" u="none" cap="none" strike="noStrik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1927" y="2233"/>
              <a:ext cx="325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3366"/>
                </a:buClr>
                <a:buSzPts val="2400"/>
                <a:buFont typeface="Verdana"/>
                <a:buNone/>
              </a:pPr>
              <a:r>
                <a:rPr b="0" i="0" lang="it-IT" sz="2400" u="none" cap="none" strike="noStrike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rPr>
                <a:t>+ fa</a:t>
              </a:r>
              <a:endParaRPr b="0" i="0" sz="2400" u="none" cap="none" strike="noStrik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748" y="1661"/>
              <a:ext cx="1007" cy="294"/>
            </a:xfrm>
            <a:prstGeom prst="wedgeRectCallout">
              <a:avLst>
                <a:gd fmla="val 84329" name="adj1"/>
                <a:gd fmla="val 135032" name="adj2"/>
              </a:avLst>
            </a:prstGeom>
            <a:gradFill>
              <a:gsLst>
                <a:gs pos="0">
                  <a:srgbClr val="ADD8D8"/>
                </a:gs>
                <a:gs pos="100000">
                  <a:srgbClr val="CCFFFF"/>
                </a:gs>
              </a:gsLst>
              <a:lin ang="189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3366"/>
                </a:buClr>
                <a:buSzPts val="2400"/>
                <a:buFont typeface="Tahoma"/>
                <a:buNone/>
              </a:pPr>
              <a:r>
                <a:rPr b="1" i="0" lang="it-IT" sz="2400" u="none" cap="none" strike="noStrike">
                  <a:solidFill>
                    <a:srgbClr val="003366"/>
                  </a:solidFill>
                  <a:latin typeface="Tahoma"/>
                  <a:ea typeface="Tahoma"/>
                  <a:cs typeface="Tahoma"/>
                  <a:sym typeface="Tahoma"/>
                </a:rPr>
                <a:t>Ruolo</a:t>
              </a:r>
              <a:endParaRPr b="0" i="0" sz="2400" u="none" cap="none" strike="noStrik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4206" y="2886"/>
              <a:ext cx="1269" cy="294"/>
            </a:xfrm>
            <a:prstGeom prst="wedgeRectCallout">
              <a:avLst>
                <a:gd fmla="val -76366" name="adj1"/>
                <a:gd fmla="val -124491" name="adj2"/>
              </a:avLst>
            </a:prstGeom>
            <a:gradFill>
              <a:gsLst>
                <a:gs pos="0">
                  <a:srgbClr val="ADD8D8"/>
                </a:gs>
                <a:gs pos="100000">
                  <a:srgbClr val="CCFFFF"/>
                </a:gs>
              </a:gsLst>
              <a:lin ang="189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3366"/>
                </a:buClr>
                <a:buSzPts val="2400"/>
                <a:buFont typeface="Tahoma"/>
                <a:buNone/>
              </a:pPr>
              <a:r>
                <a:rPr b="1" i="0" lang="it-IT" sz="2400" u="none" cap="none" strike="noStrike">
                  <a:solidFill>
                    <a:srgbClr val="003366"/>
                  </a:solidFill>
                  <a:latin typeface="Tahoma"/>
                  <a:ea typeface="Tahoma"/>
                  <a:cs typeface="Tahoma"/>
                  <a:sym typeface="Tahoma"/>
                </a:rPr>
                <a:t>Molteplicità</a:t>
              </a:r>
              <a:endParaRPr b="0" i="0" sz="2400" u="none" cap="none" strike="noStrik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96" name="Google Shape;196;p7"/>
          <p:cNvSpPr txBox="1"/>
          <p:nvPr/>
        </p:nvSpPr>
        <p:spPr>
          <a:xfrm>
            <a:off x="595313" y="1527705"/>
            <a:ext cx="5981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Verdana"/>
              <a:buNone/>
            </a:pPr>
            <a:r>
              <a:rPr b="0" i="1" lang="it-IT" sz="2400" u="none" cap="none" strike="noStrik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Esempio: I clienti fanno ordinativi di merce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7"/>
          <p:cNvSpPr/>
          <p:nvPr/>
        </p:nvSpPr>
        <p:spPr>
          <a:xfrm>
            <a:off x="554038" y="2357437"/>
            <a:ext cx="8137525" cy="3527425"/>
          </a:xfrm>
          <a:prstGeom prst="rect">
            <a:avLst/>
          </a:prstGeom>
          <a:noFill/>
          <a:ln cap="flat" cmpd="dbl" w="38100">
            <a:solidFill>
              <a:srgbClr val="0033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"/>
          <p:cNvSpPr txBox="1"/>
          <p:nvPr>
            <p:ph type="title"/>
          </p:nvPr>
        </p:nvSpPr>
        <p:spPr>
          <a:xfrm>
            <a:off x="5420028" y="172541"/>
            <a:ext cx="3544585" cy="1275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Calibri"/>
              <a:buNone/>
            </a:pPr>
            <a:r>
              <a:rPr b="1" lang="it-IT" sz="3200">
                <a:solidFill>
                  <a:srgbClr val="FFC000"/>
                </a:solidFill>
              </a:rPr>
              <a:t>Associazione</a:t>
            </a:r>
            <a:endParaRPr b="1" sz="3200">
              <a:solidFill>
                <a:srgbClr val="FFC000"/>
              </a:solidFill>
            </a:endParaRPr>
          </a:p>
        </p:txBody>
      </p:sp>
      <p:sp>
        <p:nvSpPr>
          <p:cNvPr id="203" name="Google Shape;203;p8"/>
          <p:cNvSpPr/>
          <p:nvPr/>
        </p:nvSpPr>
        <p:spPr>
          <a:xfrm>
            <a:off x="1312863" y="4157663"/>
            <a:ext cx="1570037" cy="731837"/>
          </a:xfrm>
          <a:prstGeom prst="rect">
            <a:avLst/>
          </a:prstGeom>
          <a:solidFill>
            <a:srgbClr val="FFFFCC"/>
          </a:solidFill>
          <a:ln cap="sq" cmpd="sng" w="9525">
            <a:solidFill>
              <a:srgbClr val="9900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4" name="Google Shape;204;p8"/>
          <p:cNvSpPr/>
          <p:nvPr/>
        </p:nvSpPr>
        <p:spPr>
          <a:xfrm>
            <a:off x="1689100" y="4232275"/>
            <a:ext cx="950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Verdana"/>
              <a:buNone/>
            </a:pPr>
            <a:r>
              <a:rPr b="0" i="0" lang="it-IT" sz="2400" u="none" cap="none" strike="noStrik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Cliente</a:t>
            </a:r>
            <a:endParaRPr b="0" i="0" sz="2400" u="none" cap="none" strike="noStrike">
              <a:solidFill>
                <a:srgbClr val="0033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8"/>
          <p:cNvSpPr/>
          <p:nvPr/>
        </p:nvSpPr>
        <p:spPr>
          <a:xfrm>
            <a:off x="1312863" y="4552950"/>
            <a:ext cx="1570037" cy="336550"/>
          </a:xfrm>
          <a:prstGeom prst="rect">
            <a:avLst/>
          </a:prstGeom>
          <a:noFill/>
          <a:ln cap="sq" cmpd="sng" w="9525">
            <a:solidFill>
              <a:srgbClr val="9900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6" name="Google Shape;206;p8"/>
          <p:cNvSpPr/>
          <p:nvPr/>
        </p:nvSpPr>
        <p:spPr>
          <a:xfrm>
            <a:off x="1312863" y="4684713"/>
            <a:ext cx="1570037" cy="204787"/>
          </a:xfrm>
          <a:prstGeom prst="rect">
            <a:avLst/>
          </a:prstGeom>
          <a:noFill/>
          <a:ln cap="sq" cmpd="sng" w="9525">
            <a:solidFill>
              <a:srgbClr val="9900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7" name="Google Shape;207;p8"/>
          <p:cNvSpPr/>
          <p:nvPr/>
        </p:nvSpPr>
        <p:spPr>
          <a:xfrm>
            <a:off x="6767513" y="4121150"/>
            <a:ext cx="1549400" cy="750888"/>
          </a:xfrm>
          <a:prstGeom prst="rect">
            <a:avLst/>
          </a:prstGeom>
          <a:solidFill>
            <a:srgbClr val="FFFFCC"/>
          </a:solidFill>
          <a:ln cap="sq" cmpd="sng" w="9525">
            <a:solidFill>
              <a:srgbClr val="9900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8" name="Google Shape;208;p8"/>
          <p:cNvSpPr/>
          <p:nvPr/>
        </p:nvSpPr>
        <p:spPr>
          <a:xfrm>
            <a:off x="7143750" y="4195763"/>
            <a:ext cx="915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Verdana"/>
              <a:buNone/>
            </a:pPr>
            <a:r>
              <a:rPr b="0" i="0" lang="it-IT" sz="2400" u="none" cap="none" strike="noStrik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Ordine</a:t>
            </a:r>
            <a:endParaRPr b="0" i="0" sz="2400" u="none" cap="none" strike="noStrike">
              <a:solidFill>
                <a:srgbClr val="0033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8"/>
          <p:cNvSpPr/>
          <p:nvPr/>
        </p:nvSpPr>
        <p:spPr>
          <a:xfrm>
            <a:off x="6767513" y="4514850"/>
            <a:ext cx="1549400" cy="357188"/>
          </a:xfrm>
          <a:prstGeom prst="rect">
            <a:avLst/>
          </a:prstGeom>
          <a:noFill/>
          <a:ln cap="sq" cmpd="sng" w="9525">
            <a:solidFill>
              <a:srgbClr val="9900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0" name="Google Shape;210;p8"/>
          <p:cNvSpPr/>
          <p:nvPr/>
        </p:nvSpPr>
        <p:spPr>
          <a:xfrm>
            <a:off x="6767513" y="4665663"/>
            <a:ext cx="1549400" cy="206375"/>
          </a:xfrm>
          <a:prstGeom prst="rect">
            <a:avLst/>
          </a:prstGeom>
          <a:noFill/>
          <a:ln cap="sq" cmpd="sng" w="9525">
            <a:solidFill>
              <a:srgbClr val="9900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11" name="Google Shape;211;p8"/>
          <p:cNvCxnSpPr/>
          <p:nvPr/>
        </p:nvCxnSpPr>
        <p:spPr>
          <a:xfrm flipH="1" rot="10800000">
            <a:off x="4743450" y="4510088"/>
            <a:ext cx="1989138" cy="4762"/>
          </a:xfrm>
          <a:prstGeom prst="straightConnector1">
            <a:avLst/>
          </a:prstGeom>
          <a:noFill/>
          <a:ln cap="sq" cmpd="sng" w="9525">
            <a:solidFill>
              <a:srgbClr val="99003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2" name="Google Shape;212;p8"/>
          <p:cNvSpPr/>
          <p:nvPr/>
        </p:nvSpPr>
        <p:spPr>
          <a:xfrm>
            <a:off x="5724525" y="461010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Verdana"/>
              <a:buNone/>
            </a:pPr>
            <a:r>
              <a:rPr b="0" i="0" lang="it-IT" sz="2400" u="none" cap="none" strike="noStrik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1..*</a:t>
            </a:r>
            <a:endParaRPr b="0" i="0" sz="2400" u="none" cap="none" strike="noStrike">
              <a:solidFill>
                <a:srgbClr val="0033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3" name="Google Shape;213;p8"/>
          <p:cNvCxnSpPr/>
          <p:nvPr/>
        </p:nvCxnSpPr>
        <p:spPr>
          <a:xfrm flipH="1">
            <a:off x="2882900" y="4514850"/>
            <a:ext cx="1860550" cy="17463"/>
          </a:xfrm>
          <a:prstGeom prst="straightConnector1">
            <a:avLst/>
          </a:prstGeom>
          <a:noFill/>
          <a:ln cap="sq" cmpd="sng" w="9525">
            <a:solidFill>
              <a:srgbClr val="99003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4" name="Google Shape;214;p8"/>
          <p:cNvSpPr/>
          <p:nvPr/>
        </p:nvSpPr>
        <p:spPr>
          <a:xfrm>
            <a:off x="3132138" y="4581525"/>
            <a:ext cx="169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Verdana"/>
              <a:buNone/>
            </a:pPr>
            <a:r>
              <a:rPr b="0" i="0" lang="it-IT" sz="2400" u="none" cap="none" strike="noStrik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b="0" i="0" sz="2400" u="none" cap="none" strike="noStrike">
              <a:solidFill>
                <a:srgbClr val="0033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8"/>
          <p:cNvSpPr/>
          <p:nvPr/>
        </p:nvSpPr>
        <p:spPr>
          <a:xfrm>
            <a:off x="1187450" y="3213100"/>
            <a:ext cx="1598613" cy="466725"/>
          </a:xfrm>
          <a:prstGeom prst="wedgeRectCallout">
            <a:avLst>
              <a:gd fmla="val 84329" name="adj1"/>
              <a:gd fmla="val 135032" name="adj2"/>
            </a:avLst>
          </a:prstGeom>
          <a:gradFill>
            <a:gsLst>
              <a:gs pos="0">
                <a:srgbClr val="ADD8D8"/>
              </a:gs>
              <a:gs pos="100000">
                <a:srgbClr val="CCFFFF"/>
              </a:gs>
            </a:gsLst>
            <a:lin ang="189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Tahoma"/>
              <a:buNone/>
            </a:pPr>
            <a:r>
              <a:rPr b="1" i="0" lang="it-IT" sz="2400" u="none" cap="none" strike="noStrik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Verbo</a:t>
            </a:r>
            <a:endParaRPr b="0" i="0" sz="2400" u="none" cap="none" strike="noStrike">
              <a:solidFill>
                <a:srgbClr val="00336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" name="Google Shape;216;p8"/>
          <p:cNvSpPr/>
          <p:nvPr/>
        </p:nvSpPr>
        <p:spPr>
          <a:xfrm>
            <a:off x="6677025" y="5157788"/>
            <a:ext cx="2014538" cy="466725"/>
          </a:xfrm>
          <a:prstGeom prst="wedgeRectCallout">
            <a:avLst>
              <a:gd fmla="val -76366" name="adj1"/>
              <a:gd fmla="val -124491" name="adj2"/>
            </a:avLst>
          </a:prstGeom>
          <a:gradFill>
            <a:gsLst>
              <a:gs pos="0">
                <a:srgbClr val="ADD8D8"/>
              </a:gs>
              <a:gs pos="100000">
                <a:srgbClr val="CCFFFF"/>
              </a:gs>
            </a:gsLst>
            <a:lin ang="189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Tahoma"/>
              <a:buNone/>
            </a:pPr>
            <a:r>
              <a:rPr b="1" i="0" lang="it-IT" sz="2400" u="none" cap="none" strike="noStrik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Molteplicità</a:t>
            </a:r>
            <a:endParaRPr b="0" i="0" sz="2400" u="none" cap="none" strike="noStrike">
              <a:solidFill>
                <a:srgbClr val="00336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7" name="Google Shape;217;p8"/>
          <p:cNvSpPr txBox="1"/>
          <p:nvPr/>
        </p:nvSpPr>
        <p:spPr>
          <a:xfrm>
            <a:off x="827088" y="2205038"/>
            <a:ext cx="5981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Verdana"/>
              <a:buNone/>
            </a:pPr>
            <a:r>
              <a:rPr b="0" i="1" lang="it-IT" sz="2400" u="none" cap="none" strike="noStrik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Esempio: I clienti fanno ordinativi di merce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8"/>
          <p:cNvSpPr/>
          <p:nvPr/>
        </p:nvSpPr>
        <p:spPr>
          <a:xfrm>
            <a:off x="827088" y="2781300"/>
            <a:ext cx="8137525" cy="3527425"/>
          </a:xfrm>
          <a:prstGeom prst="rect">
            <a:avLst/>
          </a:prstGeom>
          <a:noFill/>
          <a:ln cap="flat" cmpd="dbl" w="38100">
            <a:solidFill>
              <a:srgbClr val="0033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9" name="Google Shape;219;p8"/>
          <p:cNvSpPr txBox="1"/>
          <p:nvPr/>
        </p:nvSpPr>
        <p:spPr>
          <a:xfrm>
            <a:off x="3924300" y="4076700"/>
            <a:ext cx="1362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Verdana"/>
              <a:buNone/>
            </a:pPr>
            <a:r>
              <a:rPr b="0" i="0" lang="it-IT" sz="2400" u="none" cap="none" strike="noStrik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effettua  &gt;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"/>
          <p:cNvSpPr txBox="1"/>
          <p:nvPr>
            <p:ph type="title"/>
          </p:nvPr>
        </p:nvSpPr>
        <p:spPr>
          <a:xfrm>
            <a:off x="5515200" y="70811"/>
            <a:ext cx="3544585" cy="1275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Calibri"/>
              <a:buNone/>
            </a:pPr>
            <a:r>
              <a:rPr b="1" lang="it-IT" sz="3200">
                <a:solidFill>
                  <a:srgbClr val="FFC000"/>
                </a:solidFill>
              </a:rPr>
              <a:t>Associazione</a:t>
            </a:r>
            <a:endParaRPr b="1" sz="3200">
              <a:solidFill>
                <a:srgbClr val="FFC000"/>
              </a:solidFill>
            </a:endParaRPr>
          </a:p>
        </p:txBody>
      </p:sp>
      <p:sp>
        <p:nvSpPr>
          <p:cNvPr id="225" name="Google Shape;225;p9"/>
          <p:cNvSpPr txBox="1"/>
          <p:nvPr>
            <p:ph idx="1" type="body"/>
          </p:nvPr>
        </p:nvSpPr>
        <p:spPr>
          <a:xfrm>
            <a:off x="891823" y="1512711"/>
            <a:ext cx="6872288" cy="4032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800"/>
              <a:buFont typeface="Verdana"/>
              <a:buNone/>
            </a:pPr>
            <a:r>
              <a:rPr lang="it-IT" sz="2800">
                <a:solidFill>
                  <a:srgbClr val="003366"/>
                </a:solidFill>
              </a:rPr>
              <a:t>La Navigabilità tra le classi:</a:t>
            </a:r>
            <a:endParaRPr/>
          </a:p>
          <a:p>
            <a:pPr indent="-342900" lvl="0" marL="342900" rtl="0" algn="l">
              <a:lnSpc>
                <a:spcPct val="4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t/>
            </a:r>
            <a:endParaRPr sz="2800">
              <a:solidFill>
                <a:srgbClr val="003366"/>
              </a:solidFill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SzPts val="2400"/>
              <a:buChar char="–"/>
            </a:pPr>
            <a:r>
              <a:rPr lang="it-IT" sz="2400">
                <a:solidFill>
                  <a:srgbClr val="003366"/>
                </a:solidFill>
              </a:rPr>
              <a:t>La navigabilità definisce un verso di “percorrenza” delle associazioni </a:t>
            </a:r>
            <a:endParaRPr/>
          </a:p>
          <a:p>
            <a:pPr indent="-1333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3366"/>
              </a:solidFill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SzPts val="2400"/>
              <a:buChar char="–"/>
            </a:pPr>
            <a:r>
              <a:rPr lang="it-IT" sz="2400">
                <a:solidFill>
                  <a:srgbClr val="003366"/>
                </a:solidFill>
              </a:rPr>
              <a:t>La responsabilità dell’associazione è su un solo lato</a:t>
            </a:r>
            <a:endParaRPr/>
          </a:p>
          <a:p>
            <a:pPr indent="-1333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3366"/>
              </a:solidFill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SzPts val="2400"/>
              <a:buChar char="–"/>
            </a:pPr>
            <a:r>
              <a:rPr lang="it-IT" sz="2400">
                <a:solidFill>
                  <a:srgbClr val="003366"/>
                </a:solidFill>
              </a:rPr>
              <a:t>E’ utilizzata a livello di design, non ha una traduzione implementativa immediata</a:t>
            </a:r>
            <a:endParaRPr sz="2400">
              <a:solidFill>
                <a:srgbClr val="0033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