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1ACD-35C9-4F4F-AB0C-D6CCAC19F01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C892-1344-1640-8E21-39985FBEBC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28/01/2020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10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D2BE5EE-FEB4-4B47-A5D8-620372D8824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3FD9006-927F-2248-A142-D3094FDF67A3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237692" y="2189386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Ereditarietà e polimorfismo</a:t>
            </a:r>
            <a:r>
              <a:rPr lang="it-IT" sz="2800" spc="300" dirty="0" smtClean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2800" spc="300" dirty="0" smtClean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7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La classe cosmica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000"/>
              <a:t>Esiste una classe da cui tutte le classi ereditano per default. </a:t>
            </a:r>
          </a:p>
          <a:p>
            <a:pPr>
              <a:lnSpc>
                <a:spcPct val="90000"/>
              </a:lnSpc>
            </a:pPr>
            <a:endParaRPr lang="it-IT" sz="1200"/>
          </a:p>
          <a:p>
            <a:pPr>
              <a:lnSpc>
                <a:spcPct val="90000"/>
              </a:lnSpc>
            </a:pPr>
            <a:r>
              <a:rPr lang="it-IT" sz="2000"/>
              <a:t>E’ la classe </a:t>
            </a:r>
            <a:r>
              <a:rPr lang="it-IT" sz="2000" b="1">
                <a:latin typeface="Courier New" charset="0"/>
              </a:rPr>
              <a:t>Object</a:t>
            </a:r>
          </a:p>
          <a:p>
            <a:pPr lvl="1">
              <a:lnSpc>
                <a:spcPct val="90000"/>
              </a:lnSpc>
            </a:pPr>
            <a:r>
              <a:rPr lang="it-IT" sz="2000"/>
              <a:t>Essa è la “radice” di tutte le classi.</a:t>
            </a:r>
          </a:p>
          <a:p>
            <a:pPr lvl="1">
              <a:lnSpc>
                <a:spcPct val="90000"/>
              </a:lnSpc>
            </a:pPr>
            <a:r>
              <a:rPr lang="it-IT" sz="2000"/>
              <a:t>E’ </a:t>
            </a:r>
            <a:r>
              <a:rPr lang="it-IT" sz="2000">
                <a:solidFill>
                  <a:srgbClr val="0066CC"/>
                </a:solidFill>
              </a:rPr>
              <a:t>superclasse</a:t>
            </a:r>
            <a:r>
              <a:rPr lang="it-IT" sz="2000"/>
              <a:t> di tutte le classi, dunque è “</a:t>
            </a:r>
            <a:r>
              <a:rPr lang="it-IT" sz="2000" i="1">
                <a:solidFill>
                  <a:srgbClr val="0066CC"/>
                </a:solidFill>
              </a:rPr>
              <a:t>sopra tipo </a:t>
            </a:r>
            <a:r>
              <a:rPr lang="it-IT" sz="2000"/>
              <a:t>” di tutti i tipi</a:t>
            </a:r>
          </a:p>
          <a:p>
            <a:pPr lvl="1">
              <a:lnSpc>
                <a:spcPct val="90000"/>
              </a:lnSpc>
            </a:pPr>
            <a:endParaRPr lang="it-IT" sz="1000"/>
          </a:p>
          <a:p>
            <a:pPr lvl="1">
              <a:lnSpc>
                <a:spcPct val="90000"/>
              </a:lnSpc>
            </a:pPr>
            <a:r>
              <a:rPr lang="it-IT" sz="2000"/>
              <a:t>Non ha attributi</a:t>
            </a:r>
          </a:p>
          <a:p>
            <a:pPr lvl="1">
              <a:lnSpc>
                <a:spcPct val="90000"/>
              </a:lnSpc>
            </a:pPr>
            <a:r>
              <a:rPr lang="it-IT" sz="2000"/>
              <a:t>Possiede alcuni semplici metodi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public String toString(),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public boolean equals(Object obj)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public void finalize()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…</a:t>
            </a:r>
          </a:p>
        </p:txBody>
      </p:sp>
      <p:pic>
        <p:nvPicPr>
          <p:cNvPr id="119812" name="Picture 4" descr="MP0064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3550"/>
            <a:ext cx="12954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762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000" y="113912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Object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000"/>
              <a:t>I metodi di Object quindi invocabili su qualunque oggetto Java, ma affinché siano </a:t>
            </a:r>
            <a:r>
              <a:rPr lang="it-IT" sz="2000">
                <a:solidFill>
                  <a:srgbClr val="F450BD"/>
                </a:solidFill>
              </a:rPr>
              <a:t>efficaci</a:t>
            </a:r>
            <a:r>
              <a:rPr lang="it-IT" sz="2000"/>
              <a:t> è necessario sovrascriverli.</a:t>
            </a:r>
          </a:p>
          <a:p>
            <a:pPr>
              <a:lnSpc>
                <a:spcPct val="90000"/>
              </a:lnSpc>
            </a:pPr>
            <a:endParaRPr lang="it-IT" sz="2000"/>
          </a:p>
          <a:p>
            <a:pPr>
              <a:lnSpc>
                <a:spcPct val="90000"/>
              </a:lnSpc>
            </a:pPr>
            <a:r>
              <a:rPr lang="it-IT" sz="2000" b="1">
                <a:solidFill>
                  <a:srgbClr val="2D89C7"/>
                </a:solidFill>
                <a:latin typeface="Courier New" charset="0"/>
              </a:rPr>
              <a:t>public String toString()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</a:t>
            </a:r>
            <a:r>
              <a:rPr lang="it-IT" sz="2000"/>
              <a:t>restituisce una stringa del tipo </a:t>
            </a:r>
            <a:r>
              <a:rPr lang="it-IT" sz="2000" b="1"/>
              <a:t>&lt;classe&gt;@&lt;hashcode&gt;,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/>
              <a:t>	</a:t>
            </a:r>
            <a:r>
              <a:rPr lang="it-IT" sz="2000"/>
              <a:t>dove hashcode è una rappresentazione esadecimale dell’oggetto</a:t>
            </a:r>
            <a:endParaRPr lang="it-IT" sz="1800"/>
          </a:p>
          <a:p>
            <a:pPr>
              <a:lnSpc>
                <a:spcPct val="130000"/>
              </a:lnSpc>
            </a:pPr>
            <a:r>
              <a:rPr lang="it-IT" sz="2000" b="1">
                <a:solidFill>
                  <a:srgbClr val="2D89C7"/>
                </a:solidFill>
                <a:latin typeface="Courier New" charset="0"/>
              </a:rPr>
              <a:t>public boolean equals(Object)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</a:t>
            </a:r>
            <a:r>
              <a:rPr lang="it-IT" sz="2000"/>
              <a:t>restituisce 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true</a:t>
            </a:r>
            <a:r>
              <a:rPr lang="it-IT" sz="2000"/>
              <a:t> se gli oggetti hanno stesso riferimento.</a:t>
            </a:r>
          </a:p>
          <a:p>
            <a:pPr>
              <a:lnSpc>
                <a:spcPct val="130000"/>
              </a:lnSpc>
            </a:pPr>
            <a:r>
              <a:rPr lang="it-IT" sz="2000" b="1">
                <a:solidFill>
                  <a:srgbClr val="2D89C7"/>
                </a:solidFill>
                <a:latin typeface="Courier New" charset="0"/>
              </a:rPr>
              <a:t>public void finalize()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</a:t>
            </a:r>
            <a:r>
              <a:rPr lang="it-IT" sz="2000"/>
              <a:t>viene invocato dal Garbage Collector prima di deallocare memoria su un dato oggetto.</a:t>
            </a:r>
            <a:r>
              <a:rPr lang="it-IT" sz="2000" b="1"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234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1218" y="185450"/>
            <a:ext cx="6172200" cy="609600"/>
          </a:xfrm>
        </p:spPr>
        <p:txBody>
          <a:bodyPr>
            <a:normAutofit/>
          </a:bodyPr>
          <a:lstStyle/>
          <a:p>
            <a:r>
              <a:rPr lang="it-IT" sz="3200" b="1" dirty="0" err="1">
                <a:solidFill>
                  <a:srgbClr val="FFC000"/>
                </a:solidFill>
              </a:rPr>
              <a:t>Binding</a:t>
            </a:r>
            <a:r>
              <a:rPr lang="it-IT" sz="3200" b="1" dirty="0">
                <a:solidFill>
                  <a:srgbClr val="FFC000"/>
                </a:solidFill>
              </a:rPr>
              <a:t> dinamico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205038"/>
            <a:ext cx="7772400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/>
              <a:t>Consiste nello stabilire i collegamenti tra funzioni a </a:t>
            </a:r>
            <a:r>
              <a:rPr lang="it-IT" sz="2400" i="1"/>
              <a:t>run-time.</a:t>
            </a:r>
          </a:p>
          <a:p>
            <a:pPr>
              <a:lnSpc>
                <a:spcPct val="90000"/>
              </a:lnSpc>
            </a:pPr>
            <a:endParaRPr lang="it-IT" sz="2400"/>
          </a:p>
          <a:p>
            <a:pPr>
              <a:lnSpc>
                <a:spcPct val="90000"/>
              </a:lnSpc>
            </a:pPr>
            <a:r>
              <a:rPr lang="it-IT" sz="2400"/>
              <a:t>Nel momento in cui viene eseguita l’invocazione di un metodo, la JVM determina la classe in cui cercare il metodo.</a:t>
            </a:r>
          </a:p>
          <a:p>
            <a:pPr>
              <a:lnSpc>
                <a:spcPct val="90000"/>
              </a:lnSpc>
            </a:pPr>
            <a:endParaRPr lang="it-IT" sz="2400"/>
          </a:p>
          <a:p>
            <a:pPr>
              <a:lnSpc>
                <a:spcPct val="90000"/>
              </a:lnSpc>
            </a:pPr>
            <a:r>
              <a:rPr lang="it-IT" sz="2400"/>
              <a:t>Invece i linguaggi che prevedono un .exe eseguono il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/>
              <a:t>	Binding statico (Es. C: </a:t>
            </a:r>
            <a:r>
              <a:rPr lang="it-IT" sz="2400" i="1"/>
              <a:t>vantaggi – svantaggi </a:t>
            </a:r>
            <a:r>
              <a:rPr lang="it-IT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984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69850"/>
            <a:ext cx="6705600" cy="8382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Invocazione metodi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73290" y="1660093"/>
            <a:ext cx="85344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Il </a:t>
            </a:r>
            <a:r>
              <a:rPr lang="it-IT" sz="2400" b="1" dirty="0"/>
              <a:t>compilatore</a:t>
            </a:r>
            <a:r>
              <a:rPr lang="it-IT" sz="2400" dirty="0"/>
              <a:t> </a:t>
            </a:r>
            <a:r>
              <a:rPr lang="it-IT" sz="2400" u="sng" dirty="0"/>
              <a:t>verifica</a:t>
            </a:r>
            <a:r>
              <a:rPr lang="it-IT" sz="2400" dirty="0"/>
              <a:t> che un oggetto disponga 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meno di un metodo, analizzando tutta la gerarchia di classi di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cui fa parte.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4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La </a:t>
            </a:r>
            <a:r>
              <a:rPr lang="it-IT" sz="2400" b="1" dirty="0"/>
              <a:t>JVM</a:t>
            </a:r>
            <a:r>
              <a:rPr lang="it-IT" sz="2400" dirty="0"/>
              <a:t> </a:t>
            </a:r>
            <a:r>
              <a:rPr lang="it-IT" sz="2400" u="sng" dirty="0"/>
              <a:t>sceglie</a:t>
            </a:r>
            <a:r>
              <a:rPr lang="it-IT" sz="2400" dirty="0"/>
              <a:t> il metodo da invocare su un oggetto secondo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questo criterio:</a:t>
            </a:r>
          </a:p>
          <a:p>
            <a:pPr>
              <a:lnSpc>
                <a:spcPct val="80000"/>
              </a:lnSpc>
            </a:pPr>
            <a:r>
              <a:rPr lang="it-IT" sz="2400" dirty="0"/>
              <a:t>Verifica che </a:t>
            </a:r>
            <a:r>
              <a:rPr lang="it-IT" sz="2400" b="1" dirty="0"/>
              <a:t>la classe che ha istanziato</a:t>
            </a:r>
            <a:r>
              <a:rPr lang="it-IT" sz="2400" dirty="0"/>
              <a:t> tale oggetto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b="1" dirty="0"/>
              <a:t>possieda</a:t>
            </a:r>
            <a:r>
              <a:rPr lang="it-IT" sz="2400" dirty="0"/>
              <a:t> un metodo con tale nome e parametri.</a:t>
            </a:r>
          </a:p>
          <a:p>
            <a:pPr>
              <a:lnSpc>
                <a:spcPct val="80000"/>
              </a:lnSpc>
            </a:pPr>
            <a:r>
              <a:rPr lang="it-IT" sz="2400" dirty="0"/>
              <a:t>In caso affermativo lo utilizza.</a:t>
            </a:r>
          </a:p>
          <a:p>
            <a:pPr>
              <a:lnSpc>
                <a:spcPct val="80000"/>
              </a:lnSpc>
            </a:pPr>
            <a:r>
              <a:rPr lang="it-IT" sz="2400" dirty="0"/>
              <a:t>In caso contrario: cerca nella </a:t>
            </a:r>
            <a:r>
              <a:rPr lang="it-IT" sz="2400" b="1" dirty="0"/>
              <a:t>classe superiore</a:t>
            </a:r>
            <a:r>
              <a:rPr lang="it-IT" sz="2400" dirty="0"/>
              <a:t> un metodo con quel nome e con quei parametri finché non trova uno valido</a:t>
            </a:r>
          </a:p>
        </p:txBody>
      </p:sp>
    </p:spTree>
    <p:extLst>
      <p:ext uri="{BB962C8B-B14F-4D97-AF65-F5344CB8AC3E}">
        <p14:creationId xmlns:p14="http://schemas.microsoft.com/office/powerpoint/2010/main" val="4221966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91" y="252413"/>
            <a:ext cx="7239000" cy="762000"/>
          </a:xfrm>
        </p:spPr>
        <p:txBody>
          <a:bodyPr>
            <a:normAutofit/>
          </a:bodyPr>
          <a:lstStyle/>
          <a:p>
            <a:r>
              <a:rPr lang="it-IT" sz="3200" b="1" dirty="0" err="1">
                <a:solidFill>
                  <a:srgbClr val="FFC000"/>
                </a:solidFill>
              </a:rPr>
              <a:t>Disabilitazione</a:t>
            </a:r>
            <a:r>
              <a:rPr lang="it-IT" sz="3200" b="1" dirty="0">
                <a:solidFill>
                  <a:srgbClr val="FFC000"/>
                </a:solidFill>
              </a:rPr>
              <a:t> dell’ereditarietà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2567"/>
            <a:ext cx="7772400" cy="4419600"/>
          </a:xfrm>
        </p:spPr>
        <p:txBody>
          <a:bodyPr/>
          <a:lstStyle/>
          <a:p>
            <a:r>
              <a:rPr lang="it-IT" sz="2800" dirty="0"/>
              <a:t>Per impedire la creazione di sottoclassi da una classe occorre dichiarare la classe con il modificatore </a:t>
            </a:r>
            <a:r>
              <a:rPr lang="it-IT" sz="2800" i="1" dirty="0" err="1"/>
              <a:t>final</a:t>
            </a:r>
            <a:endParaRPr lang="it-IT" sz="2800" i="1" dirty="0"/>
          </a:p>
          <a:p>
            <a:pPr>
              <a:buFont typeface="Wingdings" charset="0"/>
              <a:buNone/>
            </a:pPr>
            <a:r>
              <a:rPr lang="it-IT" sz="2400" b="1" dirty="0">
                <a:latin typeface="Courier New" charset="0"/>
              </a:rPr>
              <a:t>		public </a:t>
            </a:r>
            <a:r>
              <a:rPr lang="it-IT" sz="2400" b="1" dirty="0" err="1">
                <a:solidFill>
                  <a:schemeClr val="folHlink"/>
                </a:solidFill>
                <a:latin typeface="Courier New" charset="0"/>
              </a:rPr>
              <a:t>final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class</a:t>
            </a:r>
            <a:r>
              <a:rPr lang="it-IT" sz="2400" b="1" dirty="0">
                <a:latin typeface="Courier New" charset="0"/>
              </a:rPr>
              <a:t> Nome</a:t>
            </a:r>
          </a:p>
          <a:p>
            <a:pPr>
              <a:buFont typeface="Wingdings" charset="0"/>
              <a:buNone/>
            </a:pPr>
            <a:r>
              <a:rPr lang="it-IT" sz="2400" b="1" dirty="0">
                <a:latin typeface="Courier New" charset="0"/>
              </a:rPr>
              <a:t>		{ . . . </a:t>
            </a:r>
          </a:p>
          <a:p>
            <a:pPr>
              <a:buFont typeface="Wingdings" charset="0"/>
              <a:buNone/>
            </a:pPr>
            <a:r>
              <a:rPr lang="it-IT" sz="2400" b="1" dirty="0">
                <a:latin typeface="Courier New" charset="0"/>
              </a:rPr>
              <a:t>		}</a:t>
            </a:r>
          </a:p>
          <a:p>
            <a:r>
              <a:rPr lang="it-IT" sz="2800" dirty="0"/>
              <a:t>Anche un metodo di una classe può essere impostato </a:t>
            </a:r>
            <a:r>
              <a:rPr lang="it-IT" sz="2800" i="1" dirty="0" err="1"/>
              <a:t>final</a:t>
            </a:r>
            <a:r>
              <a:rPr lang="it-IT" sz="2800" i="1" dirty="0"/>
              <a:t>. </a:t>
            </a:r>
            <a:r>
              <a:rPr lang="it-IT" sz="2800" dirty="0"/>
              <a:t>In questo caso, non si potrà fare l’</a:t>
            </a:r>
            <a:r>
              <a:rPr lang="it-IT" sz="2800" dirty="0" err="1"/>
              <a:t>overriding</a:t>
            </a:r>
            <a:r>
              <a:rPr lang="it-IT" sz="2800" dirty="0"/>
              <a:t> del metodo.</a:t>
            </a:r>
          </a:p>
        </p:txBody>
      </p:sp>
    </p:spTree>
    <p:extLst>
      <p:ext uri="{BB962C8B-B14F-4D97-AF65-F5344CB8AC3E}">
        <p14:creationId xmlns:p14="http://schemas.microsoft.com/office/powerpoint/2010/main" val="3604746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07756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Polimorfismo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/>
              <a:t>Rappresenta la possibilità che una entità possa assumere molte forme.</a:t>
            </a:r>
          </a:p>
          <a:p>
            <a:pPr>
              <a:lnSpc>
                <a:spcPct val="90000"/>
              </a:lnSpc>
            </a:pPr>
            <a:r>
              <a:rPr lang="it-IT" sz="2200"/>
              <a:t>Consente di </a:t>
            </a:r>
          </a:p>
          <a:p>
            <a:pPr lvl="1">
              <a:lnSpc>
                <a:spcPct val="90000"/>
              </a:lnSpc>
            </a:pPr>
            <a:r>
              <a:rPr lang="it-IT" sz="2000"/>
              <a:t>fare riferimento ad oggetti di classi </a:t>
            </a:r>
            <a:r>
              <a:rPr lang="it-IT" sz="2000">
                <a:solidFill>
                  <a:srgbClr val="F450BD"/>
                </a:solidFill>
              </a:rPr>
              <a:t>diverse</a:t>
            </a:r>
            <a:r>
              <a:rPr lang="it-IT" sz="2000"/>
              <a:t> mediante la </a:t>
            </a:r>
            <a:r>
              <a:rPr lang="it-IT" sz="2000">
                <a:solidFill>
                  <a:srgbClr val="F450BD"/>
                </a:solidFill>
              </a:rPr>
              <a:t>stessa entità</a:t>
            </a:r>
          </a:p>
          <a:p>
            <a:pPr lvl="1">
              <a:lnSpc>
                <a:spcPct val="90000"/>
              </a:lnSpc>
            </a:pPr>
            <a:r>
              <a:rPr lang="it-IT" sz="2000"/>
              <a:t>svolgere la </a:t>
            </a:r>
            <a:r>
              <a:rPr lang="it-IT" sz="2000">
                <a:solidFill>
                  <a:schemeClr val="folHlink"/>
                </a:solidFill>
              </a:rPr>
              <a:t>stessa</a:t>
            </a:r>
            <a:r>
              <a:rPr lang="it-IT" sz="2000"/>
              <a:t> </a:t>
            </a:r>
            <a:r>
              <a:rPr lang="it-IT" sz="2000">
                <a:solidFill>
                  <a:schemeClr val="folHlink"/>
                </a:solidFill>
              </a:rPr>
              <a:t>azione</a:t>
            </a:r>
            <a:r>
              <a:rPr lang="it-IT" sz="2000"/>
              <a:t> in </a:t>
            </a:r>
            <a:r>
              <a:rPr lang="it-IT" sz="2000">
                <a:solidFill>
                  <a:schemeClr val="folHlink"/>
                </a:solidFill>
              </a:rPr>
              <a:t>modi diversi</a:t>
            </a:r>
            <a:r>
              <a:rPr lang="it-IT" sz="2000"/>
              <a:t> a seconda della particolare istanziazione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it-IT" sz="2000"/>
          </a:p>
          <a:p>
            <a:pPr>
              <a:lnSpc>
                <a:spcPct val="90000"/>
              </a:lnSpc>
            </a:pPr>
            <a:r>
              <a:rPr lang="it-IT" sz="2200"/>
              <a:t>A </a:t>
            </a:r>
            <a:r>
              <a:rPr lang="it-IT" sz="2200" b="1"/>
              <a:t>run-time</a:t>
            </a:r>
            <a:r>
              <a:rPr lang="it-IT" sz="2200"/>
              <a:t> verranno invocati i metodi di cui l’oggetto è effettiva istanza</a:t>
            </a:r>
          </a:p>
          <a:p>
            <a:pPr>
              <a:lnSpc>
                <a:spcPct val="90000"/>
              </a:lnSpc>
            </a:pPr>
            <a:r>
              <a:rPr lang="it-IT" sz="2200" u="sng"/>
              <a:t>Non</a:t>
            </a:r>
            <a:r>
              <a:rPr lang="it-IT" sz="2200"/>
              <a:t> è necessario conoscere in anticipo tutti i tipi diversi da gestire</a:t>
            </a:r>
          </a:p>
        </p:txBody>
      </p:sp>
    </p:spTree>
    <p:extLst>
      <p:ext uri="{BB962C8B-B14F-4D97-AF65-F5344CB8AC3E}">
        <p14:creationId xmlns:p14="http://schemas.microsoft.com/office/powerpoint/2010/main" val="19172726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948238" y="9331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Esempio</a:t>
            </a:r>
          </a:p>
        </p:txBody>
      </p:sp>
      <p:sp>
        <p:nvSpPr>
          <p:cNvPr id="99331" name="Rectangle 2051"/>
          <p:cNvSpPr>
            <a:spLocks noGrp="1" noChangeArrowheads="1"/>
          </p:cNvSpPr>
          <p:nvPr>
            <p:ph idx="1"/>
          </p:nvPr>
        </p:nvSpPr>
        <p:spPr>
          <a:xfrm>
            <a:off x="1062038" y="1554364"/>
            <a:ext cx="7772400" cy="1987550"/>
          </a:xfrm>
        </p:spPr>
        <p:txBody>
          <a:bodyPr/>
          <a:lstStyle/>
          <a:p>
            <a:r>
              <a:rPr lang="it-IT" sz="2400" i="1" dirty="0"/>
              <a:t>Ad un oggetto può essere assegnato un puntatore di un tipo diverso dalla classe che lo ha istanziato?</a:t>
            </a:r>
          </a:p>
          <a:p>
            <a:pPr algn="ctr">
              <a:buFont typeface="Wingdings" charset="0"/>
              <a:buNone/>
            </a:pPr>
            <a:endParaRPr lang="it-IT" sz="2000" dirty="0"/>
          </a:p>
          <a:p>
            <a:pPr algn="ctr">
              <a:buFont typeface="Wingdings" charset="0"/>
              <a:buNone/>
            </a:pPr>
            <a:r>
              <a:rPr lang="it-IT" sz="2000" dirty="0"/>
              <a:t>Es: Manager m = new Manager([parametri]);</a:t>
            </a:r>
          </a:p>
          <a:p>
            <a:pPr>
              <a:buFont typeface="Wingdings" charset="0"/>
              <a:buNone/>
            </a:pPr>
            <a:r>
              <a:rPr lang="it-IT" sz="2000" dirty="0"/>
              <a:t>		          Impiegato i = m;</a:t>
            </a:r>
          </a:p>
          <a:p>
            <a:pPr algn="ctr">
              <a:buFont typeface="Wingdings" charset="0"/>
              <a:buNone/>
            </a:pPr>
            <a:endParaRPr lang="it-IT" sz="2000" dirty="0"/>
          </a:p>
          <a:p>
            <a:pPr algn="ctr">
              <a:buFont typeface="Wingdings" charset="0"/>
              <a:buNone/>
            </a:pPr>
            <a:endParaRPr lang="it-IT" sz="2000" dirty="0"/>
          </a:p>
          <a:p>
            <a:pPr algn="ctr">
              <a:buFont typeface="Wingdings" charset="0"/>
              <a:buNone/>
            </a:pPr>
            <a:endParaRPr lang="it-IT" sz="2000" dirty="0"/>
          </a:p>
        </p:txBody>
      </p:sp>
      <p:sp>
        <p:nvSpPr>
          <p:cNvPr id="99332" name="Rectangle 2052"/>
          <p:cNvSpPr>
            <a:spLocks noChangeArrowheads="1"/>
          </p:cNvSpPr>
          <p:nvPr/>
        </p:nvSpPr>
        <p:spPr bwMode="auto">
          <a:xfrm>
            <a:off x="1332706" y="5047704"/>
            <a:ext cx="6767513" cy="865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2053"/>
          <p:cNvSpPr>
            <a:spLocks noChangeArrowheads="1"/>
          </p:cNvSpPr>
          <p:nvPr/>
        </p:nvSpPr>
        <p:spPr bwMode="auto">
          <a:xfrm>
            <a:off x="4140200" y="5086350"/>
            <a:ext cx="287338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2054"/>
          <p:cNvSpPr>
            <a:spLocks noChangeArrowheads="1"/>
          </p:cNvSpPr>
          <p:nvPr/>
        </p:nvSpPr>
        <p:spPr bwMode="auto">
          <a:xfrm>
            <a:off x="4427538" y="5086350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2055"/>
          <p:cNvSpPr>
            <a:spLocks noChangeArrowheads="1"/>
          </p:cNvSpPr>
          <p:nvPr/>
        </p:nvSpPr>
        <p:spPr bwMode="auto">
          <a:xfrm>
            <a:off x="4716463" y="5086350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Rectangle 2056"/>
          <p:cNvSpPr>
            <a:spLocks noChangeArrowheads="1"/>
          </p:cNvSpPr>
          <p:nvPr/>
        </p:nvSpPr>
        <p:spPr bwMode="auto">
          <a:xfrm>
            <a:off x="5003800" y="5086350"/>
            <a:ext cx="287338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Rectangle 2057"/>
          <p:cNvSpPr>
            <a:spLocks noChangeArrowheads="1"/>
          </p:cNvSpPr>
          <p:nvPr/>
        </p:nvSpPr>
        <p:spPr bwMode="auto">
          <a:xfrm>
            <a:off x="4140200" y="5086350"/>
            <a:ext cx="1152525" cy="8651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2058"/>
          <p:cNvSpPr>
            <a:spLocks noChangeShapeType="1"/>
          </p:cNvSpPr>
          <p:nvPr/>
        </p:nvSpPr>
        <p:spPr bwMode="auto">
          <a:xfrm flipH="1">
            <a:off x="5508625" y="4508500"/>
            <a:ext cx="2016125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39" name="Text Box 2059"/>
          <p:cNvSpPr txBox="1">
            <a:spLocks noChangeArrowheads="1"/>
          </p:cNvSpPr>
          <p:nvPr/>
        </p:nvSpPr>
        <p:spPr bwMode="auto">
          <a:xfrm>
            <a:off x="6877050" y="4652963"/>
            <a:ext cx="150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/>
              <a:t>i (Impiegato)</a:t>
            </a:r>
          </a:p>
        </p:txBody>
      </p:sp>
      <p:sp>
        <p:nvSpPr>
          <p:cNvPr id="99340" name="Text Box 2060"/>
          <p:cNvSpPr txBox="1">
            <a:spLocks noChangeArrowheads="1"/>
          </p:cNvSpPr>
          <p:nvPr/>
        </p:nvSpPr>
        <p:spPr bwMode="auto">
          <a:xfrm>
            <a:off x="3851275" y="6076950"/>
            <a:ext cx="168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Istanza di Manager</a:t>
            </a:r>
          </a:p>
        </p:txBody>
      </p:sp>
      <p:sp>
        <p:nvSpPr>
          <p:cNvPr id="99341" name="Text Box 2061"/>
          <p:cNvSpPr txBox="1">
            <a:spLocks noChangeArrowheads="1"/>
          </p:cNvSpPr>
          <p:nvPr/>
        </p:nvSpPr>
        <p:spPr bwMode="auto">
          <a:xfrm rot="16200000">
            <a:off x="3981450" y="4595813"/>
            <a:ext cx="62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</a:t>
            </a:r>
          </a:p>
        </p:txBody>
      </p:sp>
      <p:sp>
        <p:nvSpPr>
          <p:cNvPr id="99342" name="Text Box 2062"/>
          <p:cNvSpPr txBox="1">
            <a:spLocks noChangeArrowheads="1"/>
          </p:cNvSpPr>
          <p:nvPr/>
        </p:nvSpPr>
        <p:spPr bwMode="auto">
          <a:xfrm rot="16200000">
            <a:off x="4161631" y="4583907"/>
            <a:ext cx="693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salario</a:t>
            </a:r>
          </a:p>
        </p:txBody>
      </p:sp>
      <p:sp>
        <p:nvSpPr>
          <p:cNvPr id="99343" name="Text Box 2063"/>
          <p:cNvSpPr txBox="1">
            <a:spLocks noChangeArrowheads="1"/>
          </p:cNvSpPr>
          <p:nvPr/>
        </p:nvSpPr>
        <p:spPr bwMode="auto">
          <a:xfrm rot="16200000">
            <a:off x="4398963" y="4533900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dataAss</a:t>
            </a:r>
          </a:p>
        </p:txBody>
      </p:sp>
      <p:sp>
        <p:nvSpPr>
          <p:cNvPr id="99344" name="Text Box 2064"/>
          <p:cNvSpPr txBox="1">
            <a:spLocks noChangeArrowheads="1"/>
          </p:cNvSpPr>
          <p:nvPr/>
        </p:nvSpPr>
        <p:spPr bwMode="auto">
          <a:xfrm rot="16200000">
            <a:off x="4668044" y="4417219"/>
            <a:ext cx="976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nomeSegr</a:t>
            </a:r>
          </a:p>
        </p:txBody>
      </p:sp>
      <p:sp>
        <p:nvSpPr>
          <p:cNvPr id="99345" name="Text Box 2065"/>
          <p:cNvSpPr txBox="1">
            <a:spLocks noChangeArrowheads="1"/>
          </p:cNvSpPr>
          <p:nvPr/>
        </p:nvSpPr>
        <p:spPr bwMode="auto">
          <a:xfrm>
            <a:off x="519113" y="5313363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785485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8103" y="124372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Tipo più generico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250825" y="1916113"/>
            <a:ext cx="855186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it-IT" sz="2000">
                <a:latin typeface="Tahoma" charset="0"/>
              </a:rPr>
              <a:t>Il puntatore deve essere di un tipo presente nell’albero di ereditarietà del tipo dell’oggetto.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it-IT" sz="1800" u="sng">
                <a:solidFill>
                  <a:schemeClr val="folHlink"/>
                </a:solidFill>
                <a:latin typeface="Tahoma" charset="0"/>
              </a:rPr>
              <a:t>Assegnare un puntatore di un tipo più generale non è mai un problema</a:t>
            </a:r>
            <a:r>
              <a:rPr lang="it-IT" sz="2000" u="sng">
                <a:solidFill>
                  <a:schemeClr val="folHlink"/>
                </a:solidFill>
                <a:latin typeface="Tahoma" charset="0"/>
              </a:rPr>
              <a:t>.</a:t>
            </a:r>
          </a:p>
          <a:p>
            <a:pPr algn="just" eaLnBrk="1" hangingPunct="1">
              <a:lnSpc>
                <a:spcPct val="130000"/>
              </a:lnSpc>
            </a:pPr>
            <a:r>
              <a:rPr lang="it-IT" sz="2000">
                <a:latin typeface="Tahoma" charset="0"/>
              </a:rPr>
              <a:t>In questo caso:</a:t>
            </a:r>
          </a:p>
          <a:p>
            <a:pPr algn="just" eaLnBrk="1" hangingPunct="1"/>
            <a:r>
              <a:rPr lang="it-IT" sz="2000">
                <a:latin typeface="Tahoma" charset="0"/>
              </a:rPr>
              <a:t>	- gli attributi specifici dell’oggetto sono </a:t>
            </a:r>
            <a:r>
              <a:rPr lang="it-IT" sz="2000" u="sng">
                <a:latin typeface="Tahoma" charset="0"/>
              </a:rPr>
              <a:t>oscurati</a:t>
            </a:r>
            <a:r>
              <a:rPr lang="it-IT" sz="2000">
                <a:latin typeface="Tahoma" charset="0"/>
              </a:rPr>
              <a:t> (non eliminati)</a:t>
            </a:r>
          </a:p>
          <a:p>
            <a:pPr algn="just" eaLnBrk="1" hangingPunct="1"/>
            <a:r>
              <a:rPr lang="it-IT" sz="2000">
                <a:latin typeface="Tahoma" charset="0"/>
              </a:rPr>
              <a:t>        </a:t>
            </a:r>
            <a:r>
              <a:rPr lang="it-IT" sz="1800">
                <a:latin typeface="Tahoma" charset="0"/>
              </a:rPr>
              <a:t>Es: i.getNomeSegr() // errore di compilazione</a:t>
            </a:r>
          </a:p>
          <a:p>
            <a:pPr algn="just" eaLnBrk="1" hangingPunct="1"/>
            <a:r>
              <a:rPr lang="it-IT" sz="2000">
                <a:latin typeface="Tahoma" charset="0"/>
              </a:rPr>
              <a:t>	- i metodi </a:t>
            </a:r>
            <a:r>
              <a:rPr lang="it-IT" sz="2000" u="sng">
                <a:latin typeface="Tahoma" charset="0"/>
              </a:rPr>
              <a:t>specifici</a:t>
            </a:r>
            <a:r>
              <a:rPr lang="it-IT" sz="2000">
                <a:latin typeface="Tahoma" charset="0"/>
              </a:rPr>
              <a:t> dell’oggetto non si possono invocare</a:t>
            </a:r>
          </a:p>
          <a:p>
            <a:pPr algn="ctr" eaLnBrk="1" hangingPunct="1"/>
            <a:endParaRPr lang="it-IT" sz="2000">
              <a:latin typeface="Tahoma" charset="0"/>
            </a:endParaRPr>
          </a:p>
          <a:p>
            <a:pPr algn="just" eaLnBrk="1" hangingPunct="1"/>
            <a:endParaRPr lang="it-IT" sz="1800">
              <a:latin typeface="Tahoma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1692275" y="5229225"/>
            <a:ext cx="6767513" cy="865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4140200" y="5229225"/>
            <a:ext cx="287338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4427538" y="5229225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4716463" y="5229225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Rectangle 26" descr="Diagonali chiare verso l'alto"/>
          <p:cNvSpPr>
            <a:spLocks noChangeArrowheads="1"/>
          </p:cNvSpPr>
          <p:nvPr/>
        </p:nvSpPr>
        <p:spPr bwMode="auto">
          <a:xfrm>
            <a:off x="5003800" y="5229225"/>
            <a:ext cx="287338" cy="865188"/>
          </a:xfrm>
          <a:prstGeom prst="rect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4140200" y="5229225"/>
            <a:ext cx="1152525" cy="8651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 flipH="1">
            <a:off x="5508625" y="4651375"/>
            <a:ext cx="2016125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877050" y="4795838"/>
            <a:ext cx="150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/>
              <a:t>i (Impiegato)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851275" y="6165850"/>
            <a:ext cx="168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Istanza di Manager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 rot="16200000">
            <a:off x="3981450" y="4738688"/>
            <a:ext cx="62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 rot="16200000">
            <a:off x="4161631" y="4726782"/>
            <a:ext cx="693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salario</a:t>
            </a:r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 rot="16200000">
            <a:off x="4398963" y="4676775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dataAss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 rot="16200000">
            <a:off x="4668044" y="4560094"/>
            <a:ext cx="976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nomeSegr</a:t>
            </a:r>
          </a:p>
        </p:txBody>
      </p:sp>
    </p:spTree>
    <p:extLst>
      <p:ext uri="{BB962C8B-B14F-4D97-AF65-F5344CB8AC3E}">
        <p14:creationId xmlns:p14="http://schemas.microsoft.com/office/powerpoint/2010/main" val="3015203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8600" y="150857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Tipo più specifico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748712" cy="2225675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sz="2000"/>
              <a:t>Viceversa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sz="2000">
                <a:solidFill>
                  <a:schemeClr val="folHlink"/>
                </a:solidFill>
              </a:rPr>
              <a:t>Manager m1 = i;		// è lecita questa assegnazione?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sz="2000"/>
              <a:t>Sì, a patto che i stia puntando </a:t>
            </a:r>
            <a:r>
              <a:rPr lang="it-IT" sz="2000" i="1"/>
              <a:t>effettivamente</a:t>
            </a:r>
            <a:r>
              <a:rPr lang="it-IT" sz="2000"/>
              <a:t> ad un oggetto Manager.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sz="2000"/>
              <a:t>Se questo è vero, è comunque necessario un cast.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r>
              <a:rPr lang="it-IT" sz="2000">
                <a:solidFill>
                  <a:schemeClr val="folHlink"/>
                </a:solidFill>
              </a:rPr>
              <a:t>Manager m1 = (Manager) i;	// istruzione corretta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it-IT" sz="2000"/>
              <a:t>In questo caso, tramite m1, attributi&amp;metodi oscurati ad i diventano di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None/>
            </a:pPr>
            <a:r>
              <a:rPr lang="it-IT" sz="2000"/>
              <a:t>nuovo visibili.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692275" y="5229225"/>
            <a:ext cx="6767513" cy="865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140200" y="5229225"/>
            <a:ext cx="287338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427538" y="5229225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716463" y="5229225"/>
            <a:ext cx="287337" cy="865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8" descr="Diagonali chiare verso l'alto"/>
          <p:cNvSpPr>
            <a:spLocks noChangeArrowheads="1"/>
          </p:cNvSpPr>
          <p:nvPr/>
        </p:nvSpPr>
        <p:spPr bwMode="auto">
          <a:xfrm>
            <a:off x="5003800" y="5229225"/>
            <a:ext cx="287338" cy="865188"/>
          </a:xfrm>
          <a:prstGeom prst="rect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4140200" y="5229225"/>
            <a:ext cx="1152525" cy="8651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H="1">
            <a:off x="5508625" y="4651375"/>
            <a:ext cx="2016125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877050" y="4795838"/>
            <a:ext cx="150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/>
              <a:t>i (Impiegato)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3851275" y="6165850"/>
            <a:ext cx="168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Istanza di Manager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 rot="16200000">
            <a:off x="3981450" y="4738688"/>
            <a:ext cx="62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 rot="16200000">
            <a:off x="4161631" y="4726782"/>
            <a:ext cx="693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salario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 rot="16200000">
            <a:off x="4398963" y="4676775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dataAss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 rot="16200000">
            <a:off x="4668044" y="4560094"/>
            <a:ext cx="976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nomeSegr</a:t>
            </a: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3203575" y="4292600"/>
            <a:ext cx="863600" cy="863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979613" y="4508500"/>
            <a:ext cx="162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/>
              <a:t>m1 (Manager)</a:t>
            </a:r>
          </a:p>
        </p:txBody>
      </p:sp>
    </p:spTree>
    <p:extLst>
      <p:ext uri="{BB962C8B-B14F-4D97-AF65-F5344CB8AC3E}">
        <p14:creationId xmlns:p14="http://schemas.microsoft.com/office/powerpoint/2010/main" val="1444964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12028" y="74662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Origine dell’oggetto</a:t>
            </a:r>
          </a:p>
        </p:txBody>
      </p:sp>
      <p:sp>
        <p:nvSpPr>
          <p:cNvPr id="101397" name="Rectangle 21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748712" cy="2200275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charset="0"/>
              <a:buNone/>
            </a:pPr>
            <a:r>
              <a:rPr lang="it-IT" sz="1800"/>
              <a:t>Come fa la JVM a gestire correttamente questi tipi?</a:t>
            </a:r>
          </a:p>
          <a:p>
            <a:pPr marL="457200" indent="-457200">
              <a:buFont typeface="Wingdings" charset="0"/>
              <a:buNone/>
            </a:pPr>
            <a:r>
              <a:rPr lang="it-IT" sz="1800"/>
              <a:t>L’oggetto porta con sé il nome della classe dalla quale è stato istanziato.</a:t>
            </a:r>
          </a:p>
          <a:p>
            <a:pPr marL="457200" indent="-457200">
              <a:buFont typeface="Wingdings" charset="0"/>
              <a:buNone/>
            </a:pPr>
            <a:r>
              <a:rPr lang="it-IT" sz="1800"/>
              <a:t>Tale informazione è conservata in un campo speciale e non cambia nel tempo.</a:t>
            </a:r>
          </a:p>
          <a:p>
            <a:pPr marL="457200" indent="-457200">
              <a:buFont typeface="Wingdings" charset="0"/>
              <a:buNone/>
            </a:pPr>
            <a:r>
              <a:rPr lang="it-IT" sz="1800" u="sng"/>
              <a:t>Quindi l’oggetto ha una propria identità, indipendentemente dal tipo del puntatore.</a:t>
            </a:r>
          </a:p>
          <a:p>
            <a:pPr marL="457200" indent="-457200">
              <a:buFont typeface="Wingdings" charset="0"/>
              <a:buNone/>
            </a:pPr>
            <a:endParaRPr lang="it-IT" sz="1800" u="sng"/>
          </a:p>
          <a:p>
            <a:pPr marL="457200" indent="-457200">
              <a:buFont typeface="Wingdings" charset="0"/>
              <a:buNone/>
            </a:pPr>
            <a:r>
              <a:rPr lang="it-IT" sz="1800"/>
              <a:t>Per leggere il valore di questo campo, si applica il metodo </a:t>
            </a:r>
            <a:r>
              <a:rPr lang="it-IT" sz="1800" b="1" i="1"/>
              <a:t>getClass()</a:t>
            </a:r>
            <a:r>
              <a:rPr lang="it-IT" sz="1800"/>
              <a:t>.</a:t>
            </a:r>
            <a:endParaRPr lang="it-IT" sz="1800" b="1" i="1"/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None/>
            </a:pPr>
            <a:endParaRPr lang="it-IT" sz="1200" u="sng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47813" y="4941888"/>
            <a:ext cx="6767512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995738" y="4941888"/>
            <a:ext cx="287337" cy="865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283075" y="4941888"/>
            <a:ext cx="287338" cy="865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572000" y="4941888"/>
            <a:ext cx="287338" cy="865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4859338" y="4941888"/>
            <a:ext cx="287337" cy="865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H="1">
            <a:off x="5651500" y="4365625"/>
            <a:ext cx="2016125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948488" y="45021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/>
              <a:t>i (Impiegato)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06813" y="5932488"/>
            <a:ext cx="168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Istanza di Manager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 rot="16200000">
            <a:off x="3836988" y="4451350"/>
            <a:ext cx="62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 rot="16200000">
            <a:off x="4017169" y="4439444"/>
            <a:ext cx="69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salario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 rot="16200000">
            <a:off x="4254500" y="4389438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dataAss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 rot="16200000">
            <a:off x="4523581" y="4272757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nomeSegr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374650" y="51689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RAM</a:t>
            </a:r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5148263" y="4941888"/>
            <a:ext cx="287337" cy="865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 rot="16200000">
            <a:off x="4783931" y="4237832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Classe orig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 rot="16200000">
            <a:off x="4869657" y="5220494"/>
            <a:ext cx="862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Manager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995738" y="4941888"/>
            <a:ext cx="1439862" cy="8651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8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683928" y="107756"/>
            <a:ext cx="4247636" cy="1275259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FFC000"/>
                </a:solidFill>
              </a:rPr>
              <a:t>Concetto di ereditarietà</a:t>
            </a:r>
          </a:p>
        </p:txBody>
      </p:sp>
      <p:sp>
        <p:nvSpPr>
          <p:cNvPr id="1085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it-IT" sz="2800"/>
              <a:t>E’ uno dei punti di forza di Java</a:t>
            </a:r>
          </a:p>
          <a:p>
            <a:pPr>
              <a:buFont typeface="Wingdings" charset="0"/>
              <a:buNone/>
            </a:pPr>
            <a:r>
              <a:rPr lang="it-IT" sz="2800"/>
              <a:t>Infatti consente di :</a:t>
            </a:r>
          </a:p>
          <a:p>
            <a:r>
              <a:rPr lang="it-IT" sz="2800">
                <a:solidFill>
                  <a:schemeClr val="folHlink"/>
                </a:solidFill>
              </a:rPr>
              <a:t>Massimizzare il riutilizzo</a:t>
            </a:r>
            <a:r>
              <a:rPr lang="it-IT" sz="2800"/>
              <a:t> del codice </a:t>
            </a:r>
          </a:p>
          <a:p>
            <a:pPr>
              <a:buFont typeface="Wingdings" charset="0"/>
              <a:buNone/>
            </a:pPr>
            <a:r>
              <a:rPr lang="it-IT" sz="2800"/>
              <a:t>	(</a:t>
            </a:r>
            <a:r>
              <a:rPr lang="it-IT" sz="2400" i="1"/>
              <a:t>dividendo gli aspetti generali da quelli specifici)</a:t>
            </a:r>
          </a:p>
          <a:p>
            <a:endParaRPr lang="it-IT" sz="2800"/>
          </a:p>
          <a:p>
            <a:r>
              <a:rPr lang="it-IT" sz="2800">
                <a:solidFill>
                  <a:schemeClr val="folHlink"/>
                </a:solidFill>
              </a:rPr>
              <a:t>Aggiungere funzionalità</a:t>
            </a:r>
            <a:r>
              <a:rPr lang="it-IT" sz="2800"/>
              <a:t> al codice preesistente, senza modifiche al diagramma delle classi</a:t>
            </a:r>
            <a:endParaRPr lang="it-IT" sz="2400" i="1"/>
          </a:p>
        </p:txBody>
      </p:sp>
    </p:spTree>
    <p:extLst>
      <p:ext uri="{BB962C8B-B14F-4D97-AF65-F5344CB8AC3E}">
        <p14:creationId xmlns:p14="http://schemas.microsoft.com/office/powerpoint/2010/main" val="12475367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4765" y="105072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Il metodo giusto!</a:t>
            </a:r>
          </a:p>
        </p:txBody>
      </p:sp>
      <p:grpSp>
        <p:nvGrpSpPr>
          <p:cNvPr id="103435" name="Group 11"/>
          <p:cNvGrpSpPr>
            <a:grpSpLocks/>
          </p:cNvGrpSpPr>
          <p:nvPr/>
        </p:nvGrpSpPr>
        <p:grpSpPr bwMode="auto">
          <a:xfrm>
            <a:off x="323850" y="2205038"/>
            <a:ext cx="1828800" cy="1079500"/>
            <a:chOff x="204" y="1389"/>
            <a:chExt cx="1152" cy="680"/>
          </a:xfrm>
        </p:grpSpPr>
        <p:sp>
          <p:nvSpPr>
            <p:cNvPr id="103428" name="Rectangle 4"/>
            <p:cNvSpPr>
              <a:spLocks noChangeArrowheads="1"/>
            </p:cNvSpPr>
            <p:nvPr/>
          </p:nvSpPr>
          <p:spPr bwMode="auto">
            <a:xfrm>
              <a:off x="204" y="1389"/>
              <a:ext cx="115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>
                  <a:latin typeface="Times New Roman" charset="0"/>
                </a:rPr>
                <a:t>Impiegato</a:t>
              </a: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204" y="1733"/>
              <a:ext cx="115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2000">
                  <a:latin typeface="Times New Roman" charset="0"/>
                </a:rPr>
                <a:t>incrSalario()</a:t>
              </a:r>
            </a:p>
          </p:txBody>
        </p:sp>
      </p:grpSp>
      <p:grpSp>
        <p:nvGrpSpPr>
          <p:cNvPr id="103436" name="Group 12"/>
          <p:cNvGrpSpPr>
            <a:grpSpLocks/>
          </p:cNvGrpSpPr>
          <p:nvPr/>
        </p:nvGrpSpPr>
        <p:grpSpPr bwMode="auto">
          <a:xfrm>
            <a:off x="685800" y="4648200"/>
            <a:ext cx="1828800" cy="1223963"/>
            <a:chOff x="249" y="2523"/>
            <a:chExt cx="1152" cy="771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249" y="2523"/>
              <a:ext cx="1147" cy="43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>
                  <a:latin typeface="Times New Roman" charset="0"/>
                </a:rPr>
                <a:t>Manager</a:t>
              </a: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249" y="2958"/>
              <a:ext cx="115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2000">
                  <a:latin typeface="Times New Roman" charset="0"/>
                </a:rPr>
                <a:t>incrSalario()</a:t>
              </a:r>
            </a:p>
          </p:txBody>
        </p:sp>
      </p:grp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3543300" y="2006600"/>
            <a:ext cx="521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b="1">
                <a:latin typeface="Courier New" charset="0"/>
              </a:rPr>
              <a:t>Manager m = new Manager([param]);</a:t>
            </a:r>
          </a:p>
          <a:p>
            <a:r>
              <a:rPr lang="it-IT" sz="2000" b="1">
                <a:latin typeface="Courier New" charset="0"/>
              </a:rPr>
              <a:t>Impiegato i = m;</a:t>
            </a:r>
          </a:p>
          <a:p>
            <a:r>
              <a:rPr lang="it-IT" sz="2000" b="1">
                <a:latin typeface="Courier New" charset="0"/>
              </a:rPr>
              <a:t>i.incrSalario(800);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3635375" y="3406775"/>
            <a:ext cx="513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b="1" i="1">
                <a:solidFill>
                  <a:schemeClr val="folHlink"/>
                </a:solidFill>
              </a:rPr>
              <a:t>Quale dei due metodi viene chiamato? 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784600" y="4005263"/>
            <a:ext cx="496411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it-IT"/>
              <a:t>In questo caso la JVM controlla il tipo reale dell’oggetto e cercherà il metodo </a:t>
            </a:r>
            <a:r>
              <a:rPr lang="it-IT" u="sng"/>
              <a:t>a partire </a:t>
            </a:r>
            <a:r>
              <a:rPr lang="it-IT"/>
              <a:t>da questo tipo.</a:t>
            </a:r>
          </a:p>
          <a:p>
            <a:pPr algn="just"/>
            <a:endParaRPr lang="it-IT"/>
          </a:p>
          <a:p>
            <a:pPr algn="just"/>
            <a:r>
              <a:rPr lang="it-IT" sz="1800" b="1" i="1">
                <a:solidFill>
                  <a:schemeClr val="folHlink"/>
                </a:solidFill>
              </a:rPr>
              <a:t>Quindi verrà chiamato </a:t>
            </a:r>
          </a:p>
          <a:p>
            <a:pPr algn="just"/>
            <a:r>
              <a:rPr lang="it-IT" sz="1800" b="1" i="1">
                <a:solidFill>
                  <a:schemeClr val="folHlink"/>
                </a:solidFill>
              </a:rPr>
              <a:t>quello di Manager!!</a:t>
            </a:r>
          </a:p>
        </p:txBody>
      </p:sp>
      <p:grpSp>
        <p:nvGrpSpPr>
          <p:cNvPr id="103443" name="Group 19"/>
          <p:cNvGrpSpPr>
            <a:grpSpLocks/>
          </p:cNvGrpSpPr>
          <p:nvPr/>
        </p:nvGrpSpPr>
        <p:grpSpPr bwMode="auto">
          <a:xfrm rot="-572299">
            <a:off x="1219200" y="3352800"/>
            <a:ext cx="503238" cy="1295400"/>
            <a:chOff x="835" y="2112"/>
            <a:chExt cx="317" cy="816"/>
          </a:xfrm>
        </p:grpSpPr>
        <p:sp>
          <p:nvSpPr>
            <p:cNvPr id="103438" name="AutoShape 14"/>
            <p:cNvSpPr>
              <a:spLocks noChangeArrowheads="1"/>
            </p:cNvSpPr>
            <p:nvPr/>
          </p:nvSpPr>
          <p:spPr bwMode="auto">
            <a:xfrm rot="-44547">
              <a:off x="835" y="2112"/>
              <a:ext cx="317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3447" name="Picture 23" descr="j0230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57800"/>
            <a:ext cx="1752600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2038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32385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Importante!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La tecnica del polimorfismo, unitamente all’ereditarietà, consente di ampliare le applicazioni OO senza sforzo.</a:t>
            </a:r>
          </a:p>
          <a:p>
            <a:endParaRPr lang="it-IT"/>
          </a:p>
          <a:p>
            <a:r>
              <a:rPr lang="it-IT"/>
              <a:t>Aggiungere nuove classi non necessita </a:t>
            </a:r>
            <a:r>
              <a:rPr lang="it-IT" b="1" i="1" u="sng"/>
              <a:t>mai</a:t>
            </a:r>
            <a:r>
              <a:rPr lang="it-IT"/>
              <a:t> di modificare quelle preesistenti.</a:t>
            </a:r>
          </a:p>
        </p:txBody>
      </p:sp>
    </p:spTree>
    <p:extLst>
      <p:ext uri="{BB962C8B-B14F-4D97-AF65-F5344CB8AC3E}">
        <p14:creationId xmlns:p14="http://schemas.microsoft.com/office/powerpoint/2010/main" val="267653875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33400" y="2247900"/>
            <a:ext cx="8153400" cy="406400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 dirty="0"/>
          </a:p>
          <a:p>
            <a:r>
              <a:rPr lang="it-IT" dirty="0"/>
              <a:t>Un negozio di cartoleria richiede un programma per la gestione della merce in magazzino.</a:t>
            </a:r>
          </a:p>
          <a:p>
            <a:endParaRPr lang="it-IT" dirty="0"/>
          </a:p>
          <a:p>
            <a:r>
              <a:rPr lang="it-IT" dirty="0"/>
              <a:t>Gli articoli che vengono trattati sono: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it-IT" dirty="0"/>
              <a:t> gomme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it-IT" dirty="0"/>
              <a:t> penne</a:t>
            </a:r>
          </a:p>
          <a:p>
            <a:pPr lvl="1">
              <a:buFontTx/>
              <a:buChar char="•"/>
            </a:pPr>
            <a:endParaRPr lang="it-IT" dirty="0"/>
          </a:p>
          <a:p>
            <a:r>
              <a:rPr lang="it-IT" dirty="0"/>
              <a:t>Implementare le funzioni di </a:t>
            </a:r>
            <a:r>
              <a:rPr lang="it-IT" b="1" i="1" dirty="0" err="1"/>
              <a:t>Step</a:t>
            </a:r>
            <a:r>
              <a:rPr lang="it-IT" b="1" i="1" dirty="0"/>
              <a:t> 1</a:t>
            </a:r>
            <a:r>
              <a:rPr lang="it-IT" dirty="0"/>
              <a:t> e </a:t>
            </a:r>
            <a:r>
              <a:rPr lang="it-IT" b="1" i="1" dirty="0" err="1"/>
              <a:t>Step</a:t>
            </a:r>
            <a:r>
              <a:rPr lang="it-IT" b="1" i="1" dirty="0"/>
              <a:t> 2</a:t>
            </a:r>
            <a:r>
              <a:rPr lang="it-IT" dirty="0"/>
              <a:t>.</a:t>
            </a:r>
          </a:p>
          <a:p>
            <a:pPr lvl="1">
              <a:buFontTx/>
              <a:buChar char="•"/>
            </a:pPr>
            <a:endParaRPr lang="it-IT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608138" y="617538"/>
            <a:ext cx="7459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it-IT" sz="3200" b="1" dirty="0">
                <a:solidFill>
                  <a:srgbClr val="FFC000"/>
                </a:solidFill>
              </a:rPr>
              <a:t>Esercizio: La cartoleria</a:t>
            </a:r>
          </a:p>
        </p:txBody>
      </p:sp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135563"/>
            <a:ext cx="1295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57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6002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36922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914073" y="295563"/>
            <a:ext cx="4530436" cy="4814888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2000" b="1"/>
              <a:t>DATI del problema:</a:t>
            </a:r>
          </a:p>
          <a:p>
            <a:r>
              <a:rPr lang="it-IT" sz="2000"/>
              <a:t>Le </a:t>
            </a:r>
            <a:r>
              <a:rPr lang="it-IT" sz="2000" b="1"/>
              <a:t>penne</a:t>
            </a:r>
            <a:r>
              <a:rPr lang="it-IT" sz="2000"/>
              <a:t> sono classificate secondo</a:t>
            </a:r>
          </a:p>
          <a:p>
            <a:pPr lvl="1">
              <a:buFontTx/>
              <a:buChar char="•"/>
            </a:pPr>
            <a:r>
              <a:rPr lang="it-IT" sz="2000"/>
              <a:t> marca</a:t>
            </a:r>
          </a:p>
          <a:p>
            <a:pPr lvl="1">
              <a:buFontTx/>
              <a:buChar char="•"/>
            </a:pPr>
            <a:r>
              <a:rPr lang="it-IT" sz="2000"/>
              <a:t> modello</a:t>
            </a:r>
          </a:p>
          <a:p>
            <a:pPr lvl="1">
              <a:buFontTx/>
              <a:buChar char="•"/>
            </a:pPr>
            <a:r>
              <a:rPr lang="it-IT" sz="2000"/>
              <a:t> colore</a:t>
            </a:r>
          </a:p>
          <a:p>
            <a:pPr lvl="1">
              <a:buFontTx/>
              <a:buChar char="•"/>
            </a:pPr>
            <a:r>
              <a:rPr lang="it-IT" sz="2000"/>
              <a:t> costo</a:t>
            </a:r>
          </a:p>
          <a:p>
            <a:pPr lvl="1">
              <a:buFontTx/>
              <a:buChar char="•"/>
            </a:pPr>
            <a:r>
              <a:rPr lang="it-IT" sz="2000"/>
              <a:t> prezzo vendita (il doppio del costo)  </a:t>
            </a:r>
          </a:p>
          <a:p>
            <a:pPr>
              <a:lnSpc>
                <a:spcPct val="140000"/>
              </a:lnSpc>
            </a:pPr>
            <a:r>
              <a:rPr lang="it-IT" sz="2000"/>
              <a:t>Le </a:t>
            </a:r>
            <a:r>
              <a:rPr lang="it-IT" sz="2000" b="1"/>
              <a:t>gomme</a:t>
            </a:r>
            <a:r>
              <a:rPr lang="it-IT" sz="2000"/>
              <a:t> sono classificate secondo</a:t>
            </a:r>
          </a:p>
          <a:p>
            <a:pPr lvl="1">
              <a:buFontTx/>
              <a:buChar char="•"/>
            </a:pPr>
            <a:r>
              <a:rPr lang="it-IT" sz="2000"/>
              <a:t> marca</a:t>
            </a:r>
          </a:p>
          <a:p>
            <a:pPr lvl="1">
              <a:buFontTx/>
              <a:buChar char="•"/>
            </a:pPr>
            <a:r>
              <a:rPr lang="it-IT" sz="2000"/>
              <a:t> modello</a:t>
            </a:r>
          </a:p>
          <a:p>
            <a:pPr lvl="1">
              <a:buFontTx/>
              <a:buChar char="•"/>
            </a:pPr>
            <a:r>
              <a:rPr lang="it-IT" sz="2000"/>
              <a:t> dimensione</a:t>
            </a:r>
          </a:p>
          <a:p>
            <a:pPr lvl="1">
              <a:buFontTx/>
              <a:buChar char="•"/>
            </a:pPr>
            <a:r>
              <a:rPr lang="it-IT" sz="2000"/>
              <a:t> forma</a:t>
            </a:r>
          </a:p>
          <a:p>
            <a:pPr lvl="1">
              <a:buFontTx/>
              <a:buChar char="•"/>
            </a:pPr>
            <a:r>
              <a:rPr lang="it-IT" sz="2000"/>
              <a:t> costo</a:t>
            </a:r>
          </a:p>
          <a:p>
            <a:pPr lvl="1">
              <a:buFontTx/>
              <a:buChar char="•"/>
            </a:pPr>
            <a:r>
              <a:rPr lang="it-IT" sz="2000"/>
              <a:t> prezzo vendita (il doppio del costo)</a:t>
            </a:r>
          </a:p>
          <a:p>
            <a:pPr lvl="1"/>
            <a:endParaRPr lang="it-IT" sz="200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543800" y="457200"/>
            <a:ext cx="1169988" cy="466725"/>
          </a:xfrm>
          <a:prstGeom prst="rect">
            <a:avLst/>
          </a:prstGeom>
          <a:solidFill>
            <a:srgbClr val="FF66CC">
              <a:alpha val="50000"/>
            </a:srgbClr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CC0099"/>
                </a:solidFill>
              </a:rPr>
              <a:t>Step 1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57200" y="5195454"/>
            <a:ext cx="6477000" cy="1077218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2000" dirty="0"/>
              <a:t>Le </a:t>
            </a:r>
            <a:r>
              <a:rPr lang="it-IT" sz="2000" b="1" dirty="0"/>
              <a:t>funzioni</a:t>
            </a:r>
            <a:r>
              <a:rPr lang="it-IT" sz="2000" dirty="0"/>
              <a:t> di cui si vuole disporre sono:</a:t>
            </a:r>
          </a:p>
          <a:p>
            <a:pPr lvl="1">
              <a:buFontTx/>
              <a:buChar char="•"/>
            </a:pPr>
            <a:r>
              <a:rPr lang="it-IT" sz="2000" dirty="0"/>
              <a:t> stampa giacenze in magazzino</a:t>
            </a:r>
          </a:p>
          <a:p>
            <a:pPr lvl="1">
              <a:buFontTx/>
              <a:buChar char="•"/>
            </a:pPr>
            <a:r>
              <a:rPr lang="it-IT" sz="2000" dirty="0"/>
              <a:t> stampa valore totale delle </a:t>
            </a:r>
            <a:r>
              <a:rPr lang="it-IT" sz="2000" dirty="0" smtClean="0"/>
              <a:t>giacenze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7070580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59594" y="775853"/>
            <a:ext cx="7569200" cy="62478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it-IT" sz="2000"/>
          </a:p>
          <a:p>
            <a:r>
              <a:rPr lang="it-IT" sz="2000"/>
              <a:t>E’ possibile effettuare un ORDINE presso il negozio:</a:t>
            </a:r>
          </a:p>
          <a:p>
            <a:r>
              <a:rPr lang="it-IT" sz="2000"/>
              <a:t>  un ordine è composto da:</a:t>
            </a:r>
          </a:p>
          <a:p>
            <a:pPr>
              <a:buFontTx/>
              <a:buChar char="•"/>
            </a:pPr>
            <a:r>
              <a:rPr lang="it-IT" sz="2000"/>
              <a:t> data</a:t>
            </a:r>
          </a:p>
          <a:p>
            <a:pPr>
              <a:buFontTx/>
              <a:buChar char="•"/>
            </a:pPr>
            <a:r>
              <a:rPr lang="it-IT" sz="2000"/>
              <a:t> numero</a:t>
            </a:r>
          </a:p>
          <a:p>
            <a:pPr>
              <a:buFontTx/>
              <a:buChar char="•"/>
            </a:pPr>
            <a:r>
              <a:rPr lang="it-IT" sz="2000"/>
              <a:t> cliente</a:t>
            </a:r>
          </a:p>
          <a:p>
            <a:pPr>
              <a:buFontTx/>
              <a:buChar char="•"/>
            </a:pPr>
            <a:r>
              <a:rPr lang="it-IT" sz="2000"/>
              <a:t> le merci</a:t>
            </a:r>
          </a:p>
          <a:p>
            <a:pPr>
              <a:buFontTx/>
              <a:buChar char="•"/>
            </a:pPr>
            <a:endParaRPr lang="it-IT" sz="2000"/>
          </a:p>
          <a:p>
            <a:r>
              <a:rPr lang="it-IT" sz="2000"/>
              <a:t>Su un ordine è possibile:</a:t>
            </a:r>
          </a:p>
          <a:p>
            <a:pPr>
              <a:buFontTx/>
              <a:buChar char="•"/>
            </a:pPr>
            <a:r>
              <a:rPr lang="it-IT" sz="2000"/>
              <a:t> calcolare il totale</a:t>
            </a:r>
          </a:p>
          <a:p>
            <a:pPr>
              <a:buFontTx/>
              <a:buChar char="•"/>
            </a:pPr>
            <a:r>
              <a:rPr lang="it-IT" sz="2000"/>
              <a:t> chiuderlo (scalare i soldi al cliente)</a:t>
            </a:r>
          </a:p>
          <a:p>
            <a:pPr>
              <a:buFontTx/>
              <a:buChar char="•"/>
            </a:pPr>
            <a:endParaRPr lang="it-IT" sz="2000"/>
          </a:p>
          <a:p>
            <a:r>
              <a:rPr lang="it-IT" sz="2000"/>
              <a:t>I clienti possono essere PRIVATI o AZIENDE</a:t>
            </a:r>
          </a:p>
          <a:p>
            <a:endParaRPr lang="it-IT" sz="2000"/>
          </a:p>
          <a:p>
            <a:r>
              <a:rPr lang="it-IT" sz="2000"/>
              <a:t>Un privato paga in contanti </a:t>
            </a:r>
          </a:p>
          <a:p>
            <a:r>
              <a:rPr lang="it-IT" sz="2000"/>
              <a:t>mentre una azienda possiede </a:t>
            </a:r>
          </a:p>
          <a:p>
            <a:r>
              <a:rPr lang="it-IT" sz="2000"/>
              <a:t>un conto corrente da cui </a:t>
            </a:r>
          </a:p>
          <a:p>
            <a:r>
              <a:rPr lang="it-IT" sz="2000"/>
              <a:t>vengono scalati i soldi.</a:t>
            </a:r>
          </a:p>
          <a:p>
            <a:endParaRPr lang="it-IT" sz="2000"/>
          </a:p>
          <a:p>
            <a:r>
              <a:rPr lang="it-IT" sz="2000"/>
              <a:t> 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543800" y="457200"/>
            <a:ext cx="1169988" cy="466725"/>
          </a:xfrm>
          <a:prstGeom prst="rect">
            <a:avLst/>
          </a:prstGeom>
          <a:solidFill>
            <a:srgbClr val="FF66CC">
              <a:alpha val="50000"/>
            </a:srgbClr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CC0099"/>
                </a:solidFill>
              </a:rPr>
              <a:t>Step 2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29200"/>
            <a:ext cx="12954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5802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557011" y="0"/>
            <a:ext cx="6348412" cy="1143000"/>
          </a:xfrm>
        </p:spPr>
        <p:txBody>
          <a:bodyPr/>
          <a:lstStyle/>
          <a:p>
            <a:r>
              <a:rPr lang="it-IT" sz="3200" dirty="0">
                <a:solidFill>
                  <a:srgbClr val="FFC000"/>
                </a:solidFill>
              </a:rPr>
              <a:t>Sottoclassi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96090" y="150069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Per definire una sottoclasse si utilizza la seguente sintassi:</a:t>
            </a:r>
          </a:p>
          <a:p>
            <a:pPr>
              <a:lnSpc>
                <a:spcPct val="90000"/>
              </a:lnSpc>
            </a:pPr>
            <a:endParaRPr lang="it-IT" sz="1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 dirty="0"/>
              <a:t>	</a:t>
            </a:r>
            <a:r>
              <a:rPr lang="it-IT" sz="2400" b="1" dirty="0" err="1">
                <a:latin typeface="Courier New" charset="0"/>
              </a:rPr>
              <a:t>class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F450BD"/>
                </a:solidFill>
                <a:latin typeface="Courier New" charset="0"/>
              </a:rPr>
              <a:t>SottoClasse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solidFill>
                  <a:schemeClr val="folHlink"/>
                </a:solidFill>
                <a:latin typeface="Courier New" charset="0"/>
              </a:rPr>
              <a:t>extends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SuperClasse</a:t>
            </a:r>
            <a:r>
              <a:rPr lang="it-IT" sz="2400" b="1" dirty="0">
                <a:latin typeface="Courier New" charset="0"/>
              </a:rPr>
              <a:t> {...}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1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 dirty="0">
                <a:latin typeface="Courier New" charset="0"/>
              </a:rPr>
              <a:t>	</a:t>
            </a:r>
            <a:r>
              <a:rPr lang="it-IT" sz="2800" dirty="0"/>
              <a:t>La parola chiave </a:t>
            </a:r>
            <a:r>
              <a:rPr lang="it-IT" sz="2400" b="1" dirty="0" err="1">
                <a:latin typeface="Courier New" charset="0"/>
              </a:rPr>
              <a:t>extends</a:t>
            </a:r>
            <a:r>
              <a:rPr lang="it-IT" sz="2800" dirty="0"/>
              <a:t> indica proprio che si sta creando una nuova classe derivante da una già esistente.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 dirty="0"/>
              <a:t>   Rifacendosi all’esempio Impiegato: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 dirty="0"/>
              <a:t>		 </a:t>
            </a:r>
            <a:r>
              <a:rPr lang="it-IT" sz="2400" b="1" dirty="0">
                <a:latin typeface="Courier New" charset="0"/>
              </a:rPr>
              <a:t>public</a:t>
            </a:r>
            <a:r>
              <a:rPr lang="it-IT" sz="2800" dirty="0"/>
              <a:t> </a:t>
            </a:r>
            <a:r>
              <a:rPr lang="it-IT" sz="2400" b="1" dirty="0" err="1">
                <a:latin typeface="Courier New" charset="0"/>
              </a:rPr>
              <a:t>class</a:t>
            </a:r>
            <a:r>
              <a:rPr lang="it-IT" sz="2400" b="1" dirty="0">
                <a:latin typeface="Courier New" charset="0"/>
              </a:rPr>
              <a:t> Manager </a:t>
            </a:r>
            <a:r>
              <a:rPr lang="it-IT" sz="2400" b="1" dirty="0" err="1">
                <a:latin typeface="Courier New" charset="0"/>
              </a:rPr>
              <a:t>extends</a:t>
            </a:r>
            <a:r>
              <a:rPr lang="it-IT" sz="2400" b="1" dirty="0">
                <a:latin typeface="Courier New" charset="0"/>
              </a:rPr>
              <a:t> Impiegato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0596583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5773818" y="86203"/>
            <a:ext cx="3544585" cy="1275259"/>
          </a:xfrm>
        </p:spPr>
        <p:txBody>
          <a:bodyPr/>
          <a:lstStyle/>
          <a:p>
            <a:r>
              <a:rPr lang="en-US" sz="3200" dirty="0" err="1">
                <a:solidFill>
                  <a:srgbClr val="FFC000"/>
                </a:solidFill>
              </a:rPr>
              <a:t>Costruttore</a:t>
            </a:r>
            <a:endParaRPr lang="it-IT" sz="3200" dirty="0">
              <a:solidFill>
                <a:srgbClr val="FFC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2173"/>
            <a:ext cx="7631113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Il costruttore deve richiamare un costruttore della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superclasse con la sintassi:</a:t>
            </a:r>
          </a:p>
          <a:p>
            <a:pPr>
              <a:lnSpc>
                <a:spcPct val="80000"/>
              </a:lnSpc>
            </a:pPr>
            <a:endParaRPr lang="it-IT" sz="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>
                <a:latin typeface="Courier New" charset="0"/>
              </a:rPr>
              <a:t>				</a:t>
            </a:r>
            <a:r>
              <a:rPr lang="it-IT" sz="1800" b="1">
                <a:latin typeface="Courier New" charset="0"/>
              </a:rPr>
              <a:t>super([parametri]);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800"/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Questa deve essere la prima istruzione del costruttore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della sottoclasse, dopo le istruzioni specifiche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14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Esempio: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0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public Manager(String n, double s, Date d, String ns)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	super(n,s,d);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	secretaryName= ns;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}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7479126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2073" y="107756"/>
            <a:ext cx="3544585" cy="1275259"/>
          </a:xfrm>
        </p:spPr>
        <p:txBody>
          <a:bodyPr/>
          <a:lstStyle/>
          <a:p>
            <a:r>
              <a:rPr lang="it-IT" sz="3200" dirty="0">
                <a:solidFill>
                  <a:srgbClr val="FFC000"/>
                </a:solidFill>
              </a:rPr>
              <a:t>Costruttore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sz="2400"/>
              <a:t>Se non si scrive alcun costruttore, la JVM ne aggiunge automaticamente uno con la chiamata a </a:t>
            </a:r>
          </a:p>
          <a:p>
            <a:pPr>
              <a:buFont typeface="Wingdings" charset="0"/>
              <a:buNone/>
            </a:pPr>
            <a:r>
              <a:rPr lang="it-IT" sz="2400" i="1"/>
              <a:t>		</a:t>
            </a:r>
            <a:r>
              <a:rPr lang="it-IT" sz="2000" b="1">
                <a:latin typeface="Courier New" charset="0"/>
              </a:rPr>
              <a:t>super()</a:t>
            </a:r>
            <a:r>
              <a:rPr lang="it-IT" sz="2400" i="1"/>
              <a:t>        </a:t>
            </a:r>
            <a:r>
              <a:rPr lang="it-IT" sz="2000" i="1"/>
              <a:t>con zero parametri</a:t>
            </a:r>
          </a:p>
          <a:p>
            <a:pPr>
              <a:buFont typeface="Wingdings" charset="0"/>
              <a:buNone/>
            </a:pPr>
            <a:endParaRPr lang="it-IT" sz="2000" i="1"/>
          </a:p>
          <a:p>
            <a:pPr>
              <a:buFont typeface="Wingdings" charset="0"/>
              <a:buNone/>
            </a:pPr>
            <a:endParaRPr lang="it-IT" sz="2000" i="1"/>
          </a:p>
          <a:p>
            <a:pPr>
              <a:buFont typeface="Wingdings" charset="0"/>
              <a:buNone/>
            </a:pPr>
            <a:r>
              <a:rPr lang="it-IT" sz="2000" i="1"/>
              <a:t>	</a:t>
            </a:r>
            <a:r>
              <a:rPr lang="it-IT" sz="2400"/>
              <a:t>Se la superclasse </a:t>
            </a:r>
          </a:p>
          <a:p>
            <a:pPr lvl="1"/>
            <a:r>
              <a:rPr lang="it-IT" sz="2000"/>
              <a:t>ha il costruttore a zero parametri, questo viene invocato</a:t>
            </a:r>
          </a:p>
          <a:p>
            <a:pPr lvl="1"/>
            <a:r>
              <a:rPr lang="it-IT" sz="2000">
                <a:solidFill>
                  <a:schemeClr val="hlink"/>
                </a:solidFill>
              </a:rPr>
              <a:t>non ha</a:t>
            </a:r>
            <a:r>
              <a:rPr lang="it-IT" sz="2000"/>
              <a:t> tale costruttore, la JVM da errore di </a:t>
            </a:r>
            <a:r>
              <a:rPr lang="it-IT" sz="2000">
                <a:solidFill>
                  <a:schemeClr val="hlink"/>
                </a:solidFill>
              </a:rPr>
              <a:t>compilazione</a:t>
            </a:r>
            <a:r>
              <a:rPr lang="it-IT" sz="2000"/>
              <a:t>!</a:t>
            </a:r>
          </a:p>
          <a:p>
            <a:endParaRPr lang="it-IT" sz="2000" i="1"/>
          </a:p>
          <a:p>
            <a:pPr>
              <a:buFont typeface="Wingdings" charset="0"/>
              <a:buNone/>
            </a:pPr>
            <a:endParaRPr lang="it-IT" sz="2400" i="1"/>
          </a:p>
        </p:txBody>
      </p:sp>
    </p:spTree>
    <p:extLst>
      <p:ext uri="{BB962C8B-B14F-4D97-AF65-F5344CB8AC3E}">
        <p14:creationId xmlns:p14="http://schemas.microsoft.com/office/powerpoint/2010/main" val="40411869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09600" y="2565400"/>
            <a:ext cx="7418388" cy="1150938"/>
          </a:xfrm>
          <a:prstGeom prst="rect">
            <a:avLst/>
          </a:prstGeom>
          <a:solidFill>
            <a:srgbClr val="CCFFFF">
              <a:alpha val="27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5367338" y="3189288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>
                <a:solidFill>
                  <a:schemeClr val="folHlink"/>
                </a:solidFill>
              </a:rPr>
              <a:t>costruttore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09600" y="3933825"/>
            <a:ext cx="8305800" cy="2374900"/>
          </a:xfrm>
          <a:prstGeom prst="rect">
            <a:avLst/>
          </a:prstGeom>
          <a:solidFill>
            <a:srgbClr val="CCFFFF">
              <a:alpha val="27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7251700" y="4016375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>
                <a:solidFill>
                  <a:schemeClr val="folHlink"/>
                </a:solidFill>
              </a:rPr>
              <a:t>overriding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629" y="26411"/>
            <a:ext cx="6492875" cy="11430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C000"/>
                </a:solidFill>
              </a:rPr>
              <a:t>Esempio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Classe</a:t>
            </a:r>
            <a:r>
              <a:rPr lang="en-US" sz="3200" dirty="0">
                <a:solidFill>
                  <a:srgbClr val="FFC000"/>
                </a:solidFill>
              </a:rPr>
              <a:t> Manager</a:t>
            </a:r>
            <a:endParaRPr lang="it-IT" sz="3200" dirty="0">
              <a:solidFill>
                <a:srgbClr val="FFC00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7630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public class Manager </a:t>
            </a:r>
            <a:r>
              <a:rPr lang="en-US" sz="1800" b="1">
                <a:solidFill>
                  <a:schemeClr val="folHlink"/>
                </a:solidFill>
                <a:latin typeface="Courier New" charset="0"/>
              </a:rPr>
              <a:t>extends</a:t>
            </a:r>
            <a:r>
              <a:rPr lang="en-US" sz="1800" b="1">
                <a:latin typeface="Courier New" charset="0"/>
              </a:rPr>
              <a:t> Impiegato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public Manager(String n, double s, Date d, String ns)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{	super(n,s,d);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  	secretaryName= ns;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public void incrSalario(double byPercent)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//aggiunge un bonus pari a mezzo punto percentuale per ogni anno di servizio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		Date today = new Date();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	double bonus = 0.5*(today.getYear()- getAnnoAss());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	super.incrSalario(byPercent + bonus);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}  </a:t>
            </a:r>
          </a:p>
        </p:txBody>
      </p:sp>
      <p:pic>
        <p:nvPicPr>
          <p:cNvPr id="83978" name="Picture 10" descr="j0230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400"/>
            <a:ext cx="160020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01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900113" y="2205038"/>
            <a:ext cx="6048375" cy="1295400"/>
          </a:xfrm>
          <a:prstGeom prst="rect">
            <a:avLst/>
          </a:prstGeom>
          <a:solidFill>
            <a:srgbClr val="CCFFFF">
              <a:alpha val="27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900113" y="3716338"/>
            <a:ext cx="6048375" cy="1368425"/>
          </a:xfrm>
          <a:prstGeom prst="rect">
            <a:avLst/>
          </a:prstGeom>
          <a:solidFill>
            <a:srgbClr val="CCFFFF">
              <a:alpha val="27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148263" y="4545013"/>
            <a:ext cx="179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>
                <a:solidFill>
                  <a:schemeClr val="folHlink"/>
                </a:solidFill>
              </a:rPr>
              <a:t>metodo nuovo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148263" y="2852738"/>
            <a:ext cx="179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>
                <a:solidFill>
                  <a:schemeClr val="folHlink"/>
                </a:solidFill>
              </a:rPr>
              <a:t>metodo nuovo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900113" y="5224463"/>
            <a:ext cx="6048375" cy="647700"/>
          </a:xfrm>
          <a:prstGeom prst="rect">
            <a:avLst/>
          </a:prstGeom>
          <a:solidFill>
            <a:srgbClr val="FFEBE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003800" y="5480050"/>
            <a:ext cx="1928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>
                <a:solidFill>
                  <a:schemeClr val="hlink"/>
                </a:solidFill>
              </a:rPr>
              <a:t>Attributo nuovo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4085873" y="144174"/>
            <a:ext cx="4829527" cy="1275259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C000"/>
                </a:solidFill>
              </a:rPr>
              <a:t>Esempio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Classe</a:t>
            </a:r>
            <a:r>
              <a:rPr lang="en-US" sz="3200" dirty="0">
                <a:solidFill>
                  <a:srgbClr val="FFC000"/>
                </a:solidFill>
              </a:rPr>
              <a:t> Manager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8305800" cy="4022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public String getSecretaryName()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  return secretaryName;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public void setSecretaryName(String name)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  secretaryName= name;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private String secretaryName;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092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76655" y="141621"/>
            <a:ext cx="3544585" cy="1275259"/>
          </a:xfrm>
        </p:spPr>
        <p:txBody>
          <a:bodyPr/>
          <a:lstStyle/>
          <a:p>
            <a:r>
              <a:rPr lang="it-IT" sz="3200" dirty="0" err="1">
                <a:solidFill>
                  <a:srgbClr val="FFC000"/>
                </a:solidFill>
              </a:rPr>
              <a:t>Overriding</a:t>
            </a:r>
            <a:endParaRPr lang="it-IT" sz="3200" dirty="0">
              <a:solidFill>
                <a:srgbClr val="FFC000"/>
              </a:solidFill>
            </a:endParaRP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Significa sovrascrivere un metodo della superclasse.</a:t>
            </a:r>
          </a:p>
          <a:p>
            <a:r>
              <a:rPr lang="it-IT"/>
              <a:t>Per fare questo bisogna usare </a:t>
            </a:r>
            <a:r>
              <a:rPr lang="it-IT" b="1">
                <a:solidFill>
                  <a:srgbClr val="F450BD"/>
                </a:solidFill>
              </a:rPr>
              <a:t>stesso</a:t>
            </a:r>
            <a:r>
              <a:rPr lang="it-IT"/>
              <a:t> nome metodo e </a:t>
            </a:r>
            <a:r>
              <a:rPr lang="it-IT" b="1">
                <a:solidFill>
                  <a:srgbClr val="F450BD"/>
                </a:solidFill>
              </a:rPr>
              <a:t>stessi</a:t>
            </a:r>
            <a:r>
              <a:rPr lang="it-IT"/>
              <a:t> parametri</a:t>
            </a:r>
          </a:p>
          <a:p>
            <a:r>
              <a:rPr lang="it-IT"/>
              <a:t>In questo modo la sottoclasse </a:t>
            </a:r>
            <a:r>
              <a:rPr lang="it-IT" i="1">
                <a:solidFill>
                  <a:srgbClr val="2D89C7"/>
                </a:solidFill>
              </a:rPr>
              <a:t>maschera</a:t>
            </a:r>
            <a:r>
              <a:rPr lang="it-IT"/>
              <a:t> il “vecchio” metodo con il “nuovo” scritto apposta per lei.  </a:t>
            </a:r>
          </a:p>
        </p:txBody>
      </p:sp>
    </p:spTree>
    <p:extLst>
      <p:ext uri="{BB962C8B-B14F-4D97-AF65-F5344CB8AC3E}">
        <p14:creationId xmlns:p14="http://schemas.microsoft.com/office/powerpoint/2010/main" val="84657571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964" y="228600"/>
            <a:ext cx="6324600" cy="6858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Gerarchie dell’ereditarietà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990600"/>
          </a:xfrm>
        </p:spPr>
        <p:txBody>
          <a:bodyPr/>
          <a:lstStyle/>
          <a:p>
            <a:r>
              <a:rPr lang="it-IT" sz="2800"/>
              <a:t>L’ereditarietà non si limita ad un solo livello di classi derivate.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288" y="2819400"/>
            <a:ext cx="8424862" cy="3505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757613" y="3124200"/>
            <a:ext cx="18288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latin typeface="Times New Roman" charset="0"/>
              </a:rPr>
              <a:t>Impiegato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547813" y="4114800"/>
            <a:ext cx="1676400" cy="685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latin typeface="Times New Roman" charset="0"/>
              </a:rPr>
              <a:t>Manager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986213" y="4114800"/>
            <a:ext cx="1676400" cy="685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latin typeface="Times New Roman" charset="0"/>
              </a:rPr>
              <a:t>Secretary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119813" y="4114800"/>
            <a:ext cx="1600200" cy="685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latin typeface="Times New Roman" charset="0"/>
              </a:rPr>
              <a:t>Programmer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624013" y="5410200"/>
            <a:ext cx="16764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latin typeface="Times New Roman" charset="0"/>
              </a:rPr>
              <a:t>Executive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462213" y="3733800"/>
            <a:ext cx="1752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4748213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 flipV="1">
            <a:off x="5281613" y="3733800"/>
            <a:ext cx="1600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2386013" y="4800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393700" y="3103563"/>
            <a:ext cx="201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/>
              <a:t>generalizzazione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6732588" y="5911850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1"/>
              <a:t>specializzazione</a:t>
            </a:r>
          </a:p>
        </p:txBody>
      </p:sp>
      <p:sp>
        <p:nvSpPr>
          <p:cNvPr id="46106" name="AutoShape 26"/>
          <p:cNvSpPr>
            <a:spLocks noChangeArrowheads="1"/>
          </p:cNvSpPr>
          <p:nvPr/>
        </p:nvSpPr>
        <p:spPr bwMode="auto">
          <a:xfrm>
            <a:off x="755650" y="3573463"/>
            <a:ext cx="360363" cy="2376487"/>
          </a:xfrm>
          <a:prstGeom prst="upArrow">
            <a:avLst>
              <a:gd name="adj1" fmla="val 50000"/>
              <a:gd name="adj2" fmla="val 164868"/>
            </a:avLst>
          </a:prstGeom>
          <a:solidFill>
            <a:srgbClr val="2D89C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AutoShape 27"/>
          <p:cNvSpPr>
            <a:spLocks noChangeArrowheads="1"/>
          </p:cNvSpPr>
          <p:nvPr/>
        </p:nvSpPr>
        <p:spPr bwMode="auto">
          <a:xfrm rot="10800000">
            <a:off x="8027988" y="3500438"/>
            <a:ext cx="360362" cy="2376487"/>
          </a:xfrm>
          <a:prstGeom prst="upArrow">
            <a:avLst>
              <a:gd name="adj1" fmla="val 50000"/>
              <a:gd name="adj2" fmla="val 164868"/>
            </a:avLst>
          </a:prstGeom>
          <a:solidFill>
            <a:srgbClr val="2D89C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1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</TotalTime>
  <Words>950</Words>
  <Application>Microsoft Office PowerPoint</Application>
  <PresentationFormat>Presentazione su schermo (4:3)</PresentationFormat>
  <Paragraphs>268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Ereditarietà e polimorfismo  </vt:lpstr>
      <vt:lpstr>Concetto di ereditarietà</vt:lpstr>
      <vt:lpstr>Sottoclassi</vt:lpstr>
      <vt:lpstr>Costruttore</vt:lpstr>
      <vt:lpstr>Costruttore</vt:lpstr>
      <vt:lpstr>Esempio Classe Manager</vt:lpstr>
      <vt:lpstr>Esempio Classe Manager</vt:lpstr>
      <vt:lpstr>Overriding</vt:lpstr>
      <vt:lpstr>Gerarchie dell’ereditarietà</vt:lpstr>
      <vt:lpstr>La classe cosmica</vt:lpstr>
      <vt:lpstr>Object</vt:lpstr>
      <vt:lpstr>Binding dinamico</vt:lpstr>
      <vt:lpstr>Invocazione metodi</vt:lpstr>
      <vt:lpstr>Disabilitazione dell’ereditarietà</vt:lpstr>
      <vt:lpstr>Polimorfismo</vt:lpstr>
      <vt:lpstr>Esempio</vt:lpstr>
      <vt:lpstr>Tipo più generico</vt:lpstr>
      <vt:lpstr>Tipo più specifico</vt:lpstr>
      <vt:lpstr>Origine dell’oggetto</vt:lpstr>
      <vt:lpstr>Il metodo giusto!</vt:lpstr>
      <vt:lpstr>Importante!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Ereditarietà e polimorfismo Roma </dc:title>
  <dc:creator>-- --</dc:creator>
  <cp:lastModifiedBy>Annalisa Marra</cp:lastModifiedBy>
  <cp:revision>3</cp:revision>
  <dcterms:created xsi:type="dcterms:W3CDTF">2013-02-22T11:55:31Z</dcterms:created>
  <dcterms:modified xsi:type="dcterms:W3CDTF">2020-01-28T15:06:11Z</dcterms:modified>
</cp:coreProperties>
</file>