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18B94-B776-1D48-A449-E1723B8B550C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3C1D7-C8EF-7743-982B-DB938FFC0E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23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5164" y="0"/>
            <a:ext cx="2971199" cy="457274"/>
          </a:xfrm>
          <a:prstGeom prst="rect">
            <a:avLst/>
          </a:prstGeom>
        </p:spPr>
        <p:txBody>
          <a:bodyPr lIns="91431" tIns="45716" rIns="91431" bIns="45716"/>
          <a:lstStyle/>
          <a:p>
            <a:pPr>
              <a:defRPr/>
            </a:pPr>
            <a:fld id="{6F0CDA34-C319-4D6B-A1C7-8FEA83AD9854}" type="datetime1">
              <a:rPr lang="it-IT"/>
              <a:pPr>
                <a:defRPr/>
              </a:pPr>
              <a:t>28/01/2020</a:t>
            </a:fld>
            <a:endParaRPr lang="it-IT"/>
          </a:p>
        </p:txBody>
      </p:sp>
      <p:sp>
        <p:nvSpPr>
          <p:cNvPr id="17410" name="Segnaposto piè di pagina 5"/>
          <p:cNvSpPr>
            <a:spLocks noGrp="1"/>
          </p:cNvSpPr>
          <p:nvPr>
            <p:ph type="ftr" sz="quarter" idx="4"/>
          </p:nvPr>
        </p:nvSpPr>
        <p:spPr bwMode="auto">
          <a:xfrm>
            <a:off x="1" y="8685242"/>
            <a:ext cx="2971199" cy="45727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1" tIns="45716" rIns="91431" bIns="45716"/>
          <a:lstStyle/>
          <a:p>
            <a:r>
              <a:rPr lang="it-IT" smtClean="0"/>
              <a:t>Prometeo Management Consulting S.r.l.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5164" y="8685242"/>
            <a:ext cx="2971199" cy="457274"/>
          </a:xfrm>
          <a:prstGeom prst="rect">
            <a:avLst/>
          </a:prstGeom>
        </p:spPr>
        <p:txBody>
          <a:bodyPr lIns="91431" tIns="45716" rIns="91431" bIns="45716"/>
          <a:lstStyle/>
          <a:p>
            <a:pPr>
              <a:defRPr/>
            </a:pPr>
            <a:fld id="{76EA9950-708C-46BF-8C4C-216EE377DEAB}" type="slidenum">
              <a:rPr lang="it-IT"/>
              <a:pPr>
                <a:defRPr/>
              </a:pPr>
              <a:t>1</a:t>
            </a:fld>
            <a:endParaRPr lang="it-IT"/>
          </a:p>
        </p:txBody>
      </p:sp>
      <p:sp>
        <p:nvSpPr>
          <p:cNvPr id="1741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it-IT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2"/>
          <p:cNvSpPr>
            <a:spLocks noGrp="1"/>
          </p:cNvSpPr>
          <p:nvPr>
            <p:ph type="title"/>
          </p:nvPr>
        </p:nvSpPr>
        <p:spPr>
          <a:xfrm>
            <a:off x="628650" y="4354830"/>
            <a:ext cx="7886700" cy="1473698"/>
          </a:xfrm>
          <a:prstGeom prst="rect">
            <a:avLst/>
          </a:prstGeom>
        </p:spPr>
        <p:txBody>
          <a:bodyPr/>
          <a:lstStyle>
            <a:lvl1pPr algn="ctr">
              <a:lnSpc>
                <a:spcPct val="114000"/>
              </a:lnSpc>
              <a:defRPr lang="it-IT" sz="2402" b="1" kern="1200" spc="41" dirty="0" smtClean="0">
                <a:solidFill>
                  <a:srgbClr val="1A2C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Calibri"/>
                <a:cs typeface="+mj-cs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12" name="Rettangolo arrotondato 11"/>
          <p:cNvSpPr/>
          <p:nvPr/>
        </p:nvSpPr>
        <p:spPr>
          <a:xfrm>
            <a:off x="628650" y="6361200"/>
            <a:ext cx="7886700" cy="354330"/>
          </a:xfrm>
          <a:prstGeom prst="roundRect">
            <a:avLst/>
          </a:prstGeom>
          <a:solidFill>
            <a:srgbClr val="FF9C00"/>
          </a:solidFill>
          <a:ln>
            <a:solidFill>
              <a:srgbClr val="FF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764"/>
          </a:p>
        </p:txBody>
      </p:sp>
      <p:sp>
        <p:nvSpPr>
          <p:cNvPr id="13" name="CasellaDiTesto 12"/>
          <p:cNvSpPr txBox="1"/>
          <p:nvPr/>
        </p:nvSpPr>
        <p:spPr>
          <a:xfrm>
            <a:off x="628650" y="6374228"/>
            <a:ext cx="1215562" cy="2268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874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</a:rPr>
              <a:t>www.synclab.it</a:t>
            </a:r>
            <a:endParaRPr lang="it-IT" sz="764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843862" y="6376978"/>
            <a:ext cx="671489" cy="226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874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</a:rPr>
              <a:t>© 2017</a:t>
            </a:r>
            <a:endParaRPr lang="it-IT" sz="874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042" y="1"/>
            <a:ext cx="3217919" cy="429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7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AEF68-FB5C-E54D-B4AB-BA555EF2220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F157-9EBF-4047-AB06-BF41EDD3EB6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3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1479479"/>
            <a:ext cx="1971676" cy="4697484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1479479"/>
            <a:ext cx="5800726" cy="4697484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AEF68-FB5C-E54D-B4AB-BA555EF2220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F157-9EBF-4047-AB06-BF41EDD3EB6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64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300"/>
              <a:buFont typeface="Verdana"/>
              <a:buNone/>
              <a:defRPr sz="2184" b="1" i="1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291"/>
              </a:spcBef>
              <a:spcAft>
                <a:spcPts val="0"/>
              </a:spcAft>
              <a:buClr>
                <a:srgbClr val="000066"/>
              </a:buClr>
              <a:buSzPts val="2200"/>
              <a:buNone/>
              <a:defRPr sz="1456" b="1" i="1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spcBef>
                <a:spcPts val="41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57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91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/>
          </a:p>
        </p:txBody>
      </p:sp>
      <p:sp>
        <p:nvSpPr>
          <p:cNvPr id="16" name="Google Shape;16;p26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D1AEF68-FB5C-E54D-B4AB-BA555EF2220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17" name="Google Shape;17;p26"/>
          <p:cNvSpPr txBox="1">
            <a:spLocks noGrp="1"/>
          </p:cNvSpPr>
          <p:nvPr>
            <p:ph type="ftr" idx="11"/>
          </p:nvPr>
        </p:nvSpPr>
        <p:spPr>
          <a:xfrm>
            <a:off x="3124200" y="6375474"/>
            <a:ext cx="2895600" cy="32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56" b="1" i="1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it-IT"/>
          </a:p>
        </p:txBody>
      </p:sp>
      <p:sp>
        <p:nvSpPr>
          <p:cNvPr id="18" name="Google Shape;18;p26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878CF157-9EBF-4047-AB06-BF41EDD3EB6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6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799709" y="107756"/>
            <a:ext cx="3544585" cy="127525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AEF68-FB5C-E54D-B4AB-BA555EF2220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F157-9EBF-4047-AB06-BF41EDD3EB6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5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310">
                <a:solidFill>
                  <a:schemeClr val="tx1">
                    <a:tint val="75000"/>
                  </a:schemeClr>
                </a:solidFill>
              </a:defRPr>
            </a:lvl1pPr>
            <a:lvl2pPr marL="249624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2pPr>
            <a:lvl3pPr marL="499249" indent="0">
              <a:buNone/>
              <a:defRPr sz="982">
                <a:solidFill>
                  <a:schemeClr val="tx1">
                    <a:tint val="75000"/>
                  </a:schemeClr>
                </a:solidFill>
              </a:defRPr>
            </a:lvl3pPr>
            <a:lvl4pPr marL="748873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4pPr>
            <a:lvl5pPr marL="998498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5pPr>
            <a:lvl6pPr marL="1248122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6pPr>
            <a:lvl7pPr marL="1497746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7pPr>
            <a:lvl8pPr marL="1747370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8pPr>
            <a:lvl9pPr marL="1996995" indent="0">
              <a:buNone/>
              <a:defRPr sz="8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AEF68-FB5C-E54D-B4AB-BA555EF2220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F157-9EBF-4047-AB06-BF41EDD3EB6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7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AEF68-FB5C-E54D-B4AB-BA555EF2220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F157-9EBF-4047-AB06-BF41EDD3EB6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3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10" b="1"/>
            </a:lvl1pPr>
            <a:lvl2pPr marL="249624" indent="0">
              <a:buNone/>
              <a:defRPr sz="1092" b="1"/>
            </a:lvl2pPr>
            <a:lvl3pPr marL="499249" indent="0">
              <a:buNone/>
              <a:defRPr sz="982" b="1"/>
            </a:lvl3pPr>
            <a:lvl4pPr marL="748873" indent="0">
              <a:buNone/>
              <a:defRPr sz="874" b="1"/>
            </a:lvl4pPr>
            <a:lvl5pPr marL="998498" indent="0">
              <a:buNone/>
              <a:defRPr sz="874" b="1"/>
            </a:lvl5pPr>
            <a:lvl6pPr marL="1248122" indent="0">
              <a:buNone/>
              <a:defRPr sz="874" b="1"/>
            </a:lvl6pPr>
            <a:lvl7pPr marL="1497746" indent="0">
              <a:buNone/>
              <a:defRPr sz="874" b="1"/>
            </a:lvl7pPr>
            <a:lvl8pPr marL="1747370" indent="0">
              <a:buNone/>
              <a:defRPr sz="874" b="1"/>
            </a:lvl8pPr>
            <a:lvl9pPr marL="1996995" indent="0">
              <a:buNone/>
              <a:defRPr sz="874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310" b="1"/>
            </a:lvl1pPr>
            <a:lvl2pPr marL="249624" indent="0">
              <a:buNone/>
              <a:defRPr sz="1092" b="1"/>
            </a:lvl2pPr>
            <a:lvl3pPr marL="499249" indent="0">
              <a:buNone/>
              <a:defRPr sz="982" b="1"/>
            </a:lvl3pPr>
            <a:lvl4pPr marL="748873" indent="0">
              <a:buNone/>
              <a:defRPr sz="874" b="1"/>
            </a:lvl4pPr>
            <a:lvl5pPr marL="998498" indent="0">
              <a:buNone/>
              <a:defRPr sz="874" b="1"/>
            </a:lvl5pPr>
            <a:lvl6pPr marL="1248122" indent="0">
              <a:buNone/>
              <a:defRPr sz="874" b="1"/>
            </a:lvl6pPr>
            <a:lvl7pPr marL="1497746" indent="0">
              <a:buNone/>
              <a:defRPr sz="874" b="1"/>
            </a:lvl7pPr>
            <a:lvl8pPr marL="1747370" indent="0">
              <a:buNone/>
              <a:defRPr sz="874" b="1"/>
            </a:lvl8pPr>
            <a:lvl9pPr marL="1996995" indent="0">
              <a:buNone/>
              <a:defRPr sz="874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AEF68-FB5C-E54D-B4AB-BA555EF2220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F157-9EBF-4047-AB06-BF41EDD3EB6C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Titolo 1"/>
          <p:cNvSpPr>
            <a:spLocks noGrp="1"/>
          </p:cNvSpPr>
          <p:nvPr>
            <p:ph type="title"/>
          </p:nvPr>
        </p:nvSpPr>
        <p:spPr>
          <a:xfrm>
            <a:off x="2799709" y="97482"/>
            <a:ext cx="3544585" cy="127525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175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AEF68-FB5C-E54D-B4AB-BA555EF2220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F157-9EBF-4047-AB06-BF41EDD3EB6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2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AEF68-FB5C-E54D-B4AB-BA555EF2220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F157-9EBF-4047-AB06-BF41EDD3EB6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2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1412696"/>
            <a:ext cx="2949179" cy="1600200"/>
          </a:xfrm>
        </p:spPr>
        <p:txBody>
          <a:bodyPr anchor="b"/>
          <a:lstStyle>
            <a:lvl1pPr>
              <a:defRPr sz="1748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391" y="2057400"/>
            <a:ext cx="4629150" cy="3803650"/>
          </a:xfrm>
        </p:spPr>
        <p:txBody>
          <a:bodyPr/>
          <a:lstStyle>
            <a:lvl1pPr>
              <a:defRPr sz="1748"/>
            </a:lvl1pPr>
            <a:lvl2pPr>
              <a:defRPr sz="1529"/>
            </a:lvl2pPr>
            <a:lvl3pPr>
              <a:defRPr sz="1310"/>
            </a:lvl3pPr>
            <a:lvl4pPr>
              <a:defRPr sz="1092"/>
            </a:lvl4pPr>
            <a:lvl5pPr>
              <a:defRPr sz="1092"/>
            </a:lvl5pPr>
            <a:lvl6pPr>
              <a:defRPr sz="1092"/>
            </a:lvl6pPr>
            <a:lvl7pPr>
              <a:defRPr sz="1092"/>
            </a:lvl7pPr>
            <a:lvl8pPr>
              <a:defRPr sz="1092"/>
            </a:lvl8pPr>
            <a:lvl9pPr>
              <a:defRPr sz="1092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3051425"/>
            <a:ext cx="2949179" cy="2817563"/>
          </a:xfrm>
        </p:spPr>
        <p:txBody>
          <a:bodyPr/>
          <a:lstStyle>
            <a:lvl1pPr marL="0" indent="0">
              <a:buNone/>
              <a:defRPr sz="874"/>
            </a:lvl1pPr>
            <a:lvl2pPr marL="249624" indent="0">
              <a:buNone/>
              <a:defRPr sz="764"/>
            </a:lvl2pPr>
            <a:lvl3pPr marL="499249" indent="0">
              <a:buNone/>
              <a:defRPr sz="656"/>
            </a:lvl3pPr>
            <a:lvl4pPr marL="748873" indent="0">
              <a:buNone/>
              <a:defRPr sz="546"/>
            </a:lvl4pPr>
            <a:lvl5pPr marL="998498" indent="0">
              <a:buNone/>
              <a:defRPr sz="546"/>
            </a:lvl5pPr>
            <a:lvl6pPr marL="1248122" indent="0">
              <a:buNone/>
              <a:defRPr sz="546"/>
            </a:lvl6pPr>
            <a:lvl7pPr marL="1497746" indent="0">
              <a:buNone/>
              <a:defRPr sz="546"/>
            </a:lvl7pPr>
            <a:lvl8pPr marL="1747370" indent="0">
              <a:buNone/>
              <a:defRPr sz="546"/>
            </a:lvl8pPr>
            <a:lvl9pPr marL="1996995" indent="0">
              <a:buNone/>
              <a:defRPr sz="546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AEF68-FB5C-E54D-B4AB-BA555EF2220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F157-9EBF-4047-AB06-BF41EDD3EB6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1584788"/>
            <a:ext cx="2949179" cy="1600200"/>
          </a:xfrm>
        </p:spPr>
        <p:txBody>
          <a:bodyPr anchor="b"/>
          <a:lstStyle>
            <a:lvl1pPr>
              <a:defRPr sz="1748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391" y="2057400"/>
            <a:ext cx="4629150" cy="3803650"/>
          </a:xfrm>
        </p:spPr>
        <p:txBody>
          <a:bodyPr/>
          <a:lstStyle>
            <a:lvl1pPr marL="0" indent="0">
              <a:buNone/>
              <a:defRPr sz="1748"/>
            </a:lvl1pPr>
            <a:lvl2pPr marL="249624" indent="0">
              <a:buNone/>
              <a:defRPr sz="1529"/>
            </a:lvl2pPr>
            <a:lvl3pPr marL="499249" indent="0">
              <a:buNone/>
              <a:defRPr sz="1310"/>
            </a:lvl3pPr>
            <a:lvl4pPr marL="748873" indent="0">
              <a:buNone/>
              <a:defRPr sz="1092"/>
            </a:lvl4pPr>
            <a:lvl5pPr marL="998498" indent="0">
              <a:buNone/>
              <a:defRPr sz="1092"/>
            </a:lvl5pPr>
            <a:lvl6pPr marL="1248122" indent="0">
              <a:buNone/>
              <a:defRPr sz="1092"/>
            </a:lvl6pPr>
            <a:lvl7pPr marL="1497746" indent="0">
              <a:buNone/>
              <a:defRPr sz="1092"/>
            </a:lvl7pPr>
            <a:lvl8pPr marL="1747370" indent="0">
              <a:buNone/>
              <a:defRPr sz="1092"/>
            </a:lvl8pPr>
            <a:lvl9pPr marL="1996995" indent="0">
              <a:buNone/>
              <a:defRPr sz="1092"/>
            </a:lvl9pPr>
          </a:lstStyle>
          <a:p>
            <a:r>
              <a:rPr lang="it-IT" smtClean="0"/>
              <a:t>Fare clic sull'icona per inserire un'immagine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3184989"/>
            <a:ext cx="2949179" cy="2683999"/>
          </a:xfrm>
        </p:spPr>
        <p:txBody>
          <a:bodyPr/>
          <a:lstStyle>
            <a:lvl1pPr marL="0" indent="0">
              <a:buNone/>
              <a:defRPr sz="874"/>
            </a:lvl1pPr>
            <a:lvl2pPr marL="249624" indent="0">
              <a:buNone/>
              <a:defRPr sz="764"/>
            </a:lvl2pPr>
            <a:lvl3pPr marL="499249" indent="0">
              <a:buNone/>
              <a:defRPr sz="656"/>
            </a:lvl3pPr>
            <a:lvl4pPr marL="748873" indent="0">
              <a:buNone/>
              <a:defRPr sz="546"/>
            </a:lvl4pPr>
            <a:lvl5pPr marL="998498" indent="0">
              <a:buNone/>
              <a:defRPr sz="546"/>
            </a:lvl5pPr>
            <a:lvl6pPr marL="1248122" indent="0">
              <a:buNone/>
              <a:defRPr sz="546"/>
            </a:lvl6pPr>
            <a:lvl7pPr marL="1497746" indent="0">
              <a:buNone/>
              <a:defRPr sz="546"/>
            </a:lvl7pPr>
            <a:lvl8pPr marL="1747370" indent="0">
              <a:buNone/>
              <a:defRPr sz="546"/>
            </a:lvl8pPr>
            <a:lvl9pPr marL="1996995" indent="0">
              <a:buNone/>
              <a:defRPr sz="546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AEF68-FB5C-E54D-B4AB-BA555EF2220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F157-9EBF-4047-AB06-BF41EDD3EB6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9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arrotondato 7"/>
          <p:cNvSpPr/>
          <p:nvPr/>
        </p:nvSpPr>
        <p:spPr>
          <a:xfrm>
            <a:off x="628650" y="6361886"/>
            <a:ext cx="7886700" cy="354330"/>
          </a:xfrm>
          <a:prstGeom prst="roundRect">
            <a:avLst/>
          </a:prstGeom>
          <a:solidFill>
            <a:srgbClr val="FF9C00"/>
          </a:solidFill>
          <a:ln>
            <a:solidFill>
              <a:srgbClr val="FF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764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874" kern="120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FD1AEF68-FB5C-E54D-B4AB-BA555EF2220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874" kern="120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499249" rtl="0" eaLnBrk="1" latinLnBrk="0" hangingPunct="1">
              <a:defRPr lang="it-IT" sz="874" kern="120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878CF157-9EBF-4047-AB06-BF41EDD3EB6C}" type="slidenum">
              <a:rPr lang="en-US" smtClean="0"/>
              <a:t>‹N›</a:t>
            </a:fld>
            <a:endParaRPr lang="en-US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799709" y="107949"/>
            <a:ext cx="3544585" cy="1275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20546"/>
            <a:ext cx="2083118" cy="85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0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 spd="med">
    <p:fade/>
  </p:transition>
  <p:txStyles>
    <p:titleStyle>
      <a:lvl1pPr algn="ctr" defTabSz="499249" rtl="0" eaLnBrk="1" latinLnBrk="0" hangingPunct="1">
        <a:lnSpc>
          <a:spcPct val="90000"/>
        </a:lnSpc>
        <a:spcBef>
          <a:spcPct val="0"/>
        </a:spcBef>
        <a:buNone/>
        <a:defRPr sz="1748" kern="1200">
          <a:solidFill>
            <a:srgbClr val="1A2C4B"/>
          </a:solidFill>
          <a:latin typeface="+mj-lt"/>
          <a:ea typeface="+mj-ea"/>
          <a:cs typeface="+mj-cs"/>
        </a:defRPr>
      </a:lvl1pPr>
    </p:titleStyle>
    <p:bodyStyle>
      <a:lvl1pPr marL="124812" indent="-124812" algn="l" defTabSz="499249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529" kern="1200">
          <a:solidFill>
            <a:srgbClr val="1A2C4B"/>
          </a:solidFill>
          <a:latin typeface="+mn-lt"/>
          <a:ea typeface="+mn-ea"/>
          <a:cs typeface="+mn-cs"/>
        </a:defRPr>
      </a:lvl1pPr>
      <a:lvl2pPr marL="374437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1310" kern="1200">
          <a:solidFill>
            <a:srgbClr val="FF9C00"/>
          </a:solidFill>
          <a:latin typeface="+mn-lt"/>
          <a:ea typeface="+mn-ea"/>
          <a:cs typeface="+mn-cs"/>
        </a:defRPr>
      </a:lvl2pPr>
      <a:lvl3pPr marL="624061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1092" kern="1200">
          <a:solidFill>
            <a:srgbClr val="1A2C4B"/>
          </a:solidFill>
          <a:latin typeface="+mn-lt"/>
          <a:ea typeface="+mn-ea"/>
          <a:cs typeface="+mn-cs"/>
        </a:defRPr>
      </a:lvl3pPr>
      <a:lvl4pPr marL="873686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rgbClr val="FF9C00"/>
          </a:solidFill>
          <a:latin typeface="+mn-lt"/>
          <a:ea typeface="+mn-ea"/>
          <a:cs typeface="+mn-cs"/>
        </a:defRPr>
      </a:lvl4pPr>
      <a:lvl5pPr marL="1123310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rgbClr val="1A2C4B"/>
          </a:solidFill>
          <a:latin typeface="+mn-lt"/>
          <a:ea typeface="+mn-ea"/>
          <a:cs typeface="+mn-cs"/>
        </a:defRPr>
      </a:lvl5pPr>
      <a:lvl6pPr marL="1372934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6pPr>
      <a:lvl7pPr marL="1622558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7pPr>
      <a:lvl8pPr marL="1872182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8pPr>
      <a:lvl9pPr marL="2121807" indent="-124812" algn="l" defTabSz="499249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1pPr>
      <a:lvl2pPr marL="249624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2pPr>
      <a:lvl3pPr marL="499249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3pPr>
      <a:lvl4pPr marL="748873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4pPr>
      <a:lvl5pPr marL="998498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5pPr>
      <a:lvl6pPr marL="1248122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6pPr>
      <a:lvl7pPr marL="1497746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7pPr>
      <a:lvl8pPr marL="1747370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8pPr>
      <a:lvl9pPr marL="1996995" algn="l" defTabSz="499249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ctrTitle"/>
          </p:nvPr>
        </p:nvSpPr>
        <p:spPr>
          <a:xfrm>
            <a:off x="311583" y="2189386"/>
            <a:ext cx="8391525" cy="16430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t-IT" sz="3600" spc="300" dirty="0">
                <a:solidFill>
                  <a:srgbClr val="FFC000"/>
                </a:solidFill>
                <a:latin typeface="Impact" pitchFamily="34" charset="0"/>
              </a:rPr>
              <a:t>Corso JAVA</a:t>
            </a:r>
            <a:r>
              <a:rPr lang="it-IT" sz="2800" spc="300" dirty="0">
                <a:solidFill>
                  <a:srgbClr val="FFC000"/>
                </a:solidFill>
                <a:latin typeface="Impact" pitchFamily="34" charset="0"/>
              </a:rPr>
              <a:t/>
            </a:r>
            <a:br>
              <a:rPr lang="it-IT" sz="2800" spc="300" dirty="0">
                <a:solidFill>
                  <a:srgbClr val="FFC000"/>
                </a:solidFill>
                <a:latin typeface="Impact" pitchFamily="34" charset="0"/>
              </a:rPr>
            </a:br>
            <a:r>
              <a:rPr lang="it-IT" sz="2800" spc="300" dirty="0" smtClean="0">
                <a:solidFill>
                  <a:srgbClr val="FFC000"/>
                </a:solidFill>
                <a:latin typeface="Impact" pitchFamily="34" charset="0"/>
              </a:rPr>
              <a:t>Astrazioni</a:t>
            </a:r>
            <a:r>
              <a:rPr lang="it-IT" sz="2800" spc="300" dirty="0" smtClean="0">
                <a:solidFill>
                  <a:srgbClr val="FFC000"/>
                </a:solidFill>
                <a:latin typeface="Impact" pitchFamily="34" charset="0"/>
              </a:rPr>
              <a:t>: Classi astratte e interfacce</a:t>
            </a:r>
            <a:r>
              <a:rPr lang="it-IT" sz="3600" spc="500" dirty="0" smtClean="0">
                <a:solidFill>
                  <a:srgbClr val="FFC000"/>
                </a:solidFill>
                <a:latin typeface="Impact" pitchFamily="34" charset="0"/>
              </a:rPr>
              <a:t/>
            </a:r>
            <a:br>
              <a:rPr lang="it-IT" sz="3600" spc="500" dirty="0" smtClean="0">
                <a:solidFill>
                  <a:srgbClr val="FFC000"/>
                </a:solidFill>
                <a:latin typeface="Impact" pitchFamily="34" charset="0"/>
              </a:rPr>
            </a:br>
            <a:r>
              <a:rPr lang="it-IT" sz="1400" dirty="0" smtClean="0">
                <a:solidFill>
                  <a:srgbClr val="FFC000"/>
                </a:solidFill>
                <a:latin typeface="Arial" charset="0"/>
              </a:rPr>
              <a:t> </a:t>
            </a:r>
            <a:endParaRPr lang="it-IT" sz="2000" dirty="0">
              <a:solidFill>
                <a:srgbClr val="FFC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36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256582" y="134441"/>
            <a:ext cx="3544585" cy="1275259"/>
          </a:xfrm>
        </p:spPr>
        <p:txBody>
          <a:bodyPr>
            <a:normAutofit/>
          </a:bodyPr>
          <a:lstStyle/>
          <a:p>
            <a:r>
              <a:rPr lang="it-IT" sz="3200" b="1" dirty="0">
                <a:solidFill>
                  <a:srgbClr val="FFC000"/>
                </a:solidFill>
              </a:rPr>
              <a:t>Interfacce (diagramma)</a:t>
            </a:r>
          </a:p>
        </p:txBody>
      </p:sp>
      <p:sp>
        <p:nvSpPr>
          <p:cNvPr id="95236" name="Rectangle 1028"/>
          <p:cNvSpPr>
            <a:spLocks noChangeArrowheads="1"/>
          </p:cNvSpPr>
          <p:nvPr/>
        </p:nvSpPr>
        <p:spPr bwMode="auto">
          <a:xfrm>
            <a:off x="571500" y="1676400"/>
            <a:ext cx="18288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b="1"/>
              <a:t>Media</a:t>
            </a:r>
          </a:p>
        </p:txBody>
      </p:sp>
      <p:sp>
        <p:nvSpPr>
          <p:cNvPr id="95238" name="Rectangle 1030"/>
          <p:cNvSpPr>
            <a:spLocks noChangeArrowheads="1"/>
          </p:cNvSpPr>
          <p:nvPr/>
        </p:nvSpPr>
        <p:spPr bwMode="auto">
          <a:xfrm>
            <a:off x="571500" y="5181600"/>
            <a:ext cx="18288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b="1"/>
              <a:t>Libro</a:t>
            </a:r>
          </a:p>
        </p:txBody>
      </p:sp>
      <p:sp>
        <p:nvSpPr>
          <p:cNvPr id="95239" name="Line 1031"/>
          <p:cNvSpPr>
            <a:spLocks noChangeShapeType="1"/>
          </p:cNvSpPr>
          <p:nvPr/>
        </p:nvSpPr>
        <p:spPr bwMode="auto">
          <a:xfrm flipV="1">
            <a:off x="1485900" y="3276600"/>
            <a:ext cx="0" cy="19050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5240" name="Rectangle 1032"/>
          <p:cNvSpPr>
            <a:spLocks noChangeArrowheads="1"/>
          </p:cNvSpPr>
          <p:nvPr/>
        </p:nvSpPr>
        <p:spPr bwMode="auto">
          <a:xfrm>
            <a:off x="571500" y="2362200"/>
            <a:ext cx="18288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1" name="Rectangle 1033"/>
          <p:cNvSpPr>
            <a:spLocks noChangeArrowheads="1"/>
          </p:cNvSpPr>
          <p:nvPr/>
        </p:nvSpPr>
        <p:spPr bwMode="auto">
          <a:xfrm>
            <a:off x="571500" y="2590800"/>
            <a:ext cx="18288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2" name="AutoShape 1034"/>
          <p:cNvSpPr>
            <a:spLocks noChangeArrowheads="1"/>
          </p:cNvSpPr>
          <p:nvPr/>
        </p:nvSpPr>
        <p:spPr bwMode="auto">
          <a:xfrm>
            <a:off x="1257300" y="2819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3" name="Rectangle 1035"/>
          <p:cNvSpPr>
            <a:spLocks noChangeArrowheads="1"/>
          </p:cNvSpPr>
          <p:nvPr/>
        </p:nvSpPr>
        <p:spPr bwMode="auto">
          <a:xfrm>
            <a:off x="2552700" y="1676400"/>
            <a:ext cx="28194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sz="1600" b="1"/>
              <a:t>OggettoPrezzabile</a:t>
            </a:r>
          </a:p>
        </p:txBody>
      </p:sp>
      <p:sp>
        <p:nvSpPr>
          <p:cNvPr id="95244" name="Rectangle 1036"/>
          <p:cNvSpPr>
            <a:spLocks noChangeArrowheads="1"/>
          </p:cNvSpPr>
          <p:nvPr/>
        </p:nvSpPr>
        <p:spPr bwMode="auto">
          <a:xfrm>
            <a:off x="2552700" y="2362200"/>
            <a:ext cx="28194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5" name="Rectangle 1037"/>
          <p:cNvSpPr>
            <a:spLocks noChangeArrowheads="1"/>
          </p:cNvSpPr>
          <p:nvPr/>
        </p:nvSpPr>
        <p:spPr bwMode="auto">
          <a:xfrm>
            <a:off x="2552700" y="2590800"/>
            <a:ext cx="2819400" cy="76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6" name="Rectangle 1038"/>
          <p:cNvSpPr>
            <a:spLocks noChangeArrowheads="1"/>
          </p:cNvSpPr>
          <p:nvPr/>
        </p:nvSpPr>
        <p:spPr bwMode="auto">
          <a:xfrm>
            <a:off x="5524500" y="1676400"/>
            <a:ext cx="23622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sz="1400" b="1"/>
              <a:t>OggettoSfogliabile</a:t>
            </a:r>
          </a:p>
        </p:txBody>
      </p:sp>
      <p:sp>
        <p:nvSpPr>
          <p:cNvPr id="95247" name="Rectangle 1039"/>
          <p:cNvSpPr>
            <a:spLocks noChangeArrowheads="1"/>
          </p:cNvSpPr>
          <p:nvPr/>
        </p:nvSpPr>
        <p:spPr bwMode="auto">
          <a:xfrm>
            <a:off x="5524500" y="2362200"/>
            <a:ext cx="23622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8" name="Rectangle 1040"/>
          <p:cNvSpPr>
            <a:spLocks noChangeArrowheads="1"/>
          </p:cNvSpPr>
          <p:nvPr/>
        </p:nvSpPr>
        <p:spPr bwMode="auto">
          <a:xfrm>
            <a:off x="5524500" y="2590800"/>
            <a:ext cx="23622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9" name="AutoShape 1041"/>
          <p:cNvSpPr>
            <a:spLocks noChangeArrowheads="1"/>
          </p:cNvSpPr>
          <p:nvPr/>
        </p:nvSpPr>
        <p:spPr bwMode="auto">
          <a:xfrm rot="2021404">
            <a:off x="2857500" y="33528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0" name="AutoShape 1042"/>
          <p:cNvSpPr>
            <a:spLocks noChangeArrowheads="1"/>
          </p:cNvSpPr>
          <p:nvPr/>
        </p:nvSpPr>
        <p:spPr bwMode="auto">
          <a:xfrm rot="2877047">
            <a:off x="6057900" y="2819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1" name="Line 1043"/>
          <p:cNvSpPr>
            <a:spLocks noChangeShapeType="1"/>
          </p:cNvSpPr>
          <p:nvPr/>
        </p:nvSpPr>
        <p:spPr bwMode="auto">
          <a:xfrm flipH="1">
            <a:off x="1943100" y="3810000"/>
            <a:ext cx="990600" cy="137160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5252" name="Line 1044"/>
          <p:cNvSpPr>
            <a:spLocks noChangeShapeType="1"/>
          </p:cNvSpPr>
          <p:nvPr/>
        </p:nvSpPr>
        <p:spPr bwMode="auto">
          <a:xfrm flipH="1">
            <a:off x="2400300" y="3200400"/>
            <a:ext cx="3733800" cy="2362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5253" name="Oval 1045"/>
          <p:cNvSpPr>
            <a:spLocks noChangeArrowheads="1"/>
          </p:cNvSpPr>
          <p:nvPr/>
        </p:nvSpPr>
        <p:spPr bwMode="auto">
          <a:xfrm>
            <a:off x="7429500" y="1828800"/>
            <a:ext cx="381000" cy="3810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4" name="Oval 1046"/>
          <p:cNvSpPr>
            <a:spLocks noChangeArrowheads="1"/>
          </p:cNvSpPr>
          <p:nvPr/>
        </p:nvSpPr>
        <p:spPr bwMode="auto">
          <a:xfrm>
            <a:off x="4686300" y="1828800"/>
            <a:ext cx="414338" cy="3810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5" name="Text Box 1047"/>
          <p:cNvSpPr txBox="1">
            <a:spLocks noChangeArrowheads="1"/>
          </p:cNvSpPr>
          <p:nvPr/>
        </p:nvSpPr>
        <p:spPr bwMode="auto">
          <a:xfrm>
            <a:off x="2552700" y="2514600"/>
            <a:ext cx="28384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/>
              <a:t>getPrezzo()</a:t>
            </a:r>
          </a:p>
          <a:p>
            <a:r>
              <a:rPr lang="it-IT"/>
              <a:t>setPrezzo(double x)</a:t>
            </a:r>
          </a:p>
        </p:txBody>
      </p:sp>
      <p:sp>
        <p:nvSpPr>
          <p:cNvPr id="95256" name="AutoShape 1048"/>
          <p:cNvSpPr>
            <a:spLocks noChangeArrowheads="1"/>
          </p:cNvSpPr>
          <p:nvPr/>
        </p:nvSpPr>
        <p:spPr bwMode="auto">
          <a:xfrm>
            <a:off x="4229100" y="4572000"/>
            <a:ext cx="3581400" cy="1219200"/>
          </a:xfrm>
          <a:prstGeom prst="wedgeRectCallout">
            <a:avLst>
              <a:gd name="adj1" fmla="val -92551"/>
              <a:gd name="adj2" fmla="val 44403"/>
            </a:avLst>
          </a:prstGeom>
          <a:solidFill>
            <a:srgbClr val="FDE3C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it-IT"/>
              <a:t>Deve ridefinire i metodi getPrezzo() e setPrezzo(double x) </a:t>
            </a:r>
          </a:p>
        </p:txBody>
      </p:sp>
    </p:spTree>
    <p:extLst>
      <p:ext uri="{BB962C8B-B14F-4D97-AF65-F5344CB8AC3E}">
        <p14:creationId xmlns:p14="http://schemas.microsoft.com/office/powerpoint/2010/main" val="1440318644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21236" y="172541"/>
            <a:ext cx="3544585" cy="1275259"/>
          </a:xfrm>
        </p:spPr>
        <p:txBody>
          <a:bodyPr/>
          <a:lstStyle/>
          <a:p>
            <a:r>
              <a:rPr lang="it-IT" sz="3200" b="1" dirty="0">
                <a:solidFill>
                  <a:srgbClr val="FFC000"/>
                </a:solidFill>
              </a:rPr>
              <a:t>Esempio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381000" y="1524000"/>
            <a:ext cx="50292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b="1"/>
              <a:t>Test</a:t>
            </a: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381000" y="2133600"/>
            <a:ext cx="5029200" cy="203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381000" y="2362200"/>
            <a:ext cx="50292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/>
              <a:t>prezzoTotale(OggettoPrezzabile[] o)</a:t>
            </a:r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6705600" y="5029200"/>
            <a:ext cx="18288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b="1"/>
              <a:t>Libro</a:t>
            </a:r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5867400" y="1524000"/>
            <a:ext cx="28194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sz="1600" b="1"/>
              <a:t>OggettoPrezzabile</a:t>
            </a:r>
          </a:p>
        </p:txBody>
      </p:sp>
      <p:sp>
        <p:nvSpPr>
          <p:cNvPr id="98322" name="Rectangle 18"/>
          <p:cNvSpPr>
            <a:spLocks noChangeArrowheads="1"/>
          </p:cNvSpPr>
          <p:nvPr/>
        </p:nvSpPr>
        <p:spPr bwMode="auto">
          <a:xfrm>
            <a:off x="5867400" y="2209800"/>
            <a:ext cx="28194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Rectangle 19"/>
          <p:cNvSpPr>
            <a:spLocks noChangeArrowheads="1"/>
          </p:cNvSpPr>
          <p:nvPr/>
        </p:nvSpPr>
        <p:spPr bwMode="auto">
          <a:xfrm>
            <a:off x="5867400" y="2438400"/>
            <a:ext cx="2819400" cy="76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 rot="3407">
            <a:off x="6705600" y="32766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Line 21"/>
          <p:cNvSpPr>
            <a:spLocks noChangeShapeType="1"/>
          </p:cNvSpPr>
          <p:nvPr/>
        </p:nvSpPr>
        <p:spPr bwMode="auto">
          <a:xfrm>
            <a:off x="7010400" y="3810000"/>
            <a:ext cx="609600" cy="114300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8326" name="Oval 22"/>
          <p:cNvSpPr>
            <a:spLocks noChangeArrowheads="1"/>
          </p:cNvSpPr>
          <p:nvPr/>
        </p:nvSpPr>
        <p:spPr bwMode="auto">
          <a:xfrm>
            <a:off x="8001000" y="1676400"/>
            <a:ext cx="414338" cy="3810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5867400" y="2362200"/>
            <a:ext cx="28384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/>
              <a:t>getPrezzo()</a:t>
            </a:r>
          </a:p>
          <a:p>
            <a:r>
              <a:rPr lang="it-IT"/>
              <a:t>setPrezzo(double x)</a:t>
            </a:r>
          </a:p>
        </p:txBody>
      </p:sp>
      <p:grpSp>
        <p:nvGrpSpPr>
          <p:cNvPr id="98336" name="Group 32"/>
          <p:cNvGrpSpPr>
            <a:grpSpLocks/>
          </p:cNvGrpSpPr>
          <p:nvPr/>
        </p:nvGrpSpPr>
        <p:grpSpPr bwMode="auto">
          <a:xfrm>
            <a:off x="304800" y="3276600"/>
            <a:ext cx="5410200" cy="1676400"/>
            <a:chOff x="144" y="2448"/>
            <a:chExt cx="3408" cy="1056"/>
          </a:xfrm>
        </p:grpSpPr>
        <p:sp>
          <p:nvSpPr>
            <p:cNvPr id="98328" name="AutoShape 24"/>
            <p:cNvSpPr>
              <a:spLocks noChangeArrowheads="1"/>
            </p:cNvSpPr>
            <p:nvPr/>
          </p:nvSpPr>
          <p:spPr bwMode="auto">
            <a:xfrm>
              <a:off x="144" y="2448"/>
              <a:ext cx="3408" cy="1056"/>
            </a:xfrm>
            <a:prstGeom prst="wedgeRectCallout">
              <a:avLst>
                <a:gd name="adj1" fmla="val 3523"/>
                <a:gd name="adj2" fmla="val -71116"/>
              </a:avLst>
            </a:prstGeom>
            <a:solidFill>
              <a:srgbClr val="FDE3C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it-IT" sz="1800"/>
            </a:p>
          </p:txBody>
        </p:sp>
        <p:sp>
          <p:nvSpPr>
            <p:cNvPr id="98329" name="Text Box 25"/>
            <p:cNvSpPr txBox="1">
              <a:spLocks noChangeArrowheads="1"/>
            </p:cNvSpPr>
            <p:nvPr/>
          </p:nvSpPr>
          <p:spPr bwMode="auto">
            <a:xfrm>
              <a:off x="144" y="2485"/>
              <a:ext cx="3408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it-IT" sz="1800"/>
                <a:t>public double prezzoTotale(OggettoPrezzabile[] o)</a:t>
              </a:r>
            </a:p>
            <a:p>
              <a:pPr algn="just"/>
              <a:r>
                <a:rPr lang="it-IT" sz="1800"/>
                <a:t>{ </a:t>
              </a:r>
            </a:p>
            <a:p>
              <a:pPr algn="just"/>
              <a:r>
                <a:rPr lang="it-IT" sz="1800"/>
                <a:t>  somma=0;</a:t>
              </a:r>
            </a:p>
            <a:p>
              <a:pPr algn="just"/>
              <a:r>
                <a:rPr lang="it-IT" sz="1800"/>
                <a:t>  for(int i =0; i&lt; o.length;i++)</a:t>
              </a:r>
            </a:p>
            <a:p>
              <a:pPr algn="just"/>
              <a:r>
                <a:rPr lang="it-IT" sz="1800"/>
                <a:t>	somma= somma + o[i].getPrezzo()   }</a:t>
              </a:r>
            </a:p>
          </p:txBody>
        </p:sp>
      </p:grpSp>
      <p:sp>
        <p:nvSpPr>
          <p:cNvPr id="98330" name="Rectangle 26"/>
          <p:cNvSpPr>
            <a:spLocks noChangeArrowheads="1"/>
          </p:cNvSpPr>
          <p:nvPr/>
        </p:nvSpPr>
        <p:spPr bwMode="auto">
          <a:xfrm>
            <a:off x="228600" y="5029200"/>
            <a:ext cx="57912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just"/>
            <a:endParaRPr lang="it-IT"/>
          </a:p>
        </p:txBody>
      </p:sp>
      <p:sp>
        <p:nvSpPr>
          <p:cNvPr id="98332" name="Text Box 28"/>
          <p:cNvSpPr txBox="1">
            <a:spLocks noChangeArrowheads="1"/>
          </p:cNvSpPr>
          <p:nvPr/>
        </p:nvSpPr>
        <p:spPr bwMode="auto">
          <a:xfrm>
            <a:off x="228600" y="4953000"/>
            <a:ext cx="5791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it-IT"/>
              <a:t>Posso scrivere questo metodo anche molto prima che la classe Libro sia creata</a:t>
            </a:r>
          </a:p>
        </p:txBody>
      </p:sp>
      <p:sp>
        <p:nvSpPr>
          <p:cNvPr id="98333" name="AutoShape 29"/>
          <p:cNvSpPr>
            <a:spLocks noChangeArrowheads="1"/>
          </p:cNvSpPr>
          <p:nvPr/>
        </p:nvSpPr>
        <p:spPr bwMode="auto">
          <a:xfrm rot="-1443236">
            <a:off x="7543800" y="32766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4" name="Line 30"/>
          <p:cNvSpPr>
            <a:spLocks noChangeShapeType="1"/>
          </p:cNvSpPr>
          <p:nvPr/>
        </p:nvSpPr>
        <p:spPr bwMode="auto">
          <a:xfrm>
            <a:off x="7848600" y="3733800"/>
            <a:ext cx="533400" cy="914400"/>
          </a:xfrm>
          <a:prstGeom prst="line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8335" name="Text Box 31"/>
          <p:cNvSpPr txBox="1">
            <a:spLocks noChangeArrowheads="1"/>
          </p:cNvSpPr>
          <p:nvPr/>
        </p:nvSpPr>
        <p:spPr bwMode="auto">
          <a:xfrm>
            <a:off x="7948613" y="3581400"/>
            <a:ext cx="104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/>
              <a:t>(Altre)</a:t>
            </a:r>
          </a:p>
        </p:txBody>
      </p:sp>
    </p:spTree>
    <p:extLst>
      <p:ext uri="{BB962C8B-B14F-4D97-AF65-F5344CB8AC3E}">
        <p14:creationId xmlns:p14="http://schemas.microsoft.com/office/powerpoint/2010/main" val="4123696107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351418" y="123148"/>
            <a:ext cx="4081382" cy="1275259"/>
          </a:xfrm>
        </p:spPr>
        <p:txBody>
          <a:bodyPr>
            <a:normAutofit/>
          </a:bodyPr>
          <a:lstStyle/>
          <a:p>
            <a:r>
              <a:rPr lang="it-IT" sz="3200" b="1" dirty="0">
                <a:solidFill>
                  <a:srgbClr val="FFC000"/>
                </a:solidFill>
              </a:rPr>
              <a:t>Estensioni di interfacce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2800"/>
              <a:t>Si può creare una interfaccia che specializza un’altra interfaccia</a:t>
            </a:r>
          </a:p>
          <a:p>
            <a:pPr>
              <a:lnSpc>
                <a:spcPct val="50000"/>
              </a:lnSpc>
              <a:buFont typeface="Wingdings" charset="0"/>
              <a:buNone/>
            </a:pPr>
            <a:endParaRPr lang="it-IT" sz="1800"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200" b="1">
                <a:solidFill>
                  <a:schemeClr val="folHlink"/>
                </a:solidFill>
                <a:latin typeface="Courier New" charset="0"/>
              </a:rPr>
              <a:t>public interface</a:t>
            </a:r>
            <a:r>
              <a:rPr lang="it-IT" sz="2200" b="1">
                <a:latin typeface="Courier New" charset="0"/>
              </a:rPr>
              <a:t> Moveable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200" b="1"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200" b="1">
                <a:latin typeface="Courier New" charset="0"/>
              </a:rPr>
              <a:t>	public void move(double x, double y);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200" b="1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it-IT" sz="2200" b="1"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200" b="1">
                <a:solidFill>
                  <a:schemeClr val="folHlink"/>
                </a:solidFill>
                <a:latin typeface="Courier New" charset="0"/>
              </a:rPr>
              <a:t>public interface</a:t>
            </a:r>
            <a:r>
              <a:rPr lang="it-IT" sz="2200" b="1">
                <a:latin typeface="Courier New" charset="0"/>
              </a:rPr>
              <a:t> Powered extends Moveable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200" b="1"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200" b="1">
                <a:latin typeface="Courier New" charset="0"/>
              </a:rPr>
              <a:t>	public String powerSource();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200" b="1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5791331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b="1" dirty="0">
                <a:solidFill>
                  <a:srgbClr val="FFC000"/>
                </a:solidFill>
              </a:rPr>
              <a:t>Interfacce Segnaposto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601804" y="1653462"/>
            <a:ext cx="7772400" cy="4459287"/>
          </a:xfrm>
        </p:spPr>
        <p:txBody>
          <a:bodyPr>
            <a:normAutofit/>
          </a:bodyPr>
          <a:lstStyle/>
          <a:p>
            <a:r>
              <a:rPr lang="it-IT" sz="2800" dirty="0"/>
              <a:t>non richiedono l’implementazione di metodi</a:t>
            </a:r>
          </a:p>
          <a:p>
            <a:r>
              <a:rPr lang="it-IT" sz="2800" dirty="0"/>
              <a:t>forniscono informazioni sulla natura della classe</a:t>
            </a:r>
          </a:p>
          <a:p>
            <a:endParaRPr lang="it-IT" sz="2800" dirty="0"/>
          </a:p>
          <a:p>
            <a:pPr>
              <a:lnSpc>
                <a:spcPct val="160000"/>
              </a:lnSpc>
              <a:buFont typeface="Wingdings" charset="0"/>
              <a:buNone/>
            </a:pPr>
            <a:r>
              <a:rPr lang="it-IT" sz="2800" dirty="0"/>
              <a:t>ESEMPIO: </a:t>
            </a:r>
            <a:r>
              <a:rPr lang="it-IT" sz="2800" b="1" dirty="0" err="1">
                <a:solidFill>
                  <a:schemeClr val="tx2"/>
                </a:solidFill>
              </a:rPr>
              <a:t>Cloneable</a:t>
            </a:r>
            <a:endParaRPr lang="it-IT" sz="2800" b="1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it-IT" sz="2400" dirty="0"/>
              <a:t>La classe che implementa </a:t>
            </a:r>
            <a:r>
              <a:rPr lang="it-IT" sz="2400" b="1" dirty="0" err="1"/>
              <a:t>Cloneable</a:t>
            </a:r>
            <a:r>
              <a:rPr lang="it-IT" sz="2400" dirty="0"/>
              <a:t> afferma che è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it-IT" sz="2400" dirty="0"/>
              <a:t>possibile </a:t>
            </a:r>
            <a:r>
              <a:rPr lang="it-IT" sz="2400" b="1" dirty="0"/>
              <a:t>clonare oggetti istanziati</a:t>
            </a:r>
            <a:r>
              <a:rPr lang="it-IT" sz="2400" dirty="0"/>
              <a:t> da essa, secondo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it-IT" sz="2400" dirty="0"/>
              <a:t>il criterio del metodo Object clone() , cioè </a:t>
            </a:r>
            <a:r>
              <a:rPr lang="it-IT" sz="2400" i="1" dirty="0"/>
              <a:t>campo a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it-IT" sz="2400" i="1" dirty="0"/>
              <a:t>campo</a:t>
            </a:r>
            <a:r>
              <a:rPr lang="it-IT" sz="2400" dirty="0"/>
              <a:t>.</a:t>
            </a:r>
          </a:p>
        </p:txBody>
      </p:sp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04800"/>
            <a:ext cx="16764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6079179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b="1" dirty="0">
                <a:solidFill>
                  <a:srgbClr val="FFC000"/>
                </a:solidFill>
              </a:rPr>
              <a:t>Clonazione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sz="2400"/>
              <a:t>Si clona un oggetto per </a:t>
            </a:r>
            <a:r>
              <a:rPr lang="it-IT" sz="2400" b="1">
                <a:solidFill>
                  <a:schemeClr val="tx2"/>
                </a:solidFill>
              </a:rPr>
              <a:t>evitare di restituire riferimenti di campi privati</a:t>
            </a:r>
            <a:r>
              <a:rPr lang="it-IT" sz="2400"/>
              <a:t> che possano determinare un indebolimento dell’incapsulamento.</a:t>
            </a:r>
          </a:p>
          <a:p>
            <a:pPr>
              <a:lnSpc>
                <a:spcPct val="130000"/>
              </a:lnSpc>
            </a:pPr>
            <a:r>
              <a:rPr lang="it-IT" sz="2400"/>
              <a:t>Per definire una modalità di clonazione per una classe si può implementare </a:t>
            </a:r>
          </a:p>
          <a:p>
            <a:pPr>
              <a:lnSpc>
                <a:spcPct val="150000"/>
              </a:lnSpc>
              <a:buFont typeface="Wingdings" charset="0"/>
              <a:buNone/>
            </a:pPr>
            <a:r>
              <a:rPr lang="it-IT" sz="2000">
                <a:latin typeface="Courier New" charset="0"/>
              </a:rPr>
              <a:t>		</a:t>
            </a:r>
            <a:r>
              <a:rPr lang="it-IT" sz="2400" b="1">
                <a:latin typeface="Courier New" charset="0"/>
              </a:rPr>
              <a:t>public Object clone()</a:t>
            </a:r>
            <a:r>
              <a:rPr lang="it-IT" sz="2000">
                <a:latin typeface="Courier New" charset="0"/>
              </a:rPr>
              <a:t> </a:t>
            </a:r>
            <a:r>
              <a:rPr lang="it-IT" sz="2400" b="1">
                <a:latin typeface="Courier New" charset="0"/>
              </a:rPr>
              <a:t>{.....}</a:t>
            </a:r>
          </a:p>
          <a:p>
            <a:pPr>
              <a:lnSpc>
                <a:spcPct val="60000"/>
              </a:lnSpc>
              <a:buFont typeface="Wingdings" charset="0"/>
              <a:buNone/>
            </a:pPr>
            <a:endParaRPr lang="it-IT" sz="2400"/>
          </a:p>
          <a:p>
            <a:pPr>
              <a:buFont typeface="Wingdings" charset="0"/>
              <a:buNone/>
            </a:pPr>
            <a:r>
              <a:rPr lang="it-IT" sz="2400"/>
              <a:t>cioè fare overriding di </a:t>
            </a:r>
          </a:p>
          <a:p>
            <a:pPr>
              <a:buFont typeface="Wingdings" charset="0"/>
              <a:buNone/>
            </a:pPr>
            <a:r>
              <a:rPr lang="it-IT" sz="2400" b="1">
                <a:latin typeface="Courier New" charset="0"/>
              </a:rPr>
              <a:t>protected clone()</a:t>
            </a:r>
            <a:r>
              <a:rPr lang="it-IT" sz="2400"/>
              <a:t> della Classe Object</a:t>
            </a:r>
          </a:p>
        </p:txBody>
      </p:sp>
      <p:pic>
        <p:nvPicPr>
          <p:cNvPr id="10138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475" y="159688"/>
            <a:ext cx="166052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2745572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6300" y="129616"/>
            <a:ext cx="4099855" cy="1275259"/>
          </a:xfrm>
        </p:spPr>
        <p:txBody>
          <a:bodyPr>
            <a:normAutofit/>
          </a:bodyPr>
          <a:lstStyle/>
          <a:p>
            <a:r>
              <a:rPr lang="it-IT" sz="3200" b="1" dirty="0">
                <a:solidFill>
                  <a:srgbClr val="FFC000"/>
                </a:solidFill>
              </a:rPr>
              <a:t>Esempio di uso di clone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192"/>
            <a:ext cx="84582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400" dirty="0"/>
              <a:t>Abbiamo aggiunto il metodo clone() alla Classe </a:t>
            </a:r>
            <a:r>
              <a:rPr lang="it-IT" sz="2400" dirty="0" err="1"/>
              <a:t>MyDate</a:t>
            </a:r>
            <a:endParaRPr lang="it-IT" sz="24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1800" dirty="0">
                <a:latin typeface="Courier New" charset="0"/>
              </a:rPr>
              <a:t>	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1800" dirty="0">
                <a:latin typeface="Courier New" charset="0"/>
              </a:rPr>
              <a:t>public Object clone()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1800" dirty="0"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1800" dirty="0">
                <a:latin typeface="Courier New" charset="0"/>
              </a:rPr>
              <a:t>	</a:t>
            </a:r>
            <a:r>
              <a:rPr lang="it-IT" sz="1800" dirty="0" err="1">
                <a:latin typeface="Courier New" charset="0"/>
              </a:rPr>
              <a:t>MyDate</a:t>
            </a:r>
            <a:r>
              <a:rPr lang="it-IT" sz="1800" dirty="0">
                <a:latin typeface="Courier New" charset="0"/>
              </a:rPr>
              <a:t> d = </a:t>
            </a:r>
            <a:r>
              <a:rPr lang="it-IT" sz="1800" dirty="0" err="1">
                <a:latin typeface="Courier New" charset="0"/>
              </a:rPr>
              <a:t>null</a:t>
            </a:r>
            <a:r>
              <a:rPr lang="it-IT" sz="1800" dirty="0">
                <a:latin typeface="Courier New" charset="0"/>
              </a:rPr>
              <a:t>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1800" dirty="0">
                <a:latin typeface="Courier New" charset="0"/>
              </a:rPr>
              <a:t>	</a:t>
            </a:r>
            <a:r>
              <a:rPr lang="it-IT" sz="1800" dirty="0" err="1">
                <a:latin typeface="Courier New" charset="0"/>
              </a:rPr>
              <a:t>try</a:t>
            </a:r>
            <a:r>
              <a:rPr lang="it-IT" sz="1800" dirty="0"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1800" dirty="0">
                <a:latin typeface="Courier New" charset="0"/>
              </a:rPr>
              <a:t>		   d = new </a:t>
            </a:r>
            <a:r>
              <a:rPr lang="it-IT" sz="1800" dirty="0" err="1">
                <a:latin typeface="Courier New" charset="0"/>
              </a:rPr>
              <a:t>MyDate</a:t>
            </a:r>
            <a:endParaRPr lang="it-IT" sz="1800" dirty="0"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1800" dirty="0">
                <a:latin typeface="Courier New" charset="0"/>
              </a:rPr>
              <a:t>			(</a:t>
            </a:r>
            <a:r>
              <a:rPr lang="it-IT" sz="1800" dirty="0" err="1">
                <a:latin typeface="Courier New" charset="0"/>
              </a:rPr>
              <a:t>this.getGiorno</a:t>
            </a:r>
            <a:r>
              <a:rPr lang="it-IT" sz="1800" dirty="0">
                <a:latin typeface="Courier New" charset="0"/>
              </a:rPr>
              <a:t>(),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1800" dirty="0">
                <a:latin typeface="Courier New" charset="0"/>
              </a:rPr>
              <a:t>			 </a:t>
            </a:r>
            <a:r>
              <a:rPr lang="it-IT" sz="1800" dirty="0" err="1">
                <a:latin typeface="Courier New" charset="0"/>
              </a:rPr>
              <a:t>this.getMese</a:t>
            </a:r>
            <a:r>
              <a:rPr lang="it-IT" sz="1800" dirty="0">
                <a:latin typeface="Courier New" charset="0"/>
              </a:rPr>
              <a:t>(),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1800" dirty="0">
                <a:latin typeface="Courier New" charset="0"/>
              </a:rPr>
              <a:t>			 </a:t>
            </a:r>
            <a:r>
              <a:rPr lang="it-IT" sz="1800" dirty="0" err="1">
                <a:latin typeface="Courier New" charset="0"/>
              </a:rPr>
              <a:t>this.getAnno</a:t>
            </a:r>
            <a:r>
              <a:rPr lang="it-IT" sz="1800" dirty="0">
                <a:latin typeface="Courier New" charset="0"/>
              </a:rPr>
              <a:t>());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1800" dirty="0">
                <a:latin typeface="Courier New" charset="0"/>
              </a:rPr>
              <a:t>	}</a:t>
            </a:r>
          </a:p>
          <a:p>
            <a:pPr>
              <a:lnSpc>
                <a:spcPct val="50000"/>
              </a:lnSpc>
              <a:buFont typeface="Wingdings" charset="0"/>
              <a:buNone/>
            </a:pPr>
            <a:r>
              <a:rPr lang="it-IT" sz="1800" dirty="0">
                <a:latin typeface="Courier New" charset="0"/>
              </a:rPr>
              <a:t>	catch(</a:t>
            </a:r>
            <a:r>
              <a:rPr lang="it-IT" sz="1800" dirty="0" err="1">
                <a:latin typeface="Courier New" charset="0"/>
              </a:rPr>
              <a:t>IOException</a:t>
            </a:r>
            <a:r>
              <a:rPr lang="it-IT" sz="1800" dirty="0">
                <a:latin typeface="Courier New" charset="0"/>
              </a:rPr>
              <a:t> e){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1800" dirty="0">
                <a:latin typeface="Courier New" charset="0"/>
              </a:rPr>
              <a:t>	}</a:t>
            </a:r>
          </a:p>
          <a:p>
            <a:pPr>
              <a:lnSpc>
                <a:spcPct val="50000"/>
              </a:lnSpc>
              <a:buFont typeface="Wingdings" charset="0"/>
              <a:buNone/>
            </a:pPr>
            <a:r>
              <a:rPr lang="it-IT" sz="1800" dirty="0">
                <a:latin typeface="Courier New" charset="0"/>
              </a:rPr>
              <a:t>	</a:t>
            </a:r>
            <a:r>
              <a:rPr lang="it-IT" sz="1800" dirty="0" err="1">
                <a:latin typeface="Courier New" charset="0"/>
              </a:rPr>
              <a:t>return</a:t>
            </a:r>
            <a:r>
              <a:rPr lang="it-IT" sz="1800" dirty="0">
                <a:latin typeface="Courier New" charset="0"/>
              </a:rPr>
              <a:t> d;</a:t>
            </a:r>
          </a:p>
          <a:p>
            <a:pPr>
              <a:lnSpc>
                <a:spcPct val="50000"/>
              </a:lnSpc>
              <a:buFont typeface="Wingdings" charset="0"/>
              <a:buNone/>
            </a:pPr>
            <a:r>
              <a:rPr lang="it-IT" sz="1800" dirty="0">
                <a:latin typeface="Courier New" charset="0"/>
              </a:rPr>
              <a:t>}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5372100" y="2514600"/>
            <a:ext cx="3619500" cy="3803650"/>
          </a:xfrm>
          <a:prstGeom prst="rect">
            <a:avLst/>
          </a:prstGeom>
          <a:solidFill>
            <a:srgbClr val="CCECFF">
              <a:alpha val="50000"/>
            </a:srgbClr>
          </a:solidFill>
          <a:ln w="9525">
            <a:solidFill>
              <a:srgbClr val="66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it-IT" sz="1800"/>
              <a:t>La Classe </a:t>
            </a:r>
            <a:r>
              <a:rPr lang="it-IT" sz="1800" b="1"/>
              <a:t>Impiegato</a:t>
            </a:r>
            <a:r>
              <a:rPr lang="it-IT" sz="1800"/>
              <a:t> </a:t>
            </a:r>
          </a:p>
          <a:p>
            <a:r>
              <a:rPr lang="it-IT" sz="1800"/>
              <a:t>potrà dunque restituire </a:t>
            </a:r>
          </a:p>
          <a:p>
            <a:r>
              <a:rPr lang="it-IT" sz="1800"/>
              <a:t>un clone del suo campo </a:t>
            </a:r>
          </a:p>
          <a:p>
            <a:r>
              <a:rPr lang="it-IT" sz="1800" b="1" i="1"/>
              <a:t>dataAss</a:t>
            </a:r>
            <a:r>
              <a:rPr lang="it-IT" sz="1800"/>
              <a:t>, senza rischiare</a:t>
            </a:r>
          </a:p>
          <a:p>
            <a:r>
              <a:rPr lang="it-IT" sz="1800"/>
              <a:t>che possa venire </a:t>
            </a:r>
          </a:p>
          <a:p>
            <a:r>
              <a:rPr lang="it-IT" sz="1800"/>
              <a:t>modificato.</a:t>
            </a:r>
          </a:p>
          <a:p>
            <a:endParaRPr lang="it-IT" sz="1800"/>
          </a:p>
          <a:p>
            <a:r>
              <a:rPr lang="it-IT" sz="1600"/>
              <a:t>public MyDate getDataAss()</a:t>
            </a:r>
          </a:p>
          <a:p>
            <a:r>
              <a:rPr lang="it-IT" sz="1600"/>
              <a:t>{</a:t>
            </a:r>
          </a:p>
          <a:p>
            <a:r>
              <a:rPr lang="it-IT" sz="1600"/>
              <a:t>    MyDate d =   </a:t>
            </a:r>
          </a:p>
          <a:p>
            <a:r>
              <a:rPr lang="it-IT" sz="1600"/>
              <a:t>        (MyDate)dataAss.clone();</a:t>
            </a:r>
          </a:p>
          <a:p>
            <a:r>
              <a:rPr lang="it-IT" sz="1600"/>
              <a:t>    return d;</a:t>
            </a:r>
          </a:p>
          <a:p>
            <a:pPr>
              <a:lnSpc>
                <a:spcPct val="90000"/>
              </a:lnSpc>
            </a:pPr>
            <a:r>
              <a:rPr lang="it-IT" sz="1600"/>
              <a:t>}</a:t>
            </a:r>
          </a:p>
          <a:p>
            <a:pPr>
              <a:lnSpc>
                <a:spcPct val="70000"/>
              </a:lnSpc>
            </a:pPr>
            <a:endParaRPr lang="it-IT" sz="1600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457200" y="2514600"/>
            <a:ext cx="4648200" cy="3810000"/>
          </a:xfrm>
          <a:prstGeom prst="rect">
            <a:avLst/>
          </a:prstGeom>
          <a:noFill/>
          <a:ln w="9525">
            <a:solidFill>
              <a:srgbClr val="66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72117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68482" y="117763"/>
            <a:ext cx="8843918" cy="838200"/>
          </a:xfrm>
        </p:spPr>
        <p:txBody>
          <a:bodyPr>
            <a:normAutofit/>
          </a:bodyPr>
          <a:lstStyle/>
          <a:p>
            <a:r>
              <a:rPr lang="it-IT" sz="3200" b="1" dirty="0">
                <a:solidFill>
                  <a:srgbClr val="FFC000"/>
                </a:solidFill>
              </a:rPr>
              <a:t>Classi astratte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05000"/>
            <a:ext cx="8153400" cy="4495800"/>
          </a:xfrm>
        </p:spPr>
        <p:txBody>
          <a:bodyPr/>
          <a:lstStyle/>
          <a:p>
            <a:r>
              <a:rPr lang="it-IT" sz="2400"/>
              <a:t>Sono classi così generiche da essere considerate strutture portanti.</a:t>
            </a:r>
          </a:p>
          <a:p>
            <a:pPr>
              <a:lnSpc>
                <a:spcPct val="130000"/>
              </a:lnSpc>
            </a:pPr>
            <a:r>
              <a:rPr lang="it-IT" sz="2400"/>
              <a:t>Le classi astratte </a:t>
            </a:r>
            <a:r>
              <a:rPr lang="it-IT" sz="2400" u="sng"/>
              <a:t>non possono avere istanze</a:t>
            </a:r>
          </a:p>
          <a:p>
            <a:pPr>
              <a:lnSpc>
                <a:spcPct val="130000"/>
              </a:lnSpc>
            </a:pPr>
            <a:r>
              <a:rPr lang="it-IT" sz="2400"/>
              <a:t>Una classe con uno o più metodi astratti deve essere dichiarata </a:t>
            </a:r>
            <a:r>
              <a:rPr lang="it-IT" sz="2400" i="1">
                <a:solidFill>
                  <a:schemeClr val="folHlink"/>
                </a:solidFill>
              </a:rPr>
              <a:t>abstract</a:t>
            </a:r>
            <a:r>
              <a:rPr lang="it-IT" sz="2400"/>
              <a:t>.</a:t>
            </a:r>
          </a:p>
          <a:p>
            <a:endParaRPr lang="it-IT" sz="2400"/>
          </a:p>
          <a:p>
            <a:r>
              <a:rPr lang="it-IT" sz="2400" b="1"/>
              <a:t>Non</a:t>
            </a:r>
            <a:r>
              <a:rPr lang="it-IT" sz="2400"/>
              <a:t> è possibile </a:t>
            </a:r>
            <a:r>
              <a:rPr lang="it-IT" sz="2400" b="1"/>
              <a:t>creare variabili oggetti</a:t>
            </a:r>
            <a:r>
              <a:rPr lang="it-IT" sz="2400"/>
              <a:t> di una classe astratta. </a:t>
            </a:r>
            <a:r>
              <a:rPr lang="it-IT" sz="2400" b="1"/>
              <a:t>Ma</a:t>
            </a:r>
            <a:r>
              <a:rPr lang="it-IT" sz="2400"/>
              <a:t> si può </a:t>
            </a:r>
            <a:r>
              <a:rPr lang="it-IT" sz="2400" b="1"/>
              <a:t>creare una sottoclasse</a:t>
            </a:r>
            <a:r>
              <a:rPr lang="it-IT" sz="2400"/>
              <a:t> della classe astratta (riempire i metodi) e da questa generare oggetti.</a:t>
            </a:r>
          </a:p>
        </p:txBody>
      </p:sp>
    </p:spTree>
    <p:extLst>
      <p:ext uri="{BB962C8B-B14F-4D97-AF65-F5344CB8AC3E}">
        <p14:creationId xmlns:p14="http://schemas.microsoft.com/office/powerpoint/2010/main" val="2131261042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666837" y="177800"/>
            <a:ext cx="5105400" cy="685800"/>
          </a:xfrm>
        </p:spPr>
        <p:txBody>
          <a:bodyPr>
            <a:normAutofit/>
          </a:bodyPr>
          <a:lstStyle/>
          <a:p>
            <a:r>
              <a:rPr lang="it-IT" sz="3200" b="1" dirty="0">
                <a:solidFill>
                  <a:srgbClr val="FFC000"/>
                </a:solidFill>
              </a:rPr>
              <a:t>Classe Message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8382000" cy="3962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/>
              <a:t>Esempio:</a:t>
            </a:r>
          </a:p>
          <a:p>
            <a:pPr>
              <a:lnSpc>
                <a:spcPct val="12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public </a:t>
            </a:r>
            <a:r>
              <a:rPr lang="en-US" sz="2000">
                <a:solidFill>
                  <a:schemeClr val="folHlink"/>
                </a:solidFill>
                <a:latin typeface="Courier New" charset="0"/>
              </a:rPr>
              <a:t>abstract</a:t>
            </a:r>
            <a:r>
              <a:rPr lang="en-US" sz="2000">
                <a:latin typeface="Courier New" charset="0"/>
              </a:rPr>
              <a:t> class Message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{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	private String sender;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000"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	public Message(String from){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		sender=from;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		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  	public </a:t>
            </a:r>
            <a:r>
              <a:rPr lang="en-US" sz="2000">
                <a:solidFill>
                  <a:schemeClr val="folHlink"/>
                </a:solidFill>
                <a:latin typeface="Courier New" charset="0"/>
              </a:rPr>
              <a:t>abstract</a:t>
            </a:r>
            <a:r>
              <a:rPr lang="en-US" sz="2000">
                <a:latin typeface="Courier New" charset="0"/>
              </a:rPr>
              <a:t> void send();  </a:t>
            </a:r>
            <a:r>
              <a:rPr lang="en-US" sz="2000">
                <a:solidFill>
                  <a:schemeClr val="folHlink"/>
                </a:solidFill>
                <a:latin typeface="Courier New" charset="0"/>
              </a:rPr>
              <a:t>// metodo vuoto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  	public String getSender()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		return sender;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		}		</a:t>
            </a:r>
          </a:p>
          <a:p>
            <a:pPr>
              <a:lnSpc>
                <a:spcPct val="40000"/>
              </a:lnSpc>
              <a:buFont typeface="Wingdings" charset="0"/>
              <a:buNone/>
            </a:pPr>
            <a:r>
              <a:rPr lang="en-US" sz="2000">
                <a:latin typeface="Courier New" charset="0"/>
              </a:rPr>
              <a:t>}</a:t>
            </a:r>
          </a:p>
        </p:txBody>
      </p:sp>
      <p:pic>
        <p:nvPicPr>
          <p:cNvPr id="87045" name="Picture 5" descr="C:\Documents and Settings\docente\Dati applicazioni\Microsoft\Media Catalog\Downloaded Clips\cl56\j0215148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022764"/>
            <a:ext cx="11493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172624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4909" y="113912"/>
            <a:ext cx="3544585" cy="1275259"/>
          </a:xfrm>
        </p:spPr>
        <p:txBody>
          <a:bodyPr/>
          <a:lstStyle/>
          <a:p>
            <a:r>
              <a:rPr lang="it-IT" sz="3200" b="1" dirty="0">
                <a:solidFill>
                  <a:srgbClr val="FFC000"/>
                </a:solidFill>
              </a:rPr>
              <a:t>Interfaccia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551806" y="1436881"/>
            <a:ext cx="7961312" cy="4114800"/>
          </a:xfrm>
        </p:spPr>
        <p:txBody>
          <a:bodyPr/>
          <a:lstStyle/>
          <a:p>
            <a:r>
              <a:rPr lang="it-IT" sz="2800"/>
              <a:t>E’ un meccanismo con cui alcune entità, </a:t>
            </a:r>
            <a:r>
              <a:rPr lang="it-IT" sz="2800" i="1"/>
              <a:t>che non si relazionano tra loro</a:t>
            </a:r>
            <a:r>
              <a:rPr lang="it-IT" sz="2800"/>
              <a:t>, possono interagire.</a:t>
            </a:r>
          </a:p>
          <a:p>
            <a:pPr>
              <a:buFont typeface="Wingdings" charset="0"/>
              <a:buNone/>
            </a:pPr>
            <a:endParaRPr lang="it-IT" sz="2800"/>
          </a:p>
          <a:p>
            <a:r>
              <a:rPr lang="it-IT" sz="2800">
                <a:solidFill>
                  <a:schemeClr val="folHlink"/>
                </a:solidFill>
              </a:rPr>
              <a:t>In java:</a:t>
            </a:r>
            <a:r>
              <a:rPr lang="it-IT" sz="2800"/>
              <a:t> un’interfaccia </a:t>
            </a:r>
          </a:p>
          <a:p>
            <a:pPr lvl="1"/>
            <a:r>
              <a:rPr lang="it-IT" sz="2400"/>
              <a:t>rappresenta </a:t>
            </a:r>
            <a:r>
              <a:rPr lang="it-IT" sz="2400" b="1" i="1"/>
              <a:t>un tipo</a:t>
            </a:r>
          </a:p>
          <a:p>
            <a:pPr lvl="1">
              <a:lnSpc>
                <a:spcPct val="130000"/>
              </a:lnSpc>
            </a:pPr>
            <a:r>
              <a:rPr lang="it-IT" sz="2400" b="1"/>
              <a:t>definisce metodi</a:t>
            </a:r>
            <a:r>
              <a:rPr lang="it-IT" sz="2400"/>
              <a:t>, ma </a:t>
            </a:r>
            <a:r>
              <a:rPr lang="it-IT" sz="2400" b="1">
                <a:solidFill>
                  <a:schemeClr val="folHlink"/>
                </a:solidFill>
              </a:rPr>
              <a:t>non</a:t>
            </a:r>
            <a:r>
              <a:rPr lang="it-IT" sz="2400"/>
              <a:t> li implementa</a:t>
            </a:r>
          </a:p>
          <a:p>
            <a:pPr lvl="1">
              <a:lnSpc>
                <a:spcPct val="130000"/>
              </a:lnSpc>
            </a:pPr>
            <a:r>
              <a:rPr lang="it-IT" sz="2400"/>
              <a:t>può essere vista come una classe astratta “</a:t>
            </a:r>
            <a:r>
              <a:rPr lang="it-IT" sz="2400" b="1"/>
              <a:t>degenere”</a:t>
            </a:r>
            <a:r>
              <a:rPr lang="it-IT" sz="2400"/>
              <a:t> (dove tutti i metodi sono </a:t>
            </a:r>
            <a:r>
              <a:rPr lang="it-IT" sz="2400" b="1">
                <a:solidFill>
                  <a:schemeClr val="folHlink"/>
                </a:solidFill>
                <a:latin typeface="Courier New" charset="0"/>
              </a:rPr>
              <a:t>abstract</a:t>
            </a:r>
            <a:r>
              <a:rPr lang="it-IT" sz="2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903030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381452" y="150857"/>
            <a:ext cx="4053673" cy="1275259"/>
          </a:xfrm>
        </p:spPr>
        <p:txBody>
          <a:bodyPr>
            <a:normAutofit/>
          </a:bodyPr>
          <a:lstStyle/>
          <a:p>
            <a:r>
              <a:rPr lang="it-IT" sz="3200" b="1" dirty="0">
                <a:solidFill>
                  <a:srgbClr val="FFC000"/>
                </a:solidFill>
              </a:rPr>
              <a:t>Perché le interfacce?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473813" y="1722375"/>
            <a:ext cx="7961312" cy="3621087"/>
          </a:xfrm>
        </p:spPr>
        <p:txBody>
          <a:bodyPr/>
          <a:lstStyle/>
          <a:p>
            <a:r>
              <a:rPr lang="it-IT"/>
              <a:t>Sono una tecnica di programmazione avanzata che</a:t>
            </a:r>
          </a:p>
          <a:p>
            <a:pPr lvl="1"/>
            <a:r>
              <a:rPr lang="it-IT" sz="3200"/>
              <a:t>consente di gestire il </a:t>
            </a:r>
            <a:r>
              <a:rPr lang="it-IT" sz="3200">
                <a:solidFill>
                  <a:schemeClr val="folHlink"/>
                </a:solidFill>
              </a:rPr>
              <a:t>problema</a:t>
            </a:r>
            <a:r>
              <a:rPr lang="it-IT" sz="3200"/>
              <a:t> della </a:t>
            </a:r>
            <a:r>
              <a:rPr lang="it-IT" sz="3200" i="1">
                <a:solidFill>
                  <a:schemeClr val="folHlink"/>
                </a:solidFill>
              </a:rPr>
              <a:t>mancata</a:t>
            </a:r>
            <a:r>
              <a:rPr lang="it-IT" sz="3200"/>
              <a:t> ereditarietà multipla</a:t>
            </a:r>
          </a:p>
          <a:p>
            <a:pPr lvl="1"/>
            <a:r>
              <a:rPr lang="it-IT" sz="3200"/>
              <a:t>definire tipi generici, prima di implementare realmente le classi.</a:t>
            </a:r>
          </a:p>
        </p:txBody>
      </p:sp>
    </p:spTree>
    <p:extLst>
      <p:ext uri="{BB962C8B-B14F-4D97-AF65-F5344CB8AC3E}">
        <p14:creationId xmlns:p14="http://schemas.microsoft.com/office/powerpoint/2010/main" val="524653212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5164218" y="107756"/>
            <a:ext cx="3544585" cy="1275259"/>
          </a:xfrm>
        </p:spPr>
        <p:txBody>
          <a:bodyPr>
            <a:normAutofit/>
          </a:bodyPr>
          <a:lstStyle/>
          <a:p>
            <a:r>
              <a:rPr lang="it-IT" sz="3200" b="1" dirty="0">
                <a:solidFill>
                  <a:srgbClr val="FFC000"/>
                </a:solidFill>
              </a:rPr>
              <a:t>A che servono?</a:t>
            </a:r>
          </a:p>
        </p:txBody>
      </p:sp>
      <p:sp>
        <p:nvSpPr>
          <p:cNvPr id="96259" name="Rectangle 2051"/>
          <p:cNvSpPr>
            <a:spLocks noGrp="1" noChangeArrowheads="1"/>
          </p:cNvSpPr>
          <p:nvPr>
            <p:ph idx="1"/>
          </p:nvPr>
        </p:nvSpPr>
        <p:spPr>
          <a:xfrm>
            <a:off x="437099" y="1439747"/>
            <a:ext cx="8153400" cy="4114800"/>
          </a:xfrm>
        </p:spPr>
        <p:txBody>
          <a:bodyPr/>
          <a:lstStyle/>
          <a:p>
            <a:r>
              <a:rPr lang="it-IT" sz="2800" dirty="0"/>
              <a:t>Forniscono gli </a:t>
            </a:r>
            <a:r>
              <a:rPr lang="it-IT" sz="2800" b="1" dirty="0"/>
              <a:t>schemi di comportamento</a:t>
            </a:r>
            <a:r>
              <a:rPr lang="it-IT" sz="2800" dirty="0"/>
              <a:t> </a:t>
            </a:r>
          </a:p>
          <a:p>
            <a:pPr>
              <a:buFont typeface="Wingdings" charset="0"/>
              <a:buNone/>
            </a:pPr>
            <a:r>
              <a:rPr lang="it-IT" sz="2800" dirty="0"/>
              <a:t>	che altre classi sono tenute ad implementare.</a:t>
            </a:r>
          </a:p>
          <a:p>
            <a:endParaRPr lang="it-IT" sz="2800" dirty="0"/>
          </a:p>
          <a:p>
            <a:r>
              <a:rPr lang="it-IT" sz="2800" dirty="0"/>
              <a:t>Utilizzando variabili di tipo interfaccia, potrò applicare metodi di tale interfaccia, senza sapere di quali oggetti si tratta. </a:t>
            </a:r>
          </a:p>
          <a:p>
            <a:pPr lvl="1"/>
            <a:r>
              <a:rPr lang="it-IT" sz="2400" dirty="0"/>
              <a:t>Per il polimorfismo si invoca il metodo specifico determinato dalla vera natura dell’oggetto.</a:t>
            </a:r>
          </a:p>
          <a:p>
            <a:pPr lvl="1">
              <a:buFont typeface="Wingdings" charset="0"/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153115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0472" y="195487"/>
            <a:ext cx="3544585" cy="1275259"/>
          </a:xfrm>
        </p:spPr>
        <p:txBody>
          <a:bodyPr/>
          <a:lstStyle/>
          <a:p>
            <a:r>
              <a:rPr lang="it-IT" sz="3200" b="1" dirty="0">
                <a:solidFill>
                  <a:srgbClr val="FFC000"/>
                </a:solidFill>
              </a:rPr>
              <a:t>Sintassi</a:t>
            </a:r>
            <a:r>
              <a:rPr lang="it-IT" sz="4000" dirty="0"/>
              <a:t>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93504" y="1436881"/>
            <a:ext cx="7772400" cy="43068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t-IT" sz="2400" b="1" dirty="0"/>
              <a:t>Si possono dichiarare </a:t>
            </a:r>
            <a:r>
              <a:rPr lang="it-IT" sz="2400" b="1" u="sng" dirty="0"/>
              <a:t>solo</a:t>
            </a:r>
            <a:r>
              <a:rPr lang="it-IT" sz="2400" b="1" dirty="0"/>
              <a:t>:</a:t>
            </a:r>
          </a:p>
          <a:p>
            <a:pPr lvl="1">
              <a:lnSpc>
                <a:spcPct val="80000"/>
              </a:lnSpc>
            </a:pPr>
            <a:r>
              <a:rPr lang="it-IT" sz="2000" dirty="0"/>
              <a:t>Metodi pubblici (e astratti) ----- </a:t>
            </a:r>
            <a:r>
              <a:rPr lang="it-IT" sz="2000" i="1" dirty="0">
                <a:solidFill>
                  <a:schemeClr val="folHlink"/>
                </a:solidFill>
              </a:rPr>
              <a:t>public</a:t>
            </a:r>
          </a:p>
          <a:p>
            <a:pPr lvl="1">
              <a:lnSpc>
                <a:spcPct val="80000"/>
              </a:lnSpc>
            </a:pPr>
            <a:r>
              <a:rPr lang="it-IT" sz="2000" dirty="0"/>
              <a:t>Costanti di classe -------- </a:t>
            </a:r>
            <a:r>
              <a:rPr lang="it-IT" sz="2000" i="1" dirty="0">
                <a:solidFill>
                  <a:schemeClr val="folHlink"/>
                </a:solidFill>
              </a:rPr>
              <a:t>public </a:t>
            </a:r>
            <a:r>
              <a:rPr lang="it-IT" sz="2000" i="1" dirty="0" err="1">
                <a:solidFill>
                  <a:schemeClr val="folHlink"/>
                </a:solidFill>
              </a:rPr>
              <a:t>static</a:t>
            </a:r>
            <a:r>
              <a:rPr lang="it-IT" sz="2000" i="1" dirty="0">
                <a:solidFill>
                  <a:schemeClr val="folHlink"/>
                </a:solidFill>
              </a:rPr>
              <a:t> </a:t>
            </a:r>
            <a:r>
              <a:rPr lang="it-IT" sz="2000" i="1" dirty="0" err="1">
                <a:solidFill>
                  <a:schemeClr val="folHlink"/>
                </a:solidFill>
              </a:rPr>
              <a:t>final</a:t>
            </a:r>
            <a:r>
              <a:rPr lang="it-IT" sz="2000" i="1" dirty="0">
                <a:solidFill>
                  <a:schemeClr val="folHlink"/>
                </a:solidFill>
              </a:rPr>
              <a:t> </a:t>
            </a:r>
            <a:endParaRPr lang="it-IT" sz="2000" dirty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</a:pPr>
            <a:endParaRPr lang="it-IT" sz="2400" dirty="0"/>
          </a:p>
          <a:p>
            <a:pPr>
              <a:lnSpc>
                <a:spcPct val="80000"/>
              </a:lnSpc>
            </a:pPr>
            <a:r>
              <a:rPr lang="it-IT" sz="2400" b="1" dirty="0"/>
              <a:t>Si utilizza la parola chiave </a:t>
            </a:r>
            <a:r>
              <a:rPr lang="it-IT" sz="2400" b="1" i="1" dirty="0" err="1">
                <a:solidFill>
                  <a:schemeClr val="folHlink"/>
                </a:solidFill>
              </a:rPr>
              <a:t>interface</a:t>
            </a:r>
            <a:r>
              <a:rPr lang="it-IT" sz="2400" b="1" dirty="0"/>
              <a:t>  al posto di </a:t>
            </a:r>
            <a:r>
              <a:rPr lang="it-IT" sz="2400" b="1" i="1" dirty="0" err="1"/>
              <a:t>class</a:t>
            </a:r>
            <a:r>
              <a:rPr lang="it-IT" sz="2400" dirty="0"/>
              <a:t> </a:t>
            </a:r>
          </a:p>
          <a:p>
            <a:pPr>
              <a:lnSpc>
                <a:spcPct val="80000"/>
              </a:lnSpc>
            </a:pPr>
            <a:endParaRPr lang="it-IT" sz="2400" dirty="0"/>
          </a:p>
          <a:p>
            <a:pPr>
              <a:lnSpc>
                <a:spcPct val="80000"/>
              </a:lnSpc>
            </a:pPr>
            <a:r>
              <a:rPr lang="it-IT" sz="2400" b="1" dirty="0"/>
              <a:t>Esempio: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it-IT" sz="2000" dirty="0"/>
              <a:t>public </a:t>
            </a:r>
            <a:r>
              <a:rPr lang="it-IT" sz="2000" dirty="0" err="1">
                <a:solidFill>
                  <a:schemeClr val="folHlink"/>
                </a:solidFill>
              </a:rPr>
              <a:t>interface</a:t>
            </a:r>
            <a:r>
              <a:rPr lang="it-IT" sz="2000" dirty="0"/>
              <a:t> </a:t>
            </a:r>
            <a:r>
              <a:rPr lang="it-IT" sz="2000" dirty="0" err="1"/>
              <a:t>OggettoPrezzabile</a:t>
            </a:r>
            <a:endParaRPr lang="it-IT" sz="2000" dirty="0"/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it-IT" sz="2000" dirty="0"/>
              <a:t>{	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it-IT" sz="2000" dirty="0"/>
              <a:t>	public </a:t>
            </a:r>
            <a:r>
              <a:rPr lang="it-IT" sz="2000" dirty="0" err="1"/>
              <a:t>void</a:t>
            </a:r>
            <a:r>
              <a:rPr lang="it-IT" sz="2000" dirty="0"/>
              <a:t> </a:t>
            </a:r>
            <a:r>
              <a:rPr lang="it-IT" sz="2000" dirty="0" err="1"/>
              <a:t>setPrezzo</a:t>
            </a:r>
            <a:r>
              <a:rPr lang="it-IT" sz="2000" dirty="0"/>
              <a:t>(double prezzo);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it-IT" sz="2000" dirty="0"/>
              <a:t>	public double </a:t>
            </a:r>
            <a:r>
              <a:rPr lang="it-IT" sz="2000" dirty="0" err="1"/>
              <a:t>getPrezzo</a:t>
            </a:r>
            <a:r>
              <a:rPr lang="it-IT" sz="2000" dirty="0"/>
              <a:t>();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it-IT" sz="2000" dirty="0"/>
              <a:t>}</a:t>
            </a:r>
            <a:endParaRPr lang="it-IT" sz="2000" i="1" dirty="0"/>
          </a:p>
        </p:txBody>
      </p:sp>
    </p:spTree>
    <p:extLst>
      <p:ext uri="{BB962C8B-B14F-4D97-AF65-F5344CB8AC3E}">
        <p14:creationId xmlns:p14="http://schemas.microsoft.com/office/powerpoint/2010/main" val="3591469099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775745" y="107756"/>
            <a:ext cx="3952073" cy="1275259"/>
          </a:xfrm>
        </p:spPr>
        <p:txBody>
          <a:bodyPr>
            <a:normAutofit/>
          </a:bodyPr>
          <a:lstStyle/>
          <a:p>
            <a:r>
              <a:rPr lang="it-IT" sz="3200" b="1" dirty="0">
                <a:solidFill>
                  <a:srgbClr val="FFC000"/>
                </a:solidFill>
              </a:rPr>
              <a:t>“Ereditarietà multipla”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454121" y="1456570"/>
            <a:ext cx="7732712" cy="41148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it-IT" sz="2800" dirty="0"/>
              <a:t>Una classe può implementare una o più interfacce, ma ereditare da una </a:t>
            </a:r>
            <a:r>
              <a:rPr lang="it-IT" sz="2800" u="sng" dirty="0"/>
              <a:t>singola </a:t>
            </a:r>
            <a:r>
              <a:rPr lang="it-IT" sz="2800" dirty="0"/>
              <a:t>superclasse.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it-IT" sz="2800" dirty="0"/>
          </a:p>
          <a:p>
            <a:pPr>
              <a:lnSpc>
                <a:spcPct val="80000"/>
              </a:lnSpc>
            </a:pPr>
            <a:r>
              <a:rPr lang="it-IT" sz="2800" dirty="0"/>
              <a:t>Esempio: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it-IT" sz="2000" dirty="0">
                <a:solidFill>
                  <a:schemeClr val="folHlink"/>
                </a:solidFill>
                <a:latin typeface="Courier New" charset="0"/>
              </a:rPr>
              <a:t>public </a:t>
            </a:r>
            <a:r>
              <a:rPr lang="it-IT" sz="2000" dirty="0" err="1">
                <a:solidFill>
                  <a:schemeClr val="folHlink"/>
                </a:solidFill>
                <a:latin typeface="Courier New" charset="0"/>
              </a:rPr>
              <a:t>class</a:t>
            </a:r>
            <a:r>
              <a:rPr lang="it-IT" sz="2000" dirty="0">
                <a:latin typeface="Courier New" charset="0"/>
              </a:rPr>
              <a:t> Libro [</a:t>
            </a:r>
            <a:r>
              <a:rPr lang="it-IT" sz="2000" dirty="0" err="1">
                <a:solidFill>
                  <a:schemeClr val="folHlink"/>
                </a:solidFill>
                <a:latin typeface="Courier New" charset="0"/>
              </a:rPr>
              <a:t>extends</a:t>
            </a:r>
            <a:r>
              <a:rPr lang="it-IT" sz="2000" dirty="0">
                <a:latin typeface="Courier New" charset="0"/>
              </a:rPr>
              <a:t> Media] </a:t>
            </a:r>
            <a:r>
              <a:rPr lang="it-IT" sz="2000" b="1" dirty="0" err="1">
                <a:solidFill>
                  <a:schemeClr val="folHlink"/>
                </a:solidFill>
                <a:latin typeface="Courier New" charset="0"/>
              </a:rPr>
              <a:t>implements</a:t>
            </a:r>
            <a:r>
              <a:rPr lang="it-IT" sz="2000" dirty="0">
                <a:latin typeface="Courier New" charset="0"/>
              </a:rPr>
              <a:t> </a:t>
            </a:r>
            <a:r>
              <a:rPr lang="it-IT" sz="2000" dirty="0" err="1">
                <a:latin typeface="Courier New" charset="0"/>
              </a:rPr>
              <a:t>OggettoPrezzabile</a:t>
            </a:r>
            <a:r>
              <a:rPr lang="it-IT" sz="2000" dirty="0">
                <a:latin typeface="Courier New" charset="0"/>
              </a:rPr>
              <a:t>, </a:t>
            </a:r>
            <a:r>
              <a:rPr lang="it-IT" sz="2000" dirty="0" err="1">
                <a:latin typeface="Courier New" charset="0"/>
              </a:rPr>
              <a:t>OggettoSfogliabile</a:t>
            </a:r>
            <a:r>
              <a:rPr lang="it-IT" sz="2000" dirty="0">
                <a:latin typeface="Courier New" charset="0"/>
              </a:rPr>
              <a:t> {…}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it-IT" sz="2000" dirty="0">
              <a:latin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it-IT" sz="2400" dirty="0"/>
              <a:t>Significa che Libro è una classe che </a:t>
            </a:r>
            <a:r>
              <a:rPr lang="it-IT" sz="2400" b="1" dirty="0">
                <a:solidFill>
                  <a:schemeClr val="folHlink"/>
                </a:solidFill>
              </a:rPr>
              <a:t>implementa</a:t>
            </a:r>
            <a:r>
              <a:rPr lang="it-IT" sz="2400" dirty="0"/>
              <a:t> le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it-IT" sz="2400" dirty="0"/>
              <a:t>interfacce </a:t>
            </a:r>
            <a:r>
              <a:rPr lang="it-IT" sz="2400" dirty="0" err="1"/>
              <a:t>OggettoPrezzabile</a:t>
            </a:r>
            <a:r>
              <a:rPr lang="it-IT" sz="2400" dirty="0"/>
              <a:t> e </a:t>
            </a:r>
            <a:r>
              <a:rPr lang="it-IT" sz="2400" dirty="0" err="1"/>
              <a:t>OggettoSfogliabile</a:t>
            </a:r>
            <a:r>
              <a:rPr lang="it-IT" sz="2400" dirty="0"/>
              <a:t>, ed è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it-IT" sz="2400" dirty="0"/>
              <a:t> una sottoclasse di Media.</a:t>
            </a:r>
          </a:p>
        </p:txBody>
      </p:sp>
    </p:spTree>
    <p:extLst>
      <p:ext uri="{BB962C8B-B14F-4D97-AF65-F5344CB8AC3E}">
        <p14:creationId xmlns:p14="http://schemas.microsoft.com/office/powerpoint/2010/main" val="29091219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2764" y="209356"/>
            <a:ext cx="3544585" cy="1275259"/>
          </a:xfrm>
        </p:spPr>
        <p:txBody>
          <a:bodyPr/>
          <a:lstStyle/>
          <a:p>
            <a:r>
              <a:rPr lang="it-IT" sz="3200" b="1" dirty="0">
                <a:solidFill>
                  <a:srgbClr val="FFC000"/>
                </a:solidFill>
              </a:rPr>
              <a:t>Regole</a:t>
            </a:r>
          </a:p>
        </p:txBody>
      </p:sp>
      <p:sp>
        <p:nvSpPr>
          <p:cNvPr id="9728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it-IT"/>
              <a:t>Una classe che intende implementare un’interfaccia </a:t>
            </a:r>
            <a:r>
              <a:rPr lang="it-IT" b="1"/>
              <a:t>deve </a:t>
            </a:r>
            <a:r>
              <a:rPr lang="it-IT"/>
              <a:t>obbligatoriamente ridefinire tutti i metodi dell’interfaccia.</a:t>
            </a:r>
          </a:p>
          <a:p>
            <a:pPr algn="just">
              <a:lnSpc>
                <a:spcPct val="90000"/>
              </a:lnSpc>
            </a:pPr>
            <a:endParaRPr lang="it-IT"/>
          </a:p>
          <a:p>
            <a:pPr>
              <a:lnSpc>
                <a:spcPct val="90000"/>
              </a:lnSpc>
            </a:pPr>
            <a:r>
              <a:rPr lang="it-IT" sz="2800"/>
              <a:t>Le interfacce </a:t>
            </a:r>
            <a:r>
              <a:rPr lang="it-IT" sz="2800">
                <a:solidFill>
                  <a:schemeClr val="tx2"/>
                </a:solidFill>
              </a:rPr>
              <a:t>non possono essere create</a:t>
            </a:r>
            <a:r>
              <a:rPr lang="it-IT" sz="2800"/>
              <a:t> con </a:t>
            </a:r>
            <a:r>
              <a:rPr lang="it-IT" sz="2800" b="1" i="1">
                <a:solidFill>
                  <a:schemeClr val="folHlink"/>
                </a:solidFill>
              </a:rPr>
              <a:t>new</a:t>
            </a:r>
            <a:r>
              <a:rPr lang="it-IT" sz="2800"/>
              <a:t> ma si può definire una variabile con il tipo dell’interfaccia.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800"/>
              <a:t>	</a:t>
            </a:r>
            <a:r>
              <a:rPr lang="it-IT" sz="2400"/>
              <a:t>(In realtà essa contiene solo il riferimento ad un oggetto che rispecchierà l’aspetto definito dall’interfaccia).</a:t>
            </a:r>
            <a:endParaRPr lang="it-IT" sz="2800"/>
          </a:p>
        </p:txBody>
      </p:sp>
    </p:spTree>
    <p:extLst>
      <p:ext uri="{BB962C8B-B14F-4D97-AF65-F5344CB8AC3E}">
        <p14:creationId xmlns:p14="http://schemas.microsoft.com/office/powerpoint/2010/main" val="1819808454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14F66E3C-9CAD-457F-B76B-86C5E304F192}" vid="{B9B6F82D-51C1-4FD6-B6FB-A54F8C2636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7</TotalTime>
  <Words>517</Words>
  <Application>Microsoft Office PowerPoint</Application>
  <PresentationFormat>Presentazione su schermo (4:3)</PresentationFormat>
  <Paragraphs>147</Paragraphs>
  <Slides>15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Impact</vt:lpstr>
      <vt:lpstr>Tahoma</vt:lpstr>
      <vt:lpstr>Verdana</vt:lpstr>
      <vt:lpstr>Wingdings</vt:lpstr>
      <vt:lpstr>Tema1</vt:lpstr>
      <vt:lpstr>Corso JAVA Astrazioni: Classi astratte e interfacce  </vt:lpstr>
      <vt:lpstr>Classi astratte</vt:lpstr>
      <vt:lpstr>Classe Message</vt:lpstr>
      <vt:lpstr>Interfaccia</vt:lpstr>
      <vt:lpstr>Perché le interfacce?</vt:lpstr>
      <vt:lpstr>A che servono?</vt:lpstr>
      <vt:lpstr>Sintassi </vt:lpstr>
      <vt:lpstr>“Ereditarietà multipla”</vt:lpstr>
      <vt:lpstr>Regole</vt:lpstr>
      <vt:lpstr>Interfacce (diagramma)</vt:lpstr>
      <vt:lpstr>Esempio</vt:lpstr>
      <vt:lpstr>Estensioni di interfacce</vt:lpstr>
      <vt:lpstr>Interfacce Segnaposto</vt:lpstr>
      <vt:lpstr>Clonazione</vt:lpstr>
      <vt:lpstr>Esempio di uso di clone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JAVA Astrazioni: Classi astratte e interfacce Roma </dc:title>
  <dc:creator>-- --</dc:creator>
  <cp:lastModifiedBy>Annalisa Marra</cp:lastModifiedBy>
  <cp:revision>3</cp:revision>
  <dcterms:created xsi:type="dcterms:W3CDTF">2013-02-22T12:00:39Z</dcterms:created>
  <dcterms:modified xsi:type="dcterms:W3CDTF">2020-01-28T15:11:15Z</dcterms:modified>
</cp:coreProperties>
</file>