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6"/>
  </p:notesMasterIdLst>
  <p:sldIdLst>
    <p:sldId id="27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6D417-EA67-9742-80DB-3A0D00DE360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9F7B5-62D5-5748-A712-F082C1A324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42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5164" y="0"/>
            <a:ext cx="2971199" cy="457274"/>
          </a:xfrm>
          <a:prstGeom prst="rect">
            <a:avLst/>
          </a:prstGeom>
        </p:spPr>
        <p:txBody>
          <a:bodyPr lIns="91431" tIns="45716" rIns="91431" bIns="45716"/>
          <a:lstStyle/>
          <a:p>
            <a:pPr>
              <a:defRPr/>
            </a:pPr>
            <a:fld id="{6F0CDA34-C319-4D6B-A1C7-8FEA83AD9854}" type="datetime1">
              <a:rPr lang="it-IT"/>
              <a:pPr>
                <a:defRPr/>
              </a:pPr>
              <a:t>28/01/2020</a:t>
            </a:fld>
            <a:endParaRPr lang="it-IT"/>
          </a:p>
        </p:txBody>
      </p:sp>
      <p:sp>
        <p:nvSpPr>
          <p:cNvPr id="17410" name="Segnaposto piè di pagina 5"/>
          <p:cNvSpPr>
            <a:spLocks noGrp="1"/>
          </p:cNvSpPr>
          <p:nvPr>
            <p:ph type="ftr" sz="quarter" idx="4"/>
          </p:nvPr>
        </p:nvSpPr>
        <p:spPr bwMode="auto">
          <a:xfrm>
            <a:off x="1" y="8685242"/>
            <a:ext cx="2971199" cy="45727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1" tIns="45716" rIns="91431" bIns="45716"/>
          <a:lstStyle/>
          <a:p>
            <a:r>
              <a:rPr lang="it-IT" smtClean="0"/>
              <a:t>Prometeo Management Consulting S.r.l.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5164" y="8685242"/>
            <a:ext cx="2971199" cy="457274"/>
          </a:xfrm>
          <a:prstGeom prst="rect">
            <a:avLst/>
          </a:prstGeom>
        </p:spPr>
        <p:txBody>
          <a:bodyPr lIns="91431" tIns="45716" rIns="91431" bIns="45716"/>
          <a:lstStyle/>
          <a:p>
            <a:pPr>
              <a:defRPr/>
            </a:pPr>
            <a:fld id="{76EA9950-708C-46BF-8C4C-216EE377DEAB}" type="slidenum">
              <a:rPr lang="it-IT"/>
              <a:pPr>
                <a:defRPr/>
              </a:pPr>
              <a:t>1</a:t>
            </a:fld>
            <a:endParaRPr lang="it-IT"/>
          </a:p>
        </p:txBody>
      </p:sp>
      <p:sp>
        <p:nvSpPr>
          <p:cNvPr id="1741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it-IT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2"/>
          <p:cNvSpPr>
            <a:spLocks noGrp="1"/>
          </p:cNvSpPr>
          <p:nvPr>
            <p:ph type="title"/>
          </p:nvPr>
        </p:nvSpPr>
        <p:spPr>
          <a:xfrm>
            <a:off x="628650" y="4354830"/>
            <a:ext cx="7886700" cy="1473698"/>
          </a:xfrm>
          <a:prstGeom prst="rect">
            <a:avLst/>
          </a:prstGeom>
        </p:spPr>
        <p:txBody>
          <a:bodyPr/>
          <a:lstStyle>
            <a:lvl1pPr algn="ctr">
              <a:lnSpc>
                <a:spcPct val="114000"/>
              </a:lnSpc>
              <a:defRPr lang="it-IT" sz="2402" b="1" kern="1200" spc="41" dirty="0" smtClean="0">
                <a:solidFill>
                  <a:srgbClr val="1A2C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Calibri"/>
                <a:cs typeface="+mj-cs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12" name="Rettangolo arrotondato 11"/>
          <p:cNvSpPr/>
          <p:nvPr/>
        </p:nvSpPr>
        <p:spPr>
          <a:xfrm>
            <a:off x="628650" y="6361200"/>
            <a:ext cx="7886700" cy="354330"/>
          </a:xfrm>
          <a:prstGeom prst="roundRect">
            <a:avLst/>
          </a:prstGeom>
          <a:solidFill>
            <a:srgbClr val="FF9C00"/>
          </a:solidFill>
          <a:ln>
            <a:solidFill>
              <a:srgbClr val="FF9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764"/>
          </a:p>
        </p:txBody>
      </p:sp>
      <p:sp>
        <p:nvSpPr>
          <p:cNvPr id="13" name="CasellaDiTesto 12"/>
          <p:cNvSpPr txBox="1"/>
          <p:nvPr/>
        </p:nvSpPr>
        <p:spPr>
          <a:xfrm>
            <a:off x="628650" y="6374228"/>
            <a:ext cx="1215562" cy="2268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874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</a:rPr>
              <a:t>www.synclab.it</a:t>
            </a:r>
            <a:endParaRPr lang="it-IT" sz="764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843862" y="6376978"/>
            <a:ext cx="671489" cy="226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874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</a:rPr>
              <a:t>© 2017</a:t>
            </a:r>
            <a:endParaRPr lang="it-IT" sz="874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042" y="1"/>
            <a:ext cx="3217919" cy="429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4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51A3-883B-5A4F-84F7-9EE56119DF57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CD1D-F2DD-9B4F-8F57-2354942DC4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8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1479479"/>
            <a:ext cx="1971676" cy="4697484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1479479"/>
            <a:ext cx="5800726" cy="4697484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51A3-883B-5A4F-84F7-9EE56119DF57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CD1D-F2DD-9B4F-8F57-2354942DC4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85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 txBox="1"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300"/>
              <a:buFont typeface="Verdana"/>
              <a:buNone/>
              <a:defRPr sz="2184" b="1" i="1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15" name="Google Shape;15;p2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291"/>
              </a:spcBef>
              <a:spcAft>
                <a:spcPts val="0"/>
              </a:spcAft>
              <a:buClr>
                <a:srgbClr val="000066"/>
              </a:buClr>
              <a:buSzPts val="2200"/>
              <a:buNone/>
              <a:defRPr sz="1456" b="1" i="1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spcBef>
                <a:spcPts val="410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57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/>
          </a:p>
        </p:txBody>
      </p:sp>
      <p:sp>
        <p:nvSpPr>
          <p:cNvPr id="16" name="Google Shape;16;p26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A9A51A3-883B-5A4F-84F7-9EE56119DF57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17" name="Google Shape;17;p26"/>
          <p:cNvSpPr txBox="1">
            <a:spLocks noGrp="1"/>
          </p:cNvSpPr>
          <p:nvPr>
            <p:ph type="ftr" idx="11"/>
          </p:nvPr>
        </p:nvSpPr>
        <p:spPr>
          <a:xfrm>
            <a:off x="3124200" y="6375474"/>
            <a:ext cx="2895600" cy="32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56" b="1" i="1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it-IT"/>
          </a:p>
        </p:txBody>
      </p:sp>
      <p:sp>
        <p:nvSpPr>
          <p:cNvPr id="18" name="Google Shape;18;p26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E4FCD1D-F2DD-9B4F-8F57-2354942DC4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8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799709" y="107756"/>
            <a:ext cx="3544585" cy="127525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51A3-883B-5A4F-84F7-9EE56119DF57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CD1D-F2DD-9B4F-8F57-2354942DC4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7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310">
                <a:solidFill>
                  <a:schemeClr val="tx1">
                    <a:tint val="75000"/>
                  </a:schemeClr>
                </a:solidFill>
              </a:defRPr>
            </a:lvl1pPr>
            <a:lvl2pPr marL="249624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2pPr>
            <a:lvl3pPr marL="499249" indent="0">
              <a:buNone/>
              <a:defRPr sz="982">
                <a:solidFill>
                  <a:schemeClr val="tx1">
                    <a:tint val="75000"/>
                  </a:schemeClr>
                </a:solidFill>
              </a:defRPr>
            </a:lvl3pPr>
            <a:lvl4pPr marL="748873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4pPr>
            <a:lvl5pPr marL="998498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5pPr>
            <a:lvl6pPr marL="1248122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6pPr>
            <a:lvl7pPr marL="1497746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7pPr>
            <a:lvl8pPr marL="1747370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8pPr>
            <a:lvl9pPr marL="1996995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51A3-883B-5A4F-84F7-9EE56119DF57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CD1D-F2DD-9B4F-8F57-2354942DC4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5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51A3-883B-5A4F-84F7-9EE56119DF57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CD1D-F2DD-9B4F-8F57-2354942DC4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9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10" b="1"/>
            </a:lvl1pPr>
            <a:lvl2pPr marL="249624" indent="0">
              <a:buNone/>
              <a:defRPr sz="1092" b="1"/>
            </a:lvl2pPr>
            <a:lvl3pPr marL="499249" indent="0">
              <a:buNone/>
              <a:defRPr sz="982" b="1"/>
            </a:lvl3pPr>
            <a:lvl4pPr marL="748873" indent="0">
              <a:buNone/>
              <a:defRPr sz="874" b="1"/>
            </a:lvl4pPr>
            <a:lvl5pPr marL="998498" indent="0">
              <a:buNone/>
              <a:defRPr sz="874" b="1"/>
            </a:lvl5pPr>
            <a:lvl6pPr marL="1248122" indent="0">
              <a:buNone/>
              <a:defRPr sz="874" b="1"/>
            </a:lvl6pPr>
            <a:lvl7pPr marL="1497746" indent="0">
              <a:buNone/>
              <a:defRPr sz="874" b="1"/>
            </a:lvl7pPr>
            <a:lvl8pPr marL="1747370" indent="0">
              <a:buNone/>
              <a:defRPr sz="874" b="1"/>
            </a:lvl8pPr>
            <a:lvl9pPr marL="1996995" indent="0">
              <a:buNone/>
              <a:defRPr sz="874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310" b="1"/>
            </a:lvl1pPr>
            <a:lvl2pPr marL="249624" indent="0">
              <a:buNone/>
              <a:defRPr sz="1092" b="1"/>
            </a:lvl2pPr>
            <a:lvl3pPr marL="499249" indent="0">
              <a:buNone/>
              <a:defRPr sz="982" b="1"/>
            </a:lvl3pPr>
            <a:lvl4pPr marL="748873" indent="0">
              <a:buNone/>
              <a:defRPr sz="874" b="1"/>
            </a:lvl4pPr>
            <a:lvl5pPr marL="998498" indent="0">
              <a:buNone/>
              <a:defRPr sz="874" b="1"/>
            </a:lvl5pPr>
            <a:lvl6pPr marL="1248122" indent="0">
              <a:buNone/>
              <a:defRPr sz="874" b="1"/>
            </a:lvl6pPr>
            <a:lvl7pPr marL="1497746" indent="0">
              <a:buNone/>
              <a:defRPr sz="874" b="1"/>
            </a:lvl7pPr>
            <a:lvl8pPr marL="1747370" indent="0">
              <a:buNone/>
              <a:defRPr sz="874" b="1"/>
            </a:lvl8pPr>
            <a:lvl9pPr marL="1996995" indent="0">
              <a:buNone/>
              <a:defRPr sz="874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51A3-883B-5A4F-84F7-9EE56119DF57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CD1D-F2DD-9B4F-8F57-2354942DC4CC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Titolo 1"/>
          <p:cNvSpPr>
            <a:spLocks noGrp="1"/>
          </p:cNvSpPr>
          <p:nvPr>
            <p:ph type="title"/>
          </p:nvPr>
        </p:nvSpPr>
        <p:spPr>
          <a:xfrm>
            <a:off x="2799709" y="97482"/>
            <a:ext cx="3544585" cy="127525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603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51A3-883B-5A4F-84F7-9EE56119DF57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CD1D-F2DD-9B4F-8F57-2354942DC4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04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51A3-883B-5A4F-84F7-9EE56119DF57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CD1D-F2DD-9B4F-8F57-2354942DC4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7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1412696"/>
            <a:ext cx="2949179" cy="1600200"/>
          </a:xfrm>
        </p:spPr>
        <p:txBody>
          <a:bodyPr anchor="b"/>
          <a:lstStyle>
            <a:lvl1pPr>
              <a:defRPr sz="1748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391" y="2057400"/>
            <a:ext cx="4629150" cy="3803650"/>
          </a:xfrm>
        </p:spPr>
        <p:txBody>
          <a:bodyPr/>
          <a:lstStyle>
            <a:lvl1pPr>
              <a:defRPr sz="1748"/>
            </a:lvl1pPr>
            <a:lvl2pPr>
              <a:defRPr sz="1529"/>
            </a:lvl2pPr>
            <a:lvl3pPr>
              <a:defRPr sz="1310"/>
            </a:lvl3pPr>
            <a:lvl4pPr>
              <a:defRPr sz="1092"/>
            </a:lvl4pPr>
            <a:lvl5pPr>
              <a:defRPr sz="1092"/>
            </a:lvl5pPr>
            <a:lvl6pPr>
              <a:defRPr sz="1092"/>
            </a:lvl6pPr>
            <a:lvl7pPr>
              <a:defRPr sz="1092"/>
            </a:lvl7pPr>
            <a:lvl8pPr>
              <a:defRPr sz="1092"/>
            </a:lvl8pPr>
            <a:lvl9pPr>
              <a:defRPr sz="1092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3051425"/>
            <a:ext cx="2949179" cy="2817563"/>
          </a:xfrm>
        </p:spPr>
        <p:txBody>
          <a:bodyPr/>
          <a:lstStyle>
            <a:lvl1pPr marL="0" indent="0">
              <a:buNone/>
              <a:defRPr sz="874"/>
            </a:lvl1pPr>
            <a:lvl2pPr marL="249624" indent="0">
              <a:buNone/>
              <a:defRPr sz="764"/>
            </a:lvl2pPr>
            <a:lvl3pPr marL="499249" indent="0">
              <a:buNone/>
              <a:defRPr sz="656"/>
            </a:lvl3pPr>
            <a:lvl4pPr marL="748873" indent="0">
              <a:buNone/>
              <a:defRPr sz="546"/>
            </a:lvl4pPr>
            <a:lvl5pPr marL="998498" indent="0">
              <a:buNone/>
              <a:defRPr sz="546"/>
            </a:lvl5pPr>
            <a:lvl6pPr marL="1248122" indent="0">
              <a:buNone/>
              <a:defRPr sz="546"/>
            </a:lvl6pPr>
            <a:lvl7pPr marL="1497746" indent="0">
              <a:buNone/>
              <a:defRPr sz="546"/>
            </a:lvl7pPr>
            <a:lvl8pPr marL="1747370" indent="0">
              <a:buNone/>
              <a:defRPr sz="546"/>
            </a:lvl8pPr>
            <a:lvl9pPr marL="1996995" indent="0">
              <a:buNone/>
              <a:defRPr sz="546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51A3-883B-5A4F-84F7-9EE56119DF57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CD1D-F2DD-9B4F-8F57-2354942DC4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7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1584788"/>
            <a:ext cx="2949179" cy="1600200"/>
          </a:xfrm>
        </p:spPr>
        <p:txBody>
          <a:bodyPr anchor="b"/>
          <a:lstStyle>
            <a:lvl1pPr>
              <a:defRPr sz="1748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391" y="2057400"/>
            <a:ext cx="4629150" cy="3803650"/>
          </a:xfrm>
        </p:spPr>
        <p:txBody>
          <a:bodyPr/>
          <a:lstStyle>
            <a:lvl1pPr marL="0" indent="0">
              <a:buNone/>
              <a:defRPr sz="1748"/>
            </a:lvl1pPr>
            <a:lvl2pPr marL="249624" indent="0">
              <a:buNone/>
              <a:defRPr sz="1529"/>
            </a:lvl2pPr>
            <a:lvl3pPr marL="499249" indent="0">
              <a:buNone/>
              <a:defRPr sz="1310"/>
            </a:lvl3pPr>
            <a:lvl4pPr marL="748873" indent="0">
              <a:buNone/>
              <a:defRPr sz="1092"/>
            </a:lvl4pPr>
            <a:lvl5pPr marL="998498" indent="0">
              <a:buNone/>
              <a:defRPr sz="1092"/>
            </a:lvl5pPr>
            <a:lvl6pPr marL="1248122" indent="0">
              <a:buNone/>
              <a:defRPr sz="1092"/>
            </a:lvl6pPr>
            <a:lvl7pPr marL="1497746" indent="0">
              <a:buNone/>
              <a:defRPr sz="1092"/>
            </a:lvl7pPr>
            <a:lvl8pPr marL="1747370" indent="0">
              <a:buNone/>
              <a:defRPr sz="1092"/>
            </a:lvl8pPr>
            <a:lvl9pPr marL="1996995" indent="0">
              <a:buNone/>
              <a:defRPr sz="1092"/>
            </a:lvl9pPr>
          </a:lstStyle>
          <a:p>
            <a:r>
              <a:rPr lang="it-IT" smtClean="0"/>
              <a:t>Fare clic sull'icona per inserire un'immagine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3184989"/>
            <a:ext cx="2949179" cy="2683999"/>
          </a:xfrm>
        </p:spPr>
        <p:txBody>
          <a:bodyPr/>
          <a:lstStyle>
            <a:lvl1pPr marL="0" indent="0">
              <a:buNone/>
              <a:defRPr sz="874"/>
            </a:lvl1pPr>
            <a:lvl2pPr marL="249624" indent="0">
              <a:buNone/>
              <a:defRPr sz="764"/>
            </a:lvl2pPr>
            <a:lvl3pPr marL="499249" indent="0">
              <a:buNone/>
              <a:defRPr sz="656"/>
            </a:lvl3pPr>
            <a:lvl4pPr marL="748873" indent="0">
              <a:buNone/>
              <a:defRPr sz="546"/>
            </a:lvl4pPr>
            <a:lvl5pPr marL="998498" indent="0">
              <a:buNone/>
              <a:defRPr sz="546"/>
            </a:lvl5pPr>
            <a:lvl6pPr marL="1248122" indent="0">
              <a:buNone/>
              <a:defRPr sz="546"/>
            </a:lvl6pPr>
            <a:lvl7pPr marL="1497746" indent="0">
              <a:buNone/>
              <a:defRPr sz="546"/>
            </a:lvl7pPr>
            <a:lvl8pPr marL="1747370" indent="0">
              <a:buNone/>
              <a:defRPr sz="546"/>
            </a:lvl8pPr>
            <a:lvl9pPr marL="1996995" indent="0">
              <a:buNone/>
              <a:defRPr sz="546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51A3-883B-5A4F-84F7-9EE56119DF57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CD1D-F2DD-9B4F-8F57-2354942DC4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arrotondato 7"/>
          <p:cNvSpPr/>
          <p:nvPr/>
        </p:nvSpPr>
        <p:spPr>
          <a:xfrm>
            <a:off x="628650" y="6361886"/>
            <a:ext cx="7886700" cy="354330"/>
          </a:xfrm>
          <a:prstGeom prst="roundRect">
            <a:avLst/>
          </a:prstGeom>
          <a:solidFill>
            <a:srgbClr val="FF9C00"/>
          </a:solidFill>
          <a:ln>
            <a:solidFill>
              <a:srgbClr val="FF9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764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874" kern="120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1A9A51A3-883B-5A4F-84F7-9EE56119DF57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874" kern="1200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499249" rtl="0" eaLnBrk="1" latinLnBrk="0" hangingPunct="1">
              <a:defRPr lang="it-IT" sz="874" kern="120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0E4FCD1D-F2DD-9B4F-8F57-2354942DC4CC}" type="slidenum">
              <a:rPr lang="en-US" smtClean="0"/>
              <a:t>‹N›</a:t>
            </a:fld>
            <a:endParaRPr lang="en-US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799709" y="107949"/>
            <a:ext cx="3544585" cy="1275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20546"/>
            <a:ext cx="2083118" cy="85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0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 spd="med">
    <p:fade/>
  </p:transition>
  <p:txStyles>
    <p:titleStyle>
      <a:lvl1pPr algn="ctr" defTabSz="499249" rtl="0" eaLnBrk="1" latinLnBrk="0" hangingPunct="1">
        <a:lnSpc>
          <a:spcPct val="90000"/>
        </a:lnSpc>
        <a:spcBef>
          <a:spcPct val="0"/>
        </a:spcBef>
        <a:buNone/>
        <a:defRPr sz="1748" kern="1200">
          <a:solidFill>
            <a:srgbClr val="1A2C4B"/>
          </a:solidFill>
          <a:latin typeface="+mj-lt"/>
          <a:ea typeface="+mj-ea"/>
          <a:cs typeface="+mj-cs"/>
        </a:defRPr>
      </a:lvl1pPr>
    </p:titleStyle>
    <p:bodyStyle>
      <a:lvl1pPr marL="124812" indent="-124812" algn="l" defTabSz="499249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529" kern="1200">
          <a:solidFill>
            <a:srgbClr val="1A2C4B"/>
          </a:solidFill>
          <a:latin typeface="+mn-lt"/>
          <a:ea typeface="+mn-ea"/>
          <a:cs typeface="+mn-cs"/>
        </a:defRPr>
      </a:lvl1pPr>
      <a:lvl2pPr marL="374437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1310" kern="1200">
          <a:solidFill>
            <a:srgbClr val="FF9C00"/>
          </a:solidFill>
          <a:latin typeface="+mn-lt"/>
          <a:ea typeface="+mn-ea"/>
          <a:cs typeface="+mn-cs"/>
        </a:defRPr>
      </a:lvl2pPr>
      <a:lvl3pPr marL="624061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1092" kern="1200">
          <a:solidFill>
            <a:srgbClr val="1A2C4B"/>
          </a:solidFill>
          <a:latin typeface="+mn-lt"/>
          <a:ea typeface="+mn-ea"/>
          <a:cs typeface="+mn-cs"/>
        </a:defRPr>
      </a:lvl3pPr>
      <a:lvl4pPr marL="873686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rgbClr val="FF9C00"/>
          </a:solidFill>
          <a:latin typeface="+mn-lt"/>
          <a:ea typeface="+mn-ea"/>
          <a:cs typeface="+mn-cs"/>
        </a:defRPr>
      </a:lvl4pPr>
      <a:lvl5pPr marL="1123310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rgbClr val="1A2C4B"/>
          </a:solidFill>
          <a:latin typeface="+mn-lt"/>
          <a:ea typeface="+mn-ea"/>
          <a:cs typeface="+mn-cs"/>
        </a:defRPr>
      </a:lvl5pPr>
      <a:lvl6pPr marL="1372934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6pPr>
      <a:lvl7pPr marL="1622558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7pPr>
      <a:lvl8pPr marL="1872182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8pPr>
      <a:lvl9pPr marL="2121807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1pPr>
      <a:lvl2pPr marL="249624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2pPr>
      <a:lvl3pPr marL="499249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3pPr>
      <a:lvl4pPr marL="748873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4pPr>
      <a:lvl5pPr marL="998498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5pPr>
      <a:lvl6pPr marL="1248122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6pPr>
      <a:lvl7pPr marL="1497746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7pPr>
      <a:lvl8pPr marL="1747370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8pPr>
      <a:lvl9pPr marL="1996995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ctrTitle"/>
          </p:nvPr>
        </p:nvSpPr>
        <p:spPr>
          <a:xfrm>
            <a:off x="274638" y="2263277"/>
            <a:ext cx="8391525" cy="16430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t-IT" sz="3600" spc="300" dirty="0">
                <a:solidFill>
                  <a:srgbClr val="FFC000"/>
                </a:solidFill>
                <a:latin typeface="Impact" pitchFamily="34" charset="0"/>
              </a:rPr>
              <a:t>Corso JAVA</a:t>
            </a:r>
            <a:r>
              <a:rPr lang="it-IT" sz="2800" spc="300" dirty="0">
                <a:solidFill>
                  <a:srgbClr val="FFC000"/>
                </a:solidFill>
                <a:latin typeface="Impact" pitchFamily="34" charset="0"/>
              </a:rPr>
              <a:t/>
            </a:r>
            <a:br>
              <a:rPr lang="it-IT" sz="2800" spc="300" dirty="0">
                <a:solidFill>
                  <a:srgbClr val="FFC000"/>
                </a:solidFill>
                <a:latin typeface="Impact" pitchFamily="34" charset="0"/>
              </a:rPr>
            </a:br>
            <a:r>
              <a:rPr lang="it-IT" sz="2800" spc="300" dirty="0" smtClean="0">
                <a:solidFill>
                  <a:srgbClr val="FFC000"/>
                </a:solidFill>
                <a:latin typeface="Impact" pitchFamily="34" charset="0"/>
              </a:rPr>
              <a:t>La gestione degli errori e </a:t>
            </a:r>
            <a:r>
              <a:rPr lang="it-IT" sz="2800" spc="300" dirty="0" err="1" smtClean="0">
                <a:solidFill>
                  <a:srgbClr val="FFC000"/>
                </a:solidFill>
                <a:latin typeface="Impact" pitchFamily="34" charset="0"/>
              </a:rPr>
              <a:t>Assertion</a:t>
            </a:r>
            <a:r>
              <a:rPr lang="it-IT" sz="2800" spc="300" dirty="0" smtClean="0">
                <a:solidFill>
                  <a:srgbClr val="FFC000"/>
                </a:solidFill>
                <a:latin typeface="Impact" pitchFamily="34" charset="0"/>
              </a:rPr>
              <a:t/>
            </a:r>
            <a:br>
              <a:rPr lang="it-IT" sz="2800" spc="300" dirty="0" smtClean="0">
                <a:solidFill>
                  <a:srgbClr val="FFC000"/>
                </a:solidFill>
                <a:latin typeface="Impact" pitchFamily="34" charset="0"/>
              </a:rPr>
            </a:br>
            <a:r>
              <a:rPr lang="it-IT" sz="1400" dirty="0" smtClean="0">
                <a:solidFill>
                  <a:schemeClr val="accent1"/>
                </a:solidFill>
                <a:latin typeface="Arial" charset="0"/>
              </a:rPr>
              <a:t> </a:t>
            </a:r>
            <a:endParaRPr lang="it-IT" sz="2000" dirty="0">
              <a:solidFill>
                <a:schemeClr val="accent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5562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89719"/>
            <a:ext cx="7010400" cy="609600"/>
          </a:xfrm>
        </p:spPr>
        <p:txBody>
          <a:bodyPr>
            <a:normAutofit/>
          </a:bodyPr>
          <a:lstStyle/>
          <a:p>
            <a:r>
              <a:rPr lang="it-IT" sz="3200" b="1" dirty="0">
                <a:solidFill>
                  <a:srgbClr val="FFC000"/>
                </a:solidFill>
              </a:rPr>
              <a:t>Lanciare una eccezione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27200"/>
            <a:ext cx="7740073" cy="42672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it-IT" sz="2400" dirty="0">
                <a:solidFill>
                  <a:srgbClr val="F2700E"/>
                </a:solidFill>
              </a:rPr>
              <a:t>Trovare</a:t>
            </a:r>
            <a:r>
              <a:rPr lang="it-IT" sz="2400" dirty="0"/>
              <a:t> una classe di eccezioni appropriata</a:t>
            </a:r>
          </a:p>
          <a:p>
            <a:pPr>
              <a:lnSpc>
                <a:spcPct val="70000"/>
              </a:lnSpc>
            </a:pPr>
            <a:r>
              <a:rPr lang="it-IT" sz="2400" dirty="0">
                <a:solidFill>
                  <a:srgbClr val="F2700E"/>
                </a:solidFill>
              </a:rPr>
              <a:t>Creare</a:t>
            </a:r>
            <a:r>
              <a:rPr lang="it-IT" sz="2400" dirty="0"/>
              <a:t> un oggetto di quella classe.</a:t>
            </a:r>
          </a:p>
          <a:p>
            <a:pPr>
              <a:lnSpc>
                <a:spcPct val="70000"/>
              </a:lnSpc>
            </a:pPr>
            <a:endParaRPr lang="it-IT" sz="2400" dirty="0">
              <a:latin typeface="Courier New" charset="0"/>
            </a:endParaRPr>
          </a:p>
          <a:p>
            <a:pPr>
              <a:lnSpc>
                <a:spcPct val="70000"/>
              </a:lnSpc>
              <a:buFont typeface="Wingdings" charset="0"/>
              <a:buNone/>
            </a:pPr>
            <a:r>
              <a:rPr lang="it-IT" sz="2000" b="1" dirty="0" err="1">
                <a:latin typeface="Courier New" charset="0"/>
              </a:rPr>
              <a:t>String</a:t>
            </a:r>
            <a:r>
              <a:rPr lang="it-IT" sz="2000" b="1" dirty="0">
                <a:latin typeface="Courier New" charset="0"/>
              </a:rPr>
              <a:t> </a:t>
            </a:r>
            <a:r>
              <a:rPr lang="it-IT" sz="2000" b="1" dirty="0" err="1">
                <a:latin typeface="Courier New" charset="0"/>
              </a:rPr>
              <a:t>readData</a:t>
            </a:r>
            <a:r>
              <a:rPr lang="it-IT" sz="2000" b="1" dirty="0">
                <a:latin typeface="Courier New" charset="0"/>
              </a:rPr>
              <a:t>(</a:t>
            </a:r>
            <a:r>
              <a:rPr lang="it-IT" sz="2000" b="1" dirty="0" err="1">
                <a:latin typeface="Courier New" charset="0"/>
              </a:rPr>
              <a:t>BufferedReader</a:t>
            </a:r>
            <a:r>
              <a:rPr lang="it-IT" sz="2000" b="1" dirty="0">
                <a:latin typeface="Courier New" charset="0"/>
              </a:rPr>
              <a:t> in) </a:t>
            </a:r>
            <a:r>
              <a:rPr lang="it-IT" sz="2000" b="1" dirty="0" err="1">
                <a:solidFill>
                  <a:schemeClr val="folHlink"/>
                </a:solidFill>
                <a:latin typeface="Courier New" charset="0"/>
              </a:rPr>
              <a:t>throws</a:t>
            </a:r>
            <a:r>
              <a:rPr lang="it-IT" sz="2000" b="1" dirty="0">
                <a:latin typeface="Courier New" charset="0"/>
              </a:rPr>
              <a:t> </a:t>
            </a:r>
            <a:r>
              <a:rPr lang="it-IT" sz="2000" b="1" dirty="0" err="1">
                <a:latin typeface="Courier New" charset="0"/>
              </a:rPr>
              <a:t>EOFException</a:t>
            </a:r>
            <a:endParaRPr lang="it-IT" sz="2000" b="1" dirty="0">
              <a:latin typeface="Courier New" charset="0"/>
            </a:endParaRPr>
          </a:p>
          <a:p>
            <a:pPr>
              <a:lnSpc>
                <a:spcPct val="70000"/>
              </a:lnSpc>
              <a:buFont typeface="Wingdings" charset="0"/>
              <a:buNone/>
            </a:pPr>
            <a:r>
              <a:rPr lang="it-IT" sz="2000" b="1" dirty="0">
                <a:latin typeface="Courier New" charset="0"/>
              </a:rPr>
              <a:t>{ …</a:t>
            </a:r>
          </a:p>
          <a:p>
            <a:pPr>
              <a:lnSpc>
                <a:spcPct val="70000"/>
              </a:lnSpc>
              <a:buFont typeface="Wingdings" charset="0"/>
              <a:buNone/>
            </a:pPr>
            <a:r>
              <a:rPr lang="it-IT" sz="2000" b="1" dirty="0">
                <a:latin typeface="Courier New" charset="0"/>
              </a:rPr>
              <a:t>  </a:t>
            </a:r>
            <a:r>
              <a:rPr lang="it-IT" sz="2000" b="1" dirty="0" err="1">
                <a:latin typeface="Courier New" charset="0"/>
              </a:rPr>
              <a:t>while</a:t>
            </a:r>
            <a:r>
              <a:rPr lang="it-IT" sz="2000" b="1" dirty="0">
                <a:latin typeface="Courier New" charset="0"/>
              </a:rPr>
              <a:t> (…)</a:t>
            </a:r>
          </a:p>
          <a:p>
            <a:pPr>
              <a:lnSpc>
                <a:spcPct val="70000"/>
              </a:lnSpc>
              <a:buFont typeface="Wingdings" charset="0"/>
              <a:buNone/>
            </a:pPr>
            <a:r>
              <a:rPr lang="it-IT" sz="2000" b="1" dirty="0">
                <a:latin typeface="Courier New" charset="0"/>
              </a:rPr>
              <a:t>  {</a:t>
            </a:r>
            <a:r>
              <a:rPr lang="it-IT" sz="2000" b="1" dirty="0" err="1">
                <a:latin typeface="Courier New" charset="0"/>
              </a:rPr>
              <a:t>if</a:t>
            </a:r>
            <a:r>
              <a:rPr lang="it-IT" sz="2000" b="1" dirty="0">
                <a:latin typeface="Courier New" charset="0"/>
              </a:rPr>
              <a:t> (</a:t>
            </a:r>
            <a:r>
              <a:rPr lang="it-IT" sz="2000" b="1" dirty="0" err="1">
                <a:latin typeface="Courier New" charset="0"/>
              </a:rPr>
              <a:t>ch</a:t>
            </a:r>
            <a:r>
              <a:rPr lang="it-IT" sz="2000" b="1" dirty="0">
                <a:latin typeface="Courier New" charset="0"/>
              </a:rPr>
              <a:t> ==-1)//raggiunto l’errore</a:t>
            </a:r>
          </a:p>
          <a:p>
            <a:pPr>
              <a:lnSpc>
                <a:spcPct val="70000"/>
              </a:lnSpc>
              <a:buFont typeface="Wingdings" charset="0"/>
              <a:buNone/>
            </a:pPr>
            <a:r>
              <a:rPr lang="it-IT" sz="2000" b="1" dirty="0">
                <a:latin typeface="Courier New" charset="0"/>
              </a:rPr>
              <a:t>		{</a:t>
            </a:r>
            <a:r>
              <a:rPr lang="it-IT" sz="2000" b="1" dirty="0" err="1">
                <a:latin typeface="Courier New" charset="0"/>
              </a:rPr>
              <a:t>if</a:t>
            </a:r>
            <a:r>
              <a:rPr lang="it-IT" sz="2000" b="1" dirty="0">
                <a:latin typeface="Courier New" charset="0"/>
              </a:rPr>
              <a:t> (</a:t>
            </a:r>
            <a:r>
              <a:rPr lang="it-IT" sz="2000" b="1" dirty="0" err="1">
                <a:latin typeface="Courier New" charset="0"/>
              </a:rPr>
              <a:t>n</a:t>
            </a:r>
            <a:r>
              <a:rPr lang="it-IT" sz="2000" b="1" dirty="0">
                <a:latin typeface="Courier New" charset="0"/>
              </a:rPr>
              <a:t>&lt;</a:t>
            </a:r>
            <a:r>
              <a:rPr lang="it-IT" sz="2000" b="1" dirty="0" err="1">
                <a:latin typeface="Courier New" charset="0"/>
              </a:rPr>
              <a:t>len</a:t>
            </a:r>
            <a:r>
              <a:rPr lang="it-IT" sz="2000" b="1" dirty="0">
                <a:latin typeface="Courier New" charset="0"/>
              </a:rPr>
              <a:t>)</a:t>
            </a:r>
          </a:p>
          <a:p>
            <a:pPr>
              <a:lnSpc>
                <a:spcPct val="70000"/>
              </a:lnSpc>
              <a:buFont typeface="Wingdings" charset="0"/>
              <a:buNone/>
            </a:pPr>
            <a:r>
              <a:rPr lang="it-IT" sz="2000" b="1" dirty="0">
                <a:latin typeface="Courier New" charset="0"/>
              </a:rPr>
              <a:t>		     </a:t>
            </a:r>
            <a:r>
              <a:rPr lang="it-IT" sz="2000" b="1" dirty="0" err="1">
                <a:solidFill>
                  <a:schemeClr val="folHlink"/>
                </a:solidFill>
                <a:latin typeface="Courier New" charset="0"/>
              </a:rPr>
              <a:t>throw</a:t>
            </a:r>
            <a:r>
              <a:rPr lang="it-IT" sz="2000" b="1" dirty="0">
                <a:latin typeface="Courier New" charset="0"/>
              </a:rPr>
              <a:t> new </a:t>
            </a:r>
            <a:r>
              <a:rPr lang="it-IT" sz="2000" b="1" dirty="0" err="1">
                <a:latin typeface="Courier New" charset="0"/>
              </a:rPr>
              <a:t>EOFException</a:t>
            </a:r>
            <a:r>
              <a:rPr lang="it-IT" sz="2000" b="1" dirty="0">
                <a:latin typeface="Courier New" charset="0"/>
              </a:rPr>
              <a:t>();	</a:t>
            </a:r>
            <a:endParaRPr lang="it-IT" sz="2000" b="1" dirty="0"/>
          </a:p>
          <a:p>
            <a:pPr>
              <a:lnSpc>
                <a:spcPct val="70000"/>
              </a:lnSpc>
              <a:buFont typeface="Wingdings" charset="0"/>
              <a:buNone/>
            </a:pPr>
            <a:r>
              <a:rPr lang="it-IT" sz="2000" b="1" dirty="0">
                <a:latin typeface="Courier New" charset="0"/>
              </a:rPr>
              <a:t>		}</a:t>
            </a:r>
          </a:p>
          <a:p>
            <a:pPr>
              <a:lnSpc>
                <a:spcPct val="70000"/>
              </a:lnSpc>
              <a:buFont typeface="Wingdings" charset="0"/>
              <a:buNone/>
            </a:pPr>
            <a:r>
              <a:rPr lang="it-IT" sz="2000" b="1" dirty="0">
                <a:latin typeface="Courier New" charset="0"/>
              </a:rPr>
              <a:t>		…</a:t>
            </a:r>
          </a:p>
          <a:p>
            <a:pPr>
              <a:lnSpc>
                <a:spcPct val="70000"/>
              </a:lnSpc>
              <a:buFont typeface="Wingdings" charset="0"/>
              <a:buNone/>
            </a:pPr>
            <a:r>
              <a:rPr lang="it-IT" sz="2000" b="1" dirty="0">
                <a:latin typeface="Courier New" charset="0"/>
              </a:rPr>
              <a:t>	}</a:t>
            </a:r>
          </a:p>
          <a:p>
            <a:pPr>
              <a:lnSpc>
                <a:spcPct val="70000"/>
              </a:lnSpc>
              <a:buFont typeface="Wingdings" charset="0"/>
              <a:buNone/>
            </a:pPr>
            <a:r>
              <a:rPr lang="it-IT" sz="2000" b="1" dirty="0">
                <a:latin typeface="Courier New" charset="0"/>
              </a:rPr>
              <a:t>	</a:t>
            </a:r>
            <a:r>
              <a:rPr lang="it-IT" sz="2000" b="1" dirty="0" err="1">
                <a:latin typeface="Courier New" charset="0"/>
              </a:rPr>
              <a:t>return</a:t>
            </a:r>
            <a:r>
              <a:rPr lang="it-IT" sz="2000" b="1" dirty="0">
                <a:latin typeface="Courier New" charset="0"/>
              </a:rPr>
              <a:t> </a:t>
            </a:r>
            <a:r>
              <a:rPr lang="it-IT" sz="2000" b="1" dirty="0" err="1">
                <a:latin typeface="Courier New" charset="0"/>
              </a:rPr>
              <a:t>s</a:t>
            </a:r>
            <a:r>
              <a:rPr lang="it-IT" sz="2000" b="1" dirty="0">
                <a:latin typeface="Courier New" charset="0"/>
              </a:rPr>
              <a:t>;</a:t>
            </a:r>
          </a:p>
          <a:p>
            <a:pPr>
              <a:lnSpc>
                <a:spcPct val="70000"/>
              </a:lnSpc>
              <a:buFont typeface="Wingdings" charset="0"/>
              <a:buNone/>
            </a:pPr>
            <a:r>
              <a:rPr lang="it-IT" sz="2000" b="1" dirty="0">
                <a:latin typeface="Courier New" charset="0"/>
              </a:rPr>
              <a:t>}</a:t>
            </a:r>
            <a:endParaRPr lang="it-IT" sz="2000" b="1" dirty="0"/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7235825" y="3860800"/>
            <a:ext cx="18272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800" b="1"/>
              <a:t>Dichiarazione </a:t>
            </a:r>
          </a:p>
          <a:p>
            <a:r>
              <a:rPr lang="it-IT" sz="1800" b="1"/>
              <a:t>tipo eccezione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4305157" y="5516562"/>
            <a:ext cx="35226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it-IT" sz="1800" b="1" dirty="0"/>
              <a:t>Creazione e rilancio dell’eccezione</a:t>
            </a:r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 flipH="1" flipV="1">
            <a:off x="3657600" y="4953000"/>
            <a:ext cx="1346200" cy="492125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 flipH="1" flipV="1">
            <a:off x="6877050" y="3357563"/>
            <a:ext cx="647700" cy="503237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008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99244"/>
            <a:ext cx="7620000" cy="762000"/>
          </a:xfrm>
        </p:spPr>
        <p:txBody>
          <a:bodyPr>
            <a:normAutofit/>
          </a:bodyPr>
          <a:lstStyle/>
          <a:p>
            <a:r>
              <a:rPr lang="it-IT" sz="3200" b="1" dirty="0">
                <a:solidFill>
                  <a:srgbClr val="FFC000"/>
                </a:solidFill>
              </a:rPr>
              <a:t>Eccezioni personalizzate</a:t>
            </a:r>
          </a:p>
        </p:txBody>
      </p:sp>
      <p:sp>
        <p:nvSpPr>
          <p:cNvPr id="74765" name="Text Box 13"/>
          <p:cNvSpPr txBox="1">
            <a:spLocks noChangeArrowheads="1"/>
          </p:cNvSpPr>
          <p:nvPr/>
        </p:nvSpPr>
        <p:spPr bwMode="auto">
          <a:xfrm>
            <a:off x="539750" y="1946275"/>
            <a:ext cx="806450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683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buFontTx/>
              <a:buChar char="•"/>
            </a:pPr>
            <a:r>
              <a:rPr lang="it-IT" sz="2000" i="0">
                <a:latin typeface="Tahoma" charset="0"/>
              </a:rPr>
              <a:t> Devono estendere Exception oppure una sua sottoclasse</a:t>
            </a:r>
          </a:p>
          <a:p>
            <a:pPr>
              <a:lnSpc>
                <a:spcPct val="90000"/>
              </a:lnSpc>
            </a:pPr>
            <a:endParaRPr lang="it-IT" sz="2000" i="0">
              <a:latin typeface="Tahoma" charset="0"/>
            </a:endParaRPr>
          </a:p>
          <a:p>
            <a:pPr>
              <a:lnSpc>
                <a:spcPct val="90000"/>
              </a:lnSpc>
              <a:buFontTx/>
              <a:buChar char="•"/>
            </a:pPr>
            <a:r>
              <a:rPr lang="it-IT" sz="2000" i="0">
                <a:latin typeface="Tahoma" charset="0"/>
              </a:rPr>
              <a:t> Dovrebbero avere nomi significativi per modellare errori/anomalie dell’applicazione</a:t>
            </a:r>
          </a:p>
          <a:p>
            <a:pPr>
              <a:lnSpc>
                <a:spcPct val="90000"/>
              </a:lnSpc>
            </a:pPr>
            <a:endParaRPr lang="it-IT" sz="2000" i="0">
              <a:latin typeface="Tahoma" charset="0"/>
            </a:endParaRPr>
          </a:p>
          <a:p>
            <a:pPr>
              <a:lnSpc>
                <a:spcPct val="90000"/>
              </a:lnSpc>
            </a:pPr>
            <a:endParaRPr lang="it-IT" sz="2000" i="0">
              <a:latin typeface="Tahoma" charset="0"/>
            </a:endParaRPr>
          </a:p>
          <a:p>
            <a:pPr>
              <a:lnSpc>
                <a:spcPct val="90000"/>
              </a:lnSpc>
            </a:pPr>
            <a:r>
              <a:rPr lang="it-IT" sz="1800" b="1" i="0">
                <a:latin typeface="Courier New" charset="0"/>
              </a:rPr>
              <a:t>public class MyException </a:t>
            </a:r>
            <a:r>
              <a:rPr lang="it-IT" sz="1800" b="1" i="0">
                <a:solidFill>
                  <a:schemeClr val="folHlink"/>
                </a:solidFill>
                <a:latin typeface="Courier New" charset="0"/>
              </a:rPr>
              <a:t>extends</a:t>
            </a:r>
            <a:r>
              <a:rPr lang="it-IT" sz="1800" b="1" i="0">
                <a:latin typeface="Courier New" charset="0"/>
              </a:rPr>
              <a:t> Exception</a:t>
            </a:r>
          </a:p>
          <a:p>
            <a:pPr>
              <a:lnSpc>
                <a:spcPct val="90000"/>
              </a:lnSpc>
            </a:pPr>
            <a:r>
              <a:rPr lang="it-IT" sz="1800" b="1" i="0">
                <a:latin typeface="Courier New" charset="0"/>
              </a:rPr>
              <a:t>{ </a:t>
            </a:r>
          </a:p>
          <a:p>
            <a:pPr>
              <a:lnSpc>
                <a:spcPct val="90000"/>
              </a:lnSpc>
            </a:pPr>
            <a:r>
              <a:rPr lang="it-IT" sz="1800" b="1" i="0">
                <a:latin typeface="Courier New" charset="0"/>
              </a:rPr>
              <a:t>  public MyException() </a:t>
            </a:r>
          </a:p>
          <a:p>
            <a:pPr>
              <a:lnSpc>
                <a:spcPct val="90000"/>
              </a:lnSpc>
            </a:pPr>
            <a:r>
              <a:rPr lang="it-IT" sz="1800" b="1" i="0">
                <a:latin typeface="Courier New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it-IT" sz="1800" b="1" i="0">
                <a:latin typeface="Courier New" charset="0"/>
              </a:rPr>
              <a:t>	</a:t>
            </a:r>
            <a:r>
              <a:rPr lang="it-IT" sz="1800" b="1" i="0">
                <a:solidFill>
                  <a:schemeClr val="folHlink"/>
                </a:solidFill>
                <a:latin typeface="Courier New" charset="0"/>
              </a:rPr>
              <a:t>super</a:t>
            </a:r>
            <a:r>
              <a:rPr lang="it-IT" sz="1800" b="1" i="0">
                <a:latin typeface="Courier New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it-IT" sz="1800" b="1" i="0">
                <a:latin typeface="Courier New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it-IT" sz="1800" b="1" i="0">
                <a:latin typeface="Courier New" charset="0"/>
              </a:rPr>
              <a:t>  public MyException(String reason)</a:t>
            </a:r>
          </a:p>
          <a:p>
            <a:pPr>
              <a:lnSpc>
                <a:spcPct val="80000"/>
              </a:lnSpc>
            </a:pPr>
            <a:r>
              <a:rPr lang="it-IT" sz="1800" b="1" i="0">
                <a:latin typeface="Courier New" charset="0"/>
              </a:rPr>
              <a:t>  { </a:t>
            </a:r>
          </a:p>
          <a:p>
            <a:pPr>
              <a:lnSpc>
                <a:spcPct val="90000"/>
              </a:lnSpc>
            </a:pPr>
            <a:r>
              <a:rPr lang="it-IT" sz="1800" b="1" i="0">
                <a:latin typeface="Courier New" charset="0"/>
              </a:rPr>
              <a:t>	</a:t>
            </a:r>
            <a:r>
              <a:rPr lang="it-IT" sz="1800" b="1" i="0">
                <a:solidFill>
                  <a:schemeClr val="folHlink"/>
                </a:solidFill>
                <a:latin typeface="Courier New" charset="0"/>
              </a:rPr>
              <a:t>super</a:t>
            </a:r>
            <a:r>
              <a:rPr lang="it-IT" sz="1800" b="1" i="0">
                <a:latin typeface="Courier New" charset="0"/>
              </a:rPr>
              <a:t>(reason);</a:t>
            </a:r>
          </a:p>
          <a:p>
            <a:pPr>
              <a:lnSpc>
                <a:spcPct val="70000"/>
              </a:lnSpc>
            </a:pPr>
            <a:r>
              <a:rPr lang="it-IT" sz="1800" b="1" i="0">
                <a:latin typeface="Courier New" charset="0"/>
              </a:rPr>
              <a:t>  }</a:t>
            </a:r>
          </a:p>
          <a:p>
            <a:pPr>
              <a:lnSpc>
                <a:spcPct val="70000"/>
              </a:lnSpc>
            </a:pPr>
            <a:r>
              <a:rPr lang="it-IT" sz="1800" b="1" i="0">
                <a:latin typeface="Courier New" charset="0"/>
              </a:rPr>
              <a:t>}</a:t>
            </a:r>
          </a:p>
        </p:txBody>
      </p:sp>
      <p:grpSp>
        <p:nvGrpSpPr>
          <p:cNvPr id="74769" name="Group 17"/>
          <p:cNvGrpSpPr>
            <a:grpSpLocks/>
          </p:cNvGrpSpPr>
          <p:nvPr/>
        </p:nvGrpSpPr>
        <p:grpSpPr bwMode="auto">
          <a:xfrm>
            <a:off x="6732588" y="3644900"/>
            <a:ext cx="2003425" cy="2160588"/>
            <a:chOff x="4150" y="2568"/>
            <a:chExt cx="1262" cy="1361"/>
          </a:xfrm>
        </p:grpSpPr>
        <p:sp>
          <p:nvSpPr>
            <p:cNvPr id="74766" name="Rectangle 14"/>
            <p:cNvSpPr>
              <a:spLocks noChangeArrowheads="1"/>
            </p:cNvSpPr>
            <p:nvPr/>
          </p:nvSpPr>
          <p:spPr bwMode="auto">
            <a:xfrm>
              <a:off x="4241" y="2568"/>
              <a:ext cx="1089" cy="363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it-IT" b="1" i="0">
                  <a:solidFill>
                    <a:schemeClr val="tx2"/>
                  </a:solidFill>
                  <a:latin typeface="Times New Roman" charset="0"/>
                </a:rPr>
                <a:t>Exception</a:t>
              </a:r>
            </a:p>
          </p:txBody>
        </p:sp>
        <p:sp>
          <p:nvSpPr>
            <p:cNvPr id="74767" name="Rectangle 15"/>
            <p:cNvSpPr>
              <a:spLocks noChangeArrowheads="1"/>
            </p:cNvSpPr>
            <p:nvPr/>
          </p:nvSpPr>
          <p:spPr bwMode="auto">
            <a:xfrm>
              <a:off x="4150" y="3566"/>
              <a:ext cx="1262" cy="363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it-IT" sz="2000" b="1" i="0">
                  <a:solidFill>
                    <a:schemeClr val="tx2"/>
                  </a:solidFill>
                  <a:latin typeface="Times New Roman" charset="0"/>
                </a:rPr>
                <a:t>MyException</a:t>
              </a:r>
            </a:p>
          </p:txBody>
        </p:sp>
        <p:sp>
          <p:nvSpPr>
            <p:cNvPr id="74768" name="Line 16"/>
            <p:cNvSpPr>
              <a:spLocks noChangeShapeType="1"/>
            </p:cNvSpPr>
            <p:nvPr/>
          </p:nvSpPr>
          <p:spPr bwMode="auto">
            <a:xfrm flipH="1" flipV="1">
              <a:off x="4785" y="3022"/>
              <a:ext cx="0" cy="4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93444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273" y="256598"/>
            <a:ext cx="7162800" cy="609600"/>
          </a:xfrm>
        </p:spPr>
        <p:txBody>
          <a:bodyPr>
            <a:normAutofit/>
          </a:bodyPr>
          <a:lstStyle/>
          <a:p>
            <a:r>
              <a:rPr lang="it-IT" sz="3200" b="1" dirty="0">
                <a:solidFill>
                  <a:srgbClr val="FFC000"/>
                </a:solidFill>
              </a:rPr>
              <a:t>Utilizzo di eccezioni personalizzate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057400"/>
            <a:ext cx="8458200" cy="4038600"/>
          </a:xfrm>
        </p:spPr>
        <p:txBody>
          <a:bodyPr/>
          <a:lstStyle/>
          <a:p>
            <a:pPr>
              <a:lnSpc>
                <a:spcPct val="70000"/>
              </a:lnSpc>
              <a:buFont typeface="Wingdings" charset="0"/>
              <a:buNone/>
            </a:pPr>
            <a:r>
              <a:rPr lang="it-IT" sz="2400" dirty="0"/>
              <a:t>A questo punto si può lanciare il proprio tipo di eccezione:</a:t>
            </a:r>
          </a:p>
          <a:p>
            <a:pPr>
              <a:lnSpc>
                <a:spcPct val="70000"/>
              </a:lnSpc>
              <a:buFont typeface="Wingdings" charset="0"/>
              <a:buNone/>
            </a:pPr>
            <a:endParaRPr lang="it-IT" sz="2400" dirty="0"/>
          </a:p>
          <a:p>
            <a:pPr>
              <a:lnSpc>
                <a:spcPct val="70000"/>
              </a:lnSpc>
              <a:buFont typeface="Wingdings" charset="0"/>
              <a:buNone/>
            </a:pPr>
            <a:r>
              <a:rPr lang="it-IT" sz="2400" b="1" dirty="0">
                <a:latin typeface="Courier New" charset="0"/>
              </a:rPr>
              <a:t>	</a:t>
            </a:r>
            <a:r>
              <a:rPr lang="it-IT" sz="1800" b="1" dirty="0">
                <a:latin typeface="Courier New" charset="0"/>
              </a:rPr>
              <a:t>public </a:t>
            </a:r>
            <a:r>
              <a:rPr lang="it-IT" sz="1800" b="1" dirty="0" err="1">
                <a:latin typeface="Courier New" charset="0"/>
              </a:rPr>
              <a:t>String</a:t>
            </a:r>
            <a:r>
              <a:rPr lang="it-IT" sz="1800" b="1" dirty="0">
                <a:latin typeface="Courier New" charset="0"/>
              </a:rPr>
              <a:t> </a:t>
            </a:r>
            <a:r>
              <a:rPr lang="it-IT" sz="1800" b="1" dirty="0" err="1">
                <a:latin typeface="Courier New" charset="0"/>
              </a:rPr>
              <a:t>myMethod</a:t>
            </a:r>
            <a:r>
              <a:rPr lang="it-IT" sz="1800" b="1" dirty="0">
                <a:latin typeface="Courier New" charset="0"/>
              </a:rPr>
              <a:t>(…)</a:t>
            </a:r>
            <a:r>
              <a:rPr lang="it-IT" sz="1800" b="1" dirty="0" err="1">
                <a:solidFill>
                  <a:schemeClr val="folHlink"/>
                </a:solidFill>
                <a:latin typeface="Courier New" charset="0"/>
              </a:rPr>
              <a:t>throws</a:t>
            </a:r>
            <a:r>
              <a:rPr lang="it-IT" sz="1800" b="1" dirty="0">
                <a:latin typeface="Courier New" charset="0"/>
              </a:rPr>
              <a:t> </a:t>
            </a:r>
            <a:r>
              <a:rPr lang="it-IT" sz="1800" b="1" dirty="0" err="1">
                <a:latin typeface="Courier New" charset="0"/>
              </a:rPr>
              <a:t>MyException</a:t>
            </a:r>
            <a:r>
              <a:rPr lang="it-IT" sz="1800" b="1" dirty="0">
                <a:latin typeface="Courier New" charset="0"/>
              </a:rPr>
              <a:t> </a:t>
            </a:r>
          </a:p>
          <a:p>
            <a:pPr>
              <a:lnSpc>
                <a:spcPct val="70000"/>
              </a:lnSpc>
              <a:buFont typeface="Wingdings" charset="0"/>
              <a:buNone/>
            </a:pPr>
            <a:r>
              <a:rPr lang="it-IT" sz="1800" b="1" dirty="0">
                <a:latin typeface="Courier New" charset="0"/>
              </a:rPr>
              <a:t>	{ 	</a:t>
            </a:r>
          </a:p>
          <a:p>
            <a:pPr>
              <a:lnSpc>
                <a:spcPct val="70000"/>
              </a:lnSpc>
              <a:buFont typeface="Wingdings" charset="0"/>
              <a:buNone/>
            </a:pPr>
            <a:r>
              <a:rPr lang="it-IT" sz="1800" b="1" dirty="0">
                <a:latin typeface="Courier New" charset="0"/>
              </a:rPr>
              <a:t>		</a:t>
            </a:r>
            <a:r>
              <a:rPr lang="it-IT" sz="1800" b="1" dirty="0" err="1">
                <a:latin typeface="Courier New" charset="0"/>
              </a:rPr>
              <a:t>String</a:t>
            </a:r>
            <a:r>
              <a:rPr lang="it-IT" sz="1800" b="1" dirty="0">
                <a:latin typeface="Courier New" charset="0"/>
              </a:rPr>
              <a:t> </a:t>
            </a:r>
            <a:r>
              <a:rPr lang="it-IT" sz="1800" b="1" dirty="0" err="1">
                <a:latin typeface="Courier New" charset="0"/>
              </a:rPr>
              <a:t>s</a:t>
            </a:r>
            <a:r>
              <a:rPr lang="it-IT" sz="1800" b="1" dirty="0">
                <a:latin typeface="Courier New" charset="0"/>
              </a:rPr>
              <a:t>=“”;</a:t>
            </a:r>
          </a:p>
          <a:p>
            <a:pPr>
              <a:lnSpc>
                <a:spcPct val="70000"/>
              </a:lnSpc>
              <a:buFont typeface="Wingdings" charset="0"/>
              <a:buNone/>
            </a:pPr>
            <a:r>
              <a:rPr lang="it-IT" sz="1800" b="1" dirty="0">
                <a:latin typeface="Courier New" charset="0"/>
              </a:rPr>
              <a:t>		…</a:t>
            </a:r>
          </a:p>
          <a:p>
            <a:pPr>
              <a:lnSpc>
                <a:spcPct val="70000"/>
              </a:lnSpc>
              <a:buFont typeface="Wingdings" charset="0"/>
              <a:buNone/>
            </a:pPr>
            <a:r>
              <a:rPr lang="it-IT" sz="1800" b="1" dirty="0">
                <a:latin typeface="Courier New" charset="0"/>
              </a:rPr>
              <a:t>		…</a:t>
            </a:r>
          </a:p>
          <a:p>
            <a:pPr>
              <a:lnSpc>
                <a:spcPct val="70000"/>
              </a:lnSpc>
              <a:buFont typeface="Wingdings" charset="0"/>
              <a:buNone/>
            </a:pPr>
            <a:r>
              <a:rPr lang="it-IT" sz="1800" b="1" dirty="0">
                <a:latin typeface="Courier New" charset="0"/>
              </a:rPr>
              <a:t>		</a:t>
            </a:r>
            <a:r>
              <a:rPr lang="it-IT" sz="1800" b="1" dirty="0" err="1">
                <a:latin typeface="Courier New" charset="0"/>
              </a:rPr>
              <a:t>if</a:t>
            </a:r>
            <a:r>
              <a:rPr lang="it-IT" sz="1800" b="1" dirty="0">
                <a:latin typeface="Courier New" charset="0"/>
              </a:rPr>
              <a:t> (……)	</a:t>
            </a:r>
            <a:r>
              <a:rPr lang="it-IT" sz="1800" b="1" dirty="0">
                <a:solidFill>
                  <a:srgbClr val="339933"/>
                </a:solidFill>
                <a:latin typeface="Courier New" charset="0"/>
              </a:rPr>
              <a:t>//incontrato l’errore</a:t>
            </a:r>
          </a:p>
          <a:p>
            <a:pPr>
              <a:lnSpc>
                <a:spcPct val="70000"/>
              </a:lnSpc>
              <a:buFont typeface="Wingdings" charset="0"/>
              <a:buNone/>
            </a:pPr>
            <a:r>
              <a:rPr lang="it-IT" sz="1800" b="1" dirty="0">
                <a:latin typeface="Courier New" charset="0"/>
              </a:rPr>
              <a:t>	  	{</a:t>
            </a:r>
          </a:p>
          <a:p>
            <a:pPr>
              <a:lnSpc>
                <a:spcPct val="70000"/>
              </a:lnSpc>
              <a:buFont typeface="Wingdings" charset="0"/>
              <a:buNone/>
            </a:pPr>
            <a:r>
              <a:rPr lang="it-IT" sz="1800" b="1" dirty="0">
                <a:latin typeface="Courier New" charset="0"/>
              </a:rPr>
              <a:t>		   </a:t>
            </a:r>
            <a:r>
              <a:rPr lang="it-IT" sz="1800" b="1" dirty="0" err="1">
                <a:solidFill>
                  <a:schemeClr val="folHlink"/>
                </a:solidFill>
                <a:latin typeface="Courier New" charset="0"/>
              </a:rPr>
              <a:t>throw</a:t>
            </a:r>
            <a:r>
              <a:rPr lang="it-IT" sz="1800" b="1" dirty="0">
                <a:latin typeface="Courier New" charset="0"/>
              </a:rPr>
              <a:t> </a:t>
            </a:r>
            <a:r>
              <a:rPr lang="it-IT" sz="1800" b="1" dirty="0">
                <a:solidFill>
                  <a:schemeClr val="folHlink"/>
                </a:solidFill>
                <a:latin typeface="Courier New" charset="0"/>
              </a:rPr>
              <a:t>new</a:t>
            </a:r>
            <a:r>
              <a:rPr lang="it-IT" sz="1800" b="1" dirty="0">
                <a:latin typeface="Courier New" charset="0"/>
              </a:rPr>
              <a:t> </a:t>
            </a:r>
            <a:r>
              <a:rPr lang="it-IT" sz="1800" b="1" dirty="0" err="1">
                <a:latin typeface="Courier New" charset="0"/>
              </a:rPr>
              <a:t>MyException</a:t>
            </a:r>
            <a:r>
              <a:rPr lang="it-IT" sz="1800" b="1" dirty="0">
                <a:latin typeface="Courier New" charset="0"/>
              </a:rPr>
              <a:t>();</a:t>
            </a:r>
          </a:p>
          <a:p>
            <a:pPr>
              <a:lnSpc>
                <a:spcPct val="70000"/>
              </a:lnSpc>
              <a:buFont typeface="Wingdings" charset="0"/>
              <a:buNone/>
            </a:pPr>
            <a:r>
              <a:rPr lang="it-IT" sz="1800" b="1" dirty="0">
                <a:latin typeface="Courier New" charset="0"/>
              </a:rPr>
              <a:t>	 	}</a:t>
            </a:r>
          </a:p>
          <a:p>
            <a:pPr>
              <a:lnSpc>
                <a:spcPct val="70000"/>
              </a:lnSpc>
              <a:buFont typeface="Wingdings" charset="0"/>
              <a:buNone/>
            </a:pPr>
            <a:r>
              <a:rPr lang="it-IT" sz="1800" b="1" dirty="0">
                <a:latin typeface="Courier New" charset="0"/>
              </a:rPr>
              <a:t>		…</a:t>
            </a:r>
          </a:p>
          <a:p>
            <a:pPr>
              <a:lnSpc>
                <a:spcPct val="70000"/>
              </a:lnSpc>
              <a:buFont typeface="Wingdings" charset="0"/>
              <a:buNone/>
            </a:pPr>
            <a:r>
              <a:rPr lang="it-IT" sz="1800" b="1" dirty="0">
                <a:latin typeface="Courier New" charset="0"/>
              </a:rPr>
              <a:t>  	 	</a:t>
            </a:r>
            <a:r>
              <a:rPr lang="it-IT" sz="1800" b="1" dirty="0" err="1">
                <a:latin typeface="Courier New" charset="0"/>
              </a:rPr>
              <a:t>return</a:t>
            </a:r>
            <a:r>
              <a:rPr lang="it-IT" sz="1800" b="1" dirty="0">
                <a:latin typeface="Courier New" charset="0"/>
              </a:rPr>
              <a:t> </a:t>
            </a:r>
            <a:r>
              <a:rPr lang="it-IT" sz="1800" b="1" dirty="0" err="1">
                <a:latin typeface="Courier New" charset="0"/>
              </a:rPr>
              <a:t>s</a:t>
            </a:r>
            <a:r>
              <a:rPr lang="it-IT" sz="1800" b="1" dirty="0">
                <a:latin typeface="Courier New" charset="0"/>
              </a:rPr>
              <a:t>;	</a:t>
            </a:r>
          </a:p>
          <a:p>
            <a:pPr>
              <a:lnSpc>
                <a:spcPct val="70000"/>
              </a:lnSpc>
              <a:buFont typeface="Wingdings" charset="0"/>
              <a:buNone/>
            </a:pPr>
            <a:r>
              <a:rPr lang="it-IT" sz="1800" dirty="0">
                <a:latin typeface="Courier New" charset="0"/>
              </a:rPr>
              <a:t>	</a:t>
            </a:r>
            <a:r>
              <a:rPr lang="it-IT" sz="1800" b="1" dirty="0">
                <a:latin typeface="Courier New" charset="0"/>
              </a:rPr>
              <a:t>}</a:t>
            </a:r>
            <a:r>
              <a:rPr lang="it-IT" sz="1800" dirty="0">
                <a:latin typeface="Courier New" charset="0"/>
              </a:rPr>
              <a:t> 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2355273" y="5143212"/>
            <a:ext cx="5980545" cy="1553152"/>
          </a:xfrm>
          <a:prstGeom prst="rect">
            <a:avLst/>
          </a:prstGeom>
          <a:solidFill>
            <a:srgbClr val="CCECFF">
              <a:alpha val="48000"/>
            </a:srgbClr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it-IT" sz="1800" i="0" dirty="0"/>
              <a:t>Il metodo restituisce:</a:t>
            </a:r>
          </a:p>
          <a:p>
            <a:r>
              <a:rPr lang="it-IT" sz="1800" i="0" dirty="0"/>
              <a:t>un oggetto </a:t>
            </a:r>
            <a:r>
              <a:rPr lang="it-IT" sz="1800" i="0" dirty="0" err="1"/>
              <a:t>String</a:t>
            </a:r>
            <a:r>
              <a:rPr lang="it-IT" sz="1800" i="0" dirty="0"/>
              <a:t> </a:t>
            </a:r>
            <a:r>
              <a:rPr lang="it-IT" sz="1800" b="1" i="0" u="sng" dirty="0"/>
              <a:t>oppure</a:t>
            </a:r>
            <a:r>
              <a:rPr lang="it-IT" sz="1800" i="0" dirty="0"/>
              <a:t> un oggetto </a:t>
            </a:r>
            <a:r>
              <a:rPr lang="it-IT" sz="1800" i="0" dirty="0" err="1"/>
              <a:t>MyException</a:t>
            </a:r>
            <a:endParaRPr lang="it-IT" sz="1800" i="0" dirty="0"/>
          </a:p>
          <a:p>
            <a:r>
              <a:rPr lang="it-IT" sz="1800" b="1" i="0" dirty="0" err="1"/>
              <a:t>throw</a:t>
            </a:r>
            <a:r>
              <a:rPr lang="it-IT" sz="1800" i="0" dirty="0"/>
              <a:t> e </a:t>
            </a:r>
            <a:r>
              <a:rPr lang="it-IT" sz="1800" b="1" i="0" dirty="0" err="1"/>
              <a:t>return</a:t>
            </a:r>
            <a:r>
              <a:rPr lang="it-IT" sz="1800" i="0" dirty="0"/>
              <a:t> producono un effetto simile, </a:t>
            </a:r>
          </a:p>
          <a:p>
            <a:r>
              <a:rPr lang="it-IT" sz="1800" i="0" dirty="0"/>
              <a:t>ma non lavorano mai insieme!!!</a:t>
            </a:r>
          </a:p>
        </p:txBody>
      </p:sp>
    </p:spTree>
    <p:extLst>
      <p:ext uri="{BB962C8B-B14F-4D97-AF65-F5344CB8AC3E}">
        <p14:creationId xmlns:p14="http://schemas.microsoft.com/office/powerpoint/2010/main" val="6746627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48943" y="0"/>
            <a:ext cx="7350125" cy="1143000"/>
          </a:xfrm>
        </p:spPr>
        <p:txBody>
          <a:bodyPr>
            <a:normAutofit/>
          </a:bodyPr>
          <a:lstStyle/>
          <a:p>
            <a:r>
              <a:rPr lang="it-IT" sz="3200" b="1" dirty="0">
                <a:solidFill>
                  <a:srgbClr val="FFC000"/>
                </a:solidFill>
              </a:rPr>
              <a:t>Propagazione delle eccezioni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760413" y="1769766"/>
            <a:ext cx="7772400" cy="4114800"/>
          </a:xfrm>
        </p:spPr>
        <p:txBody>
          <a:bodyPr/>
          <a:lstStyle/>
          <a:p>
            <a:pPr marL="381000" indent="-381000">
              <a:lnSpc>
                <a:spcPct val="80000"/>
              </a:lnSpc>
            </a:pPr>
            <a:r>
              <a:rPr lang="it-IT" sz="2400" dirty="0"/>
              <a:t>Se un metodo invoca un metodo che solleva eccezione, esso potrà scegliere tra:</a:t>
            </a:r>
          </a:p>
          <a:p>
            <a:pPr marL="800100" lvl="1" indent="-342900">
              <a:lnSpc>
                <a:spcPct val="80000"/>
              </a:lnSpc>
            </a:pPr>
            <a:r>
              <a:rPr lang="it-IT" sz="2000" dirty="0">
                <a:solidFill>
                  <a:schemeClr val="folHlink"/>
                </a:solidFill>
              </a:rPr>
              <a:t>dichiarare l’eccezione </a:t>
            </a:r>
            <a:r>
              <a:rPr lang="it-IT" sz="2000" dirty="0"/>
              <a:t>(equivale a rilanciarla)</a:t>
            </a:r>
            <a:endParaRPr lang="it-IT" sz="2000" dirty="0">
              <a:solidFill>
                <a:schemeClr val="folHlink"/>
              </a:solidFill>
            </a:endParaRPr>
          </a:p>
          <a:p>
            <a:pPr marL="800100" lvl="1" indent="-342900">
              <a:lnSpc>
                <a:spcPct val="80000"/>
              </a:lnSpc>
            </a:pPr>
            <a:r>
              <a:rPr lang="it-IT" sz="2000" dirty="0">
                <a:solidFill>
                  <a:schemeClr val="folHlink"/>
                </a:solidFill>
              </a:rPr>
              <a:t>gestirla </a:t>
            </a:r>
            <a:r>
              <a:rPr lang="it-IT" sz="2000" dirty="0"/>
              <a:t>(affrontare il problema)</a:t>
            </a:r>
            <a:endParaRPr lang="it-IT" sz="2400" dirty="0"/>
          </a:p>
          <a:p>
            <a:pPr marL="800100" lvl="1" indent="-342900">
              <a:lnSpc>
                <a:spcPct val="80000"/>
              </a:lnSpc>
              <a:buFont typeface="Wingdings" charset="0"/>
              <a:buNone/>
            </a:pPr>
            <a:endParaRPr lang="it-IT" sz="1600" b="1" dirty="0"/>
          </a:p>
          <a:p>
            <a:pPr marL="381000" indent="-381000">
              <a:lnSpc>
                <a:spcPct val="80000"/>
              </a:lnSpc>
            </a:pPr>
            <a:r>
              <a:rPr lang="it-IT" sz="2400" dirty="0"/>
              <a:t>Nel primo caso l’eccezione si propaga al metodo chiamante e così via.</a:t>
            </a:r>
          </a:p>
          <a:p>
            <a:pPr marL="381000" indent="-381000">
              <a:lnSpc>
                <a:spcPct val="80000"/>
              </a:lnSpc>
            </a:pPr>
            <a:r>
              <a:rPr lang="it-IT" sz="2400" dirty="0"/>
              <a:t>Il metodo più adatto a gestire il problema (in base al ruolo della classe che lo implementa) si dovrà incaricare di intercettare l’eccezione.</a:t>
            </a:r>
          </a:p>
          <a:p>
            <a:pPr marL="381000" indent="-381000">
              <a:lnSpc>
                <a:spcPct val="80000"/>
              </a:lnSpc>
            </a:pPr>
            <a:r>
              <a:rPr lang="it-IT" sz="2400" dirty="0"/>
              <a:t>Se </a:t>
            </a:r>
            <a:r>
              <a:rPr lang="it-IT" sz="2400" dirty="0">
                <a:solidFill>
                  <a:schemeClr val="folHlink"/>
                </a:solidFill>
              </a:rPr>
              <a:t>neanche il </a:t>
            </a:r>
            <a:r>
              <a:rPr lang="it-IT" sz="2400" dirty="0" err="1">
                <a:solidFill>
                  <a:schemeClr val="folHlink"/>
                </a:solidFill>
              </a:rPr>
              <a:t>main</a:t>
            </a:r>
            <a:r>
              <a:rPr lang="it-IT" sz="2400" dirty="0">
                <a:solidFill>
                  <a:schemeClr val="folHlink"/>
                </a:solidFill>
              </a:rPr>
              <a:t> gestisce</a:t>
            </a:r>
            <a:r>
              <a:rPr lang="it-IT" sz="2400" dirty="0"/>
              <a:t> l’eccezione, la </a:t>
            </a:r>
            <a:r>
              <a:rPr lang="it-IT" sz="2400" dirty="0">
                <a:solidFill>
                  <a:schemeClr val="folHlink"/>
                </a:solidFill>
              </a:rPr>
              <a:t>JVM</a:t>
            </a:r>
            <a:r>
              <a:rPr lang="it-IT" sz="2400" dirty="0"/>
              <a:t> </a:t>
            </a:r>
            <a:r>
              <a:rPr lang="it-IT" sz="2400" dirty="0">
                <a:solidFill>
                  <a:schemeClr val="folHlink"/>
                </a:solidFill>
              </a:rPr>
              <a:t>termina</a:t>
            </a:r>
            <a:r>
              <a:rPr lang="it-IT" sz="2400" dirty="0"/>
              <a:t> stampando lo </a:t>
            </a:r>
            <a:r>
              <a:rPr lang="it-IT" sz="2400" dirty="0" err="1"/>
              <a:t>stacktrace</a:t>
            </a:r>
            <a:r>
              <a:rPr lang="it-IT" sz="2400" dirty="0"/>
              <a:t> della propagazione dell’eccezione.</a:t>
            </a:r>
          </a:p>
        </p:txBody>
      </p:sp>
      <p:pic>
        <p:nvPicPr>
          <p:cNvPr id="105504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88" y="161925"/>
            <a:ext cx="1212850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20635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48945" y="107756"/>
            <a:ext cx="3544585" cy="1275259"/>
          </a:xfrm>
        </p:spPr>
        <p:txBody>
          <a:bodyPr>
            <a:normAutofit/>
          </a:bodyPr>
          <a:lstStyle/>
          <a:p>
            <a:r>
              <a:rPr lang="it-IT" sz="3200" b="1" dirty="0">
                <a:solidFill>
                  <a:srgbClr val="FFC000"/>
                </a:solidFill>
              </a:rPr>
              <a:t>Rilancio eccezione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it-IT" sz="2000"/>
              <a:t>Il </a:t>
            </a:r>
            <a:r>
              <a:rPr lang="it-IT" sz="2000" b="1">
                <a:solidFill>
                  <a:srgbClr val="9900CC"/>
                </a:solidFill>
                <a:latin typeface="Courier New" charset="0"/>
              </a:rPr>
              <a:t>metodo1()</a:t>
            </a:r>
            <a:r>
              <a:rPr lang="it-IT" sz="2000"/>
              <a:t> invoca </a:t>
            </a:r>
            <a:r>
              <a:rPr lang="it-IT" sz="2000" b="1">
                <a:solidFill>
                  <a:srgbClr val="CC3399"/>
                </a:solidFill>
                <a:latin typeface="Courier New" charset="0"/>
              </a:rPr>
              <a:t>metodo2()</a:t>
            </a:r>
            <a:r>
              <a:rPr lang="it-IT" sz="2000"/>
              <a:t> che solleva l’eccezione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it-IT" sz="2000"/>
              <a:t>TipoException</a:t>
            </a:r>
            <a:endParaRPr lang="it-IT" sz="1800">
              <a:latin typeface="Courier New" charset="0"/>
            </a:endParaRPr>
          </a:p>
          <a:p>
            <a:pPr>
              <a:lnSpc>
                <a:spcPct val="80000"/>
              </a:lnSpc>
            </a:pPr>
            <a:r>
              <a:rPr lang="it-IT" sz="2000"/>
              <a:t>Per rilanciare l’eccezione si usa la parola </a:t>
            </a:r>
            <a:r>
              <a:rPr lang="it-IT" sz="2000" b="1">
                <a:solidFill>
                  <a:schemeClr val="folHlink"/>
                </a:solidFill>
                <a:latin typeface="Courier New" charset="0"/>
              </a:rPr>
              <a:t>throws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it-IT" sz="2000" b="1">
              <a:solidFill>
                <a:schemeClr val="folHlink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it-IT" sz="1600" b="1">
                <a:latin typeface="Courier New" charset="0"/>
              </a:rPr>
              <a:t>	void </a:t>
            </a:r>
            <a:r>
              <a:rPr lang="it-IT" sz="1600" b="1">
                <a:solidFill>
                  <a:srgbClr val="CC3399"/>
                </a:solidFill>
                <a:latin typeface="Courier New" charset="0"/>
              </a:rPr>
              <a:t>metodo2()  </a:t>
            </a:r>
            <a:r>
              <a:rPr lang="it-IT" sz="1600" b="1">
                <a:latin typeface="Courier New" charset="0"/>
              </a:rPr>
              <a:t>throws TipoException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it-IT" sz="1600" b="1">
                <a:latin typeface="Courier New" charset="0"/>
              </a:rPr>
              <a:t>		…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it-IT" sz="1600" b="1">
                <a:latin typeface="Courier New" charset="0"/>
              </a:rPr>
              <a:t>	}</a:t>
            </a:r>
            <a:endParaRPr lang="it-IT" sz="2000" b="1">
              <a:solidFill>
                <a:schemeClr val="folHlink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it-IT" sz="1600" b="1">
                <a:latin typeface="Courier New" charset="0"/>
              </a:rPr>
              <a:t>	int </a:t>
            </a:r>
            <a:r>
              <a:rPr lang="it-IT" sz="1600" b="1">
                <a:solidFill>
                  <a:srgbClr val="9900CC"/>
                </a:solidFill>
                <a:latin typeface="Courier New" charset="0"/>
              </a:rPr>
              <a:t>metodo1()</a:t>
            </a:r>
            <a:r>
              <a:rPr lang="it-IT" sz="1600" b="1">
                <a:solidFill>
                  <a:srgbClr val="F2700E"/>
                </a:solidFill>
                <a:latin typeface="Courier New" charset="0"/>
              </a:rPr>
              <a:t>  </a:t>
            </a:r>
            <a:r>
              <a:rPr lang="it-IT" sz="1600" b="1">
                <a:latin typeface="Courier New" charset="0"/>
              </a:rPr>
              <a:t>throws TipoException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it-IT" sz="1600" b="1">
                <a:latin typeface="Courier New" charset="0"/>
              </a:rPr>
              <a:t>		…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it-IT" sz="1600" b="1">
                <a:latin typeface="Courier New" charset="0"/>
              </a:rPr>
              <a:t>		</a:t>
            </a:r>
            <a:r>
              <a:rPr lang="it-IT" sz="1600" b="1">
                <a:solidFill>
                  <a:srgbClr val="CC3399"/>
                </a:solidFill>
                <a:latin typeface="Courier New" charset="0"/>
              </a:rPr>
              <a:t>metodo2()</a:t>
            </a:r>
            <a:r>
              <a:rPr lang="it-IT" sz="1600" b="1"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it-IT" sz="1600" b="1">
                <a:latin typeface="Courier New" charset="0"/>
              </a:rPr>
              <a:t>	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it-IT" sz="1600" b="1">
              <a:latin typeface="Courier New" charset="0"/>
            </a:endParaRPr>
          </a:p>
          <a:p>
            <a:pPr>
              <a:lnSpc>
                <a:spcPct val="80000"/>
              </a:lnSpc>
            </a:pPr>
            <a:r>
              <a:rPr lang="it-IT" sz="2000"/>
              <a:t>Il </a:t>
            </a:r>
            <a:r>
              <a:rPr lang="it-IT" sz="2000" b="1">
                <a:solidFill>
                  <a:srgbClr val="CC3399"/>
                </a:solidFill>
                <a:latin typeface="Courier New" charset="0"/>
              </a:rPr>
              <a:t>metodo2()</a:t>
            </a:r>
            <a:r>
              <a:rPr lang="it-IT" sz="2000"/>
              <a:t> probabilmente crea l’eccezione</a:t>
            </a:r>
          </a:p>
          <a:p>
            <a:pPr>
              <a:lnSpc>
                <a:spcPct val="80000"/>
              </a:lnSpc>
            </a:pPr>
            <a:r>
              <a:rPr lang="it-IT" sz="2000"/>
              <a:t>Il </a:t>
            </a:r>
            <a:r>
              <a:rPr lang="it-IT" sz="2000" b="1">
                <a:solidFill>
                  <a:srgbClr val="9900CC"/>
                </a:solidFill>
                <a:latin typeface="Courier New" charset="0"/>
              </a:rPr>
              <a:t>metodo1()</a:t>
            </a:r>
            <a:r>
              <a:rPr lang="it-IT" sz="2000"/>
              <a:t> non crea l’eccezione, ma la riceve e la solleva a sua volta al suo metodo chiamante</a:t>
            </a:r>
          </a:p>
        </p:txBody>
      </p:sp>
    </p:spTree>
    <p:extLst>
      <p:ext uri="{BB962C8B-B14F-4D97-AF65-F5344CB8AC3E}">
        <p14:creationId xmlns:p14="http://schemas.microsoft.com/office/powerpoint/2010/main" val="2047725802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44513" y="237323"/>
            <a:ext cx="7829550" cy="910431"/>
          </a:xfrm>
        </p:spPr>
        <p:txBody>
          <a:bodyPr>
            <a:normAutofit/>
          </a:bodyPr>
          <a:lstStyle/>
          <a:p>
            <a:r>
              <a:rPr lang="it-IT" sz="3200" b="1" dirty="0">
                <a:solidFill>
                  <a:srgbClr val="FFC000"/>
                </a:solidFill>
              </a:rPr>
              <a:t>Intercettare le eccezioni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sz="2000" dirty="0"/>
              <a:t>Per gestire l’eccezione si usa il blocco </a:t>
            </a:r>
            <a:r>
              <a:rPr lang="it-IT" sz="2000" b="1" dirty="0" err="1">
                <a:solidFill>
                  <a:schemeClr val="folHlink"/>
                </a:solidFill>
                <a:latin typeface="Courier New" charset="0"/>
              </a:rPr>
              <a:t>try</a:t>
            </a:r>
            <a:r>
              <a:rPr lang="it-IT" sz="2000" b="1" dirty="0">
                <a:solidFill>
                  <a:schemeClr val="folHlink"/>
                </a:solidFill>
                <a:latin typeface="Courier New" charset="0"/>
              </a:rPr>
              <a:t>/catch</a:t>
            </a:r>
          </a:p>
          <a:p>
            <a:pPr>
              <a:lnSpc>
                <a:spcPct val="90000"/>
              </a:lnSpc>
            </a:pPr>
            <a:r>
              <a:rPr lang="it-IT" sz="2000" dirty="0"/>
              <a:t>Si elimina lo </a:t>
            </a:r>
            <a:r>
              <a:rPr lang="it-IT" sz="2000" dirty="0" err="1"/>
              <a:t>specificatore</a:t>
            </a:r>
            <a:r>
              <a:rPr lang="it-IT" sz="2000" b="1" dirty="0">
                <a:solidFill>
                  <a:schemeClr val="folHlink"/>
                </a:solidFill>
                <a:latin typeface="Courier New" charset="0"/>
              </a:rPr>
              <a:t> </a:t>
            </a:r>
            <a:r>
              <a:rPr lang="it-IT" sz="2000" b="1" dirty="0" err="1">
                <a:solidFill>
                  <a:schemeClr val="folHlink"/>
                </a:solidFill>
                <a:latin typeface="Courier New" charset="0"/>
              </a:rPr>
              <a:t>throws</a:t>
            </a:r>
            <a:endParaRPr lang="it-IT" sz="2000" b="1" dirty="0">
              <a:solidFill>
                <a:schemeClr val="folHlink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it-IT" sz="2000" b="1" dirty="0">
              <a:solidFill>
                <a:schemeClr val="folHlink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1600" b="1" dirty="0">
                <a:latin typeface="Courier New" charset="0"/>
              </a:rPr>
              <a:t>	</a:t>
            </a:r>
            <a:r>
              <a:rPr lang="it-IT" sz="1600" b="1" dirty="0" err="1">
                <a:latin typeface="Courier New" charset="0"/>
              </a:rPr>
              <a:t>void</a:t>
            </a:r>
            <a:r>
              <a:rPr lang="it-IT" sz="1600" b="1" dirty="0">
                <a:latin typeface="Courier New" charset="0"/>
              </a:rPr>
              <a:t> </a:t>
            </a:r>
            <a:r>
              <a:rPr lang="it-IT" sz="1600" b="1" dirty="0">
                <a:solidFill>
                  <a:srgbClr val="CC3399"/>
                </a:solidFill>
                <a:latin typeface="Courier New" charset="0"/>
              </a:rPr>
              <a:t>metodo2()  </a:t>
            </a:r>
            <a:r>
              <a:rPr lang="it-IT" sz="1600" b="1" dirty="0" err="1">
                <a:latin typeface="Courier New" charset="0"/>
              </a:rPr>
              <a:t>throws</a:t>
            </a:r>
            <a:r>
              <a:rPr lang="it-IT" sz="1600" b="1" dirty="0">
                <a:latin typeface="Courier New" charset="0"/>
              </a:rPr>
              <a:t> </a:t>
            </a:r>
            <a:r>
              <a:rPr lang="it-IT" sz="1600" b="1" dirty="0" err="1">
                <a:latin typeface="Courier New" charset="0"/>
              </a:rPr>
              <a:t>TipoException</a:t>
            </a:r>
            <a:r>
              <a:rPr lang="it-IT" sz="1600" b="1" dirty="0">
                <a:latin typeface="Courier New" charset="0"/>
              </a:rPr>
              <a:t> 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1600" b="1" dirty="0">
                <a:latin typeface="Courier New" charset="0"/>
              </a:rPr>
              <a:t>		…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1600" b="1" dirty="0">
                <a:latin typeface="Courier New" charset="0"/>
              </a:rPr>
              <a:t>	}</a:t>
            </a:r>
            <a:endParaRPr lang="it-IT" sz="2000" b="1" dirty="0">
              <a:solidFill>
                <a:schemeClr val="folHlink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1600" b="1" dirty="0">
                <a:latin typeface="Courier New" charset="0"/>
              </a:rPr>
              <a:t>	</a:t>
            </a:r>
            <a:r>
              <a:rPr lang="it-IT" sz="1600" b="1" dirty="0" err="1">
                <a:latin typeface="Courier New" charset="0"/>
              </a:rPr>
              <a:t>int</a:t>
            </a:r>
            <a:r>
              <a:rPr lang="it-IT" sz="1600" b="1" dirty="0">
                <a:latin typeface="Courier New" charset="0"/>
              </a:rPr>
              <a:t> </a:t>
            </a:r>
            <a:r>
              <a:rPr lang="it-IT" sz="1600" b="1" dirty="0">
                <a:solidFill>
                  <a:srgbClr val="9900CC"/>
                </a:solidFill>
                <a:latin typeface="Courier New" charset="0"/>
              </a:rPr>
              <a:t>metodo1()</a:t>
            </a:r>
            <a:r>
              <a:rPr lang="it-IT" sz="1600" b="1" dirty="0">
                <a:solidFill>
                  <a:srgbClr val="F2700E"/>
                </a:solidFill>
                <a:latin typeface="Courier New" charset="0"/>
              </a:rPr>
              <a:t> </a:t>
            </a:r>
            <a:r>
              <a:rPr lang="it-IT" sz="1600" b="1" dirty="0">
                <a:latin typeface="Courier New" charset="0"/>
              </a:rPr>
              <a:t>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1600" b="1" dirty="0">
                <a:latin typeface="Courier New" charset="0"/>
              </a:rPr>
              <a:t>		…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1600" b="1" dirty="0">
                <a:latin typeface="Courier New" charset="0"/>
              </a:rPr>
              <a:t>		</a:t>
            </a:r>
            <a:r>
              <a:rPr lang="it-IT" sz="1600" b="1" dirty="0" err="1">
                <a:solidFill>
                  <a:schemeClr val="folHlink"/>
                </a:solidFill>
                <a:latin typeface="Courier New" charset="0"/>
              </a:rPr>
              <a:t>try</a:t>
            </a:r>
            <a:r>
              <a:rPr lang="it-IT" sz="1600" b="1" dirty="0">
                <a:latin typeface="Courier New" charset="0"/>
              </a:rPr>
              <a:t>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1600" b="1" dirty="0">
                <a:latin typeface="Courier New" charset="0"/>
              </a:rPr>
              <a:t>		   </a:t>
            </a:r>
            <a:r>
              <a:rPr lang="it-IT" sz="1600" b="1" dirty="0">
                <a:solidFill>
                  <a:srgbClr val="CC3399"/>
                </a:solidFill>
                <a:latin typeface="Courier New" charset="0"/>
              </a:rPr>
              <a:t>metodo2()</a:t>
            </a:r>
            <a:r>
              <a:rPr lang="it-IT" sz="1600" b="1" dirty="0">
                <a:latin typeface="Courier New" charset="0"/>
              </a:rPr>
              <a:t>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1600" b="1" dirty="0">
                <a:latin typeface="Courier New" charset="0"/>
              </a:rPr>
              <a:t>		}</a:t>
            </a:r>
            <a:r>
              <a:rPr lang="it-IT" sz="1600" b="1" dirty="0">
                <a:solidFill>
                  <a:schemeClr val="folHlink"/>
                </a:solidFill>
                <a:latin typeface="Courier New" charset="0"/>
              </a:rPr>
              <a:t>catch</a:t>
            </a:r>
            <a:r>
              <a:rPr lang="it-IT" sz="1600" b="1" dirty="0">
                <a:latin typeface="Courier New" charset="0"/>
              </a:rPr>
              <a:t>(</a:t>
            </a:r>
            <a:r>
              <a:rPr lang="it-IT" sz="1600" b="1" dirty="0" err="1">
                <a:latin typeface="Courier New" charset="0"/>
              </a:rPr>
              <a:t>TipoException</a:t>
            </a:r>
            <a:r>
              <a:rPr lang="it-IT" sz="1600" b="1" dirty="0">
                <a:latin typeface="Courier New" charset="0"/>
              </a:rPr>
              <a:t> </a:t>
            </a:r>
            <a:r>
              <a:rPr lang="it-IT" sz="1600" b="1" dirty="0" err="1">
                <a:latin typeface="Courier New" charset="0"/>
              </a:rPr>
              <a:t>exc</a:t>
            </a:r>
            <a:r>
              <a:rPr lang="it-IT" sz="1600" b="1" dirty="0">
                <a:latin typeface="Courier New" charset="0"/>
              </a:rPr>
              <a:t>){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1600" b="1" dirty="0">
                <a:latin typeface="Courier New" charset="0"/>
              </a:rPr>
              <a:t>		   </a:t>
            </a:r>
            <a:r>
              <a:rPr lang="it-IT" sz="1600" b="1" dirty="0">
                <a:solidFill>
                  <a:srgbClr val="339933"/>
                </a:solidFill>
                <a:latin typeface="Courier New" charset="0"/>
              </a:rPr>
              <a:t>// gestione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1600" b="1" dirty="0">
                <a:latin typeface="Courier New" charset="0"/>
              </a:rPr>
              <a:t>		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1600" b="1" dirty="0">
                <a:latin typeface="Courier New" charset="0"/>
              </a:rPr>
              <a:t>	}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906273312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323306" y="322263"/>
            <a:ext cx="7162800" cy="685800"/>
          </a:xfrm>
        </p:spPr>
        <p:txBody>
          <a:bodyPr>
            <a:normAutofit/>
          </a:bodyPr>
          <a:lstStyle/>
          <a:p>
            <a:r>
              <a:rPr lang="it-IT" sz="3200" b="1" dirty="0">
                <a:solidFill>
                  <a:srgbClr val="FFC000"/>
                </a:solidFill>
              </a:rPr>
              <a:t>Intercettare le eccezioni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305800" cy="4572000"/>
          </a:xfrm>
        </p:spPr>
        <p:txBody>
          <a:bodyPr/>
          <a:lstStyle/>
          <a:p>
            <a:pPr marL="198438" indent="-198438">
              <a:lnSpc>
                <a:spcPct val="80000"/>
              </a:lnSpc>
              <a:buFont typeface="Wingdings" charset="0"/>
              <a:buNone/>
            </a:pPr>
            <a:r>
              <a:rPr lang="it-IT" sz="2400" b="1">
                <a:solidFill>
                  <a:schemeClr val="folHlink"/>
                </a:solidFill>
                <a:latin typeface="Courier New" charset="0"/>
              </a:rPr>
              <a:t>	</a:t>
            </a:r>
            <a:r>
              <a:rPr lang="it-IT" sz="2000" b="1">
                <a:solidFill>
                  <a:schemeClr val="folHlink"/>
                </a:solidFill>
                <a:latin typeface="Courier New" charset="0"/>
              </a:rPr>
              <a:t>try</a:t>
            </a:r>
            <a:r>
              <a:rPr lang="it-IT" sz="2000" b="1">
                <a:latin typeface="Courier New" charset="0"/>
              </a:rPr>
              <a:t> {</a:t>
            </a:r>
          </a:p>
          <a:p>
            <a:pPr marL="198438" indent="-198438">
              <a:lnSpc>
                <a:spcPct val="80000"/>
              </a:lnSpc>
              <a:buFont typeface="Wingdings" charset="0"/>
              <a:buNone/>
            </a:pPr>
            <a:r>
              <a:rPr lang="it-IT" sz="2000" b="1">
                <a:latin typeface="Courier New" charset="0"/>
              </a:rPr>
              <a:t>		</a:t>
            </a:r>
            <a:r>
              <a:rPr lang="it-IT" sz="1800">
                <a:latin typeface="Courier New" charset="0"/>
              </a:rPr>
              <a:t>codice dove si potrebbe presentare situazione</a:t>
            </a:r>
          </a:p>
          <a:p>
            <a:pPr marL="198438" indent="-198438">
              <a:lnSpc>
                <a:spcPct val="80000"/>
              </a:lnSpc>
              <a:buFont typeface="Wingdings" charset="0"/>
              <a:buNone/>
            </a:pPr>
            <a:r>
              <a:rPr lang="it-IT" sz="1800">
                <a:latin typeface="Courier New" charset="0"/>
              </a:rPr>
              <a:t>		di errore</a:t>
            </a:r>
          </a:p>
          <a:p>
            <a:pPr marL="198438" indent="-198438">
              <a:lnSpc>
                <a:spcPct val="80000"/>
              </a:lnSpc>
              <a:buFont typeface="Wingdings" charset="0"/>
              <a:buNone/>
            </a:pPr>
            <a:r>
              <a:rPr lang="it-IT" sz="2000" b="1">
                <a:latin typeface="Courier New" charset="0"/>
              </a:rPr>
              <a:t> }</a:t>
            </a:r>
          </a:p>
          <a:p>
            <a:pPr marL="198438" indent="-198438">
              <a:lnSpc>
                <a:spcPct val="80000"/>
              </a:lnSpc>
              <a:buFont typeface="Wingdings" charset="0"/>
              <a:buNone/>
            </a:pPr>
            <a:r>
              <a:rPr lang="it-IT" sz="2000" b="1">
                <a:latin typeface="Courier New" charset="0"/>
              </a:rPr>
              <a:t> </a:t>
            </a:r>
            <a:r>
              <a:rPr lang="it-IT" sz="2000" b="1">
                <a:solidFill>
                  <a:schemeClr val="folHlink"/>
                </a:solidFill>
                <a:latin typeface="Courier New" charset="0"/>
              </a:rPr>
              <a:t>catch</a:t>
            </a:r>
            <a:r>
              <a:rPr lang="it-IT" sz="2000" b="1">
                <a:latin typeface="Courier New" charset="0"/>
              </a:rPr>
              <a:t>(</a:t>
            </a:r>
            <a:r>
              <a:rPr lang="it-IT" sz="2000" b="1">
                <a:solidFill>
                  <a:srgbClr val="9900CC"/>
                </a:solidFill>
                <a:latin typeface="Courier New" charset="0"/>
              </a:rPr>
              <a:t>ExceptionType</a:t>
            </a:r>
            <a:r>
              <a:rPr lang="it-IT" sz="2000" b="1">
                <a:latin typeface="Courier New" charset="0"/>
              </a:rPr>
              <a:t> </a:t>
            </a:r>
            <a:r>
              <a:rPr lang="it-IT" sz="2000" b="1">
                <a:solidFill>
                  <a:srgbClr val="CC3399"/>
                </a:solidFill>
                <a:latin typeface="Courier New" charset="0"/>
              </a:rPr>
              <a:t>exc</a:t>
            </a:r>
            <a:r>
              <a:rPr lang="it-IT" sz="2000" b="1">
                <a:latin typeface="Courier New" charset="0"/>
              </a:rPr>
              <a:t>){</a:t>
            </a:r>
          </a:p>
          <a:p>
            <a:pPr marL="198438" indent="-198438">
              <a:lnSpc>
                <a:spcPct val="80000"/>
              </a:lnSpc>
              <a:buFont typeface="Wingdings" charset="0"/>
              <a:buNone/>
            </a:pPr>
            <a:r>
              <a:rPr lang="it-IT" sz="2000" b="1">
                <a:latin typeface="Courier New" charset="0"/>
              </a:rPr>
              <a:t>		</a:t>
            </a:r>
            <a:r>
              <a:rPr lang="it-IT" sz="1800">
                <a:latin typeface="Courier New" charset="0"/>
              </a:rPr>
              <a:t>gestore dell’eccezione</a:t>
            </a:r>
          </a:p>
          <a:p>
            <a:pPr marL="198438" indent="-198438">
              <a:lnSpc>
                <a:spcPct val="80000"/>
              </a:lnSpc>
              <a:buFont typeface="Wingdings" charset="0"/>
              <a:buNone/>
            </a:pPr>
            <a:r>
              <a:rPr lang="it-IT" sz="2000" b="1">
                <a:latin typeface="Courier New" charset="0"/>
              </a:rPr>
              <a:t> }</a:t>
            </a:r>
          </a:p>
          <a:p>
            <a:pPr marL="198438" indent="-198438">
              <a:lnSpc>
                <a:spcPct val="80000"/>
              </a:lnSpc>
              <a:buFont typeface="Wingdings" charset="0"/>
              <a:buNone/>
            </a:pPr>
            <a:endParaRPr lang="it-IT" sz="2200"/>
          </a:p>
          <a:p>
            <a:pPr marL="198438" indent="-198438">
              <a:lnSpc>
                <a:spcPct val="80000"/>
              </a:lnSpc>
              <a:buFont typeface="Wingdings" charset="0"/>
              <a:buNone/>
            </a:pPr>
            <a:endParaRPr lang="it-IT" sz="2200"/>
          </a:p>
          <a:p>
            <a:pPr marL="198438" indent="-198438">
              <a:lnSpc>
                <a:spcPct val="80000"/>
              </a:lnSpc>
              <a:buFont typeface="Wingdings" charset="0"/>
              <a:buNone/>
            </a:pPr>
            <a:r>
              <a:rPr lang="it-IT" sz="2200"/>
              <a:t>Se all’interno del blocco try si genera un’eccezione, il programma</a:t>
            </a:r>
          </a:p>
          <a:p>
            <a:pPr marL="1031875" lvl="2" indent="-365125">
              <a:lnSpc>
                <a:spcPct val="80000"/>
              </a:lnSpc>
            </a:pPr>
            <a:r>
              <a:rPr lang="it-IT" sz="2200" b="1">
                <a:solidFill>
                  <a:schemeClr val="folHlink"/>
                </a:solidFill>
              </a:rPr>
              <a:t>salta</a:t>
            </a:r>
            <a:r>
              <a:rPr lang="it-IT" sz="2200"/>
              <a:t> il rimanente codice del blocco try</a:t>
            </a:r>
          </a:p>
          <a:p>
            <a:pPr marL="1031875" lvl="2" indent="-365125">
              <a:lnSpc>
                <a:spcPct val="80000"/>
              </a:lnSpc>
            </a:pPr>
            <a:r>
              <a:rPr lang="it-IT" sz="2200" b="1">
                <a:solidFill>
                  <a:schemeClr val="folHlink"/>
                </a:solidFill>
              </a:rPr>
              <a:t>esegue </a:t>
            </a:r>
            <a:r>
              <a:rPr lang="it-IT" sz="2200"/>
              <a:t>il codice del gestore nel blocco catch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4716463" y="2636838"/>
            <a:ext cx="2376487" cy="576262"/>
          </a:xfrm>
          <a:prstGeom prst="rect">
            <a:avLst/>
          </a:prstGeom>
          <a:solidFill>
            <a:srgbClr val="CCECFF">
              <a:alpha val="48000"/>
            </a:srgbClr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it-IT" sz="2000" i="0">
                <a:solidFill>
                  <a:srgbClr val="9900CC"/>
                </a:solidFill>
              </a:rPr>
              <a:t>Tipo </a:t>
            </a:r>
            <a:r>
              <a:rPr lang="it-IT" sz="2000" i="0"/>
              <a:t>dell’eccezione</a:t>
            </a:r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auto">
          <a:xfrm flipH="1" flipV="1">
            <a:off x="4500563" y="3500438"/>
            <a:ext cx="1655762" cy="7207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782" name="Line 6"/>
          <p:cNvSpPr>
            <a:spLocks noChangeShapeType="1"/>
          </p:cNvSpPr>
          <p:nvPr/>
        </p:nvSpPr>
        <p:spPr bwMode="auto">
          <a:xfrm flipH="1">
            <a:off x="3708400" y="2997200"/>
            <a:ext cx="863600" cy="2159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4716463" y="4221163"/>
            <a:ext cx="4103687" cy="457200"/>
          </a:xfrm>
          <a:prstGeom prst="rect">
            <a:avLst/>
          </a:prstGeom>
          <a:solidFill>
            <a:srgbClr val="CCECFF">
              <a:alpha val="48000"/>
            </a:srgbClr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it-IT" sz="2000" b="1" i="0">
                <a:solidFill>
                  <a:srgbClr val="CC3399"/>
                </a:solidFill>
              </a:rPr>
              <a:t>Identificativo</a:t>
            </a:r>
            <a:r>
              <a:rPr lang="it-IT" sz="2000" i="0"/>
              <a:t> dell’eccezione</a:t>
            </a:r>
          </a:p>
        </p:txBody>
      </p:sp>
    </p:spTree>
    <p:extLst>
      <p:ext uri="{BB962C8B-B14F-4D97-AF65-F5344CB8AC3E}">
        <p14:creationId xmlns:p14="http://schemas.microsoft.com/office/powerpoint/2010/main" val="21151822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25" y="315119"/>
            <a:ext cx="7772400" cy="685800"/>
          </a:xfrm>
        </p:spPr>
        <p:txBody>
          <a:bodyPr>
            <a:normAutofit/>
          </a:bodyPr>
          <a:lstStyle/>
          <a:p>
            <a:r>
              <a:rPr lang="it-IT" sz="3200" b="1" dirty="0">
                <a:solidFill>
                  <a:srgbClr val="FFC000"/>
                </a:solidFill>
              </a:rPr>
              <a:t>Intercettazione eccezioni multiple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133600"/>
            <a:ext cx="81534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it-IT" sz="2000"/>
              <a:t>In un blocco </a:t>
            </a:r>
            <a:r>
              <a:rPr lang="it-IT" sz="2400" b="1">
                <a:solidFill>
                  <a:schemeClr val="folHlink"/>
                </a:solidFill>
                <a:latin typeface="Courier New" charset="0"/>
              </a:rPr>
              <a:t>try</a:t>
            </a:r>
            <a:r>
              <a:rPr lang="it-IT" sz="2000">
                <a:latin typeface="Courier New" charset="0"/>
              </a:rPr>
              <a:t> </a:t>
            </a:r>
            <a:r>
              <a:rPr lang="it-IT" sz="2000"/>
              <a:t>possono essere gestite più eccezioni (ciascuna in un modo) utilizzando più blocchi di istruzioni </a:t>
            </a:r>
            <a:r>
              <a:rPr lang="it-IT" sz="2400" b="1">
                <a:solidFill>
                  <a:schemeClr val="folHlink"/>
                </a:solidFill>
                <a:latin typeface="Courier New" charset="0"/>
              </a:rPr>
              <a:t>catch</a:t>
            </a:r>
            <a:r>
              <a:rPr lang="it-IT" sz="2000"/>
              <a:t> distinte:</a:t>
            </a:r>
          </a:p>
          <a:p>
            <a:pPr>
              <a:lnSpc>
                <a:spcPct val="80000"/>
              </a:lnSpc>
            </a:pPr>
            <a:endParaRPr lang="it-IT" sz="2000"/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it-IT" sz="1800" b="1">
                <a:solidFill>
                  <a:schemeClr val="folHlink"/>
                </a:solidFill>
                <a:latin typeface="Courier New" charset="0"/>
              </a:rPr>
              <a:t>try</a:t>
            </a:r>
          </a:p>
          <a:p>
            <a:pPr>
              <a:lnSpc>
                <a:spcPct val="70000"/>
              </a:lnSpc>
              <a:buFont typeface="Wingdings" charset="0"/>
              <a:buNone/>
            </a:pPr>
            <a:r>
              <a:rPr lang="it-IT" sz="1800" b="1">
                <a:latin typeface="Courier New" charset="0"/>
              </a:rPr>
              <a:t>{ //codice che potrebbe lanciare eccezioni</a:t>
            </a:r>
          </a:p>
          <a:p>
            <a:pPr>
              <a:lnSpc>
                <a:spcPct val="70000"/>
              </a:lnSpc>
              <a:buFont typeface="Wingdings" charset="0"/>
              <a:buNone/>
            </a:pPr>
            <a:r>
              <a:rPr lang="it-IT" sz="1800" b="1">
                <a:latin typeface="Courier New" charset="0"/>
              </a:rPr>
              <a:t>}</a:t>
            </a:r>
          </a:p>
          <a:p>
            <a:pPr>
              <a:lnSpc>
                <a:spcPct val="70000"/>
              </a:lnSpc>
              <a:buFont typeface="Wingdings" charset="0"/>
              <a:buNone/>
            </a:pPr>
            <a:r>
              <a:rPr lang="it-IT" sz="1800" b="1">
                <a:solidFill>
                  <a:schemeClr val="folHlink"/>
                </a:solidFill>
                <a:latin typeface="Courier New" charset="0"/>
              </a:rPr>
              <a:t>catch</a:t>
            </a:r>
            <a:r>
              <a:rPr lang="it-IT" sz="1800" b="1">
                <a:latin typeface="Courier New" charset="0"/>
              </a:rPr>
              <a:t>(MalformedURLException e1)</a:t>
            </a:r>
          </a:p>
          <a:p>
            <a:pPr>
              <a:lnSpc>
                <a:spcPct val="70000"/>
              </a:lnSpc>
              <a:buFont typeface="Wingdings" charset="0"/>
              <a:buNone/>
            </a:pPr>
            <a:r>
              <a:rPr lang="it-IT" sz="1800" b="1">
                <a:latin typeface="Courier New" charset="0"/>
              </a:rPr>
              <a:t>{ //gestione URL errata</a:t>
            </a:r>
          </a:p>
          <a:p>
            <a:pPr>
              <a:lnSpc>
                <a:spcPct val="70000"/>
              </a:lnSpc>
              <a:buFont typeface="Wingdings" charset="0"/>
              <a:buNone/>
            </a:pPr>
            <a:r>
              <a:rPr lang="it-IT" sz="1800" b="1">
                <a:latin typeface="Courier New" charset="0"/>
              </a:rPr>
              <a:t>}</a:t>
            </a:r>
          </a:p>
          <a:p>
            <a:pPr>
              <a:lnSpc>
                <a:spcPct val="70000"/>
              </a:lnSpc>
              <a:buFont typeface="Wingdings" charset="0"/>
              <a:buNone/>
            </a:pPr>
            <a:r>
              <a:rPr lang="it-IT" sz="1800" b="1">
                <a:solidFill>
                  <a:schemeClr val="folHlink"/>
                </a:solidFill>
                <a:latin typeface="Courier New" charset="0"/>
              </a:rPr>
              <a:t>catch</a:t>
            </a:r>
            <a:r>
              <a:rPr lang="it-IT" sz="1800" b="1">
                <a:latin typeface="Courier New" charset="0"/>
              </a:rPr>
              <a:t>(UnknownHostException e2)</a:t>
            </a:r>
          </a:p>
          <a:p>
            <a:pPr>
              <a:lnSpc>
                <a:spcPct val="70000"/>
              </a:lnSpc>
              <a:buFont typeface="Wingdings" charset="0"/>
              <a:buNone/>
            </a:pPr>
            <a:r>
              <a:rPr lang="it-IT" sz="1800" b="1">
                <a:latin typeface="Courier New" charset="0"/>
              </a:rPr>
              <a:t>{ //gestione host ignoto</a:t>
            </a:r>
          </a:p>
          <a:p>
            <a:pPr>
              <a:lnSpc>
                <a:spcPct val="70000"/>
              </a:lnSpc>
              <a:buFont typeface="Wingdings" charset="0"/>
              <a:buNone/>
            </a:pPr>
            <a:r>
              <a:rPr lang="it-IT" sz="1800" b="1">
                <a:latin typeface="Courier New" charset="0"/>
              </a:rPr>
              <a:t>}</a:t>
            </a:r>
          </a:p>
          <a:p>
            <a:pPr>
              <a:lnSpc>
                <a:spcPct val="70000"/>
              </a:lnSpc>
              <a:buFont typeface="Wingdings" charset="0"/>
              <a:buNone/>
            </a:pPr>
            <a:r>
              <a:rPr lang="it-IT" sz="1800" b="1">
                <a:solidFill>
                  <a:schemeClr val="folHlink"/>
                </a:solidFill>
                <a:latin typeface="Courier New" charset="0"/>
              </a:rPr>
              <a:t>catch</a:t>
            </a:r>
            <a:r>
              <a:rPr lang="it-IT" sz="1800" b="1">
                <a:latin typeface="Courier New" charset="0"/>
              </a:rPr>
              <a:t>(IOException e3)</a:t>
            </a:r>
          </a:p>
          <a:p>
            <a:pPr>
              <a:lnSpc>
                <a:spcPct val="70000"/>
              </a:lnSpc>
              <a:buFont typeface="Wingdings" charset="0"/>
              <a:buNone/>
            </a:pPr>
            <a:r>
              <a:rPr lang="it-IT" sz="1800" b="1">
                <a:latin typeface="Courier New" charset="0"/>
              </a:rPr>
              <a:t>{//gestione errore generico di I/O</a:t>
            </a:r>
          </a:p>
          <a:p>
            <a:pPr>
              <a:lnSpc>
                <a:spcPct val="70000"/>
              </a:lnSpc>
              <a:buFont typeface="Wingdings" charset="0"/>
              <a:buNone/>
            </a:pPr>
            <a:r>
              <a:rPr lang="it-IT" sz="1800" b="1">
                <a:latin typeface="Courier New" charset="0"/>
              </a:rPr>
              <a:t>}</a:t>
            </a:r>
            <a:endParaRPr lang="it-IT" sz="2400" b="1"/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5724525" y="4365625"/>
            <a:ext cx="31765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800" i="0"/>
              <a:t>Prima quelle più specifiche e</a:t>
            </a:r>
          </a:p>
          <a:p>
            <a:r>
              <a:rPr lang="it-IT" sz="1800" i="0"/>
              <a:t>poi, nel caso quelle generiche</a:t>
            </a:r>
          </a:p>
        </p:txBody>
      </p:sp>
      <p:sp>
        <p:nvSpPr>
          <p:cNvPr id="78853" name="Line 5"/>
          <p:cNvSpPr>
            <a:spLocks noChangeShapeType="1"/>
          </p:cNvSpPr>
          <p:nvPr/>
        </p:nvSpPr>
        <p:spPr bwMode="auto">
          <a:xfrm flipH="1" flipV="1">
            <a:off x="4859338" y="4292600"/>
            <a:ext cx="649287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54" name="Line 6"/>
          <p:cNvSpPr>
            <a:spLocks noChangeShapeType="1"/>
          </p:cNvSpPr>
          <p:nvPr/>
        </p:nvSpPr>
        <p:spPr bwMode="auto">
          <a:xfrm flipH="1">
            <a:off x="4356100" y="5084763"/>
            <a:ext cx="3600450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595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306782" y="317936"/>
            <a:ext cx="7162800" cy="762000"/>
          </a:xfrm>
        </p:spPr>
        <p:txBody>
          <a:bodyPr>
            <a:normAutofit/>
          </a:bodyPr>
          <a:lstStyle/>
          <a:p>
            <a:r>
              <a:rPr lang="it-IT" sz="3200" b="1" dirty="0">
                <a:solidFill>
                  <a:srgbClr val="FFC000"/>
                </a:solidFill>
              </a:rPr>
              <a:t>Meccanismo vincolante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8288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2400"/>
              <a:t>	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2400" b="1"/>
              <a:t>	Gestione dell’eccezione =&gt; </a:t>
            </a:r>
            <a:r>
              <a:rPr lang="it-IT" sz="2400" b="1">
                <a:solidFill>
                  <a:schemeClr val="folHlink"/>
                </a:solidFill>
              </a:rPr>
              <a:t>try/catch</a:t>
            </a:r>
            <a:r>
              <a:rPr lang="it-IT" sz="2400" b="1"/>
              <a:t>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2400" b="1"/>
              <a:t>	Propagazione dell’eccezione =&gt; </a:t>
            </a:r>
            <a:r>
              <a:rPr lang="it-IT" sz="2400" b="1">
                <a:solidFill>
                  <a:schemeClr val="folHlink"/>
                </a:solidFill>
              </a:rPr>
              <a:t>throws</a:t>
            </a:r>
          </a:p>
          <a:p>
            <a:pPr>
              <a:lnSpc>
                <a:spcPct val="90000"/>
              </a:lnSpc>
            </a:pPr>
            <a:endParaRPr lang="it-IT" sz="2400" b="1"/>
          </a:p>
          <a:p>
            <a:pPr>
              <a:lnSpc>
                <a:spcPct val="90000"/>
              </a:lnSpc>
            </a:pPr>
            <a:endParaRPr lang="it-IT" sz="2400"/>
          </a:p>
          <a:p>
            <a:pPr>
              <a:lnSpc>
                <a:spcPct val="90000"/>
              </a:lnSpc>
            </a:pPr>
            <a:r>
              <a:rPr lang="it-IT" sz="2400"/>
              <a:t>Con </a:t>
            </a:r>
            <a:r>
              <a:rPr lang="it-IT" sz="2400" b="1"/>
              <a:t>l’overriding</a:t>
            </a:r>
            <a:r>
              <a:rPr lang="it-IT" sz="2400"/>
              <a:t> di un metodo </a:t>
            </a:r>
            <a:r>
              <a:rPr lang="it-IT" sz="2400" u="sng"/>
              <a:t>non si possono aggiungere</a:t>
            </a:r>
            <a:r>
              <a:rPr lang="it-IT" sz="2400"/>
              <a:t> al nuovo metodo più specificatori throws di quelli presenti nel metodo della superclasse.</a:t>
            </a:r>
          </a:p>
          <a:p>
            <a:pPr>
              <a:lnSpc>
                <a:spcPct val="90000"/>
              </a:lnSpc>
            </a:pPr>
            <a:endParaRPr lang="it-IT" sz="2400"/>
          </a:p>
          <a:p>
            <a:pPr>
              <a:lnSpc>
                <a:spcPct val="90000"/>
              </a:lnSpc>
            </a:pPr>
            <a:r>
              <a:rPr lang="it-IT" sz="2400"/>
              <a:t>Invece si può </a:t>
            </a:r>
            <a:r>
              <a:rPr lang="it-IT" sz="2400" u="sng"/>
              <a:t>estendere</a:t>
            </a:r>
            <a:r>
              <a:rPr lang="it-IT" sz="2400"/>
              <a:t> il tipo di un’eccezione della super e sollevare quello.</a:t>
            </a: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990600" y="2057400"/>
            <a:ext cx="7315200" cy="11430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485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334491" y="210127"/>
            <a:ext cx="6934200" cy="914400"/>
          </a:xfrm>
        </p:spPr>
        <p:txBody>
          <a:bodyPr>
            <a:normAutofit/>
          </a:bodyPr>
          <a:lstStyle/>
          <a:p>
            <a:r>
              <a:rPr lang="it-IT" sz="3200" b="1" dirty="0">
                <a:solidFill>
                  <a:srgbClr val="FFC000"/>
                </a:solidFill>
              </a:rPr>
              <a:t>Rilancio delle eccezioni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989138"/>
            <a:ext cx="7772400" cy="439261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2000"/>
              <a:t>E’ possibile inoltre gestire l’eccezione, ma avere comunque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2000"/>
              <a:t>necessità di avvisare anche il chiamante del problema in questione.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2000"/>
              <a:t>Uso il </a:t>
            </a:r>
            <a:r>
              <a:rPr lang="it-IT" sz="2000" b="1">
                <a:latin typeface="Courier New" charset="0"/>
              </a:rPr>
              <a:t>throw</a:t>
            </a:r>
            <a:r>
              <a:rPr lang="it-IT" sz="2000"/>
              <a:t> dell’eccezione all’interno del </a:t>
            </a:r>
            <a:r>
              <a:rPr lang="it-IT" sz="2000" b="1">
                <a:latin typeface="Courier New" charset="0"/>
              </a:rPr>
              <a:t>catch</a:t>
            </a:r>
            <a:r>
              <a:rPr lang="it-IT" sz="2000"/>
              <a:t>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it-IT" sz="200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2000" b="1">
                <a:latin typeface="Courier New" charset="0"/>
              </a:rPr>
              <a:t>try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2000" b="1">
                <a:latin typeface="Courier New" charset="0"/>
              </a:rPr>
              <a:t>{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2000" b="1">
                <a:latin typeface="Courier New" charset="0"/>
              </a:rPr>
              <a:t>	codice che potrebbe lanciare eccezioni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2000" b="1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2000" b="1">
                <a:latin typeface="Courier New" charset="0"/>
              </a:rPr>
              <a:t>catch(TipoException </a:t>
            </a:r>
            <a:r>
              <a:rPr lang="it-IT" sz="2000" b="1">
                <a:solidFill>
                  <a:srgbClr val="CC3399"/>
                </a:solidFill>
                <a:latin typeface="Courier New" charset="0"/>
              </a:rPr>
              <a:t>exc</a:t>
            </a:r>
            <a:r>
              <a:rPr lang="it-IT" sz="2000" b="1">
                <a:latin typeface="Courier New" charset="0"/>
              </a:rPr>
              <a:t>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2000" b="1">
                <a:latin typeface="Courier New" charset="0"/>
              </a:rPr>
              <a:t>{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2000" b="1">
                <a:latin typeface="Courier New" charset="0"/>
              </a:rPr>
              <a:t>	metodoDiGestione();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2000" b="1">
                <a:latin typeface="Courier New" charset="0"/>
              </a:rPr>
              <a:t>  </a:t>
            </a:r>
            <a:r>
              <a:rPr lang="it-IT" sz="2000" b="1">
                <a:solidFill>
                  <a:schemeClr val="folHlink"/>
                </a:solidFill>
                <a:latin typeface="Courier New" charset="0"/>
              </a:rPr>
              <a:t>throw</a:t>
            </a:r>
            <a:r>
              <a:rPr lang="it-IT" sz="2000" b="1">
                <a:latin typeface="Courier New" charset="0"/>
              </a:rPr>
              <a:t> </a:t>
            </a:r>
            <a:r>
              <a:rPr lang="it-IT" sz="2000" b="1">
                <a:solidFill>
                  <a:srgbClr val="CC3399"/>
                </a:solidFill>
                <a:latin typeface="Courier New" charset="0"/>
              </a:rPr>
              <a:t>exc</a:t>
            </a:r>
            <a:r>
              <a:rPr lang="it-IT" sz="2000" b="1">
                <a:latin typeface="Courier New" charset="0"/>
              </a:rPr>
              <a:t>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2000" b="1">
                <a:latin typeface="Courier New" charset="0"/>
              </a:rPr>
              <a:t>}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5076825" y="5229225"/>
            <a:ext cx="3887788" cy="1150938"/>
          </a:xfrm>
          <a:prstGeom prst="rect">
            <a:avLst/>
          </a:prstGeom>
          <a:solidFill>
            <a:srgbClr val="CCECFF">
              <a:alpha val="48000"/>
            </a:srgbClr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it-IT" sz="2000" i="0"/>
              <a:t>Il </a:t>
            </a:r>
            <a:r>
              <a:rPr lang="it-IT" sz="2000" b="1" i="0"/>
              <a:t>catch</a:t>
            </a:r>
            <a:r>
              <a:rPr lang="it-IT" sz="2000" i="0"/>
              <a:t> possiede l’oggetto </a:t>
            </a:r>
            <a:r>
              <a:rPr lang="it-IT" sz="2000" b="1" i="0">
                <a:solidFill>
                  <a:srgbClr val="CC3399"/>
                </a:solidFill>
                <a:latin typeface="Courier New" charset="0"/>
              </a:rPr>
              <a:t>exc</a:t>
            </a:r>
            <a:r>
              <a:rPr lang="it-IT" sz="2000" i="0"/>
              <a:t>,</a:t>
            </a:r>
          </a:p>
          <a:p>
            <a:r>
              <a:rPr lang="it-IT" sz="2000" i="0"/>
              <a:t>dunque può chiamare il </a:t>
            </a:r>
            <a:r>
              <a:rPr lang="it-IT" sz="2000" b="1" i="0">
                <a:solidFill>
                  <a:schemeClr val="folHlink"/>
                </a:solidFill>
                <a:latin typeface="Courier New" charset="0"/>
              </a:rPr>
              <a:t>throw </a:t>
            </a:r>
          </a:p>
          <a:p>
            <a:r>
              <a:rPr lang="it-IT" sz="2000" i="0"/>
              <a:t>su di esso</a:t>
            </a:r>
          </a:p>
        </p:txBody>
      </p:sp>
      <p:sp>
        <p:nvSpPr>
          <p:cNvPr id="79877" name="Line 5"/>
          <p:cNvSpPr>
            <a:spLocks noChangeShapeType="1"/>
          </p:cNvSpPr>
          <p:nvPr/>
        </p:nvSpPr>
        <p:spPr bwMode="auto">
          <a:xfrm flipH="1">
            <a:off x="2843213" y="5876925"/>
            <a:ext cx="208915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352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542146" y="266700"/>
            <a:ext cx="6705600" cy="762000"/>
          </a:xfrm>
        </p:spPr>
        <p:txBody>
          <a:bodyPr/>
          <a:lstStyle/>
          <a:p>
            <a:pPr algn="ctr"/>
            <a:r>
              <a:rPr lang="it-IT" sz="3200" b="1" dirty="0">
                <a:solidFill>
                  <a:srgbClr val="FFC000"/>
                </a:solidFill>
              </a:rPr>
              <a:t>Errori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600200"/>
            <a:ext cx="80010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t-IT" sz="2400" dirty="0"/>
              <a:t>IL meccanismo di gestione degli errori permettere di </a:t>
            </a:r>
            <a:r>
              <a:rPr lang="it-IT" sz="2400" dirty="0">
                <a:solidFill>
                  <a:schemeClr val="folHlink"/>
                </a:solidFill>
              </a:rPr>
              <a:t>trasferire</a:t>
            </a:r>
            <a:r>
              <a:rPr lang="it-IT" sz="2400" dirty="0"/>
              <a:t> i comandi dal punto in cui si è </a:t>
            </a:r>
            <a:r>
              <a:rPr lang="it-IT" sz="2400" dirty="0">
                <a:solidFill>
                  <a:schemeClr val="folHlink"/>
                </a:solidFill>
              </a:rPr>
              <a:t>verificato l’errore a un gestore degli errori</a:t>
            </a:r>
            <a:r>
              <a:rPr lang="it-IT" sz="2400" dirty="0"/>
              <a:t> in grado di affrontare la situazione.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533400" y="4267200"/>
            <a:ext cx="2667000" cy="7620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it-IT" sz="2800" i="0">
                <a:solidFill>
                  <a:schemeClr val="tx2"/>
                </a:solidFill>
                <a:latin typeface="Times New Roman" charset="0"/>
              </a:rPr>
              <a:t>Tipi di errori</a:t>
            </a:r>
            <a:endParaRPr lang="it-IT" sz="4000" i="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4572000" y="3200400"/>
            <a:ext cx="3886200" cy="5334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it-IT" i="0">
                <a:solidFill>
                  <a:schemeClr val="tx2"/>
                </a:solidFill>
                <a:latin typeface="Times New Roman" charset="0"/>
              </a:rPr>
              <a:t>Errori di input dell’utente</a:t>
            </a:r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4572000" y="3886200"/>
            <a:ext cx="3886200" cy="6096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it-IT" i="0">
                <a:solidFill>
                  <a:schemeClr val="tx2"/>
                </a:solidFill>
                <a:latin typeface="Times New Roman" charset="0"/>
              </a:rPr>
              <a:t>Errori dei dispositivi</a:t>
            </a:r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4572000" y="5486400"/>
            <a:ext cx="3810000" cy="6096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it-IT" i="0">
                <a:solidFill>
                  <a:schemeClr val="tx2"/>
                </a:solidFill>
                <a:latin typeface="Times New Roman" charset="0"/>
              </a:rPr>
              <a:t>Errori di codice</a:t>
            </a:r>
          </a:p>
        </p:txBody>
      </p: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4572000" y="4724400"/>
            <a:ext cx="3810000" cy="6096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it-IT" i="0">
                <a:solidFill>
                  <a:schemeClr val="tx2"/>
                </a:solidFill>
                <a:latin typeface="Times New Roman" charset="0"/>
              </a:rPr>
              <a:t>Restrizioni fisiche</a:t>
            </a:r>
          </a:p>
        </p:txBody>
      </p:sp>
      <p:sp>
        <p:nvSpPr>
          <p:cNvPr id="67601" name="Line 17"/>
          <p:cNvSpPr>
            <a:spLocks noChangeShapeType="1"/>
          </p:cNvSpPr>
          <p:nvPr/>
        </p:nvSpPr>
        <p:spPr bwMode="auto">
          <a:xfrm>
            <a:off x="3200400" y="46482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2" name="Line 18"/>
          <p:cNvSpPr>
            <a:spLocks noChangeShapeType="1"/>
          </p:cNvSpPr>
          <p:nvPr/>
        </p:nvSpPr>
        <p:spPr bwMode="auto">
          <a:xfrm>
            <a:off x="3733800" y="3429000"/>
            <a:ext cx="0" cy="2438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3" name="Line 19"/>
          <p:cNvSpPr>
            <a:spLocks noChangeShapeType="1"/>
          </p:cNvSpPr>
          <p:nvPr/>
        </p:nvSpPr>
        <p:spPr bwMode="auto">
          <a:xfrm>
            <a:off x="3733800" y="34290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4" name="Line 20"/>
          <p:cNvSpPr>
            <a:spLocks noChangeShapeType="1"/>
          </p:cNvSpPr>
          <p:nvPr/>
        </p:nvSpPr>
        <p:spPr bwMode="auto">
          <a:xfrm>
            <a:off x="3733800" y="41910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5" name="Line 21"/>
          <p:cNvSpPr>
            <a:spLocks noChangeShapeType="1"/>
          </p:cNvSpPr>
          <p:nvPr/>
        </p:nvSpPr>
        <p:spPr bwMode="auto">
          <a:xfrm>
            <a:off x="3733800" y="51054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6" name="Line 22"/>
          <p:cNvSpPr>
            <a:spLocks noChangeShapeType="1"/>
          </p:cNvSpPr>
          <p:nvPr/>
        </p:nvSpPr>
        <p:spPr bwMode="auto">
          <a:xfrm>
            <a:off x="3733800" y="58674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432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507566" y="2385001"/>
            <a:ext cx="5759450" cy="2449513"/>
          </a:xfrm>
          <a:prstGeom prst="rect">
            <a:avLst/>
          </a:prstGeom>
          <a:solidFill>
            <a:srgbClr val="D2F846">
              <a:alpha val="17000"/>
            </a:srgbClr>
          </a:solidFill>
          <a:ln w="9525">
            <a:solidFill>
              <a:srgbClr val="AFDC08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552450" y="4680744"/>
            <a:ext cx="4464050" cy="1223962"/>
          </a:xfrm>
          <a:prstGeom prst="rect">
            <a:avLst/>
          </a:prstGeom>
          <a:solidFill>
            <a:srgbClr val="CCECFF">
              <a:alpha val="17000"/>
            </a:srgbClr>
          </a:solidFill>
          <a:ln w="9525">
            <a:solidFill>
              <a:srgbClr val="336699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67909" y="329478"/>
            <a:ext cx="4648200" cy="762000"/>
          </a:xfrm>
        </p:spPr>
        <p:txBody>
          <a:bodyPr>
            <a:normAutofit/>
          </a:bodyPr>
          <a:lstStyle/>
          <a:p>
            <a:r>
              <a:rPr lang="it-IT" sz="3200" b="1" dirty="0">
                <a:solidFill>
                  <a:srgbClr val="FFC000"/>
                </a:solidFill>
              </a:rPr>
              <a:t>Istruzione </a:t>
            </a:r>
            <a:r>
              <a:rPr lang="it-IT" sz="3200" b="1" dirty="0" err="1">
                <a:solidFill>
                  <a:srgbClr val="FFC000"/>
                </a:solidFill>
              </a:rPr>
              <a:t>finally</a:t>
            </a:r>
            <a:endParaRPr lang="it-IT" sz="3200" b="1" dirty="0">
              <a:solidFill>
                <a:srgbClr val="FFC000"/>
              </a:solidFill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552450" y="1459345"/>
            <a:ext cx="8001000" cy="44958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it-IT" sz="2000" dirty="0"/>
              <a:t>Il codice nel blocco </a:t>
            </a:r>
            <a:r>
              <a:rPr lang="it-IT" sz="2000" b="1" dirty="0" err="1">
                <a:solidFill>
                  <a:schemeClr val="folHlink"/>
                </a:solidFill>
                <a:latin typeface="Courier New" charset="0"/>
              </a:rPr>
              <a:t>finally</a:t>
            </a:r>
            <a:r>
              <a:rPr lang="it-IT" sz="2000" dirty="0"/>
              <a:t> viene eseguito indipendentemente che si verifichi o meno un’eccezione.</a:t>
            </a:r>
            <a:endParaRPr lang="it-IT" sz="2000" dirty="0">
              <a:latin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endParaRPr lang="it-IT" sz="1800" dirty="0">
              <a:latin typeface="Courier New" charset="0"/>
            </a:endParaRPr>
          </a:p>
          <a:p>
            <a:pPr marL="0" indent="0">
              <a:buFont typeface="Wingdings" charset="0"/>
              <a:buNone/>
            </a:pPr>
            <a:r>
              <a:rPr lang="it-IT" sz="1600" b="1" dirty="0" err="1">
                <a:solidFill>
                  <a:schemeClr val="folHlink"/>
                </a:solidFill>
                <a:latin typeface="Courier New" charset="0"/>
              </a:rPr>
              <a:t>try</a:t>
            </a:r>
            <a:endParaRPr lang="it-IT" sz="1600" b="1" dirty="0">
              <a:solidFill>
                <a:schemeClr val="folHlink"/>
              </a:solidFill>
              <a:latin typeface="Courier New" charset="0"/>
            </a:endParaRPr>
          </a:p>
          <a:p>
            <a:pPr marL="0" indent="0">
              <a:buFont typeface="Wingdings" charset="0"/>
              <a:buNone/>
            </a:pPr>
            <a:r>
              <a:rPr lang="it-IT" sz="1600" b="1" dirty="0">
                <a:latin typeface="Courier New" charset="0"/>
              </a:rPr>
              <a:t>{ </a:t>
            </a:r>
          </a:p>
          <a:p>
            <a:pPr marL="0" indent="0">
              <a:buFont typeface="Wingdings" charset="0"/>
              <a:buNone/>
            </a:pPr>
            <a:r>
              <a:rPr lang="it-IT" sz="1600" b="1" dirty="0">
                <a:latin typeface="Courier New" charset="0"/>
              </a:rPr>
              <a:t>	codice che potrebbe lanciare eccezioni</a:t>
            </a:r>
          </a:p>
          <a:p>
            <a:pPr marL="0" indent="0">
              <a:buFont typeface="Wingdings" charset="0"/>
              <a:buNone/>
            </a:pPr>
            <a:r>
              <a:rPr lang="it-IT" sz="1600" b="1" dirty="0">
                <a:latin typeface="Courier New" charset="0"/>
              </a:rPr>
              <a:t>}</a:t>
            </a:r>
          </a:p>
          <a:p>
            <a:pPr marL="0" indent="0">
              <a:buFont typeface="Wingdings" charset="0"/>
              <a:buNone/>
            </a:pPr>
            <a:r>
              <a:rPr lang="it-IT" sz="1600" b="1" dirty="0">
                <a:solidFill>
                  <a:schemeClr val="folHlink"/>
                </a:solidFill>
                <a:latin typeface="Courier New" charset="0"/>
              </a:rPr>
              <a:t>catch</a:t>
            </a:r>
            <a:r>
              <a:rPr lang="it-IT" sz="1600" b="1" dirty="0">
                <a:latin typeface="Courier New" charset="0"/>
              </a:rPr>
              <a:t>(</a:t>
            </a:r>
            <a:r>
              <a:rPr lang="it-IT" sz="1600" b="1" dirty="0" err="1">
                <a:latin typeface="Courier New" charset="0"/>
              </a:rPr>
              <a:t>Exception</a:t>
            </a:r>
            <a:r>
              <a:rPr lang="it-IT" sz="1600" b="1" dirty="0">
                <a:latin typeface="Courier New" charset="0"/>
              </a:rPr>
              <a:t> e)</a:t>
            </a:r>
          </a:p>
          <a:p>
            <a:pPr marL="0" indent="0">
              <a:buFont typeface="Wingdings" charset="0"/>
              <a:buNone/>
            </a:pPr>
            <a:r>
              <a:rPr lang="it-IT" sz="1600" b="1" dirty="0">
                <a:latin typeface="Courier New" charset="0"/>
              </a:rPr>
              <a:t>{ </a:t>
            </a:r>
          </a:p>
          <a:p>
            <a:pPr marL="0" indent="0">
              <a:buFont typeface="Wingdings" charset="0"/>
              <a:buNone/>
            </a:pPr>
            <a:r>
              <a:rPr lang="it-IT" sz="1600" b="1" dirty="0">
                <a:latin typeface="Courier New" charset="0"/>
              </a:rPr>
              <a:t>	gestione</a:t>
            </a:r>
          </a:p>
          <a:p>
            <a:pPr marL="0" indent="0">
              <a:buFont typeface="Wingdings" charset="0"/>
              <a:buNone/>
            </a:pPr>
            <a:r>
              <a:rPr lang="it-IT" sz="1600" b="1" dirty="0">
                <a:latin typeface="Courier New" charset="0"/>
              </a:rPr>
              <a:t>}</a:t>
            </a:r>
          </a:p>
          <a:p>
            <a:pPr marL="0" indent="0">
              <a:buFont typeface="Wingdings" charset="0"/>
              <a:buNone/>
            </a:pPr>
            <a:r>
              <a:rPr lang="it-IT" sz="1600" b="1" dirty="0" err="1">
                <a:solidFill>
                  <a:schemeClr val="folHlink"/>
                </a:solidFill>
                <a:latin typeface="Courier New" charset="0"/>
              </a:rPr>
              <a:t>finally</a:t>
            </a:r>
            <a:endParaRPr lang="it-IT" sz="1600" b="1" dirty="0">
              <a:solidFill>
                <a:schemeClr val="folHlink"/>
              </a:solidFill>
              <a:latin typeface="Courier New" charset="0"/>
            </a:endParaRPr>
          </a:p>
          <a:p>
            <a:pPr marL="0" indent="0">
              <a:buFont typeface="Wingdings" charset="0"/>
              <a:buNone/>
            </a:pPr>
            <a:r>
              <a:rPr lang="it-IT" sz="1600" b="1" dirty="0">
                <a:latin typeface="Courier New" charset="0"/>
              </a:rPr>
              <a:t>{</a:t>
            </a:r>
          </a:p>
          <a:p>
            <a:pPr marL="0" indent="0">
              <a:buFont typeface="Wingdings" charset="0"/>
              <a:buNone/>
            </a:pPr>
            <a:r>
              <a:rPr lang="it-IT" sz="1600" b="1" dirty="0">
                <a:latin typeface="Courier New" charset="0"/>
              </a:rPr>
              <a:t>	codice da eseguire comunque</a:t>
            </a:r>
          </a:p>
          <a:p>
            <a:pPr marL="0" indent="0">
              <a:buFont typeface="Wingdings" charset="0"/>
              <a:buNone/>
            </a:pPr>
            <a:r>
              <a:rPr lang="it-IT" sz="1600" b="1" dirty="0">
                <a:latin typeface="Courier New" charset="0"/>
              </a:rPr>
              <a:t>}</a:t>
            </a: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5724525" y="5292725"/>
            <a:ext cx="2828925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2000" i="0"/>
              <a:t>Si utilizza per rilasciare </a:t>
            </a:r>
          </a:p>
          <a:p>
            <a:r>
              <a:rPr lang="it-IT" sz="2000" i="0"/>
              <a:t>risorse di sistema, </a:t>
            </a:r>
          </a:p>
          <a:p>
            <a:r>
              <a:rPr lang="it-IT" sz="2000" i="0"/>
              <a:t>chiudere file, ecc…</a:t>
            </a:r>
          </a:p>
        </p:txBody>
      </p:sp>
    </p:spTree>
    <p:extLst>
      <p:ext uri="{BB962C8B-B14F-4D97-AF65-F5344CB8AC3E}">
        <p14:creationId xmlns:p14="http://schemas.microsoft.com/office/powerpoint/2010/main" val="11667306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484707" y="279112"/>
            <a:ext cx="5562600" cy="762000"/>
          </a:xfrm>
        </p:spPr>
        <p:txBody>
          <a:bodyPr>
            <a:normAutofit/>
          </a:bodyPr>
          <a:lstStyle/>
          <a:p>
            <a:r>
              <a:rPr lang="it-IT" sz="3200" b="1" dirty="0">
                <a:solidFill>
                  <a:srgbClr val="FFC000"/>
                </a:solidFill>
              </a:rPr>
              <a:t>Istruzione </a:t>
            </a:r>
            <a:r>
              <a:rPr lang="it-IT" sz="3200" b="1" dirty="0" err="1">
                <a:solidFill>
                  <a:srgbClr val="FFC000"/>
                </a:solidFill>
              </a:rPr>
              <a:t>finally</a:t>
            </a:r>
            <a:endParaRPr lang="it-IT" sz="3200" b="1" dirty="0">
              <a:solidFill>
                <a:srgbClr val="FFC000"/>
              </a:solidFill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81200"/>
            <a:ext cx="8001000" cy="4114800"/>
          </a:xfrm>
        </p:spPr>
        <p:txBody>
          <a:bodyPr/>
          <a:lstStyle/>
          <a:p>
            <a:pPr marL="476250" indent="-476250">
              <a:lnSpc>
                <a:spcPct val="80000"/>
              </a:lnSpc>
              <a:buFont typeface="Wingdings" charset="0"/>
              <a:buNone/>
            </a:pPr>
            <a:r>
              <a:rPr lang="it-IT" sz="2000" dirty="0"/>
              <a:t>Tre situazioni nelle quali il programma eseguirà</a:t>
            </a:r>
          </a:p>
          <a:p>
            <a:pPr marL="476250" indent="-476250">
              <a:lnSpc>
                <a:spcPct val="80000"/>
              </a:lnSpc>
              <a:buFont typeface="Wingdings" charset="0"/>
              <a:buNone/>
            </a:pPr>
            <a:r>
              <a:rPr lang="it-IT" sz="2000" dirty="0"/>
              <a:t>l’istruzione </a:t>
            </a:r>
            <a:r>
              <a:rPr lang="it-IT" sz="2000" b="1" dirty="0" err="1">
                <a:solidFill>
                  <a:schemeClr val="folHlink"/>
                </a:solidFill>
                <a:latin typeface="Courier New" charset="0"/>
              </a:rPr>
              <a:t>finally</a:t>
            </a:r>
            <a:r>
              <a:rPr lang="it-IT" sz="2000" b="1" dirty="0">
                <a:solidFill>
                  <a:schemeClr val="folHlink"/>
                </a:solidFill>
                <a:latin typeface="Courier New" charset="0"/>
              </a:rPr>
              <a:t>:</a:t>
            </a:r>
          </a:p>
          <a:p>
            <a:pPr marL="476250" indent="-476250">
              <a:lnSpc>
                <a:spcPct val="80000"/>
              </a:lnSpc>
              <a:buFont typeface="Wingdings" charset="0"/>
              <a:buNone/>
            </a:pPr>
            <a:endParaRPr lang="it-IT" sz="2000" b="1" dirty="0">
              <a:solidFill>
                <a:schemeClr val="folHlink"/>
              </a:solidFill>
              <a:latin typeface="Courier New" charset="0"/>
            </a:endParaRPr>
          </a:p>
          <a:p>
            <a:pPr marL="476250" indent="-476250">
              <a:lnSpc>
                <a:spcPct val="80000"/>
              </a:lnSpc>
            </a:pPr>
            <a:r>
              <a:rPr lang="it-IT" sz="2000" dirty="0"/>
              <a:t>Il codice non lancia nessuna eccezione</a:t>
            </a:r>
          </a:p>
          <a:p>
            <a:pPr marL="476250" indent="-476250">
              <a:lnSpc>
                <a:spcPct val="80000"/>
              </a:lnSpc>
            </a:pPr>
            <a:r>
              <a:rPr lang="it-IT" sz="2000" dirty="0"/>
              <a:t>Il codice lancia un’eccezione che viene intercettata</a:t>
            </a:r>
          </a:p>
          <a:p>
            <a:pPr marL="476250" indent="-476250">
              <a:lnSpc>
                <a:spcPct val="80000"/>
              </a:lnSpc>
              <a:buFont typeface="Wingdings" charset="0"/>
              <a:buNone/>
            </a:pPr>
            <a:r>
              <a:rPr lang="it-IT" sz="2000" dirty="0"/>
              <a:t>	dall’istruzione </a:t>
            </a:r>
            <a:r>
              <a:rPr lang="it-IT" sz="2000" b="1" dirty="0">
                <a:solidFill>
                  <a:schemeClr val="folHlink"/>
                </a:solidFill>
                <a:latin typeface="Courier New" charset="0"/>
              </a:rPr>
              <a:t>catch</a:t>
            </a:r>
            <a:r>
              <a:rPr lang="it-IT" sz="2000" dirty="0">
                <a:latin typeface="Courier New" charset="0"/>
              </a:rPr>
              <a:t> </a:t>
            </a:r>
          </a:p>
          <a:p>
            <a:pPr marL="476250" indent="-476250">
              <a:lnSpc>
                <a:spcPct val="80000"/>
              </a:lnSpc>
            </a:pPr>
            <a:r>
              <a:rPr lang="it-IT" sz="2000" dirty="0"/>
              <a:t>Il codice lancia un’eccezione che non viene intercettata</a:t>
            </a:r>
          </a:p>
          <a:p>
            <a:pPr marL="476250" indent="-476250">
              <a:lnSpc>
                <a:spcPct val="80000"/>
              </a:lnSpc>
              <a:buFont typeface="Wingdings" charset="0"/>
              <a:buNone/>
            </a:pPr>
            <a:r>
              <a:rPr lang="it-IT" sz="2000" dirty="0"/>
              <a:t>	da nessuna istruzione </a:t>
            </a:r>
            <a:r>
              <a:rPr lang="it-IT" sz="2000" b="1" dirty="0">
                <a:solidFill>
                  <a:schemeClr val="folHlink"/>
                </a:solidFill>
                <a:latin typeface="Courier New" charset="0"/>
              </a:rPr>
              <a:t>catch	</a:t>
            </a:r>
            <a:r>
              <a:rPr lang="it-IT" sz="1800" dirty="0"/>
              <a:t>(Es eccezione di </a:t>
            </a:r>
            <a:r>
              <a:rPr lang="it-IT" sz="1800" dirty="0" err="1"/>
              <a:t>RunTime</a:t>
            </a:r>
            <a:r>
              <a:rPr lang="it-IT" sz="1800" dirty="0"/>
              <a:t>)</a:t>
            </a:r>
          </a:p>
          <a:p>
            <a:pPr marL="476250" indent="-476250">
              <a:lnSpc>
                <a:spcPct val="110000"/>
              </a:lnSpc>
              <a:buFont typeface="Wingdings" charset="0"/>
              <a:buNone/>
            </a:pPr>
            <a:endParaRPr lang="it-IT" sz="2000" dirty="0"/>
          </a:p>
          <a:p>
            <a:pPr marL="476250" indent="-476250">
              <a:lnSpc>
                <a:spcPct val="80000"/>
              </a:lnSpc>
              <a:buFont typeface="Wingdings" charset="0"/>
              <a:buNone/>
            </a:pPr>
            <a:r>
              <a:rPr lang="it-IT" sz="2000" dirty="0"/>
              <a:t>Nota:  Se ci sono istruzioni </a:t>
            </a:r>
            <a:r>
              <a:rPr lang="it-IT" sz="2000" b="1" dirty="0">
                <a:solidFill>
                  <a:schemeClr val="folHlink"/>
                </a:solidFill>
                <a:latin typeface="Courier New" charset="0"/>
              </a:rPr>
              <a:t>break</a:t>
            </a:r>
            <a:r>
              <a:rPr lang="it-IT" sz="2000" dirty="0"/>
              <a:t>, </a:t>
            </a:r>
            <a:r>
              <a:rPr lang="it-IT" sz="2000" b="1" dirty="0">
                <a:solidFill>
                  <a:schemeClr val="folHlink"/>
                </a:solidFill>
                <a:latin typeface="Courier New" charset="0"/>
              </a:rPr>
              <a:t>continue</a:t>
            </a:r>
            <a:r>
              <a:rPr lang="it-IT" sz="2000" dirty="0"/>
              <a:t> o </a:t>
            </a:r>
            <a:r>
              <a:rPr lang="it-IT" sz="2000" b="1" dirty="0" err="1">
                <a:solidFill>
                  <a:schemeClr val="folHlink"/>
                </a:solidFill>
                <a:latin typeface="Courier New" charset="0"/>
              </a:rPr>
              <a:t>return</a:t>
            </a:r>
            <a:r>
              <a:rPr lang="it-IT" sz="2000" dirty="0"/>
              <a:t> all’interno</a:t>
            </a:r>
          </a:p>
          <a:p>
            <a:pPr marL="476250" indent="-476250">
              <a:lnSpc>
                <a:spcPct val="80000"/>
              </a:lnSpc>
              <a:buFont typeface="Wingdings" charset="0"/>
              <a:buNone/>
            </a:pPr>
            <a:r>
              <a:rPr lang="it-IT" sz="2000" dirty="0"/>
              <a:t>del </a:t>
            </a:r>
            <a:r>
              <a:rPr lang="it-IT" sz="2000" b="1" dirty="0" err="1"/>
              <a:t>try</a:t>
            </a:r>
            <a:r>
              <a:rPr lang="it-IT" sz="2000" b="1" dirty="0"/>
              <a:t> </a:t>
            </a:r>
            <a:r>
              <a:rPr lang="it-IT" sz="2000" dirty="0"/>
              <a:t>o di un </a:t>
            </a:r>
            <a:r>
              <a:rPr lang="it-IT" sz="2000" b="1" dirty="0"/>
              <a:t>catch </a:t>
            </a:r>
            <a:r>
              <a:rPr lang="it-IT" sz="2000" dirty="0"/>
              <a:t>verranno eseguite </a:t>
            </a:r>
            <a:r>
              <a:rPr lang="it-IT" sz="2000" u="sng" dirty="0"/>
              <a:t>solo</a:t>
            </a:r>
            <a:r>
              <a:rPr lang="it-IT" sz="2000" dirty="0"/>
              <a:t> dopo l’esecuzione del</a:t>
            </a:r>
          </a:p>
          <a:p>
            <a:pPr marL="476250" indent="-476250">
              <a:lnSpc>
                <a:spcPct val="80000"/>
              </a:lnSpc>
              <a:buFont typeface="Wingdings" charset="0"/>
              <a:buNone/>
            </a:pPr>
            <a:r>
              <a:rPr lang="it-IT" sz="2000" dirty="0"/>
              <a:t>blocco </a:t>
            </a:r>
            <a:r>
              <a:rPr lang="it-IT" sz="2000" b="1" dirty="0" err="1"/>
              <a:t>finally</a:t>
            </a:r>
            <a:r>
              <a:rPr lang="it-IT" sz="2000" dirty="0"/>
              <a:t>.</a:t>
            </a:r>
            <a:r>
              <a:rPr lang="it-IT" sz="1800" dirty="0"/>
              <a:t> 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7994093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9563" y="107756"/>
            <a:ext cx="3544585" cy="127525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Le assertion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Un</a:t>
            </a:r>
            <a:r>
              <a:rPr lang="ja-JP" altLang="it-IT" dirty="0">
                <a:latin typeface="Arial"/>
              </a:rPr>
              <a:t>’</a:t>
            </a:r>
            <a:r>
              <a:rPr lang="it-IT" dirty="0"/>
              <a:t>asserzione è un</a:t>
            </a:r>
            <a:r>
              <a:rPr lang="ja-JP" altLang="it-IT" dirty="0">
                <a:latin typeface="Arial"/>
              </a:rPr>
              <a:t>’</a:t>
            </a:r>
            <a:r>
              <a:rPr lang="it-IT" dirty="0"/>
              <a:t>istruzione che permette di testare eventuali comportamenti che un</a:t>
            </a:r>
            <a:r>
              <a:rPr lang="ja-JP" altLang="it-IT" dirty="0">
                <a:latin typeface="Arial"/>
              </a:rPr>
              <a:t>’</a:t>
            </a:r>
            <a:r>
              <a:rPr lang="it-IT" dirty="0"/>
              <a:t>applicazione deve avere.</a:t>
            </a:r>
          </a:p>
          <a:p>
            <a:endParaRPr lang="it-IT" dirty="0"/>
          </a:p>
          <a:p>
            <a:r>
              <a:rPr lang="it-IT" b="1" dirty="0"/>
              <a:t>La parola chiave per utilizzare un</a:t>
            </a:r>
            <a:r>
              <a:rPr lang="ja-JP" altLang="it-IT" b="1" dirty="0">
                <a:latin typeface="Arial"/>
              </a:rPr>
              <a:t>’</a:t>
            </a:r>
            <a:r>
              <a:rPr lang="it-IT" b="1" dirty="0"/>
              <a:t>asserzione è: </a:t>
            </a:r>
            <a:r>
              <a:rPr lang="it-IT" b="1" dirty="0" err="1">
                <a:solidFill>
                  <a:srgbClr val="FF0000"/>
                </a:solidFill>
              </a:rPr>
              <a:t>assert</a:t>
            </a:r>
            <a:endParaRPr lang="it-IT" b="1" dirty="0">
              <a:solidFill>
                <a:srgbClr val="FF0000"/>
              </a:solidFill>
            </a:endParaRPr>
          </a:p>
          <a:p>
            <a:endParaRPr lang="it-IT" b="1" dirty="0">
              <a:solidFill>
                <a:srgbClr val="FF0000"/>
              </a:solidFill>
            </a:endParaRPr>
          </a:p>
          <a:p>
            <a:r>
              <a:rPr lang="it-IT" b="1" dirty="0"/>
              <a:t>Il formalismo è il seguente:</a:t>
            </a:r>
          </a:p>
          <a:p>
            <a:endParaRPr lang="it-IT" b="1" dirty="0"/>
          </a:p>
          <a:p>
            <a:r>
              <a:rPr lang="it-IT" dirty="0"/>
              <a:t>1. </a:t>
            </a:r>
            <a:r>
              <a:rPr lang="it-IT" dirty="0" err="1"/>
              <a:t>assert</a:t>
            </a:r>
            <a:r>
              <a:rPr lang="it-IT" dirty="0"/>
              <a:t> </a:t>
            </a:r>
            <a:r>
              <a:rPr lang="it-IT" dirty="0" err="1"/>
              <a:t>espressione_booleana</a:t>
            </a:r>
            <a:r>
              <a:rPr lang="it-IT" dirty="0"/>
              <a:t>;</a:t>
            </a:r>
          </a:p>
          <a:p>
            <a:r>
              <a:rPr lang="it-IT" dirty="0"/>
              <a:t>2. </a:t>
            </a:r>
            <a:r>
              <a:rPr lang="it-IT" dirty="0" err="1"/>
              <a:t>assert</a:t>
            </a:r>
            <a:r>
              <a:rPr lang="it-IT" dirty="0"/>
              <a:t> </a:t>
            </a:r>
            <a:r>
              <a:rPr lang="it-IT" dirty="0" err="1"/>
              <a:t>espressione_booleana</a:t>
            </a:r>
            <a:r>
              <a:rPr lang="it-IT" dirty="0"/>
              <a:t>: </a:t>
            </a:r>
            <a:r>
              <a:rPr lang="it-IT" dirty="0" err="1"/>
              <a:t>espressione_stampabile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it-IT" dirty="0"/>
              <a:t>Se l</a:t>
            </a:r>
            <a:r>
              <a:rPr lang="ja-JP" altLang="it-IT" dirty="0">
                <a:latin typeface="Arial"/>
              </a:rPr>
              <a:t>’</a:t>
            </a:r>
            <a:r>
              <a:rPr lang="it-IT" dirty="0"/>
              <a:t>espressione è </a:t>
            </a:r>
            <a:r>
              <a:rPr lang="it-IT" dirty="0" err="1"/>
              <a:t>true</a:t>
            </a:r>
            <a:r>
              <a:rPr lang="it-IT" dirty="0"/>
              <a:t> il programma prosegue normalmente, altrimenti viene lanciata un</a:t>
            </a:r>
            <a:r>
              <a:rPr lang="ja-JP" altLang="it-IT" dirty="0">
                <a:latin typeface="Arial"/>
              </a:rPr>
              <a:t>’</a:t>
            </a:r>
            <a:r>
              <a:rPr lang="it-IT" dirty="0"/>
              <a:t> </a:t>
            </a:r>
            <a:r>
              <a:rPr lang="it-IT" sz="2800" b="1" u="sng" dirty="0" err="1"/>
              <a:t>AssertionError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70686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437" y="141621"/>
            <a:ext cx="4386182" cy="127525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Assertion: un </a:t>
            </a:r>
            <a:r>
              <a:rPr lang="en-US" sz="3200" b="1" dirty="0" err="1" smtClean="0">
                <a:solidFill>
                  <a:srgbClr val="FFC000"/>
                </a:solidFill>
              </a:rPr>
              <a:t>esempio</a:t>
            </a:r>
            <a:r>
              <a:rPr lang="en-US" sz="3200" b="1" dirty="0" smtClean="0">
                <a:solidFill>
                  <a:srgbClr val="FFC000"/>
                </a:solidFill>
              </a:rPr>
              <a:t>	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322" y="1424085"/>
            <a:ext cx="8229600" cy="45259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r-HR" dirty="0"/>
              <a:t>import java.util.Scanner;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  </a:t>
            </a:r>
            <a:r>
              <a:rPr lang="en-US" dirty="0"/>
              <a:t>public class </a:t>
            </a:r>
            <a:r>
              <a:rPr lang="en-US" dirty="0" err="1"/>
              <a:t>AssertTest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 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fi-FI" dirty="0"/>
              <a:t>   </a:t>
            </a:r>
            <a:r>
              <a:rPr lang="fi-FI" dirty="0" smtClean="0"/>
              <a:t>     </a:t>
            </a:r>
            <a:r>
              <a:rPr lang="fi-FI" dirty="0" err="1"/>
              <a:t>public</a:t>
            </a:r>
            <a:r>
              <a:rPr lang="fi-FI" dirty="0"/>
              <a:t> </a:t>
            </a:r>
            <a:r>
              <a:rPr lang="fi-FI" dirty="0" err="1"/>
              <a:t>static</a:t>
            </a:r>
            <a:r>
              <a:rPr lang="fi-FI" dirty="0"/>
              <a:t> </a:t>
            </a:r>
            <a:r>
              <a:rPr lang="fi-FI" dirty="0" err="1"/>
              <a:t>void</a:t>
            </a:r>
            <a:r>
              <a:rPr lang="fi-FI" dirty="0"/>
              <a:t> main( </a:t>
            </a:r>
            <a:r>
              <a:rPr lang="fi-FI" dirty="0" err="1"/>
              <a:t>String</a:t>
            </a:r>
            <a:r>
              <a:rPr lang="fi-FI" dirty="0"/>
              <a:t> </a:t>
            </a:r>
            <a:r>
              <a:rPr lang="fi-FI" dirty="0" err="1"/>
              <a:t>args</a:t>
            </a:r>
            <a:r>
              <a:rPr lang="fi-FI" dirty="0"/>
              <a:t>[] )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    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pl-PL" dirty="0"/>
              <a:t>   </a:t>
            </a:r>
            <a:r>
              <a:rPr lang="pl-PL" dirty="0" smtClean="0"/>
              <a:t>        </a:t>
            </a:r>
            <a:r>
              <a:rPr lang="pl-PL" dirty="0" err="1"/>
              <a:t>Scanner</a:t>
            </a:r>
            <a:r>
              <a:rPr lang="pl-PL" dirty="0"/>
              <a:t> </a:t>
            </a:r>
            <a:r>
              <a:rPr lang="pl-PL" dirty="0" err="1"/>
              <a:t>input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Scanner</a:t>
            </a:r>
            <a:r>
              <a:rPr lang="pl-PL" dirty="0"/>
              <a:t>( </a:t>
            </a:r>
            <a:r>
              <a:rPr lang="pl-PL" dirty="0" err="1"/>
              <a:t>System.in</a:t>
            </a:r>
            <a:r>
              <a:rPr lang="pl-PL" dirty="0"/>
              <a:t> 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     </a:t>
            </a:r>
            <a:r>
              <a:rPr lang="en-US" dirty="0" err="1"/>
              <a:t>System.out.print</a:t>
            </a:r>
            <a:r>
              <a:rPr lang="en-US" dirty="0"/>
              <a:t>( "Enter a number between 0 and 10: " 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        </a:t>
            </a:r>
            <a:r>
              <a:rPr lang="en-US" dirty="0" err="1"/>
              <a:t>int</a:t>
            </a:r>
            <a:r>
              <a:rPr lang="en-US" dirty="0"/>
              <a:t> number = </a:t>
            </a:r>
            <a:r>
              <a:rPr lang="en-US" dirty="0" err="1"/>
              <a:t>input.nextInt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    </a:t>
            </a:r>
            <a:r>
              <a:rPr lang="en-US" dirty="0"/>
              <a:t>// assert that the absolute value is &gt;= 0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    </a:t>
            </a:r>
            <a:r>
              <a:rPr lang="en-US" i="1" dirty="0">
                <a:solidFill>
                  <a:srgbClr val="4F81BD"/>
                </a:solidFill>
              </a:rPr>
              <a:t>assert ( number &gt;= 0 &amp;&amp; number &lt;= 10 ) : "bad number: " + number;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4F81BD"/>
                </a:solidFill>
              </a:rPr>
              <a:t>  </a:t>
            </a:r>
            <a:r>
              <a:rPr lang="en-US" i="1" dirty="0" smtClean="0">
                <a:solidFill>
                  <a:srgbClr val="4F81BD"/>
                </a:solidFill>
              </a:rPr>
              <a:t>        </a:t>
            </a:r>
            <a:endParaRPr lang="en-US" i="1" dirty="0">
              <a:solidFill>
                <a:srgbClr val="4F81BD"/>
              </a:solidFill>
            </a:endParaRP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    </a:t>
            </a:r>
            <a:r>
              <a:rPr lang="en-US" dirty="0" err="1"/>
              <a:t>System.out.printf</a:t>
            </a:r>
            <a:r>
              <a:rPr lang="en-US" dirty="0"/>
              <a:t>( "You entered %d\n", number 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 </a:t>
            </a:r>
            <a:r>
              <a:rPr lang="en-US" dirty="0"/>
              <a:t>} // end main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/>
              <a:t>} // end class </a:t>
            </a:r>
            <a:r>
              <a:rPr lang="en-US" dirty="0" err="1"/>
              <a:t>AssertTest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60530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4400" y="113912"/>
            <a:ext cx="4737164" cy="1275259"/>
          </a:xfrm>
        </p:spPr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rgbClr val="FFC000"/>
                </a:solidFill>
              </a:rPr>
              <a:t>Utilizzo</a:t>
            </a:r>
            <a:r>
              <a:rPr lang="en-US" sz="3200" b="1" dirty="0" smtClean="0">
                <a:solidFill>
                  <a:srgbClr val="FFC000"/>
                </a:solidFill>
              </a:rPr>
              <a:t> </a:t>
            </a:r>
            <a:r>
              <a:rPr lang="en-US" sz="3200" b="1" dirty="0" err="1" smtClean="0">
                <a:solidFill>
                  <a:srgbClr val="FFC000"/>
                </a:solidFill>
              </a:rPr>
              <a:t>delle</a:t>
            </a:r>
            <a:r>
              <a:rPr lang="en-US" sz="3200" b="1" dirty="0" smtClean="0">
                <a:solidFill>
                  <a:srgbClr val="FFC000"/>
                </a:solidFill>
              </a:rPr>
              <a:t> assertion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8696" y="1179357"/>
            <a:ext cx="8144422" cy="4955203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/>
              <a:buChar char="•"/>
            </a:pPr>
            <a:r>
              <a:rPr lang="it-IT" sz="2000" kern="1200" dirty="0"/>
              <a:t>Per poter utilizzare le asserzioni con una versione di java 1.4 si deve utilizzare il </a:t>
            </a:r>
            <a:r>
              <a:rPr lang="it-IT" sz="2000" kern="1200" dirty="0" err="1"/>
              <a:t>flag</a:t>
            </a:r>
            <a:r>
              <a:rPr lang="it-IT" sz="2000" kern="1200" dirty="0"/>
              <a:t>  </a:t>
            </a:r>
            <a:r>
              <a:rPr lang="it-IT" sz="2000" b="1" u="sng" kern="1200" dirty="0"/>
              <a:t>–source </a:t>
            </a:r>
            <a:r>
              <a:rPr lang="it-IT" sz="2000" b="1" u="sng" kern="1200" dirty="0" smtClean="0"/>
              <a:t>1.4</a:t>
            </a:r>
            <a:endParaRPr lang="it-IT" sz="2000" b="1" u="sng" kern="1200" dirty="0"/>
          </a:p>
          <a:p>
            <a:pPr marL="342900" indent="-342900">
              <a:spcBef>
                <a:spcPct val="50000"/>
              </a:spcBef>
              <a:buFont typeface="Arial"/>
              <a:buChar char="•"/>
            </a:pPr>
            <a:endParaRPr lang="it-IT" sz="2000" b="1" u="sng" kern="1200" dirty="0"/>
          </a:p>
          <a:p>
            <a:pPr marL="342900" indent="-342900">
              <a:spcBef>
                <a:spcPct val="50000"/>
              </a:spcBef>
              <a:buFont typeface="Arial"/>
              <a:buChar char="•"/>
            </a:pPr>
            <a:r>
              <a:rPr lang="it-IT" sz="2000" kern="1200" dirty="0"/>
              <a:t>Non è possibile utilizzare gli </a:t>
            </a:r>
            <a:r>
              <a:rPr lang="it-IT" sz="2000" kern="1200" dirty="0" err="1"/>
              <a:t>assert</a:t>
            </a:r>
            <a:r>
              <a:rPr lang="it-IT" sz="2000" kern="1200" dirty="0"/>
              <a:t> con versione di java precedente alla 1.4 </a:t>
            </a:r>
            <a:endParaRPr lang="it-IT" sz="2000" kern="1200" dirty="0" smtClean="0"/>
          </a:p>
          <a:p>
            <a:pPr marL="342900" indent="-342900">
              <a:spcBef>
                <a:spcPct val="50000"/>
              </a:spcBef>
              <a:buFont typeface="Arial"/>
              <a:buChar char="•"/>
            </a:pPr>
            <a:r>
              <a:rPr lang="it-IT" sz="2000" dirty="0" smtClean="0"/>
              <a:t>Per </a:t>
            </a:r>
            <a:r>
              <a:rPr lang="it-IT" sz="2000" dirty="0"/>
              <a:t>poter utilizzare comunque gli </a:t>
            </a:r>
            <a:r>
              <a:rPr lang="it-IT" sz="2000" dirty="0" err="1"/>
              <a:t>assert</a:t>
            </a:r>
            <a:r>
              <a:rPr lang="it-IT" sz="2000" dirty="0"/>
              <a:t> si deve inserire il </a:t>
            </a:r>
            <a:r>
              <a:rPr lang="it-IT" sz="2000" dirty="0" err="1"/>
              <a:t>flag</a:t>
            </a:r>
            <a:r>
              <a:rPr lang="it-IT" sz="2000" dirty="0"/>
              <a:t> </a:t>
            </a:r>
          </a:p>
          <a:p>
            <a:pPr>
              <a:spcBef>
                <a:spcPct val="50000"/>
              </a:spcBef>
            </a:pPr>
            <a:r>
              <a:rPr lang="it-IT" sz="2000" dirty="0" smtClean="0"/>
              <a:t>			</a:t>
            </a:r>
            <a:r>
              <a:rPr lang="it-IT" sz="2000" i="1" dirty="0" smtClean="0"/>
              <a:t>java  </a:t>
            </a:r>
            <a:r>
              <a:rPr lang="it-IT" sz="2000" i="1" dirty="0"/>
              <a:t>–ea </a:t>
            </a:r>
            <a:r>
              <a:rPr lang="it-IT" sz="2000" i="1" dirty="0" err="1"/>
              <a:t>nomefile</a:t>
            </a:r>
            <a:endParaRPr lang="it-IT" sz="2000" i="1" dirty="0"/>
          </a:p>
          <a:p>
            <a:pPr marL="342900" indent="-342900">
              <a:spcBef>
                <a:spcPct val="50000"/>
              </a:spcBef>
              <a:buFont typeface="Arial"/>
              <a:buChar char="•"/>
            </a:pPr>
            <a:r>
              <a:rPr lang="it-IT" sz="2000" dirty="0" smtClean="0"/>
              <a:t>Per </a:t>
            </a:r>
            <a:r>
              <a:rPr lang="it-IT" sz="2000" dirty="0"/>
              <a:t>disabilitare gli </a:t>
            </a:r>
            <a:r>
              <a:rPr lang="it-IT" sz="2000" dirty="0" err="1"/>
              <a:t>assert</a:t>
            </a:r>
            <a:r>
              <a:rPr lang="it-IT" sz="2000" dirty="0"/>
              <a:t> ( in modo da velocizzare il programma )</a:t>
            </a:r>
          </a:p>
          <a:p>
            <a:pPr lvl="3">
              <a:spcBef>
                <a:spcPct val="50000"/>
              </a:spcBef>
            </a:pPr>
            <a:r>
              <a:rPr lang="it-IT" sz="2000" i="1" dirty="0"/>
              <a:t>java  -da </a:t>
            </a:r>
            <a:r>
              <a:rPr lang="it-IT" sz="2000" i="1" dirty="0" err="1"/>
              <a:t>nomefile</a:t>
            </a:r>
            <a:endParaRPr lang="it-IT" sz="2000" i="1" dirty="0"/>
          </a:p>
          <a:p>
            <a:pPr marL="342900" indent="-342900">
              <a:spcBef>
                <a:spcPct val="50000"/>
              </a:spcBef>
              <a:buFont typeface="Arial"/>
              <a:buChar char="•"/>
            </a:pPr>
            <a:endParaRPr lang="it-IT" sz="2400" kern="1200" dirty="0"/>
          </a:p>
        </p:txBody>
      </p:sp>
    </p:spTree>
    <p:extLst>
      <p:ext uri="{BB962C8B-B14F-4D97-AF65-F5344CB8AC3E}">
        <p14:creationId xmlns:p14="http://schemas.microsoft.com/office/powerpoint/2010/main" val="1260881838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142672" y="304800"/>
            <a:ext cx="6324600" cy="685800"/>
          </a:xfrm>
        </p:spPr>
        <p:txBody>
          <a:bodyPr>
            <a:normAutofit/>
          </a:bodyPr>
          <a:lstStyle/>
          <a:p>
            <a:r>
              <a:rPr lang="it-IT" sz="3200" b="1" dirty="0">
                <a:solidFill>
                  <a:srgbClr val="FFC000"/>
                </a:solidFill>
              </a:rPr>
              <a:t>Gestione Errori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981200"/>
            <a:ext cx="7772400" cy="3733800"/>
          </a:xfrm>
        </p:spPr>
        <p:txBody>
          <a:bodyPr/>
          <a:lstStyle/>
          <a:p>
            <a:r>
              <a:rPr lang="it-IT" sz="2400" b="1">
                <a:solidFill>
                  <a:srgbClr val="F2700E"/>
                </a:solidFill>
              </a:rPr>
              <a:t>In generale</a:t>
            </a:r>
            <a:r>
              <a:rPr lang="it-IT" sz="2400"/>
              <a:t>: si restituisce uno speciale codice di errore che il metodo chiamante analizza.</a:t>
            </a:r>
          </a:p>
          <a:p>
            <a:pPr>
              <a:lnSpc>
                <a:spcPct val="60000"/>
              </a:lnSpc>
              <a:buFont typeface="Wingdings" charset="0"/>
              <a:buNone/>
            </a:pPr>
            <a:endParaRPr lang="it-IT" sz="2400"/>
          </a:p>
          <a:p>
            <a:pPr>
              <a:lnSpc>
                <a:spcPct val="60000"/>
              </a:lnSpc>
              <a:buFont typeface="Wingdings" charset="0"/>
              <a:buNone/>
            </a:pPr>
            <a:endParaRPr lang="it-IT" sz="2400"/>
          </a:p>
          <a:p>
            <a:r>
              <a:rPr lang="it-IT" sz="2400" b="1">
                <a:solidFill>
                  <a:srgbClr val="F2700E"/>
                </a:solidFill>
              </a:rPr>
              <a:t>Java</a:t>
            </a:r>
            <a:r>
              <a:rPr lang="it-IT" sz="2400"/>
              <a:t> invece </a:t>
            </a:r>
            <a:r>
              <a:rPr lang="it-IT" sz="2400">
                <a:solidFill>
                  <a:schemeClr val="folHlink"/>
                </a:solidFill>
              </a:rPr>
              <a:t>permette di uscire dal metodo</a:t>
            </a:r>
            <a:r>
              <a:rPr lang="it-IT" sz="2400"/>
              <a:t> con un percorso di uscita alternativo che non restituisce </a:t>
            </a:r>
            <a:r>
              <a:rPr lang="it-IT" sz="2400">
                <a:solidFill>
                  <a:schemeClr val="folHlink"/>
                </a:solidFill>
              </a:rPr>
              <a:t>nessun valore</a:t>
            </a:r>
            <a:r>
              <a:rPr lang="it-IT" sz="2400"/>
              <a:t>.</a:t>
            </a:r>
          </a:p>
          <a:p>
            <a:pPr>
              <a:buFont typeface="Wingdings" charset="0"/>
              <a:buNone/>
            </a:pPr>
            <a:endParaRPr lang="it-IT" sz="2400"/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468813"/>
            <a:ext cx="2286000" cy="185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1066800" y="5029200"/>
            <a:ext cx="44354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it-IT" sz="2000">
                <a:effectLst>
                  <a:outerShdw blurRad="38100" dist="38100" dir="2700000" algn="tl">
                    <a:srgbClr val="DDDDDD"/>
                  </a:outerShdw>
                </a:effectLst>
              </a:rPr>
              <a:t>“ Si verifica il problema 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it-IT" sz="2000">
                <a:effectLst>
                  <a:outerShdw blurRad="38100" dist="38100" dir="2700000" algn="tl">
                    <a:srgbClr val="DDDDDD"/>
                  </a:outerShdw>
                </a:effectLst>
              </a:rPr>
              <a:t> si procede sulla corsia d’emergenza “</a:t>
            </a:r>
            <a:endParaRPr lang="it-IT" sz="2000" i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1291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970765" y="107756"/>
            <a:ext cx="3544585" cy="1275259"/>
          </a:xfrm>
        </p:spPr>
        <p:txBody>
          <a:bodyPr>
            <a:normAutofit/>
          </a:bodyPr>
          <a:lstStyle/>
          <a:p>
            <a:r>
              <a:rPr lang="it-IT" sz="3200" b="1" dirty="0">
                <a:solidFill>
                  <a:srgbClr val="FFC000"/>
                </a:solidFill>
              </a:rPr>
              <a:t>Gestione Errori</a:t>
            </a:r>
          </a:p>
        </p:txBody>
      </p:sp>
      <p:sp>
        <p:nvSpPr>
          <p:cNvPr id="1075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sz="2400"/>
              <a:t>Se si verifica un errore, si </a:t>
            </a:r>
            <a:r>
              <a:rPr lang="it-IT" sz="2400">
                <a:solidFill>
                  <a:schemeClr val="folHlink"/>
                </a:solidFill>
              </a:rPr>
              <a:t>ricerca un gestore dell’errore</a:t>
            </a:r>
            <a:r>
              <a:rPr lang="it-IT" sz="2400"/>
              <a:t> in grado di far fronte alla situazione.</a:t>
            </a:r>
          </a:p>
          <a:p>
            <a:endParaRPr lang="it-IT" sz="2400"/>
          </a:p>
          <a:p>
            <a:r>
              <a:rPr lang="it-IT" sz="2400"/>
              <a:t>Il gestore si </a:t>
            </a:r>
            <a:r>
              <a:rPr lang="it-IT" sz="2400">
                <a:solidFill>
                  <a:schemeClr val="folHlink"/>
                </a:solidFill>
              </a:rPr>
              <a:t>rivolgerà alle varie entità</a:t>
            </a:r>
            <a:r>
              <a:rPr lang="it-IT" sz="2400"/>
              <a:t> in campo, nella speranza che qualcuno si accolli il “problema”</a:t>
            </a:r>
          </a:p>
          <a:p>
            <a:pPr>
              <a:buFont typeface="Wingdings" charset="0"/>
              <a:buNone/>
            </a:pPr>
            <a:endParaRPr lang="it-IT" sz="2400"/>
          </a:p>
          <a:p>
            <a:r>
              <a:rPr lang="it-IT" sz="2400"/>
              <a:t>Gli errori che si possono gestire sono rappresentati da oggetti derivati dalla </a:t>
            </a:r>
            <a:r>
              <a:rPr lang="it-IT" sz="2400" b="1">
                <a:solidFill>
                  <a:schemeClr val="folHlink"/>
                </a:solidFill>
              </a:rPr>
              <a:t>Classe Exception </a:t>
            </a:r>
            <a:r>
              <a:rPr lang="it-IT" sz="2400"/>
              <a:t>che si chiamano </a:t>
            </a:r>
            <a:r>
              <a:rPr lang="it-IT" sz="2400" b="1">
                <a:solidFill>
                  <a:srgbClr val="F2700E"/>
                </a:solidFill>
              </a:rPr>
              <a:t>eccezioni</a:t>
            </a:r>
            <a:r>
              <a:rPr lang="it-IT" sz="2400"/>
              <a:t>.</a:t>
            </a:r>
          </a:p>
          <a:p>
            <a:endParaRPr lang="it-IT" sz="2400"/>
          </a:p>
        </p:txBody>
      </p:sp>
    </p:spTree>
    <p:extLst>
      <p:ext uri="{BB962C8B-B14F-4D97-AF65-F5344CB8AC3E}">
        <p14:creationId xmlns:p14="http://schemas.microsoft.com/office/powerpoint/2010/main" val="24244408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48873" y="152400"/>
            <a:ext cx="7086600" cy="609600"/>
          </a:xfrm>
        </p:spPr>
        <p:txBody>
          <a:bodyPr>
            <a:normAutofit/>
          </a:bodyPr>
          <a:lstStyle/>
          <a:p>
            <a:r>
              <a:rPr lang="it-IT" sz="3200" b="1" dirty="0" err="1">
                <a:solidFill>
                  <a:srgbClr val="FFC000"/>
                </a:solidFill>
              </a:rPr>
              <a:t>Error</a:t>
            </a:r>
            <a:r>
              <a:rPr lang="it-IT" sz="3200" b="1" dirty="0">
                <a:solidFill>
                  <a:srgbClr val="FFC000"/>
                </a:solidFill>
              </a:rPr>
              <a:t> &amp; </a:t>
            </a:r>
            <a:r>
              <a:rPr lang="it-IT" sz="3200" b="1" dirty="0" err="1">
                <a:solidFill>
                  <a:srgbClr val="FFC000"/>
                </a:solidFill>
              </a:rPr>
              <a:t>Exception</a:t>
            </a:r>
            <a:endParaRPr lang="it-IT" sz="3200" b="1" dirty="0">
              <a:solidFill>
                <a:srgbClr val="FFC000"/>
              </a:solidFill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05000"/>
            <a:ext cx="8054975" cy="44037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it-IT" sz="2000" b="1">
                <a:solidFill>
                  <a:srgbClr val="9900CC"/>
                </a:solidFill>
                <a:latin typeface="Courier New" charset="0"/>
              </a:rPr>
              <a:t>Throwable</a:t>
            </a:r>
            <a:r>
              <a:rPr lang="it-IT" sz="2000" b="1">
                <a:latin typeface="Courier New" charset="0"/>
              </a:rPr>
              <a:t> </a:t>
            </a:r>
            <a:r>
              <a:rPr lang="it-IT" sz="2000"/>
              <a:t>è la classe che modella tutto quello che può essere sollevato dalla JVM</a:t>
            </a:r>
          </a:p>
          <a:p>
            <a:pPr>
              <a:lnSpc>
                <a:spcPct val="80000"/>
              </a:lnSpc>
            </a:pPr>
            <a:r>
              <a:rPr lang="it-IT" sz="2000"/>
              <a:t>Da </a:t>
            </a:r>
            <a:r>
              <a:rPr lang="it-IT" sz="2000" b="1">
                <a:solidFill>
                  <a:srgbClr val="9900CC"/>
                </a:solidFill>
                <a:latin typeface="Courier New" charset="0"/>
              </a:rPr>
              <a:t>Throwable</a:t>
            </a:r>
            <a:r>
              <a:rPr lang="it-IT" sz="2000" b="1">
                <a:latin typeface="Courier New" charset="0"/>
              </a:rPr>
              <a:t> </a:t>
            </a:r>
            <a:r>
              <a:rPr lang="it-IT" sz="2000"/>
              <a:t>partono due gerarchie: </a:t>
            </a:r>
          </a:p>
          <a:p>
            <a:pPr lvl="1">
              <a:lnSpc>
                <a:spcPct val="80000"/>
              </a:lnSpc>
            </a:pPr>
            <a:r>
              <a:rPr lang="it-IT" sz="1800" b="1">
                <a:solidFill>
                  <a:srgbClr val="336699"/>
                </a:solidFill>
                <a:latin typeface="Courier New" charset="0"/>
              </a:rPr>
              <a:t>Error</a:t>
            </a:r>
            <a:r>
              <a:rPr lang="it-IT" sz="1800"/>
              <a:t> </a:t>
            </a:r>
          </a:p>
          <a:p>
            <a:pPr lvl="1">
              <a:lnSpc>
                <a:spcPct val="80000"/>
              </a:lnSpc>
            </a:pPr>
            <a:r>
              <a:rPr lang="it-IT" sz="1800" b="1">
                <a:solidFill>
                  <a:schemeClr val="folHlink"/>
                </a:solidFill>
                <a:latin typeface="Courier New" charset="0"/>
              </a:rPr>
              <a:t>Exception</a:t>
            </a:r>
          </a:p>
          <a:p>
            <a:pPr>
              <a:lnSpc>
                <a:spcPct val="80000"/>
              </a:lnSpc>
            </a:pPr>
            <a:endParaRPr lang="it-IT" sz="2000"/>
          </a:p>
          <a:p>
            <a:pPr>
              <a:lnSpc>
                <a:spcPct val="80000"/>
              </a:lnSpc>
            </a:pPr>
            <a:r>
              <a:rPr lang="it-IT" sz="2000"/>
              <a:t>La famiglia di </a:t>
            </a:r>
            <a:r>
              <a:rPr lang="it-IT" sz="2000" b="1">
                <a:solidFill>
                  <a:srgbClr val="336699"/>
                </a:solidFill>
                <a:latin typeface="Courier New" charset="0"/>
              </a:rPr>
              <a:t>Error</a:t>
            </a:r>
            <a:r>
              <a:rPr lang="it-IT" sz="2000"/>
              <a:t> descrive errori interni ed esaurimento delle risorse nell’ambito del sistema di esecuzione Java (di solito </a:t>
            </a:r>
            <a:r>
              <a:rPr lang="it-IT" sz="2000" b="1"/>
              <a:t>non gestibili</a:t>
            </a:r>
            <a:r>
              <a:rPr lang="it-IT" sz="2000"/>
              <a:t>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it-IT" sz="2000"/>
          </a:p>
          <a:p>
            <a:pPr>
              <a:lnSpc>
                <a:spcPct val="80000"/>
              </a:lnSpc>
            </a:pPr>
            <a:r>
              <a:rPr lang="it-IT" sz="2000"/>
              <a:t>La famiglia di </a:t>
            </a:r>
            <a:r>
              <a:rPr lang="it-IT" sz="2000" b="1">
                <a:solidFill>
                  <a:schemeClr val="folHlink"/>
                </a:solidFill>
                <a:latin typeface="Courier New" charset="0"/>
              </a:rPr>
              <a:t>Exception</a:t>
            </a:r>
            <a:r>
              <a:rPr lang="it-IT" sz="2000"/>
              <a:t> è invece una situazione imprevista che il flusso di un’applicazione può incontrare (si affrontano!)</a:t>
            </a:r>
          </a:p>
          <a:p>
            <a:pPr>
              <a:lnSpc>
                <a:spcPct val="80000"/>
              </a:lnSpc>
            </a:pPr>
            <a:endParaRPr lang="it-IT" sz="2000"/>
          </a:p>
          <a:p>
            <a:pPr>
              <a:lnSpc>
                <a:spcPct val="80000"/>
              </a:lnSpc>
            </a:pPr>
            <a:r>
              <a:rPr lang="it-IT" sz="2000"/>
              <a:t>Sia Error che Exception portano nel nome le indicazioni sul motivo dell’errore/anomalia</a:t>
            </a:r>
          </a:p>
        </p:txBody>
      </p:sp>
    </p:spTree>
    <p:extLst>
      <p:ext uri="{BB962C8B-B14F-4D97-AF65-F5344CB8AC3E}">
        <p14:creationId xmlns:p14="http://schemas.microsoft.com/office/powerpoint/2010/main" val="28521943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16" name="AutoShape 60"/>
          <p:cNvSpPr>
            <a:spLocks noChangeArrowheads="1"/>
          </p:cNvSpPr>
          <p:nvPr/>
        </p:nvSpPr>
        <p:spPr bwMode="auto">
          <a:xfrm>
            <a:off x="6156325" y="4221163"/>
            <a:ext cx="3529013" cy="2087562"/>
          </a:xfrm>
          <a:prstGeom prst="rtTriangle">
            <a:avLst/>
          </a:prstGeom>
          <a:solidFill>
            <a:srgbClr val="AFDC08">
              <a:alpha val="38000"/>
            </a:srgbClr>
          </a:solidFill>
          <a:ln w="9525">
            <a:solidFill>
              <a:srgbClr val="AFDC08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13" name="AutoShape 57"/>
          <p:cNvSpPr>
            <a:spLocks noChangeArrowheads="1"/>
          </p:cNvSpPr>
          <p:nvPr/>
        </p:nvSpPr>
        <p:spPr bwMode="auto">
          <a:xfrm rot="10800000">
            <a:off x="-1262063" y="4076700"/>
            <a:ext cx="5113338" cy="2303463"/>
          </a:xfrm>
          <a:custGeom>
            <a:avLst/>
            <a:gdLst>
              <a:gd name="G0" fmla="+- 7778 0 0"/>
              <a:gd name="G1" fmla="+- 21600 0 7778"/>
              <a:gd name="G2" fmla="*/ 7778 1 2"/>
              <a:gd name="G3" fmla="+- 21600 0 G2"/>
              <a:gd name="G4" fmla="+/ 7778 21600 2"/>
              <a:gd name="G5" fmla="+/ G1 0 2"/>
              <a:gd name="G6" fmla="*/ 21600 21600 7778"/>
              <a:gd name="G7" fmla="*/ G6 1 2"/>
              <a:gd name="G8" fmla="+- 21600 0 G7"/>
              <a:gd name="G9" fmla="*/ 21600 1 2"/>
              <a:gd name="G10" fmla="+- 7778 0 G9"/>
              <a:gd name="G11" fmla="?: G10 G8 0"/>
              <a:gd name="G12" fmla="?: G10 G7 21600"/>
              <a:gd name="T0" fmla="*/ 17711 w 21600"/>
              <a:gd name="T1" fmla="*/ 10800 h 21600"/>
              <a:gd name="T2" fmla="*/ 10800 w 21600"/>
              <a:gd name="T3" fmla="*/ 21600 h 21600"/>
              <a:gd name="T4" fmla="*/ 3889 w 21600"/>
              <a:gd name="T5" fmla="*/ 10800 h 21600"/>
              <a:gd name="T6" fmla="*/ 10800 w 21600"/>
              <a:gd name="T7" fmla="*/ 0 h 21600"/>
              <a:gd name="T8" fmla="*/ 5689 w 21600"/>
              <a:gd name="T9" fmla="*/ 5689 h 21600"/>
              <a:gd name="T10" fmla="*/ 15911 w 21600"/>
              <a:gd name="T11" fmla="*/ 1591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778" y="21600"/>
                </a:lnTo>
                <a:lnTo>
                  <a:pt x="13822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ECFF">
              <a:alpha val="25999"/>
            </a:srgbClr>
          </a:solidFill>
          <a:ln w="9525">
            <a:solidFill>
              <a:srgbClr val="336699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12" name="AutoShape 56"/>
          <p:cNvSpPr>
            <a:spLocks noChangeArrowheads="1"/>
          </p:cNvSpPr>
          <p:nvPr/>
        </p:nvSpPr>
        <p:spPr bwMode="auto">
          <a:xfrm rot="10800000">
            <a:off x="755650" y="4221163"/>
            <a:ext cx="9072563" cy="2087562"/>
          </a:xfrm>
          <a:custGeom>
            <a:avLst/>
            <a:gdLst>
              <a:gd name="G0" fmla="+- 8735 0 0"/>
              <a:gd name="G1" fmla="+- 21600 0 8735"/>
              <a:gd name="G2" fmla="*/ 8735 1 2"/>
              <a:gd name="G3" fmla="+- 21600 0 G2"/>
              <a:gd name="G4" fmla="+/ 8735 21600 2"/>
              <a:gd name="G5" fmla="+/ G1 0 2"/>
              <a:gd name="G6" fmla="*/ 21600 21600 8735"/>
              <a:gd name="G7" fmla="*/ G6 1 2"/>
              <a:gd name="G8" fmla="+- 21600 0 G7"/>
              <a:gd name="G9" fmla="*/ 21600 1 2"/>
              <a:gd name="G10" fmla="+- 8735 0 G9"/>
              <a:gd name="G11" fmla="?: G10 G8 0"/>
              <a:gd name="G12" fmla="?: G10 G7 21600"/>
              <a:gd name="T0" fmla="*/ 17232 w 21600"/>
              <a:gd name="T1" fmla="*/ 10800 h 21600"/>
              <a:gd name="T2" fmla="*/ 10800 w 21600"/>
              <a:gd name="T3" fmla="*/ 21600 h 21600"/>
              <a:gd name="T4" fmla="*/ 4368 w 21600"/>
              <a:gd name="T5" fmla="*/ 10800 h 21600"/>
              <a:gd name="T6" fmla="*/ 10800 w 21600"/>
              <a:gd name="T7" fmla="*/ 0 h 21600"/>
              <a:gd name="T8" fmla="*/ 6168 w 21600"/>
              <a:gd name="T9" fmla="*/ 6168 h 21600"/>
              <a:gd name="T10" fmla="*/ 15432 w 21600"/>
              <a:gd name="T11" fmla="*/ 1543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8735" y="21600"/>
                </a:lnTo>
                <a:lnTo>
                  <a:pt x="12865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D2F846">
              <a:alpha val="25999"/>
            </a:srgbClr>
          </a:solidFill>
          <a:ln w="9525">
            <a:solidFill>
              <a:srgbClr val="336699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91222"/>
            <a:ext cx="9144000" cy="762000"/>
          </a:xfrm>
        </p:spPr>
        <p:txBody>
          <a:bodyPr>
            <a:normAutofit/>
          </a:bodyPr>
          <a:lstStyle/>
          <a:p>
            <a:r>
              <a:rPr lang="it-IT" sz="3200" b="1" dirty="0">
                <a:solidFill>
                  <a:srgbClr val="FFC000"/>
                </a:solidFill>
              </a:rPr>
              <a:t>Gerarchia di </a:t>
            </a:r>
            <a:r>
              <a:rPr lang="it-IT" sz="3200" b="1" dirty="0" err="1">
                <a:solidFill>
                  <a:srgbClr val="FFC000"/>
                </a:solidFill>
              </a:rPr>
              <a:t>Throwable</a:t>
            </a:r>
            <a:endParaRPr lang="it-IT" sz="3200" b="1" dirty="0">
              <a:solidFill>
                <a:srgbClr val="FFC000"/>
              </a:solidFill>
            </a:endParaRP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4213225" y="5300663"/>
            <a:ext cx="1727200" cy="576262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it-IT" sz="2000" b="1" i="0">
                <a:solidFill>
                  <a:schemeClr val="tx2"/>
                </a:solidFill>
                <a:latin typeface="Times New Roman" charset="0"/>
              </a:rPr>
              <a:t>IOException</a:t>
            </a:r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6300788" y="5300663"/>
            <a:ext cx="2087562" cy="560387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it-IT" sz="2000" b="1" i="0">
                <a:solidFill>
                  <a:schemeClr val="tx2"/>
                </a:solidFill>
                <a:latin typeface="Times New Roman" charset="0"/>
              </a:rPr>
              <a:t>RuntimeException</a:t>
            </a:r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4067175" y="3230563"/>
            <a:ext cx="2016125" cy="7747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it-IT" sz="2800" b="1" i="0">
                <a:solidFill>
                  <a:schemeClr val="tx2"/>
                </a:solidFill>
                <a:latin typeface="Times New Roman" charset="0"/>
              </a:rPr>
              <a:t>Exception</a:t>
            </a: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250825" y="3213100"/>
            <a:ext cx="2016125" cy="720725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it-IT" sz="2800" i="0">
                <a:solidFill>
                  <a:schemeClr val="tx2"/>
                </a:solidFill>
                <a:latin typeface="Times New Roman" charset="0"/>
              </a:rPr>
              <a:t>Error</a:t>
            </a:r>
          </a:p>
        </p:txBody>
      </p: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2411413" y="1916113"/>
            <a:ext cx="2286000" cy="9906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it-IT" sz="2800" b="1" i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Throwable</a:t>
            </a:r>
          </a:p>
        </p:txBody>
      </p:sp>
      <p:sp>
        <p:nvSpPr>
          <p:cNvPr id="70685" name="Line 29"/>
          <p:cNvSpPr>
            <a:spLocks noChangeShapeType="1"/>
          </p:cNvSpPr>
          <p:nvPr/>
        </p:nvSpPr>
        <p:spPr bwMode="auto">
          <a:xfrm rot="-10770790">
            <a:off x="1365250" y="4221163"/>
            <a:ext cx="1588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6" name="Line 30"/>
          <p:cNvSpPr>
            <a:spLocks noChangeShapeType="1"/>
          </p:cNvSpPr>
          <p:nvPr/>
        </p:nvSpPr>
        <p:spPr bwMode="auto">
          <a:xfrm rot="-10770790">
            <a:off x="1060450" y="4221163"/>
            <a:ext cx="1588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7" name="Line 31"/>
          <p:cNvSpPr>
            <a:spLocks noChangeShapeType="1"/>
          </p:cNvSpPr>
          <p:nvPr/>
        </p:nvSpPr>
        <p:spPr bwMode="auto">
          <a:xfrm rot="-10770790">
            <a:off x="755650" y="4221163"/>
            <a:ext cx="1588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96" name="Line 40"/>
          <p:cNvSpPr>
            <a:spLocks noChangeShapeType="1"/>
          </p:cNvSpPr>
          <p:nvPr/>
        </p:nvSpPr>
        <p:spPr bwMode="auto">
          <a:xfrm rot="-10770790">
            <a:off x="5218113" y="5949950"/>
            <a:ext cx="1587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97" name="Line 41"/>
          <p:cNvSpPr>
            <a:spLocks noChangeShapeType="1"/>
          </p:cNvSpPr>
          <p:nvPr/>
        </p:nvSpPr>
        <p:spPr bwMode="auto">
          <a:xfrm rot="-10770790">
            <a:off x="4913313" y="5949950"/>
            <a:ext cx="1587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98" name="Line 42"/>
          <p:cNvSpPr>
            <a:spLocks noChangeShapeType="1"/>
          </p:cNvSpPr>
          <p:nvPr/>
        </p:nvSpPr>
        <p:spPr bwMode="auto">
          <a:xfrm rot="-10770790">
            <a:off x="4608513" y="5949950"/>
            <a:ext cx="1587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99" name="Line 43"/>
          <p:cNvSpPr>
            <a:spLocks noChangeShapeType="1"/>
          </p:cNvSpPr>
          <p:nvPr/>
        </p:nvSpPr>
        <p:spPr bwMode="auto">
          <a:xfrm rot="-10770790">
            <a:off x="7773988" y="5949950"/>
            <a:ext cx="1587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0" name="Line 44"/>
          <p:cNvSpPr>
            <a:spLocks noChangeShapeType="1"/>
          </p:cNvSpPr>
          <p:nvPr/>
        </p:nvSpPr>
        <p:spPr bwMode="auto">
          <a:xfrm rot="-10770790">
            <a:off x="7469188" y="5949950"/>
            <a:ext cx="1587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1" name="Line 45"/>
          <p:cNvSpPr>
            <a:spLocks noChangeShapeType="1"/>
          </p:cNvSpPr>
          <p:nvPr/>
        </p:nvSpPr>
        <p:spPr bwMode="auto">
          <a:xfrm rot="-10770790">
            <a:off x="7164388" y="59483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2" name="Line 46"/>
          <p:cNvSpPr>
            <a:spLocks noChangeShapeType="1"/>
          </p:cNvSpPr>
          <p:nvPr/>
        </p:nvSpPr>
        <p:spPr bwMode="auto">
          <a:xfrm flipV="1">
            <a:off x="1403350" y="2349500"/>
            <a:ext cx="838200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703" name="Line 47"/>
          <p:cNvSpPr>
            <a:spLocks noChangeShapeType="1"/>
          </p:cNvSpPr>
          <p:nvPr/>
        </p:nvSpPr>
        <p:spPr bwMode="auto">
          <a:xfrm flipV="1">
            <a:off x="5003800" y="4292600"/>
            <a:ext cx="215900" cy="9366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704" name="Line 48"/>
          <p:cNvSpPr>
            <a:spLocks noChangeShapeType="1"/>
          </p:cNvSpPr>
          <p:nvPr/>
        </p:nvSpPr>
        <p:spPr bwMode="auto">
          <a:xfrm flipH="1" flipV="1">
            <a:off x="6229350" y="4365625"/>
            <a:ext cx="647700" cy="79216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705" name="Line 49"/>
          <p:cNvSpPr>
            <a:spLocks noChangeShapeType="1"/>
          </p:cNvSpPr>
          <p:nvPr/>
        </p:nvSpPr>
        <p:spPr bwMode="auto">
          <a:xfrm flipH="1" flipV="1">
            <a:off x="5003800" y="2349500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706" name="Rectangle 50"/>
          <p:cNvSpPr>
            <a:spLocks noChangeArrowheads="1"/>
          </p:cNvSpPr>
          <p:nvPr/>
        </p:nvSpPr>
        <p:spPr bwMode="auto">
          <a:xfrm>
            <a:off x="2266950" y="5300663"/>
            <a:ext cx="1800225" cy="576262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it-IT" sz="2000" b="1" i="0">
                <a:solidFill>
                  <a:schemeClr val="tx2"/>
                </a:solidFill>
                <a:latin typeface="Times New Roman" charset="0"/>
              </a:rPr>
              <a:t>SQLException</a:t>
            </a:r>
          </a:p>
        </p:txBody>
      </p:sp>
      <p:sp>
        <p:nvSpPr>
          <p:cNvPr id="70707" name="Line 51"/>
          <p:cNvSpPr>
            <a:spLocks noChangeShapeType="1"/>
          </p:cNvSpPr>
          <p:nvPr/>
        </p:nvSpPr>
        <p:spPr bwMode="auto">
          <a:xfrm flipV="1">
            <a:off x="3563938" y="4292600"/>
            <a:ext cx="936625" cy="8651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708" name="Line 52"/>
          <p:cNvSpPr>
            <a:spLocks noChangeShapeType="1"/>
          </p:cNvSpPr>
          <p:nvPr/>
        </p:nvSpPr>
        <p:spPr bwMode="auto">
          <a:xfrm rot="-10770790">
            <a:off x="3201988" y="5949950"/>
            <a:ext cx="1587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9" name="Line 53"/>
          <p:cNvSpPr>
            <a:spLocks noChangeShapeType="1"/>
          </p:cNvSpPr>
          <p:nvPr/>
        </p:nvSpPr>
        <p:spPr bwMode="auto">
          <a:xfrm rot="-10770790">
            <a:off x="2897188" y="5949950"/>
            <a:ext cx="1587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10" name="Line 54"/>
          <p:cNvSpPr>
            <a:spLocks noChangeShapeType="1"/>
          </p:cNvSpPr>
          <p:nvPr/>
        </p:nvSpPr>
        <p:spPr bwMode="auto">
          <a:xfrm rot="-10770790">
            <a:off x="2592388" y="5949950"/>
            <a:ext cx="1587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497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6361" y="153122"/>
            <a:ext cx="7772400" cy="838200"/>
          </a:xfrm>
        </p:spPr>
        <p:txBody>
          <a:bodyPr>
            <a:normAutofit/>
          </a:bodyPr>
          <a:lstStyle/>
          <a:p>
            <a:r>
              <a:rPr lang="it-IT" sz="3200" b="1" dirty="0">
                <a:solidFill>
                  <a:srgbClr val="FFC000"/>
                </a:solidFill>
              </a:rPr>
              <a:t>Classificazione delle eccezioni 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828800"/>
            <a:ext cx="7772400" cy="41211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it-IT" sz="2000"/>
              <a:t>Exception si dividono quindi in </a:t>
            </a:r>
          </a:p>
          <a:p>
            <a:pPr lvl="1">
              <a:lnSpc>
                <a:spcPct val="80000"/>
              </a:lnSpc>
            </a:pPr>
            <a:r>
              <a:rPr lang="it-IT" sz="1800"/>
              <a:t>UnChecked </a:t>
            </a:r>
            <a:r>
              <a:rPr lang="it-IT" sz="1800">
                <a:sym typeface="Wingdings" charset="0"/>
              </a:rPr>
              <a:t> </a:t>
            </a:r>
            <a:r>
              <a:rPr lang="it-IT" sz="1800"/>
              <a:t>derivano da </a:t>
            </a:r>
            <a:r>
              <a:rPr lang="it-IT" sz="1800" b="1"/>
              <a:t>RuntimeException</a:t>
            </a:r>
          </a:p>
          <a:p>
            <a:pPr lvl="1">
              <a:lnSpc>
                <a:spcPct val="80000"/>
              </a:lnSpc>
            </a:pPr>
            <a:r>
              <a:rPr lang="it-IT" sz="1800"/>
              <a:t>Checked </a:t>
            </a:r>
            <a:r>
              <a:rPr lang="it-IT" sz="1800">
                <a:sym typeface="Wingdings" charset="0"/>
              </a:rPr>
              <a:t> </a:t>
            </a:r>
            <a:r>
              <a:rPr lang="it-IT" sz="1800" b="1"/>
              <a:t>non</a:t>
            </a:r>
            <a:r>
              <a:rPr lang="it-IT" sz="1800"/>
              <a:t> derivano da </a:t>
            </a:r>
            <a:r>
              <a:rPr lang="it-IT" sz="1800" b="1"/>
              <a:t>RuntimeException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it-IT" sz="1800"/>
          </a:p>
          <a:p>
            <a:pPr>
              <a:lnSpc>
                <a:spcPct val="80000"/>
              </a:lnSpc>
            </a:pPr>
            <a:r>
              <a:rPr lang="it-IT" sz="2000"/>
              <a:t>Le eccezioni checked vincolano il programmatore, quelle unchecked invece no. </a:t>
            </a:r>
          </a:p>
          <a:p>
            <a:pPr>
              <a:lnSpc>
                <a:spcPct val="80000"/>
              </a:lnSpc>
            </a:pPr>
            <a:endParaRPr lang="it-IT" sz="2000"/>
          </a:p>
          <a:p>
            <a:pPr>
              <a:lnSpc>
                <a:spcPct val="80000"/>
              </a:lnSpc>
            </a:pPr>
            <a:r>
              <a:rPr lang="it-IT" sz="2000"/>
              <a:t>Una RuntimeException è un errore che viene intercettato dalla JVM durante il suo funzionamento.</a:t>
            </a:r>
          </a:p>
          <a:p>
            <a:pPr>
              <a:lnSpc>
                <a:spcPct val="80000"/>
              </a:lnSpc>
            </a:pPr>
            <a:r>
              <a:rPr lang="it-IT" sz="2000"/>
              <a:t>Spesso si verifica perché è stato commesso un errore di programmazione. </a:t>
            </a:r>
          </a:p>
          <a:p>
            <a:pPr>
              <a:lnSpc>
                <a:spcPct val="80000"/>
              </a:lnSpc>
            </a:pPr>
            <a:r>
              <a:rPr lang="it-IT" sz="2000"/>
              <a:t>Le RuntimeException quindi: </a:t>
            </a:r>
          </a:p>
          <a:p>
            <a:pPr lvl="1">
              <a:lnSpc>
                <a:spcPct val="80000"/>
              </a:lnSpc>
            </a:pPr>
            <a:r>
              <a:rPr lang="it-IT" sz="1800" u="sng"/>
              <a:t>Non</a:t>
            </a:r>
            <a:r>
              <a:rPr lang="it-IT" sz="1800"/>
              <a:t> rientrano nel meccanismo </a:t>
            </a:r>
            <a:r>
              <a:rPr lang="it-IT" sz="1800" u="sng"/>
              <a:t>vincolante</a:t>
            </a:r>
            <a:r>
              <a:rPr lang="it-IT" sz="1800"/>
              <a:t> delle Exception</a:t>
            </a:r>
          </a:p>
          <a:p>
            <a:pPr lvl="1">
              <a:lnSpc>
                <a:spcPct val="80000"/>
              </a:lnSpc>
            </a:pPr>
            <a:r>
              <a:rPr lang="it-IT" sz="1800"/>
              <a:t>Di solito </a:t>
            </a:r>
            <a:r>
              <a:rPr lang="it-IT" sz="1800" u="sng"/>
              <a:t>non</a:t>
            </a:r>
            <a:r>
              <a:rPr lang="it-IT" sz="1800"/>
              <a:t> si gestiscono!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it-IT" sz="1200"/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it-IT" sz="1200"/>
          </a:p>
          <a:p>
            <a:pPr>
              <a:lnSpc>
                <a:spcPct val="80000"/>
              </a:lnSpc>
            </a:pPr>
            <a:endParaRPr lang="it-IT" sz="2000"/>
          </a:p>
        </p:txBody>
      </p:sp>
      <p:sp>
        <p:nvSpPr>
          <p:cNvPr id="71694" name="Text Box 14"/>
          <p:cNvSpPr txBox="1">
            <a:spLocks noChangeArrowheads="1"/>
          </p:cNvSpPr>
          <p:nvPr/>
        </p:nvSpPr>
        <p:spPr bwMode="auto">
          <a:xfrm>
            <a:off x="5241925" y="3233738"/>
            <a:ext cx="184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it-IT" i="0"/>
          </a:p>
          <a:p>
            <a:endParaRPr lang="it-IT" i="0"/>
          </a:p>
        </p:txBody>
      </p:sp>
    </p:spTree>
    <p:extLst>
      <p:ext uri="{BB962C8B-B14F-4D97-AF65-F5344CB8AC3E}">
        <p14:creationId xmlns:p14="http://schemas.microsoft.com/office/powerpoint/2010/main" val="39601010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99564" y="123534"/>
            <a:ext cx="3544585" cy="1275259"/>
          </a:xfrm>
        </p:spPr>
        <p:txBody>
          <a:bodyPr/>
          <a:lstStyle/>
          <a:p>
            <a:r>
              <a:rPr lang="it-IT" sz="3200" b="1" dirty="0" err="1">
                <a:solidFill>
                  <a:srgbClr val="FFC000"/>
                </a:solidFill>
              </a:rPr>
              <a:t>RuntimeException</a:t>
            </a:r>
            <a:endParaRPr lang="it-IT" sz="3200" b="1" dirty="0">
              <a:solidFill>
                <a:srgbClr val="FFC000"/>
              </a:solidFill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9750" y="2451100"/>
            <a:ext cx="4032250" cy="2490788"/>
          </a:xfrm>
          <a:ln>
            <a:solidFill>
              <a:srgbClr val="336699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2000"/>
              <a:t>	</a:t>
            </a:r>
            <a:r>
              <a:rPr lang="it-IT" sz="2000" b="1">
                <a:solidFill>
                  <a:srgbClr val="3366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Esempi</a:t>
            </a:r>
            <a:r>
              <a:rPr lang="it-IT" sz="2000"/>
              <a:t>:</a:t>
            </a:r>
          </a:p>
          <a:p>
            <a:pPr>
              <a:lnSpc>
                <a:spcPct val="90000"/>
              </a:lnSpc>
            </a:pPr>
            <a:r>
              <a:rPr lang="it-IT" sz="2000"/>
              <a:t>Cast difettoso</a:t>
            </a:r>
          </a:p>
          <a:p>
            <a:pPr>
              <a:lnSpc>
                <a:spcPct val="90000"/>
              </a:lnSpc>
            </a:pPr>
            <a:r>
              <a:rPr lang="it-IT" sz="2000"/>
              <a:t>Accesso ad un Array fuori dai limiti</a:t>
            </a:r>
          </a:p>
          <a:p>
            <a:pPr>
              <a:lnSpc>
                <a:spcPct val="90000"/>
              </a:lnSpc>
            </a:pPr>
            <a:r>
              <a:rPr lang="it-IT" sz="2000"/>
              <a:t>Accesso ad un puntatore nullo</a:t>
            </a:r>
          </a:p>
          <a:p>
            <a:pPr>
              <a:lnSpc>
                <a:spcPct val="90000"/>
              </a:lnSpc>
            </a:pPr>
            <a:r>
              <a:rPr lang="it-IT" sz="2000">
                <a:solidFill>
                  <a:srgbClr val="000000"/>
                </a:solidFill>
              </a:rPr>
              <a:t>Divisione per zero</a:t>
            </a:r>
            <a:endParaRPr lang="it-IT" sz="2000"/>
          </a:p>
          <a:p>
            <a:pPr>
              <a:lnSpc>
                <a:spcPct val="90000"/>
              </a:lnSpc>
            </a:pPr>
            <a:r>
              <a:rPr lang="it-IT" sz="2000"/>
              <a:t>…</a:t>
            </a:r>
          </a:p>
        </p:txBody>
      </p:sp>
      <p:sp>
        <p:nvSpPr>
          <p:cNvPr id="108552" name="Rectangle 8"/>
          <p:cNvSpPr>
            <a:spLocks noGrp="1" noChangeArrowheads="1"/>
          </p:cNvSpPr>
          <p:nvPr>
            <p:ph sz="half" idx="2"/>
          </p:nvPr>
        </p:nvSpPr>
        <p:spPr>
          <a:xfrm>
            <a:off x="4572000" y="2451100"/>
            <a:ext cx="4392613" cy="2490788"/>
          </a:xfrm>
          <a:ln>
            <a:solidFill>
              <a:srgbClr val="336699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2000"/>
              <a:t>		</a:t>
            </a:r>
            <a:r>
              <a:rPr lang="it-IT" sz="2000" b="1">
                <a:solidFill>
                  <a:srgbClr val="3366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Tipo di Exception</a:t>
            </a:r>
            <a:r>
              <a:rPr lang="it-IT" sz="2000"/>
              <a:t>:</a:t>
            </a:r>
          </a:p>
          <a:p>
            <a:pPr>
              <a:lnSpc>
                <a:spcPct val="90000"/>
              </a:lnSpc>
            </a:pPr>
            <a:r>
              <a:rPr lang="it-IT" sz="2000"/>
              <a:t>ClassCastException</a:t>
            </a:r>
          </a:p>
          <a:p>
            <a:pPr>
              <a:lnSpc>
                <a:spcPct val="90000"/>
              </a:lnSpc>
            </a:pPr>
            <a:r>
              <a:rPr lang="it-IT" sz="2000"/>
              <a:t>ArrayIndexOutOfBoundsException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it-IT" sz="1600"/>
          </a:p>
          <a:p>
            <a:pPr>
              <a:lnSpc>
                <a:spcPct val="90000"/>
              </a:lnSpc>
            </a:pPr>
            <a:r>
              <a:rPr lang="it-IT" sz="2000"/>
              <a:t>NullPointerException</a:t>
            </a:r>
          </a:p>
          <a:p>
            <a:pPr>
              <a:lnSpc>
                <a:spcPct val="90000"/>
              </a:lnSpc>
            </a:pPr>
            <a:r>
              <a:rPr lang="it-IT" sz="2000">
                <a:solidFill>
                  <a:srgbClr val="000000"/>
                </a:solidFill>
              </a:rPr>
              <a:t>ArithmeticException</a:t>
            </a:r>
          </a:p>
          <a:p>
            <a:pPr>
              <a:lnSpc>
                <a:spcPct val="90000"/>
              </a:lnSpc>
            </a:pPr>
            <a:r>
              <a:rPr lang="it-IT" sz="200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108553" name="AutoShape 9"/>
          <p:cNvSpPr>
            <a:spLocks noChangeArrowheads="1"/>
          </p:cNvSpPr>
          <p:nvPr/>
        </p:nvSpPr>
        <p:spPr bwMode="auto">
          <a:xfrm>
            <a:off x="4140200" y="2419350"/>
            <a:ext cx="863600" cy="504825"/>
          </a:xfrm>
          <a:prstGeom prst="notchedRightArrow">
            <a:avLst>
              <a:gd name="adj1" fmla="val 50000"/>
              <a:gd name="adj2" fmla="val 42767"/>
            </a:avLst>
          </a:prstGeom>
          <a:solidFill>
            <a:srgbClr val="CCECFF"/>
          </a:solidFill>
          <a:ln w="9525">
            <a:solidFill>
              <a:srgbClr val="336699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655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822036" y="258618"/>
            <a:ext cx="9067800" cy="762000"/>
          </a:xfrm>
        </p:spPr>
        <p:txBody>
          <a:bodyPr>
            <a:normAutofit/>
          </a:bodyPr>
          <a:lstStyle/>
          <a:p>
            <a:r>
              <a:rPr lang="it-IT" sz="3200" b="1" dirty="0">
                <a:solidFill>
                  <a:srgbClr val="FFC000"/>
                </a:solidFill>
              </a:rPr>
              <a:t>Un metodo solleva eccezione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7894782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t-IT" sz="2400" dirty="0"/>
              <a:t>Nell’</a:t>
            </a:r>
            <a:r>
              <a:rPr lang="it-IT" sz="2400" dirty="0" err="1"/>
              <a:t>header</a:t>
            </a:r>
            <a:r>
              <a:rPr lang="it-IT" sz="2400" dirty="0"/>
              <a:t> del metodo si indica l’eccezione che potrebbe essere sollevata attraverso lo </a:t>
            </a:r>
            <a:r>
              <a:rPr lang="it-IT" sz="2400" dirty="0" err="1"/>
              <a:t>specificatore</a:t>
            </a:r>
            <a:r>
              <a:rPr lang="it-IT" sz="2400" dirty="0"/>
              <a:t> </a:t>
            </a:r>
            <a:r>
              <a:rPr lang="it-IT" sz="2400" b="1" dirty="0" err="1">
                <a:solidFill>
                  <a:schemeClr val="folHlink"/>
                </a:solidFill>
                <a:latin typeface="Courier New" charset="0"/>
              </a:rPr>
              <a:t>throws</a:t>
            </a:r>
            <a:endParaRPr lang="it-IT" sz="2400" b="1" dirty="0">
              <a:solidFill>
                <a:schemeClr val="folHlink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it-IT" sz="2000" dirty="0"/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it-IT" sz="2000" b="1" dirty="0">
                <a:latin typeface="Courier New" charset="0"/>
              </a:rPr>
              <a:t>public </a:t>
            </a:r>
            <a:r>
              <a:rPr lang="it-IT" sz="2000" b="1" dirty="0" err="1">
                <a:latin typeface="Courier New" charset="0"/>
              </a:rPr>
              <a:t>String</a:t>
            </a:r>
            <a:r>
              <a:rPr lang="it-IT" sz="2000" b="1" dirty="0">
                <a:latin typeface="Courier New" charset="0"/>
              </a:rPr>
              <a:t> </a:t>
            </a:r>
            <a:r>
              <a:rPr lang="it-IT" sz="2000" b="1" dirty="0" err="1">
                <a:latin typeface="Courier New" charset="0"/>
              </a:rPr>
              <a:t>readLine</a:t>
            </a:r>
            <a:r>
              <a:rPr lang="it-IT" sz="2000" b="1" dirty="0">
                <a:latin typeface="Courier New" charset="0"/>
              </a:rPr>
              <a:t>() </a:t>
            </a:r>
            <a:r>
              <a:rPr lang="it-IT" sz="2000" b="1" dirty="0" err="1">
                <a:solidFill>
                  <a:schemeClr val="folHlink"/>
                </a:solidFill>
                <a:latin typeface="Courier New" charset="0"/>
              </a:rPr>
              <a:t>throws</a:t>
            </a:r>
            <a:r>
              <a:rPr lang="it-IT" sz="2000" b="1" dirty="0">
                <a:latin typeface="Courier New" charset="0"/>
              </a:rPr>
              <a:t> </a:t>
            </a:r>
            <a:r>
              <a:rPr lang="it-IT" sz="2000" b="1" dirty="0" err="1">
                <a:latin typeface="Courier New" charset="0"/>
              </a:rPr>
              <a:t>IOException</a:t>
            </a:r>
            <a:endParaRPr lang="it-IT" sz="2000" b="1" dirty="0">
              <a:latin typeface="Courier New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it-IT" sz="900" b="1" dirty="0"/>
          </a:p>
          <a:p>
            <a:pPr>
              <a:lnSpc>
                <a:spcPct val="90000"/>
              </a:lnSpc>
            </a:pPr>
            <a:r>
              <a:rPr lang="it-IT" sz="2400" dirty="0"/>
              <a:t>Se ci sono più eccezioni, vanno indicate tutte nell’</a:t>
            </a:r>
            <a:r>
              <a:rPr lang="it-IT" sz="2400" dirty="0" err="1"/>
              <a:t>header</a:t>
            </a:r>
            <a:r>
              <a:rPr lang="it-IT" sz="2400" dirty="0"/>
              <a:t>, separate dalla virgola.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it-IT" sz="20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2400" dirty="0">
                <a:latin typeface="Courier New" charset="0"/>
              </a:rPr>
              <a:t>	</a:t>
            </a:r>
            <a:r>
              <a:rPr lang="it-IT" sz="2000" b="1" dirty="0" err="1">
                <a:latin typeface="Courier New" charset="0"/>
              </a:rPr>
              <a:t>throws</a:t>
            </a:r>
            <a:r>
              <a:rPr lang="it-IT" sz="2000" b="1" dirty="0">
                <a:latin typeface="Courier New" charset="0"/>
              </a:rPr>
              <a:t> </a:t>
            </a:r>
            <a:r>
              <a:rPr lang="it-IT" sz="2000" b="1" dirty="0" err="1">
                <a:latin typeface="Courier New" charset="0"/>
              </a:rPr>
              <a:t>EOFException</a:t>
            </a:r>
            <a:r>
              <a:rPr lang="it-IT" sz="2000" b="1" dirty="0">
                <a:latin typeface="Courier New" charset="0"/>
              </a:rPr>
              <a:t>, </a:t>
            </a:r>
            <a:r>
              <a:rPr lang="it-IT" sz="2000" b="1" dirty="0" err="1">
                <a:latin typeface="Courier New" charset="0"/>
              </a:rPr>
              <a:t>MalformedURLException</a:t>
            </a:r>
            <a:endParaRPr lang="it-IT" sz="2000" b="1" dirty="0"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it-IT" sz="900" dirty="0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it-IT" sz="2400" dirty="0"/>
              <a:t>Un metodo deve dichiarare ogni eccezione che lancia, così come deve specificare il suo </a:t>
            </a:r>
            <a:r>
              <a:rPr lang="it-IT" sz="2400" dirty="0" smtClean="0"/>
              <a:t>eventuale </a:t>
            </a:r>
            <a:r>
              <a:rPr lang="it-IT" sz="2400" dirty="0"/>
              <a:t>tipo di ritorno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1978916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14F66E3C-9CAD-457F-B76B-86C5E304F192}" vid="{B9B6F82D-51C1-4FD6-B6FB-A54F8C2636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21</TotalTime>
  <Words>1023</Words>
  <Application>Microsoft Office PowerPoint</Application>
  <PresentationFormat>Presentazione su schermo (4:3)</PresentationFormat>
  <Paragraphs>299</Paragraphs>
  <Slides>24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5" baseType="lpstr">
      <vt:lpstr>ＭＳ Ｐゴシック</vt:lpstr>
      <vt:lpstr>Arial</vt:lpstr>
      <vt:lpstr>Calibri</vt:lpstr>
      <vt:lpstr>Calibri Light</vt:lpstr>
      <vt:lpstr>Courier New</vt:lpstr>
      <vt:lpstr>Impact</vt:lpstr>
      <vt:lpstr>Tahoma</vt:lpstr>
      <vt:lpstr>Times New Roman</vt:lpstr>
      <vt:lpstr>Verdana</vt:lpstr>
      <vt:lpstr>Wingdings</vt:lpstr>
      <vt:lpstr>Tema1</vt:lpstr>
      <vt:lpstr>Corso JAVA La gestione degli errori e Assertion  </vt:lpstr>
      <vt:lpstr>Errori</vt:lpstr>
      <vt:lpstr>Gestione Errori</vt:lpstr>
      <vt:lpstr>Gestione Errori</vt:lpstr>
      <vt:lpstr>Error &amp; Exception</vt:lpstr>
      <vt:lpstr>Gerarchia di Throwable</vt:lpstr>
      <vt:lpstr>Classificazione delle eccezioni </vt:lpstr>
      <vt:lpstr>RuntimeException</vt:lpstr>
      <vt:lpstr>Un metodo solleva eccezione</vt:lpstr>
      <vt:lpstr>Lanciare una eccezione</vt:lpstr>
      <vt:lpstr>Eccezioni personalizzate</vt:lpstr>
      <vt:lpstr>Utilizzo di eccezioni personalizzate</vt:lpstr>
      <vt:lpstr>Propagazione delle eccezioni</vt:lpstr>
      <vt:lpstr>Rilancio eccezione</vt:lpstr>
      <vt:lpstr>Intercettare le eccezioni</vt:lpstr>
      <vt:lpstr>Intercettare le eccezioni</vt:lpstr>
      <vt:lpstr>Intercettazione eccezioni multiple</vt:lpstr>
      <vt:lpstr>Meccanismo vincolante</vt:lpstr>
      <vt:lpstr>Rilancio delle eccezioni</vt:lpstr>
      <vt:lpstr>Istruzione finally</vt:lpstr>
      <vt:lpstr>Istruzione finally</vt:lpstr>
      <vt:lpstr>Le assertion</vt:lpstr>
      <vt:lpstr>Assertion: un esempio </vt:lpstr>
      <vt:lpstr>Utilizzo delle assertion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JAVA La gestione degli errori Roma </dc:title>
  <dc:creator>-- --</dc:creator>
  <cp:lastModifiedBy>Annalisa Marra</cp:lastModifiedBy>
  <cp:revision>4</cp:revision>
  <dcterms:created xsi:type="dcterms:W3CDTF">2013-02-22T12:14:21Z</dcterms:created>
  <dcterms:modified xsi:type="dcterms:W3CDTF">2020-01-28T15:17:07Z</dcterms:modified>
</cp:coreProperties>
</file>