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1"/>
  </p:notesMasterIdLst>
  <p:sldIdLst>
    <p:sldId id="27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67E1D-F068-8045-9791-934D0F0FF48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024C-DD74-8E49-A7BD-2DBC996A93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11/03/2020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>
                <a:solidFill>
                  <a:prstClr val="black"/>
                </a:solidFill>
                <a:latin typeface="Calibri"/>
              </a:rPr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AA0D95-1553-A84E-B71A-171E3EDC5D23}" type="slidenum">
              <a:rPr lang="it-IT"/>
              <a:pPr eaLnBrk="1" hangingPunct="1"/>
              <a:t>7</a:t>
            </a:fld>
            <a:endParaRPr lang="it-IT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Wingdings" charset="0"/>
              <a:buChar char="ü"/>
            </a:pPr>
            <a:r>
              <a:rPr lang="it-IT"/>
              <a:t>public void	</a:t>
            </a:r>
            <a:r>
              <a:rPr lang="it-IT" b="1"/>
              <a:t>addElement</a:t>
            </a:r>
            <a:r>
              <a:rPr lang="it-IT"/>
              <a:t>(Object obj)</a:t>
            </a:r>
            <a:endParaRPr lang="it-IT" sz="900">
              <a:solidFill>
                <a:schemeClr val="accent2"/>
              </a:solidFill>
              <a:latin typeface="Verdana" charset="0"/>
            </a:endParaRPr>
          </a:p>
          <a:p>
            <a:pPr lvl="1" eaLnBrk="1" hangingPunct="1">
              <a:lnSpc>
                <a:spcPct val="120000"/>
              </a:lnSpc>
              <a:buFont typeface="Wingdings" charset="0"/>
              <a:buChar char="ü"/>
            </a:pPr>
            <a:r>
              <a:rPr lang="it-IT"/>
              <a:t>public void	</a:t>
            </a:r>
            <a:r>
              <a:rPr lang="it-IT" b="1"/>
              <a:t>addElement</a:t>
            </a:r>
            <a:r>
              <a:rPr lang="it-IT"/>
              <a:t>(Object obj)</a:t>
            </a:r>
            <a:endParaRPr lang="it-IT" sz="900">
              <a:solidFill>
                <a:schemeClr val="accent2"/>
              </a:solidFill>
              <a:latin typeface="Verdana" charset="0"/>
            </a:endParaRPr>
          </a:p>
          <a:p>
            <a:pPr eaLnBrk="1" hangingPunct="1"/>
            <a:r>
              <a:rPr lang="it-IT"/>
              <a:t>public void	</a:t>
            </a:r>
            <a:r>
              <a:rPr lang="it-IT" b="1"/>
              <a:t>addElement</a:t>
            </a:r>
            <a:r>
              <a:rPr lang="it-IT"/>
              <a:t>(Object obj) incrementa automaticamente la dimensione del vettore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8114D1-76AB-F144-B505-27745C561B00}" type="slidenum">
              <a:rPr lang="it-IT"/>
              <a:pPr eaLnBrk="1" hangingPunct="1"/>
              <a:t>8</a:t>
            </a:fld>
            <a:endParaRPr lang="it-I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Wingdings" charset="0"/>
              <a:buChar char="ü"/>
            </a:pPr>
            <a:r>
              <a:rPr lang="it-IT"/>
              <a:t>public void	</a:t>
            </a:r>
            <a:r>
              <a:rPr lang="it-IT" b="1"/>
              <a:t>addElement</a:t>
            </a:r>
            <a:r>
              <a:rPr lang="it-IT"/>
              <a:t>(Object obj)</a:t>
            </a:r>
            <a:endParaRPr lang="it-IT" sz="900">
              <a:solidFill>
                <a:schemeClr val="accent2"/>
              </a:solidFill>
              <a:latin typeface="Verdana" charset="0"/>
            </a:endParaRPr>
          </a:p>
          <a:p>
            <a:pPr lvl="1" eaLnBrk="1" hangingPunct="1">
              <a:lnSpc>
                <a:spcPct val="120000"/>
              </a:lnSpc>
              <a:buFont typeface="Wingdings" charset="0"/>
              <a:buChar char="ü"/>
            </a:pPr>
            <a:r>
              <a:rPr lang="it-IT"/>
              <a:t>public void	</a:t>
            </a:r>
            <a:r>
              <a:rPr lang="it-IT" b="1"/>
              <a:t>addElement</a:t>
            </a:r>
            <a:r>
              <a:rPr lang="it-IT"/>
              <a:t>(Object obj)</a:t>
            </a:r>
            <a:endParaRPr lang="it-IT" sz="900">
              <a:solidFill>
                <a:schemeClr val="accent2"/>
              </a:solidFill>
              <a:latin typeface="Verdana" charset="0"/>
            </a:endParaRPr>
          </a:p>
          <a:p>
            <a:pPr eaLnBrk="1" hangingPunct="1"/>
            <a:r>
              <a:rPr lang="it-IT"/>
              <a:t>public void	</a:t>
            </a:r>
            <a:r>
              <a:rPr lang="it-IT" b="1"/>
              <a:t>addElement</a:t>
            </a:r>
            <a:r>
              <a:rPr lang="it-IT"/>
              <a:t>(Object obj) incrementa automaticamente la dimensione del vettore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F57DE-3BE7-9C4F-9AEA-B341F575CCB0}" type="slidenum">
              <a:rPr lang="it-IT"/>
              <a:pPr eaLnBrk="1" hangingPunct="1"/>
              <a:t>9</a:t>
            </a:fld>
            <a:endParaRPr lang="it-IT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Wingdings" charset="0"/>
              <a:buChar char="ü"/>
            </a:pPr>
            <a:r>
              <a:rPr lang="it-IT"/>
              <a:t>public void	</a:t>
            </a:r>
            <a:r>
              <a:rPr lang="it-IT" b="1"/>
              <a:t>addElement</a:t>
            </a:r>
            <a:r>
              <a:rPr lang="it-IT"/>
              <a:t>(Object obj)</a:t>
            </a:r>
            <a:endParaRPr lang="it-IT" sz="900">
              <a:solidFill>
                <a:schemeClr val="accent2"/>
              </a:solidFill>
              <a:latin typeface="Verdana" charset="0"/>
            </a:endParaRPr>
          </a:p>
          <a:p>
            <a:pPr lvl="1" eaLnBrk="1" hangingPunct="1">
              <a:lnSpc>
                <a:spcPct val="120000"/>
              </a:lnSpc>
              <a:buFont typeface="Wingdings" charset="0"/>
              <a:buChar char="ü"/>
            </a:pPr>
            <a:r>
              <a:rPr lang="it-IT"/>
              <a:t>public void	</a:t>
            </a:r>
            <a:r>
              <a:rPr lang="it-IT" b="1"/>
              <a:t>addElement</a:t>
            </a:r>
            <a:r>
              <a:rPr lang="it-IT"/>
              <a:t>(Object obj)</a:t>
            </a:r>
            <a:endParaRPr lang="it-IT" sz="900">
              <a:solidFill>
                <a:schemeClr val="accent2"/>
              </a:solidFill>
              <a:latin typeface="Verdana" charset="0"/>
            </a:endParaRPr>
          </a:p>
          <a:p>
            <a:pPr eaLnBrk="1" hangingPunct="1"/>
            <a:r>
              <a:rPr lang="it-IT"/>
              <a:t>public void	</a:t>
            </a:r>
            <a:r>
              <a:rPr lang="it-IT" b="1"/>
              <a:t>addElement</a:t>
            </a:r>
            <a:r>
              <a:rPr lang="it-IT"/>
              <a:t>(Object obj) incrementa automaticamente la dimensione del vettore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t-IT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1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539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FC512E4-B9AD-FD41-B780-E5E41EFD4BB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42AACAD2-79BB-0C49-ACCC-E17061D86C4C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219220" y="2041604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Le </a:t>
            </a:r>
            <a:r>
              <a:rPr lang="it-IT" sz="2800" spc="300" dirty="0" err="1" smtClean="0">
                <a:solidFill>
                  <a:srgbClr val="FFC000"/>
                </a:solidFill>
                <a:latin typeface="Impact" pitchFamily="34" charset="0"/>
              </a:rPr>
              <a:t>collection</a:t>
            </a:r>
            <a: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  <a:t/>
            </a:r>
            <a:b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</a:br>
            <a:r>
              <a:rPr lang="it-IT" sz="1400" dirty="0" smtClean="0">
                <a:solidFill>
                  <a:schemeClr val="accent1"/>
                </a:solidFill>
                <a:latin typeface="Arial" charset="0"/>
              </a:rPr>
              <a:t> </a:t>
            </a:r>
            <a:endParaRPr lang="it-IT" sz="20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41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1240" y="18623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Altre implementazioni di List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29231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5000"/>
              </a:lnSpc>
              <a:buFont typeface="Wingdings" charset="0"/>
              <a:buNone/>
            </a:pPr>
            <a:r>
              <a:rPr lang="it-IT" sz="2000" b="1" dirty="0">
                <a:solidFill>
                  <a:srgbClr val="1F497D"/>
                </a:solidFill>
                <a:latin typeface="Arial" charset="0"/>
              </a:rPr>
              <a:t>Class </a:t>
            </a:r>
            <a:r>
              <a:rPr lang="it-IT" sz="2000" b="1" dirty="0" err="1">
                <a:solidFill>
                  <a:srgbClr val="1F497D"/>
                </a:solidFill>
                <a:latin typeface="Arial" charset="0"/>
              </a:rPr>
              <a:t>ArrayList</a:t>
            </a:r>
            <a:endParaRPr lang="it-IT" sz="2000" b="1" dirty="0">
              <a:solidFill>
                <a:srgbClr val="1F497D"/>
              </a:solidFill>
              <a:latin typeface="Arial" charset="0"/>
            </a:endParaRPr>
          </a:p>
          <a:p>
            <a:pPr lvl="1">
              <a:lnSpc>
                <a:spcPct val="135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Implementa List attraverso array di dimensione variabile</a:t>
            </a:r>
          </a:p>
          <a:p>
            <a:pPr lvl="1">
              <a:lnSpc>
                <a:spcPct val="135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Funziona come un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Vector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lvl="1">
              <a:lnSpc>
                <a:spcPct val="135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Differenze con l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utilizzo dei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Thread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135000"/>
              </a:lnSpc>
              <a:buFont typeface="Wingdings" charset="0"/>
              <a:buNone/>
            </a:pPr>
            <a:r>
              <a:rPr lang="it-IT" sz="2000" b="1" dirty="0">
                <a:solidFill>
                  <a:srgbClr val="1F497D"/>
                </a:solidFill>
                <a:latin typeface="Arial" charset="0"/>
              </a:rPr>
              <a:t>Class </a:t>
            </a:r>
            <a:r>
              <a:rPr lang="it-IT" sz="2000" b="1" dirty="0" err="1">
                <a:solidFill>
                  <a:srgbClr val="1F497D"/>
                </a:solidFill>
                <a:latin typeface="Arial" charset="0"/>
              </a:rPr>
              <a:t>LinkedList</a:t>
            </a:r>
            <a:endParaRPr lang="it-IT" sz="2000" b="1" dirty="0">
              <a:solidFill>
                <a:srgbClr val="1F497D"/>
              </a:solidFill>
              <a:latin typeface="Arial" charset="0"/>
            </a:endParaRPr>
          </a:p>
          <a:p>
            <a:pPr lvl="1">
              <a:lnSpc>
                <a:spcPct val="135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Implementa List attraverso oggetti linkati tra loro</a:t>
            </a:r>
          </a:p>
          <a:p>
            <a:pPr lvl="1" algn="just">
              <a:spcBef>
                <a:spcPct val="0"/>
              </a:spcBef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 metodi di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LinkedList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comprendono quelli di List 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e altri metodi per la gestione 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di code e pile</a:t>
            </a:r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4686300" y="4040909"/>
            <a:ext cx="4033838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2000" b="1" dirty="0" err="1">
                <a:latin typeface="Courier New" charset="0"/>
              </a:rPr>
              <a:t>void</a:t>
            </a:r>
            <a:r>
              <a:rPr lang="it-IT" sz="2000" b="1" dirty="0">
                <a:latin typeface="Courier New" charset="0"/>
              </a:rPr>
              <a:t> 	 </a:t>
            </a:r>
            <a:r>
              <a:rPr lang="it-IT" sz="2000" b="1" dirty="0" err="1">
                <a:latin typeface="Courier New" charset="0"/>
              </a:rPr>
              <a:t>addFirst</a:t>
            </a:r>
            <a:r>
              <a:rPr lang="it-IT" sz="2000" b="1" dirty="0">
                <a:latin typeface="Courier New" charset="0"/>
              </a:rPr>
              <a:t>(Object o)</a:t>
            </a:r>
          </a:p>
          <a:p>
            <a:pPr eaLnBrk="1" hangingPunct="1"/>
            <a:r>
              <a:rPr lang="it-IT" sz="2000" b="1" dirty="0" err="1">
                <a:latin typeface="Courier New" charset="0"/>
              </a:rPr>
              <a:t>void</a:t>
            </a:r>
            <a:r>
              <a:rPr lang="it-IT" sz="2000" b="1" dirty="0">
                <a:latin typeface="Courier New" charset="0"/>
              </a:rPr>
              <a:t> 	 </a:t>
            </a:r>
            <a:r>
              <a:rPr lang="it-IT" sz="2000" b="1" dirty="0" err="1">
                <a:latin typeface="Courier New" charset="0"/>
              </a:rPr>
              <a:t>addLast</a:t>
            </a:r>
            <a:r>
              <a:rPr lang="it-IT" sz="2000" b="1" dirty="0">
                <a:latin typeface="Courier New" charset="0"/>
              </a:rPr>
              <a:t>(Object o)</a:t>
            </a:r>
          </a:p>
          <a:p>
            <a:pPr eaLnBrk="1" hangingPunct="1"/>
            <a:r>
              <a:rPr lang="it-IT" sz="2000" b="1" dirty="0">
                <a:latin typeface="Courier New" charset="0"/>
              </a:rPr>
              <a:t>Object </a:t>
            </a:r>
            <a:r>
              <a:rPr lang="it-IT" sz="2000" b="1" dirty="0" err="1">
                <a:latin typeface="Courier New" charset="0"/>
              </a:rPr>
              <a:t>getFirst</a:t>
            </a:r>
            <a:r>
              <a:rPr lang="it-IT" sz="2000" b="1" dirty="0">
                <a:latin typeface="Courier New" charset="0"/>
              </a:rPr>
              <a:t>()</a:t>
            </a:r>
          </a:p>
          <a:p>
            <a:pPr eaLnBrk="1" hangingPunct="1"/>
            <a:r>
              <a:rPr lang="it-IT" sz="2000" b="1" dirty="0">
                <a:latin typeface="Courier New" charset="0"/>
              </a:rPr>
              <a:t>Object </a:t>
            </a:r>
            <a:r>
              <a:rPr lang="it-IT" sz="2000" b="1" dirty="0" err="1">
                <a:latin typeface="Courier New" charset="0"/>
              </a:rPr>
              <a:t>getLast</a:t>
            </a:r>
            <a:r>
              <a:rPr lang="it-IT" sz="2000" b="1" dirty="0">
                <a:latin typeface="Courier New" charset="0"/>
              </a:rPr>
              <a:t>()</a:t>
            </a:r>
          </a:p>
          <a:p>
            <a:pPr eaLnBrk="1" hangingPunct="1"/>
            <a:r>
              <a:rPr lang="it-IT" sz="2000" b="1" dirty="0">
                <a:latin typeface="Courier New" charset="0"/>
              </a:rPr>
              <a:t>Object </a:t>
            </a:r>
            <a:r>
              <a:rPr lang="it-IT" sz="2000" b="1" dirty="0" err="1">
                <a:latin typeface="Courier New" charset="0"/>
              </a:rPr>
              <a:t>removeFirst</a:t>
            </a:r>
            <a:r>
              <a:rPr lang="it-IT" sz="2000" b="1" dirty="0">
                <a:latin typeface="Courier New" charset="0"/>
              </a:rPr>
              <a:t>()</a:t>
            </a:r>
          </a:p>
          <a:p>
            <a:pPr eaLnBrk="1" hangingPunct="1"/>
            <a:r>
              <a:rPr lang="it-IT" sz="2000" b="1" dirty="0">
                <a:latin typeface="Courier New" charset="0"/>
              </a:rPr>
              <a:t>Object </a:t>
            </a:r>
            <a:r>
              <a:rPr lang="it-IT" sz="2000" b="1" dirty="0" err="1">
                <a:latin typeface="Courier New" charset="0"/>
              </a:rPr>
              <a:t>removeLast</a:t>
            </a:r>
            <a:r>
              <a:rPr lang="it-IT" sz="2000" b="1" dirty="0">
                <a:latin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3945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927" y="107756"/>
            <a:ext cx="4774109" cy="1275259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Collection e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Generics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generics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sono una caratteristica di molti altri linguaggi di programmazione, sono disponibili da Java 1.5</a:t>
            </a:r>
          </a:p>
          <a:p>
            <a:pPr eaLnBrk="1" hangingPunct="1">
              <a:lnSpc>
                <a:spcPct val="80000"/>
              </a:lnSpc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Consentono di creare collezioni o contenitori che memorizzano solo il tipo di oggetti specificato</a:t>
            </a:r>
          </a:p>
          <a:p>
            <a:pPr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Il tipo di oggetto si indica tra parentesi angolari 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“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&lt;&gt;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”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Collection&lt;Tipo&gt;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collection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= new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MyCollection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&lt;Tipo&gt;();</a:t>
            </a:r>
          </a:p>
          <a:p>
            <a:pPr eaLnBrk="1" hangingPunct="1">
              <a:lnSpc>
                <a:spcPct val="80000"/>
              </a:lnSpc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Non è possibile inserire oggetti di natura diversa da quelli indicati</a:t>
            </a:r>
          </a:p>
          <a:p>
            <a:pPr eaLnBrk="1" hangingPunct="1">
              <a:lnSpc>
                <a:spcPct val="40000"/>
              </a:lnSpc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Vantaggi: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non sono più necessari cast per estrarre gli oggetti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dalla collezione, se sono del tipo definito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si evita l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eccezione di </a:t>
            </a:r>
            <a:r>
              <a:rPr lang="it-IT" sz="1781" dirty="0" err="1">
                <a:solidFill>
                  <a:srgbClr val="FF0000"/>
                </a:solidFill>
                <a:latin typeface="Arial" charset="0"/>
              </a:rPr>
              <a:t>ClassCastException</a:t>
            </a:r>
            <a:endParaRPr lang="it-IT" sz="1781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it-IT" sz="2000" dirty="0">
              <a:solidFill>
                <a:srgbClr val="3333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5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468313" y="5445125"/>
            <a:ext cx="8280400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8513" y="13792"/>
            <a:ext cx="3544585" cy="1275259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Esempio d</a:t>
            </a:r>
            <a:r>
              <a:rPr lang="ja-JP" alt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’</a:t>
            </a:r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uso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solidFill>
                  <a:srgbClr val="339933"/>
                </a:solidFill>
                <a:latin typeface="Courier New" charset="0"/>
              </a:rPr>
              <a:t>// creo un</a:t>
            </a:r>
            <a:r>
              <a:rPr lang="ja-JP" altLang="it-IT" sz="1600" b="1">
                <a:solidFill>
                  <a:srgbClr val="339933"/>
                </a:solidFill>
                <a:latin typeface="Courier New" charset="0"/>
              </a:rPr>
              <a:t>’</a:t>
            </a:r>
            <a:r>
              <a:rPr lang="it-IT" sz="1600" b="1">
                <a:solidFill>
                  <a:srgbClr val="339933"/>
                </a:solidFill>
                <a:latin typeface="Courier New" charset="0"/>
              </a:rPr>
              <a:t>arraylist di Impiegati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latin typeface="Courier New" charset="0"/>
              </a:rPr>
              <a:t>ArrayList&lt;Impiegato&gt; elencoDipendenti =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latin typeface="Courier New" charset="0"/>
              </a:rPr>
              <a:t>				</a:t>
            </a:r>
            <a:r>
              <a:rPr lang="it-IT" sz="1600" b="1">
                <a:solidFill>
                  <a:srgbClr val="0000FF"/>
                </a:solidFill>
                <a:latin typeface="Courier New" charset="0"/>
              </a:rPr>
              <a:t>new</a:t>
            </a:r>
            <a:r>
              <a:rPr lang="it-IT" sz="1600" b="1">
                <a:latin typeface="Courier New" charset="0"/>
              </a:rPr>
              <a:t> ArrayList&lt;Impiegato&gt;();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solidFill>
                  <a:srgbClr val="339933"/>
                </a:solidFill>
                <a:latin typeface="Courier New" charset="0"/>
              </a:rPr>
              <a:t>// carico un impiegato e un manager:OK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latin typeface="Courier New" charset="0"/>
              </a:rPr>
              <a:t>elencoDipendenti.add(</a:t>
            </a:r>
            <a:r>
              <a:rPr lang="it-IT" sz="1600" b="1">
                <a:solidFill>
                  <a:srgbClr val="0000FF"/>
                </a:solidFill>
                <a:latin typeface="Courier New" charset="0"/>
              </a:rPr>
              <a:t>new</a:t>
            </a:r>
            <a:r>
              <a:rPr lang="it-IT" sz="1600" b="1">
                <a:latin typeface="Courier New" charset="0"/>
              </a:rPr>
              <a:t> Impiegato(…));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latin typeface="Courier New" charset="0"/>
              </a:rPr>
              <a:t>elencoDipendenti.add(</a:t>
            </a:r>
            <a:r>
              <a:rPr lang="it-IT" sz="1600" b="1">
                <a:solidFill>
                  <a:srgbClr val="0000FF"/>
                </a:solidFill>
                <a:latin typeface="Courier New" charset="0"/>
              </a:rPr>
              <a:t>new</a:t>
            </a:r>
            <a:r>
              <a:rPr lang="it-IT" sz="1600" b="1">
                <a:latin typeface="Courier New" charset="0"/>
              </a:rPr>
              <a:t> Manager(…));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it-IT" sz="1600" b="1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solidFill>
                  <a:srgbClr val="339933"/>
                </a:solidFill>
                <a:latin typeface="Courier New" charset="0"/>
              </a:rPr>
              <a:t>// Non posso caricare oggetti non presenti nella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solidFill>
                  <a:srgbClr val="339933"/>
                </a:solidFill>
                <a:latin typeface="Courier New" charset="0"/>
              </a:rPr>
              <a:t>// gerarchia di Impiegato: ERRORE di compilazione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solidFill>
                  <a:srgbClr val="6E3700"/>
                </a:solidFill>
                <a:latin typeface="Courier New" charset="0"/>
              </a:rPr>
              <a:t>elencoDipendenti.add(new Date(…));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it-IT" sz="1600" b="1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solidFill>
                  <a:srgbClr val="339933"/>
                </a:solidFill>
                <a:latin typeface="Courier New" charset="0"/>
              </a:rPr>
              <a:t>// recupero dell</a:t>
            </a:r>
            <a:r>
              <a:rPr lang="ja-JP" altLang="it-IT" sz="1600" b="1">
                <a:solidFill>
                  <a:srgbClr val="339933"/>
                </a:solidFill>
                <a:latin typeface="Courier New" charset="0"/>
              </a:rPr>
              <a:t>’</a:t>
            </a:r>
            <a:r>
              <a:rPr lang="it-IT" sz="1600" b="1">
                <a:solidFill>
                  <a:srgbClr val="339933"/>
                </a:solidFill>
                <a:latin typeface="Courier New" charset="0"/>
              </a:rPr>
              <a:t>impiegato SENZA cast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latin typeface="Courier New" charset="0"/>
              </a:rPr>
              <a:t>Impiegato imp = elencoDipendenti.get(0);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solidFill>
                  <a:srgbClr val="339933"/>
                </a:solidFill>
                <a:latin typeface="Courier New" charset="0"/>
              </a:rPr>
              <a:t>// recupero del manager CON cast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latin typeface="Courier New" charset="0"/>
              </a:rPr>
              <a:t>Manager mng = (Manager)elencoDipendenti.get(1);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it-IT" sz="1600" b="1">
              <a:latin typeface="Courier New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 b="1">
                <a:latin typeface="Tahoma" charset="0"/>
              </a:rPr>
              <a:t>NOTA</a:t>
            </a:r>
            <a:r>
              <a:rPr lang="it-IT" sz="1600">
                <a:latin typeface="Tahoma" charset="0"/>
              </a:rPr>
              <a:t>: l</a:t>
            </a:r>
            <a:r>
              <a:rPr lang="ja-JP" altLang="it-IT" sz="1600">
                <a:latin typeface="Tahoma" charset="0"/>
              </a:rPr>
              <a:t>’</a:t>
            </a:r>
            <a:r>
              <a:rPr lang="it-IT" sz="1600">
                <a:latin typeface="Tahoma" charset="0"/>
              </a:rPr>
              <a:t>esempio usa ArrayList, ma i generics si usano su tutte le Collection (sia per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it-IT" sz="1600">
                <a:latin typeface="Tahoma" charset="0"/>
              </a:rPr>
              <a:t>la gerarchia List che per quella Set)</a:t>
            </a: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7019925" y="2781300"/>
            <a:ext cx="1655763" cy="863600"/>
            <a:chOff x="4422" y="1752"/>
            <a:chExt cx="1043" cy="5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4422" y="1752"/>
              <a:ext cx="1043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it-IT">
                  <a:ea typeface="+mn-ea"/>
                </a:rPr>
                <a:t>Manager</a:t>
              </a: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4422" y="2024"/>
              <a:ext cx="1043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ea typeface="+mn-ea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4422" y="2160"/>
              <a:ext cx="1043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ea typeface="+mn-ea"/>
              </a:endParaRPr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7019925" y="1341438"/>
            <a:ext cx="1655763" cy="863600"/>
            <a:chOff x="4422" y="845"/>
            <a:chExt cx="1043" cy="544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4422" y="845"/>
              <a:ext cx="1043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it-IT">
                  <a:ea typeface="+mn-ea"/>
                </a:rPr>
                <a:t>Impiegato</a:t>
              </a: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4422" y="1117"/>
              <a:ext cx="1043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ea typeface="+mn-ea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4422" y="1253"/>
              <a:ext cx="1043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ea typeface="+mn-ea"/>
              </a:endParaRPr>
            </a:p>
          </p:txBody>
        </p:sp>
      </p:grpSp>
      <p:sp>
        <p:nvSpPr>
          <p:cNvPr id="13319" name="Line 12"/>
          <p:cNvSpPr>
            <a:spLocks noChangeShapeType="1"/>
          </p:cNvSpPr>
          <p:nvPr/>
        </p:nvSpPr>
        <p:spPr bwMode="auto">
          <a:xfrm flipV="1">
            <a:off x="7885113" y="2276475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7853363" y="2444750"/>
            <a:ext cx="1039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600" b="1">
                <a:solidFill>
                  <a:srgbClr val="0000FF"/>
                </a:solidFill>
                <a:latin typeface="Courier New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668417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764" y="107756"/>
            <a:ext cx="3544585" cy="1275259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Il costrutto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foreach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Dalla versione 1.5 in poi, le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collection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possono usare una versione</a:t>
            </a:r>
          </a:p>
          <a:p>
            <a:pPr marL="609600" indent="-609600" eaLnBrk="1" hangingPunct="1">
              <a:buFontTx/>
              <a:buNone/>
            </a:pP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“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evoluta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”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del costrutto for, il costrutto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foreach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marL="609600" indent="-609600" eaLnBrk="1" hangingPunct="1">
              <a:buFontTx/>
              <a:buNone/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marL="609600" indent="-609600"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REGOLE</a:t>
            </a:r>
          </a:p>
          <a:p>
            <a:pPr marL="609600" indent="-609600"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1) Non dobbiamo:</a:t>
            </a:r>
          </a:p>
          <a:p>
            <a:pPr marL="990600" lvl="1" indent="-533400" eaLnBrk="1" hangingPunct="1"/>
            <a:r>
              <a:rPr lang="it-IT" sz="1781" dirty="0">
                <a:solidFill>
                  <a:srgbClr val="1F497D"/>
                </a:solidFill>
                <a:latin typeface="Arial" charset="0"/>
              </a:rPr>
              <a:t>dichiarare e incrementare indici</a:t>
            </a:r>
          </a:p>
          <a:p>
            <a:pPr marL="990600" lvl="1" indent="-533400" eaLnBrk="1" hangingPunct="1"/>
            <a:r>
              <a:rPr lang="it-IT" sz="1781" dirty="0">
                <a:solidFill>
                  <a:srgbClr val="1F497D"/>
                </a:solidFill>
                <a:latin typeface="Arial" charset="0"/>
              </a:rPr>
              <a:t>richiamare metodi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dell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Iterator (per generiche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collection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)</a:t>
            </a:r>
          </a:p>
          <a:p>
            <a:pPr marL="990600" lvl="1" indent="-533400" eaLnBrk="1" hangingPunct="1">
              <a:buFontTx/>
              <a:buNone/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marL="609600" indent="-609600" eaLnBrk="1" hangingPunct="1">
              <a:buFontTx/>
              <a:buAutoNum type="arabicParenR" startAt="2"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Il codice verrà ripetuto automaticamente per ogni elemento che abbiamo nella collezione </a:t>
            </a:r>
          </a:p>
          <a:p>
            <a:pPr marL="609600" indent="-609600" eaLnBrk="1" hangingPunct="1">
              <a:buFontTx/>
              <a:buNone/>
            </a:pPr>
            <a:endParaRPr lang="it-IT" sz="1800" dirty="0">
              <a:solidFill>
                <a:srgbClr val="333399"/>
              </a:solidFill>
              <a:latin typeface="Verdan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636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395288" y="4941888"/>
            <a:ext cx="7272337" cy="935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Esempio d</a:t>
            </a:r>
            <a:r>
              <a:rPr lang="ja-JP" alt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’</a:t>
            </a:r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uso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List </a:t>
            </a:r>
            <a:r>
              <a:rPr lang="en-GB" sz="1900" b="1" dirty="0" err="1">
                <a:solidFill>
                  <a:srgbClr val="006699"/>
                </a:solidFill>
                <a:latin typeface="Courier New" charset="0"/>
                <a:ea typeface="Times New Roman" charset="0"/>
                <a:cs typeface="Courier New" charset="0"/>
              </a:rPr>
              <a:t>lista</a:t>
            </a:r>
            <a:r>
              <a:rPr lang="en-GB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= new </a:t>
            </a:r>
            <a:r>
              <a:rPr lang="en-GB" sz="1900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LinkedList</a:t>
            </a:r>
            <a:r>
              <a:rPr lang="en-GB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sz="1900" b="1" dirty="0">
              <a:solidFill>
                <a:srgbClr val="000000"/>
              </a:solidFill>
              <a:latin typeface="Courier New" charset="0"/>
              <a:ea typeface="Times New Roman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1900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lista.add</a:t>
            </a:r>
            <a:r>
              <a:rPr lang="en-GB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(new </a:t>
            </a:r>
            <a:r>
              <a:rPr lang="en-GB" sz="1900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Impiegato</a:t>
            </a:r>
            <a:r>
              <a:rPr lang="en-GB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(“mario“,1500, new Date()));</a:t>
            </a:r>
            <a:endParaRPr lang="it-IT" sz="1900" b="1" dirty="0">
              <a:solidFill>
                <a:srgbClr val="000000"/>
              </a:solidFill>
              <a:latin typeface="Courier New" charset="0"/>
              <a:ea typeface="Times New Roman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1900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lista.add</a:t>
            </a:r>
            <a:r>
              <a:rPr lang="en-GB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(new </a:t>
            </a:r>
            <a:r>
              <a:rPr lang="en-GB" sz="1900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Impiegato</a:t>
            </a:r>
            <a:r>
              <a:rPr lang="en-GB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(“gino“,1200, new Date()));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1900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lista.add</a:t>
            </a:r>
            <a:r>
              <a:rPr lang="en-GB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(new </a:t>
            </a:r>
            <a:r>
              <a:rPr lang="en-GB" sz="1900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Impiegato</a:t>
            </a:r>
            <a:r>
              <a:rPr lang="en-GB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(“luca“,1100, new Date()));</a:t>
            </a:r>
            <a:endParaRPr lang="it-IT" sz="1900" b="1" dirty="0">
              <a:solidFill>
                <a:srgbClr val="000000"/>
              </a:solidFill>
              <a:latin typeface="Courier New" charset="0"/>
              <a:ea typeface="Times New Roman" charset="0"/>
              <a:cs typeface="Courier New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it-IT" sz="1900" b="1" dirty="0">
              <a:solidFill>
                <a:srgbClr val="000000"/>
              </a:solidFill>
              <a:latin typeface="Courier New" charset="0"/>
              <a:ea typeface="Times New Roman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for(</a:t>
            </a:r>
            <a:r>
              <a:rPr lang="en-GB" sz="1900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Impiegato</a:t>
            </a: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it-IT" sz="1900" b="1" dirty="0">
                <a:solidFill>
                  <a:srgbClr val="CC00FF"/>
                </a:solidFill>
                <a:latin typeface="Courier New" charset="0"/>
                <a:ea typeface="Times New Roman" charset="0"/>
                <a:cs typeface="Courier New" charset="0"/>
              </a:rPr>
              <a:t>dipendente</a:t>
            </a: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: </a:t>
            </a:r>
            <a:r>
              <a:rPr lang="it-IT" sz="1900" b="1" dirty="0">
                <a:solidFill>
                  <a:srgbClr val="006699"/>
                </a:solidFill>
                <a:latin typeface="Courier New" charset="0"/>
                <a:ea typeface="Times New Roman" charset="0"/>
                <a:cs typeface="Courier New" charset="0"/>
              </a:rPr>
              <a:t>lista</a:t>
            </a: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 </a:t>
            </a:r>
            <a:r>
              <a:rPr lang="it-IT" sz="1900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System.out.println</a:t>
            </a: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(</a:t>
            </a:r>
            <a:r>
              <a:rPr lang="ja-JP" alt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“</a:t>
            </a: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Dipendente: " + </a:t>
            </a:r>
            <a:r>
              <a:rPr lang="it-IT" sz="1900" b="1" dirty="0">
                <a:solidFill>
                  <a:srgbClr val="CC00FF"/>
                </a:solidFill>
                <a:latin typeface="Courier New" charset="0"/>
                <a:ea typeface="Times New Roman" charset="0"/>
                <a:cs typeface="Courier New" charset="0"/>
              </a:rPr>
              <a:t>dipendente</a:t>
            </a: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sz="19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}</a:t>
            </a:r>
          </a:p>
          <a:p>
            <a:pPr eaLnBrk="1" hangingPunct="1">
              <a:buFontTx/>
              <a:buNone/>
            </a:pPr>
            <a:endParaRPr lang="it-IT" sz="1600" b="1" dirty="0">
              <a:latin typeface="Tahoma" charset="0"/>
              <a:ea typeface="Times New Roman" charset="0"/>
              <a:cs typeface="Courier New" charset="0"/>
            </a:endParaRPr>
          </a:p>
          <a:p>
            <a:pPr eaLnBrk="1" hangingPunct="1">
              <a:buFontTx/>
              <a:buNone/>
            </a:pPr>
            <a:endParaRPr lang="it-IT" sz="1600" b="1" dirty="0">
              <a:latin typeface="Tahoma" charset="0"/>
              <a:ea typeface="Times New Roman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it-IT" sz="1600" b="1" dirty="0">
                <a:latin typeface="Tahoma" charset="0"/>
                <a:ea typeface="Times New Roman" charset="0"/>
                <a:cs typeface="Courier New" charset="0"/>
              </a:rPr>
              <a:t>NOTA</a:t>
            </a:r>
            <a:r>
              <a:rPr lang="it-IT" sz="1600" dirty="0">
                <a:latin typeface="Tahoma" charset="0"/>
                <a:ea typeface="Times New Roman" charset="0"/>
                <a:cs typeface="Courier New" charset="0"/>
              </a:rPr>
              <a:t>: in questo esempio non sono stati usati i </a:t>
            </a:r>
            <a:r>
              <a:rPr lang="it-IT" sz="1600" dirty="0" err="1">
                <a:latin typeface="Tahoma" charset="0"/>
                <a:ea typeface="Times New Roman" charset="0"/>
                <a:cs typeface="Courier New" charset="0"/>
              </a:rPr>
              <a:t>generics</a:t>
            </a:r>
            <a:r>
              <a:rPr lang="it-IT" sz="1600" dirty="0">
                <a:latin typeface="Tahoma" charset="0"/>
                <a:ea typeface="Times New Roman" charset="0"/>
                <a:cs typeface="Courier New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it-IT" sz="1600" dirty="0">
                <a:latin typeface="Tahoma" charset="0"/>
                <a:ea typeface="Times New Roman" charset="0"/>
                <a:cs typeface="Courier New" charset="0"/>
              </a:rPr>
              <a:t>L</a:t>
            </a:r>
            <a:r>
              <a:rPr lang="ja-JP" altLang="it-IT" sz="1600" dirty="0">
                <a:latin typeface="Tahoma" charset="0"/>
                <a:ea typeface="Times New Roman" charset="0"/>
                <a:cs typeface="Courier New" charset="0"/>
              </a:rPr>
              <a:t>’</a:t>
            </a:r>
            <a:r>
              <a:rPr lang="it-IT" sz="1600" dirty="0">
                <a:latin typeface="Tahoma" charset="0"/>
                <a:ea typeface="Times New Roman" charset="0"/>
                <a:cs typeface="Courier New" charset="0"/>
              </a:rPr>
              <a:t>uso è facoltativo nella 1.5, ma obbligatorio nelle versioni successive</a:t>
            </a:r>
          </a:p>
        </p:txBody>
      </p:sp>
    </p:spTree>
    <p:extLst>
      <p:ext uri="{BB962C8B-B14F-4D97-AF65-F5344CB8AC3E}">
        <p14:creationId xmlns:p14="http://schemas.microsoft.com/office/powerpoint/2010/main" val="294220442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32945" y="113912"/>
            <a:ext cx="4376946" cy="1275259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AutoBoxing</a:t>
            </a:r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&amp;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UnBoxing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4852988"/>
          </a:xfrm>
        </p:spPr>
        <p:txBody>
          <a:bodyPr>
            <a:normAutofit/>
          </a:bodyPr>
          <a:lstStyle/>
          <a:p>
            <a:pPr eaLnBrk="1" hangingPunct="1"/>
            <a:r>
              <a:rPr lang="it-IT" sz="1781" dirty="0">
                <a:solidFill>
                  <a:srgbClr val="1F497D"/>
                </a:solidFill>
                <a:latin typeface="Arial" charset="0"/>
              </a:rPr>
              <a:t>Problematiche:</a:t>
            </a: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-  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“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Conversioni da primitivi a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wrapper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relativi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”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-  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“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Le Collection di Java supportano solo oggetti e non primitivi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”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/>
            <a:r>
              <a:rPr lang="it-IT" sz="1781" dirty="0">
                <a:solidFill>
                  <a:srgbClr val="1F497D"/>
                </a:solidFill>
                <a:latin typeface="Arial" charset="0"/>
              </a:rPr>
              <a:t>La soluzione:</a:t>
            </a: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L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autoboxing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consente:</a:t>
            </a: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- assegnare primitivi a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wrapper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- il caricamento automatico di primitivi in una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collection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L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unboxing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consente:</a:t>
            </a: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- assegnare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wrapper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a primitivi</a:t>
            </a: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- il recupero del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wrapper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(creato dal primitivo) e caricato sulla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collection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/>
            <a:r>
              <a:rPr lang="it-IT" sz="1781" dirty="0">
                <a:solidFill>
                  <a:srgbClr val="1F497D"/>
                </a:solidFill>
                <a:latin typeface="Arial" charset="0"/>
              </a:rPr>
              <a:t>Cosa avviene in automatico?</a:t>
            </a: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- La costruzione del tipo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wrapper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(prima del caricamento)</a:t>
            </a:r>
          </a:p>
          <a:p>
            <a:pPr eaLnBrk="1" hangingPunct="1"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- Il cast (per la lettura) </a:t>
            </a:r>
          </a:p>
        </p:txBody>
      </p:sp>
    </p:spTree>
    <p:extLst>
      <p:ext uri="{BB962C8B-B14F-4D97-AF65-F5344CB8AC3E}">
        <p14:creationId xmlns:p14="http://schemas.microsoft.com/office/powerpoint/2010/main" val="183833159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303" y="126505"/>
            <a:ext cx="3544585" cy="1275259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Esempio d</a:t>
            </a:r>
            <a:r>
              <a:rPr lang="ja-JP" alt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’</a:t>
            </a:r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uso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solidFill>
                  <a:srgbClr val="339966"/>
                </a:solidFill>
                <a:latin typeface="Courier New" charset="0"/>
                <a:ea typeface="Times New Roman" charset="0"/>
                <a:cs typeface="Courier New" charset="0"/>
              </a:rPr>
              <a:t>// autoboxing</a:t>
            </a:r>
            <a:endParaRPr lang="en-GB" sz="1500" b="1"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Integer wrapper = 5;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500" b="1">
              <a:solidFill>
                <a:srgbClr val="339966"/>
              </a:solidFill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solidFill>
                  <a:srgbClr val="339966"/>
                </a:solidFill>
                <a:latin typeface="Courier New" charset="0"/>
                <a:ea typeface="Times New Roman" charset="0"/>
                <a:cs typeface="Courier New" charset="0"/>
              </a:rPr>
              <a:t>// unboxing</a:t>
            </a:r>
            <a:endParaRPr lang="en-GB" sz="1500" b="1"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int i = new Integer(5); </a:t>
            </a:r>
            <a:endParaRPr lang="en-GB" sz="1500" b="1">
              <a:solidFill>
                <a:srgbClr val="339966"/>
              </a:solidFill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500" b="1"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500" b="1"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500" b="1">
              <a:solidFill>
                <a:srgbClr val="339966"/>
              </a:solidFill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solidFill>
                  <a:srgbClr val="339966"/>
                </a:solidFill>
                <a:latin typeface="Courier New" charset="0"/>
                <a:ea typeface="Times New Roman" charset="0"/>
                <a:cs typeface="Courier New" charset="0"/>
              </a:rPr>
              <a:t>// autoboxing sulla Collection</a:t>
            </a:r>
            <a:endParaRPr lang="en-GB" sz="1500" b="1"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List &lt;Double&gt; </a:t>
            </a:r>
            <a:r>
              <a:rPr lang="en-GB" sz="1500" b="1">
                <a:solidFill>
                  <a:srgbClr val="006699"/>
                </a:solidFill>
                <a:latin typeface="Courier New" charset="0"/>
                <a:ea typeface="Times New Roman" charset="0"/>
                <a:cs typeface="Courier New" charset="0"/>
              </a:rPr>
              <a:t>numeri</a:t>
            </a: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 = new LinkedList &lt;Double&gt; 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numeri.add(1.5);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numeri.add(3.61);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numeri.add(12.722);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500" b="1"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solidFill>
                  <a:srgbClr val="339966"/>
                </a:solidFill>
                <a:latin typeface="Courier New" charset="0"/>
                <a:ea typeface="Times New Roman" charset="0"/>
                <a:cs typeface="Courier New" charset="0"/>
              </a:rPr>
              <a:t>// unboxing sulla collection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for(int i=0; i&lt;</a:t>
            </a:r>
            <a:r>
              <a:rPr lang="en-GB" sz="1500" b="1">
                <a:solidFill>
                  <a:srgbClr val="006699"/>
                </a:solidFill>
                <a:latin typeface="Courier New" charset="0"/>
                <a:ea typeface="Times New Roman" charset="0"/>
                <a:cs typeface="Courier New" charset="0"/>
              </a:rPr>
              <a:t>numeri</a:t>
            </a: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.size();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	System.out.println(“element ” + i + ”: “ + </a:t>
            </a:r>
            <a:r>
              <a:rPr lang="en-GB" sz="1500" b="1">
                <a:solidFill>
                  <a:srgbClr val="006699"/>
                </a:solidFill>
                <a:latin typeface="Courier New" charset="0"/>
                <a:ea typeface="Times New Roman" charset="0"/>
                <a:cs typeface="Courier New" charset="0"/>
              </a:rPr>
              <a:t>numeri</a:t>
            </a: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.get(i));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500" b="1">
                <a:latin typeface="Courier New" charset="0"/>
                <a:ea typeface="Times New Roman" charset="0"/>
                <a:cs typeface="Courier New" charset="0"/>
              </a:rPr>
              <a:t>}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219700" y="4076700"/>
            <a:ext cx="3168650" cy="738188"/>
          </a:xfrm>
          <a:prstGeom prst="rect">
            <a:avLst/>
          </a:prstGeom>
          <a:solidFill>
            <a:schemeClr val="bg1"/>
          </a:solidFill>
          <a:ln w="28575">
            <a:solidFill>
              <a:srgbClr val="00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35000"/>
              </a:lnSpc>
              <a:defRPr/>
            </a:pPr>
            <a:r>
              <a:rPr lang="it-IT" sz="1400">
                <a:latin typeface="Verdana" pitchFamily="34" charset="0"/>
                <a:ea typeface="+mn-ea"/>
              </a:rPr>
              <a:t>La collection </a:t>
            </a:r>
            <a:r>
              <a:rPr lang="it-IT" sz="1400" b="1">
                <a:solidFill>
                  <a:srgbClr val="006699"/>
                </a:solidFill>
                <a:latin typeface="Verdana" pitchFamily="34" charset="0"/>
                <a:ea typeface="+mn-ea"/>
              </a:rPr>
              <a:t>numeri </a:t>
            </a:r>
            <a:r>
              <a:rPr lang="it-IT" sz="1400">
                <a:latin typeface="Verdana" pitchFamily="34" charset="0"/>
                <a:ea typeface="+mn-ea"/>
              </a:rPr>
              <a:t>carica </a:t>
            </a:r>
          </a:p>
          <a:p>
            <a:pPr marL="342900" indent="-342900">
              <a:lnSpc>
                <a:spcPct val="135000"/>
              </a:lnSpc>
              <a:defRPr/>
            </a:pPr>
            <a:r>
              <a:rPr lang="it-IT" sz="1400">
                <a:latin typeface="Verdana" pitchFamily="34" charset="0"/>
                <a:ea typeface="+mn-ea"/>
              </a:rPr>
              <a:t>e recupera </a:t>
            </a:r>
            <a:r>
              <a:rPr lang="it-IT" sz="1400" b="1">
                <a:latin typeface="Verdana" pitchFamily="34" charset="0"/>
                <a:ea typeface="+mn-ea"/>
              </a:rPr>
              <a:t>D</a:t>
            </a:r>
            <a:r>
              <a:rPr lang="it-IT" sz="1600" b="1">
                <a:latin typeface="Courier New" pitchFamily="49" charset="0"/>
                <a:ea typeface="+mn-ea"/>
              </a:rPr>
              <a:t>ouble</a:t>
            </a:r>
            <a:endParaRPr lang="it-IT" sz="1400">
              <a:latin typeface="Verdana" pitchFamily="34" charset="0"/>
              <a:ea typeface="+mn-ea"/>
            </a:endParaRP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 flipH="1">
            <a:off x="6877050" y="486886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H="1">
            <a:off x="3635375" y="4437063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611188" y="3141663"/>
            <a:ext cx="7632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25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5073159" y="61511"/>
            <a:ext cx="3544585" cy="1275259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Interface Set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public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interface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Set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extends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Collection</a:t>
            </a:r>
          </a:p>
          <a:p>
            <a:pPr eaLnBrk="1" hangingPunct="1">
              <a:buFontTx/>
              <a:buNone/>
              <a:defRPr/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Rappresenta una Collection che non accetta elementi ripetuti.</a:t>
            </a:r>
          </a:p>
          <a:p>
            <a:pPr eaLnBrk="1" hangingPunct="1">
              <a:defRPr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Formalmente un Set non contiene una coppia di elementi </a:t>
            </a:r>
          </a:p>
          <a:p>
            <a:pPr eaLnBrk="1" hangingPunct="1">
              <a:buFontTx/>
              <a:buNone/>
              <a:defRPr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 e1,e2 tali che e1.equals(e2) sia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true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defRPr/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Modella gli insiemi matematici</a:t>
            </a:r>
          </a:p>
          <a:p>
            <a:pPr eaLnBrk="1" hangingPunct="1">
              <a:defRPr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Alcune implementazioni di Set sono:</a:t>
            </a:r>
          </a:p>
          <a:p>
            <a:pPr lvl="1" eaLnBrk="1" hangingPunct="1">
              <a:defRPr/>
            </a:pP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HashSet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lvl="1" eaLnBrk="1" hangingPunct="1">
              <a:defRPr/>
            </a:pP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TreeSet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defRPr/>
            </a:pPr>
            <a:endParaRPr lang="it-IT" sz="20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+mn-ea"/>
            </a:endParaRPr>
          </a:p>
        </p:txBody>
      </p:sp>
      <p:grpSp>
        <p:nvGrpSpPr>
          <p:cNvPr id="18436" name="Group 38"/>
          <p:cNvGrpSpPr>
            <a:grpSpLocks/>
          </p:cNvGrpSpPr>
          <p:nvPr/>
        </p:nvGrpSpPr>
        <p:grpSpPr bwMode="auto">
          <a:xfrm>
            <a:off x="4056063" y="3933825"/>
            <a:ext cx="4703762" cy="2519363"/>
            <a:chOff x="2555" y="2478"/>
            <a:chExt cx="2963" cy="1587"/>
          </a:xfrm>
        </p:grpSpPr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3717" y="2573"/>
              <a:ext cx="998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t-IT">
                <a:ea typeface="+mn-ea"/>
              </a:endParaRPr>
            </a:p>
          </p:txBody>
        </p:sp>
        <p:sp>
          <p:nvSpPr>
            <p:cNvPr id="18438" name="Text Box 21"/>
            <p:cNvSpPr txBox="1">
              <a:spLocks noChangeArrowheads="1"/>
            </p:cNvSpPr>
            <p:nvPr/>
          </p:nvSpPr>
          <p:spPr bwMode="auto">
            <a:xfrm>
              <a:off x="3731" y="2573"/>
              <a:ext cx="9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t-IT" sz="1200">
                  <a:latin typeface="Courier New" charset="0"/>
                </a:rPr>
                <a:t>&lt;&lt;interface&gt;&gt;</a:t>
              </a:r>
              <a:endParaRPr lang="en-US" sz="1200">
                <a:latin typeface="Courier New" charset="0"/>
              </a:endParaRPr>
            </a:p>
          </p:txBody>
        </p:sp>
        <p:sp>
          <p:nvSpPr>
            <p:cNvPr id="18439" name="Text Box 22"/>
            <p:cNvSpPr txBox="1">
              <a:spLocks noChangeArrowheads="1"/>
            </p:cNvSpPr>
            <p:nvPr/>
          </p:nvSpPr>
          <p:spPr bwMode="auto">
            <a:xfrm>
              <a:off x="3990" y="2750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it-IT" b="1" i="1">
                  <a:latin typeface="Courier New" charset="0"/>
                </a:rPr>
                <a:t>Set</a:t>
              </a:r>
              <a:endParaRPr lang="en-US" b="1" i="1">
                <a:latin typeface="Courier New" charset="0"/>
              </a:endParaRP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2555" y="3702"/>
              <a:ext cx="99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it-IT">
                <a:ea typeface="+mn-ea"/>
              </a:endParaRPr>
            </a:p>
          </p:txBody>
        </p:sp>
        <p:sp>
          <p:nvSpPr>
            <p:cNvPr id="18441" name="Text Box 25"/>
            <p:cNvSpPr txBox="1">
              <a:spLocks noChangeArrowheads="1"/>
            </p:cNvSpPr>
            <p:nvPr/>
          </p:nvSpPr>
          <p:spPr bwMode="auto">
            <a:xfrm>
              <a:off x="2691" y="3748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it-IT" b="1" i="1">
                  <a:latin typeface="Courier New" charset="0"/>
                </a:rPr>
                <a:t>HashSet</a:t>
              </a:r>
              <a:endParaRPr lang="en-US" b="1" i="1">
                <a:latin typeface="Courier New" charset="0"/>
              </a:endParaRPr>
            </a:p>
          </p:txBody>
        </p:sp>
        <p:sp>
          <p:nvSpPr>
            <p:cNvPr id="27674" name="AutoShape 26"/>
            <p:cNvSpPr>
              <a:spLocks noChangeArrowheads="1"/>
            </p:cNvSpPr>
            <p:nvPr/>
          </p:nvSpPr>
          <p:spPr bwMode="auto">
            <a:xfrm>
              <a:off x="4054" y="3048"/>
              <a:ext cx="232" cy="341"/>
            </a:xfrm>
            <a:prstGeom prst="upArrow">
              <a:avLst>
                <a:gd name="adj1" fmla="val 0"/>
                <a:gd name="adj2" fmla="val 5073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it-IT">
                <a:ea typeface="+mn-ea"/>
              </a:endParaRPr>
            </a:p>
          </p:txBody>
        </p:sp>
        <p:cxnSp>
          <p:nvCxnSpPr>
            <p:cNvPr id="18443" name="AutoShape 30"/>
            <p:cNvCxnSpPr>
              <a:cxnSpLocks noChangeShapeType="1"/>
              <a:stCxn id="27680" idx="0"/>
              <a:endCxn id="27671" idx="0"/>
            </p:cNvCxnSpPr>
            <p:nvPr/>
          </p:nvCxnSpPr>
          <p:spPr bwMode="auto">
            <a:xfrm rot="5400000" flipH="1">
              <a:off x="4010" y="2746"/>
              <a:ext cx="45" cy="1958"/>
            </a:xfrm>
            <a:prstGeom prst="bentConnector3">
              <a:avLst>
                <a:gd name="adj1" fmla="val 831111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44" name="Text Box 31"/>
            <p:cNvSpPr txBox="1">
              <a:spLocks noChangeArrowheads="1"/>
            </p:cNvSpPr>
            <p:nvPr/>
          </p:nvSpPr>
          <p:spPr bwMode="auto">
            <a:xfrm>
              <a:off x="3553" y="3521"/>
              <a:ext cx="18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it-IT" sz="1400" b="1">
                  <a:latin typeface="Courier New" charset="0"/>
                </a:rPr>
                <a:t>E</a:t>
              </a:r>
              <a:endParaRPr lang="en-US" sz="1400" b="1">
                <a:latin typeface="Courier New" charset="0"/>
              </a:endParaRPr>
            </a:p>
          </p:txBody>
        </p:sp>
        <p:grpSp>
          <p:nvGrpSpPr>
            <p:cNvPr id="18445" name="Group 37"/>
            <p:cNvGrpSpPr>
              <a:grpSpLocks/>
            </p:cNvGrpSpPr>
            <p:nvPr/>
          </p:nvGrpSpPr>
          <p:grpSpPr bwMode="auto">
            <a:xfrm>
              <a:off x="4513" y="3520"/>
              <a:ext cx="1005" cy="545"/>
              <a:chOff x="4513" y="3294"/>
              <a:chExt cx="1005" cy="545"/>
            </a:xfrm>
          </p:grpSpPr>
          <p:sp>
            <p:nvSpPr>
              <p:cNvPr id="27680" name="Rectangle 32"/>
              <p:cNvSpPr>
                <a:spLocks noChangeArrowheads="1"/>
              </p:cNvSpPr>
              <p:nvPr/>
            </p:nvSpPr>
            <p:spPr bwMode="auto">
              <a:xfrm>
                <a:off x="4513" y="3521"/>
                <a:ext cx="998" cy="3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it-IT">
                  <a:ea typeface="+mn-ea"/>
                </a:endParaRPr>
              </a:p>
            </p:txBody>
          </p:sp>
          <p:sp>
            <p:nvSpPr>
              <p:cNvPr id="18449" name="Text Box 29"/>
              <p:cNvSpPr txBox="1">
                <a:spLocks noChangeArrowheads="1"/>
              </p:cNvSpPr>
              <p:nvPr/>
            </p:nvSpPr>
            <p:spPr bwMode="auto">
              <a:xfrm>
                <a:off x="4649" y="3566"/>
                <a:ext cx="71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it-IT" b="1" i="1">
                    <a:latin typeface="Courier New" charset="0"/>
                  </a:rPr>
                  <a:t>TreeSet</a:t>
                </a:r>
                <a:endParaRPr lang="en-US" b="1" i="1">
                  <a:latin typeface="Courier New" charset="0"/>
                </a:endParaRPr>
              </a:p>
            </p:txBody>
          </p:sp>
          <p:sp>
            <p:nvSpPr>
              <p:cNvPr id="18450" name="Text Box 33"/>
              <p:cNvSpPr txBox="1">
                <a:spLocks noChangeArrowheads="1"/>
              </p:cNvSpPr>
              <p:nvPr/>
            </p:nvSpPr>
            <p:spPr bwMode="auto">
              <a:xfrm>
                <a:off x="5329" y="3294"/>
                <a:ext cx="189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it-IT" sz="1400" b="1">
                    <a:latin typeface="Courier New" charset="0"/>
                  </a:rPr>
                  <a:t>E</a:t>
                </a:r>
                <a:endParaRPr lang="en-US" sz="1400" b="1">
                  <a:latin typeface="Courier New" charset="0"/>
                </a:endParaRPr>
              </a:p>
            </p:txBody>
          </p:sp>
        </p:grpSp>
        <p:sp>
          <p:nvSpPr>
            <p:cNvPr id="18446" name="Text Box 34"/>
            <p:cNvSpPr txBox="1">
              <a:spLocks noChangeArrowheads="1"/>
            </p:cNvSpPr>
            <p:nvPr/>
          </p:nvSpPr>
          <p:spPr bwMode="auto">
            <a:xfrm>
              <a:off x="4806" y="2478"/>
              <a:ext cx="189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it-IT" sz="1400" b="1">
                  <a:latin typeface="Courier New" charset="0"/>
                </a:rPr>
                <a:t>E</a:t>
              </a:r>
              <a:endParaRPr lang="en-US" sz="1400" b="1">
                <a:latin typeface="Courier New" charset="0"/>
              </a:endParaRPr>
            </a:p>
          </p:txBody>
        </p:sp>
        <p:sp>
          <p:nvSpPr>
            <p:cNvPr id="18447" name="Text Box 35"/>
            <p:cNvSpPr txBox="1">
              <a:spLocks noChangeArrowheads="1"/>
            </p:cNvSpPr>
            <p:nvPr/>
          </p:nvSpPr>
          <p:spPr bwMode="auto">
            <a:xfrm>
              <a:off x="4171" y="3173"/>
              <a:ext cx="8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it-IT" sz="1600" b="1">
                  <a:solidFill>
                    <a:srgbClr val="0000FF"/>
                  </a:solidFill>
                  <a:latin typeface="Courier New" charset="0"/>
                </a:rPr>
                <a:t>implements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131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Class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HashSet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Si occupa della gestione di insiemi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senza ripetizioni ma non ordinati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La struttura dati che lo rappresenta è un array i cui elementi sono liste, ciascuna lista è un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bucket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Gli oggetti dell'insieme dovrebbero ridefinire: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il metodo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equals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() – per distinguere 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“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doppioni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”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il metodo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hashCode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() – per 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“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gestione dei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buckets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”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in modo che	2 oggetti con gli stessi valori per gli attributi hanno stesso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Hash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Code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In pratica 2 oggetti uguali, ma distinti devono produrre stesso codice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hash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Il numero di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bucket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totali e il fattore di carico per ciascun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bucket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si può impostare col costruttore (valori default 16 e 0.75)</a:t>
            </a:r>
          </a:p>
        </p:txBody>
      </p:sp>
      <p:pic>
        <p:nvPicPr>
          <p:cNvPr id="19460" name="Picture 13" descr="MCj021572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066800"/>
            <a:ext cx="165735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49812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Class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TreeSet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Si occupa della gestione di insiemi ordinati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mediante alberi binari</a:t>
            </a:r>
          </a:p>
          <a:p>
            <a:pPr eaLnBrk="1" hangingPunct="1">
              <a:lnSpc>
                <a:spcPct val="90000"/>
              </a:lnSpc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Gli oggetti dell'insieme devono essere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Comparable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, cioè devono fornire il metodo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compareTo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In aggiunta (per avere più criteri) si implementano classi di tipo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Comparator</a:t>
            </a: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Se gli elementi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dell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insieme sono tipi classici, per essi è già definito un ordine naturale</a:t>
            </a:r>
          </a:p>
          <a:p>
            <a:pPr eaLnBrk="1" hangingPunct="1">
              <a:lnSpc>
                <a:spcPct val="90000"/>
              </a:lnSpc>
            </a:pPr>
            <a:endParaRPr lang="it-IT" sz="1781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Indipendentemente da come vengono inseriti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nell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insieme, vengono memorizzati mantenendo sempre l</a:t>
            </a:r>
            <a:r>
              <a:rPr lang="ja-JP" altLang="it-IT" sz="1781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ordine stabilito</a:t>
            </a:r>
          </a:p>
        </p:txBody>
      </p:sp>
      <p:pic>
        <p:nvPicPr>
          <p:cNvPr id="20484" name="Picture 202" descr="AlberoBi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125538"/>
            <a:ext cx="136525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39525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927" y="200120"/>
            <a:ext cx="3544585" cy="1275259"/>
          </a:xfrm>
        </p:spPr>
        <p:txBody>
          <a:bodyPr/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Collection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L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interfaccia </a:t>
            </a:r>
            <a:r>
              <a:rPr lang="it-IT" sz="2000" i="1" dirty="0">
                <a:solidFill>
                  <a:srgbClr val="1F497D"/>
                </a:solidFill>
                <a:latin typeface="Arial" charset="0"/>
              </a:rPr>
              <a:t>Collection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modella </a:t>
            </a:r>
            <a:r>
              <a:rPr lang="it-IT" sz="2000" b="1" dirty="0">
                <a:solidFill>
                  <a:srgbClr val="1F497D"/>
                </a:solidFill>
                <a:latin typeface="Arial" charset="0"/>
              </a:rPr>
              <a:t>insiemi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E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la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root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della gerarchia delle </a:t>
            </a:r>
            <a:r>
              <a:rPr lang="it-IT" sz="2000" i="1" dirty="0">
                <a:solidFill>
                  <a:srgbClr val="1F497D"/>
                </a:solidFill>
                <a:latin typeface="Arial" charset="0"/>
              </a:rPr>
              <a:t>Collection</a:t>
            </a:r>
          </a:p>
          <a:p>
            <a:pPr eaLnBrk="1" hangingPunct="1">
              <a:lnSpc>
                <a:spcPct val="90000"/>
              </a:lnSpc>
            </a:pPr>
            <a:endParaRPr lang="it-IT" sz="2000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Non esiste nessuna implementazione diretta,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ma delle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sottointerfacce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specializzate che sono state implementate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Alcune Collection consentono i duplicati, altre invece no.</a:t>
            </a:r>
          </a:p>
          <a:p>
            <a:pPr eaLnBrk="1" hangingPunct="1">
              <a:lnSpc>
                <a:spcPct val="90000"/>
              </a:lnSpc>
            </a:pPr>
            <a:endParaRPr lang="it-IT" sz="2000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Collection prevede generici metodi per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aggiungere, rimuovere, cercare elementi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verificare la presenza e il numero di elementi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recuperare il 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“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navigatore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”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della Collection</a:t>
            </a:r>
          </a:p>
        </p:txBody>
      </p:sp>
    </p:spTree>
    <p:extLst>
      <p:ext uri="{BB962C8B-B14F-4D97-AF65-F5344CB8AC3E}">
        <p14:creationId xmlns:p14="http://schemas.microsoft.com/office/powerpoint/2010/main" val="336793381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286764" y="95439"/>
            <a:ext cx="3544585" cy="1275259"/>
          </a:xfrm>
        </p:spPr>
        <p:txBody>
          <a:bodyPr/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Iterator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420476"/>
            <a:ext cx="8218488" cy="4924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Iterator è un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interfaccia del pacchetto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java.util</a:t>
            </a:r>
            <a:endParaRPr lang="it-IT" sz="2000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Esso consente la navigazione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all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interno di una Collection.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Per ogni Collection deve essere previsto un valido Iterator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2000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Un Iterator si ottiene chiamando il metodo iterator() di Collection</a:t>
            </a:r>
          </a:p>
          <a:p>
            <a:pPr eaLnBrk="1" hangingPunct="1">
              <a:lnSpc>
                <a:spcPct val="90000"/>
              </a:lnSpc>
            </a:pPr>
            <a:endParaRPr lang="it-IT" sz="2000" dirty="0">
              <a:solidFill>
                <a:srgbClr val="1F497D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I metodi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dell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interfaccia Iterator sono:</a:t>
            </a:r>
          </a:p>
          <a:p>
            <a:pPr lvl="2" eaLnBrk="1" hangingPunct="1">
              <a:lnSpc>
                <a:spcPct val="90000"/>
              </a:lnSpc>
            </a:pP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boolean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hasNext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()</a:t>
            </a:r>
          </a:p>
          <a:p>
            <a:pPr lvl="2" eaLnBrk="1" hangingPunct="1">
              <a:lnSpc>
                <a:spcPct val="9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Object   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next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()</a:t>
            </a:r>
          </a:p>
          <a:p>
            <a:pPr lvl="2" eaLnBrk="1" hangingPunct="1">
              <a:lnSpc>
                <a:spcPct val="90000"/>
              </a:lnSpc>
            </a:pP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void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   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remove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()</a:t>
            </a:r>
          </a:p>
        </p:txBody>
      </p:sp>
      <p:pic>
        <p:nvPicPr>
          <p:cNvPr id="4100" name="Picture 1032" descr="MCj023901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765175"/>
            <a:ext cx="925513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45059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938" y="89197"/>
            <a:ext cx="4436116" cy="1275259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Interfacce di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java.util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698750" y="1846263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it-IT">
              <a:ea typeface="+mn-ea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2720975" y="1846263"/>
            <a:ext cx="1477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200">
                <a:latin typeface="Courier New" charset="0"/>
              </a:rPr>
              <a:t>&lt;&lt;interface&gt;&gt;</a:t>
            </a:r>
            <a:endParaRPr lang="en-US" sz="1200">
              <a:latin typeface="Courier New" charset="0"/>
            </a:endParaRP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2698750" y="2200275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b="1" i="1">
                <a:latin typeface="Courier New" charset="0"/>
              </a:rPr>
              <a:t>Collection</a:t>
            </a:r>
            <a:endParaRPr lang="en-US" b="1" i="1">
              <a:latin typeface="Courier New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55650" y="3638550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it-IT">
              <a:ea typeface="+mn-ea"/>
            </a:endParaRPr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777875" y="3638550"/>
            <a:ext cx="1477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200">
                <a:latin typeface="Courier New" charset="0"/>
              </a:rPr>
              <a:t>&lt;&lt;interface&gt;&gt;</a:t>
            </a:r>
            <a:endParaRPr lang="en-US" sz="1200">
              <a:latin typeface="Courier New" charset="0"/>
            </a:endParaRP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1187450" y="3990975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b="1" i="1">
                <a:latin typeface="Courier New" charset="0"/>
              </a:rPr>
              <a:t>Set</a:t>
            </a:r>
            <a:endParaRPr lang="en-US" b="1" i="1">
              <a:latin typeface="Courier New" charset="0"/>
            </a:endParaRP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755650" y="4862513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it-IT">
              <a:ea typeface="+mn-ea"/>
            </a:endParaRP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777875" y="4862513"/>
            <a:ext cx="1477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200">
                <a:latin typeface="Courier New" charset="0"/>
              </a:rPr>
              <a:t>&lt;&lt;interface&gt;&gt;</a:t>
            </a:r>
            <a:endParaRPr lang="en-US" sz="1200">
              <a:latin typeface="Courier New" charset="0"/>
            </a:endParaRP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828675" y="5222875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b="1" i="1">
                <a:latin typeface="Courier New" charset="0"/>
              </a:rPr>
              <a:t>SortedSet</a:t>
            </a:r>
            <a:endParaRPr lang="en-US" b="1" i="1">
              <a:latin typeface="Courier New" charset="0"/>
            </a:endParaRP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1331913" y="4398963"/>
            <a:ext cx="368300" cy="463550"/>
          </a:xfrm>
          <a:prstGeom prst="upArrow">
            <a:avLst>
              <a:gd name="adj1" fmla="val 0"/>
              <a:gd name="adj2" fmla="val 613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it-IT">
              <a:ea typeface="+mn-ea"/>
            </a:endParaRPr>
          </a:p>
        </p:txBody>
      </p:sp>
      <p:sp>
        <p:nvSpPr>
          <p:cNvPr id="54287" name="AutoShape 15"/>
          <p:cNvSpPr>
            <a:spLocks noChangeArrowheads="1"/>
          </p:cNvSpPr>
          <p:nvPr/>
        </p:nvSpPr>
        <p:spPr bwMode="auto">
          <a:xfrm>
            <a:off x="3267075" y="2600325"/>
            <a:ext cx="368300" cy="541338"/>
          </a:xfrm>
          <a:prstGeom prst="upArrow">
            <a:avLst>
              <a:gd name="adj1" fmla="val 0"/>
              <a:gd name="adj2" fmla="val 5073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it-IT">
              <a:ea typeface="+mn-ea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572000" y="3357563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it-IT">
              <a:ea typeface="+mn-ea"/>
            </a:endParaRPr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auto">
          <a:xfrm>
            <a:off x="4594225" y="3357563"/>
            <a:ext cx="1477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200">
                <a:latin typeface="Courier New" charset="0"/>
              </a:rPr>
              <a:t>&lt;&lt;interface&gt;&gt;</a:t>
            </a:r>
            <a:endParaRPr lang="en-US" sz="1200">
              <a:latin typeface="Courier New" charset="0"/>
            </a:endParaRP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auto">
          <a:xfrm>
            <a:off x="4932363" y="3711575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b="1" i="1">
                <a:latin typeface="Courier New" charset="0"/>
              </a:rPr>
              <a:t>List</a:t>
            </a:r>
            <a:endParaRPr lang="en-US" b="1" i="1">
              <a:latin typeface="Courier New" charset="0"/>
            </a:endParaRPr>
          </a:p>
        </p:txBody>
      </p:sp>
      <p:cxnSp>
        <p:nvCxnSpPr>
          <p:cNvPr id="5137" name="AutoShape 19"/>
          <p:cNvCxnSpPr>
            <a:cxnSpLocks noChangeShapeType="1"/>
            <a:stCxn id="5135" idx="0"/>
            <a:endCxn id="5127" idx="0"/>
          </p:cNvCxnSpPr>
          <p:nvPr/>
        </p:nvCxnSpPr>
        <p:spPr bwMode="auto">
          <a:xfrm rot="-5400000" flipH="1" flipV="1">
            <a:off x="3285331" y="1589882"/>
            <a:ext cx="280987" cy="3816350"/>
          </a:xfrm>
          <a:prstGeom prst="bentConnector3">
            <a:avLst>
              <a:gd name="adj1" fmla="val -813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6804025" y="2135188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it-IT">
              <a:ea typeface="+mn-ea"/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6826250" y="2135188"/>
            <a:ext cx="1477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200">
                <a:latin typeface="Courier New" charset="0"/>
              </a:rPr>
              <a:t>&lt;&lt;interface&gt;&gt;</a:t>
            </a:r>
            <a:endParaRPr lang="en-US" sz="1200">
              <a:latin typeface="Courier New" charset="0"/>
            </a:endParaRPr>
          </a:p>
        </p:txBody>
      </p:sp>
      <p:sp>
        <p:nvSpPr>
          <p:cNvPr id="5140" name="Text Box 22"/>
          <p:cNvSpPr txBox="1">
            <a:spLocks noChangeArrowheads="1"/>
          </p:cNvSpPr>
          <p:nvPr/>
        </p:nvSpPr>
        <p:spPr bwMode="auto">
          <a:xfrm>
            <a:off x="7235825" y="2487613"/>
            <a:ext cx="593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b="1" i="1">
                <a:latin typeface="Courier New" charset="0"/>
              </a:rPr>
              <a:t>Map</a:t>
            </a:r>
            <a:endParaRPr lang="en-US" b="1" i="1">
              <a:latin typeface="Courier New" charset="0"/>
            </a:endParaRP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6804025" y="3359150"/>
            <a:ext cx="1584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it-IT">
              <a:ea typeface="+mn-ea"/>
            </a:endParaRPr>
          </a:p>
        </p:txBody>
      </p:sp>
      <p:sp>
        <p:nvSpPr>
          <p:cNvPr id="5142" name="Text Box 24"/>
          <p:cNvSpPr txBox="1">
            <a:spLocks noChangeArrowheads="1"/>
          </p:cNvSpPr>
          <p:nvPr/>
        </p:nvSpPr>
        <p:spPr bwMode="auto">
          <a:xfrm>
            <a:off x="6826250" y="3359150"/>
            <a:ext cx="1477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200">
                <a:latin typeface="Courier New" charset="0"/>
              </a:rPr>
              <a:t>&lt;&lt;interface&gt;&gt;</a:t>
            </a:r>
            <a:endParaRPr lang="en-US" sz="1200">
              <a:latin typeface="Courier New" charset="0"/>
            </a:endParaRPr>
          </a:p>
        </p:txBody>
      </p:sp>
      <p:sp>
        <p:nvSpPr>
          <p:cNvPr id="5143" name="Text Box 25"/>
          <p:cNvSpPr txBox="1">
            <a:spLocks noChangeArrowheads="1"/>
          </p:cNvSpPr>
          <p:nvPr/>
        </p:nvSpPr>
        <p:spPr bwMode="auto">
          <a:xfrm>
            <a:off x="6877050" y="3719513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b="1" i="1">
                <a:latin typeface="Courier New" charset="0"/>
              </a:rPr>
              <a:t>SortedMap</a:t>
            </a:r>
            <a:endParaRPr lang="en-US" b="1" i="1">
              <a:latin typeface="Courier New" charset="0"/>
            </a:endParaRPr>
          </a:p>
        </p:txBody>
      </p:sp>
      <p:sp>
        <p:nvSpPr>
          <p:cNvPr id="54298" name="AutoShape 26"/>
          <p:cNvSpPr>
            <a:spLocks noChangeArrowheads="1"/>
          </p:cNvSpPr>
          <p:nvPr/>
        </p:nvSpPr>
        <p:spPr bwMode="auto">
          <a:xfrm>
            <a:off x="7380288" y="2895600"/>
            <a:ext cx="368300" cy="463550"/>
          </a:xfrm>
          <a:prstGeom prst="upArrow">
            <a:avLst>
              <a:gd name="adj1" fmla="val 0"/>
              <a:gd name="adj2" fmla="val 613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it-IT">
              <a:ea typeface="+mn-ea"/>
            </a:endParaRPr>
          </a:p>
        </p:txBody>
      </p:sp>
      <p:sp>
        <p:nvSpPr>
          <p:cNvPr id="5145" name="Text Box 27"/>
          <p:cNvSpPr txBox="1">
            <a:spLocks noChangeArrowheads="1"/>
          </p:cNvSpPr>
          <p:nvPr/>
        </p:nvSpPr>
        <p:spPr bwMode="auto">
          <a:xfrm>
            <a:off x="2339975" y="3322638"/>
            <a:ext cx="300038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400" b="1">
                <a:latin typeface="Courier New" charset="0"/>
              </a:rPr>
              <a:t>E</a:t>
            </a:r>
            <a:endParaRPr lang="en-US" sz="1400" b="1">
              <a:latin typeface="Courier New" charset="0"/>
            </a:endParaRPr>
          </a:p>
        </p:txBody>
      </p:sp>
      <p:sp>
        <p:nvSpPr>
          <p:cNvPr id="5146" name="Text Box 28"/>
          <p:cNvSpPr txBox="1">
            <a:spLocks noChangeArrowheads="1"/>
          </p:cNvSpPr>
          <p:nvPr/>
        </p:nvSpPr>
        <p:spPr bwMode="auto">
          <a:xfrm>
            <a:off x="6143625" y="3043238"/>
            <a:ext cx="300038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400" b="1">
                <a:latin typeface="Courier New" charset="0"/>
              </a:rPr>
              <a:t>E</a:t>
            </a:r>
            <a:endParaRPr lang="en-US" sz="1400" b="1">
              <a:latin typeface="Courier New" charset="0"/>
            </a:endParaRPr>
          </a:p>
        </p:txBody>
      </p:sp>
      <p:sp>
        <p:nvSpPr>
          <p:cNvPr id="5147" name="Text Box 29"/>
          <p:cNvSpPr txBox="1">
            <a:spLocks noChangeArrowheads="1"/>
          </p:cNvSpPr>
          <p:nvPr/>
        </p:nvSpPr>
        <p:spPr bwMode="auto">
          <a:xfrm>
            <a:off x="8388350" y="3043238"/>
            <a:ext cx="512763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400" b="1">
                <a:latin typeface="Courier New" charset="0"/>
              </a:rPr>
              <a:t>K,V</a:t>
            </a:r>
            <a:endParaRPr lang="en-US" sz="1400" b="1">
              <a:latin typeface="Courier New" charset="0"/>
            </a:endParaRPr>
          </a:p>
        </p:txBody>
      </p:sp>
      <p:sp>
        <p:nvSpPr>
          <p:cNvPr id="5148" name="Text Box 30"/>
          <p:cNvSpPr txBox="1">
            <a:spLocks noChangeArrowheads="1"/>
          </p:cNvSpPr>
          <p:nvPr/>
        </p:nvSpPr>
        <p:spPr bwMode="auto">
          <a:xfrm>
            <a:off x="8388350" y="1819275"/>
            <a:ext cx="512763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400" b="1">
                <a:latin typeface="Courier New" charset="0"/>
              </a:rPr>
              <a:t>K,V</a:t>
            </a:r>
            <a:endParaRPr lang="en-US" sz="1400" b="1">
              <a:latin typeface="Courier New" charset="0"/>
            </a:endParaRPr>
          </a:p>
        </p:txBody>
      </p:sp>
      <p:sp>
        <p:nvSpPr>
          <p:cNvPr id="5149" name="Text Box 31"/>
          <p:cNvSpPr txBox="1">
            <a:spLocks noChangeArrowheads="1"/>
          </p:cNvSpPr>
          <p:nvPr/>
        </p:nvSpPr>
        <p:spPr bwMode="auto">
          <a:xfrm>
            <a:off x="4284663" y="1531938"/>
            <a:ext cx="300037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400" b="1">
                <a:latin typeface="Courier New" charset="0"/>
              </a:rPr>
              <a:t>E</a:t>
            </a:r>
            <a:endParaRPr lang="en-US" sz="1400" b="1">
              <a:latin typeface="Courier New" charset="0"/>
            </a:endParaRPr>
          </a:p>
        </p:txBody>
      </p:sp>
      <p:sp>
        <p:nvSpPr>
          <p:cNvPr id="5150" name="Text Box 32"/>
          <p:cNvSpPr txBox="1">
            <a:spLocks noChangeArrowheads="1"/>
          </p:cNvSpPr>
          <p:nvPr/>
        </p:nvSpPr>
        <p:spPr bwMode="auto">
          <a:xfrm>
            <a:off x="2339975" y="4564063"/>
            <a:ext cx="300038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1400" b="1">
                <a:latin typeface="Courier New" charset="0"/>
              </a:rPr>
              <a:t>E</a:t>
            </a:r>
            <a:endParaRPr lang="en-US" sz="1400" b="1">
              <a:latin typeface="Courier New" charset="0"/>
            </a:endParaRPr>
          </a:p>
        </p:txBody>
      </p:sp>
      <p:sp>
        <p:nvSpPr>
          <p:cNvPr id="5151" name="Rectangle 33"/>
          <p:cNvSpPr>
            <a:spLocks noChangeArrowheads="1"/>
          </p:cNvSpPr>
          <p:nvPr/>
        </p:nvSpPr>
        <p:spPr bwMode="auto">
          <a:xfrm>
            <a:off x="611188" y="5805488"/>
            <a:ext cx="7678737" cy="71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it-IT" sz="2000">
                <a:solidFill>
                  <a:schemeClr val="accent2"/>
                </a:solidFill>
              </a:rPr>
              <a:t>Per ognuna di queste interfacce il package offre diverse implementazioni</a:t>
            </a:r>
          </a:p>
        </p:txBody>
      </p:sp>
    </p:spTree>
    <p:extLst>
      <p:ext uri="{BB962C8B-B14F-4D97-AF65-F5344CB8AC3E}">
        <p14:creationId xmlns:p14="http://schemas.microsoft.com/office/powerpoint/2010/main" val="172128191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765" y="185489"/>
            <a:ext cx="3544585" cy="127525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Interface 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List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50134"/>
            <a:ext cx="7886700" cy="4351338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20000"/>
              </a:lnSpc>
              <a:buFont typeface="Wingdings" charset="0"/>
              <a:buNone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interface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List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extends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Collection</a:t>
            </a:r>
          </a:p>
          <a:p>
            <a:pPr algn="l" eaLnBrk="1" hangingPunct="1">
              <a:lnSpc>
                <a:spcPct val="120000"/>
              </a:lnSpc>
              <a:buFont typeface="Wingdings" charset="0"/>
              <a:buNone/>
            </a:pPr>
            <a:endParaRPr lang="it-IT" sz="2000" dirty="0">
              <a:solidFill>
                <a:srgbClr val="1F497D"/>
              </a:solidFill>
              <a:latin typeface="Arial" charset="0"/>
            </a:endParaRPr>
          </a:p>
          <a:p>
            <a:pPr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Collezione sequenziale di oggetti</a:t>
            </a:r>
          </a:p>
          <a:p>
            <a:pPr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L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accesso agli elementi è tramite indice</a:t>
            </a:r>
          </a:p>
          <a:p>
            <a:pPr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Ammette duplicati</a:t>
            </a:r>
          </a:p>
          <a:p>
            <a:pPr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Alle funzionalità ereditate da Collection, vengono aggiunte </a:t>
            </a:r>
          </a:p>
          <a:p>
            <a:pPr algn="l" eaLnBrk="1" hangingPunct="1">
              <a:lnSpc>
                <a:spcPct val="12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 funzionalità specifiche per l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inserimento e la ricerca. </a:t>
            </a:r>
          </a:p>
          <a:p>
            <a:pPr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C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è un iteratore speciale (specializza Iterator)</a:t>
            </a:r>
          </a:p>
          <a:p>
            <a:pPr algn="l" eaLnBrk="1" hangingPunct="1">
              <a:lnSpc>
                <a:spcPct val="120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 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ListIterator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che permette lo scorrimento bidirezionale</a:t>
            </a:r>
          </a:p>
          <a:p>
            <a:pPr algn="l" eaLnBrk="1" hangingPunct="1">
              <a:lnSpc>
                <a:spcPct val="120000"/>
              </a:lnSpc>
              <a:buFontTx/>
              <a:buChar char="•"/>
            </a:pPr>
            <a:endParaRPr lang="it-IT" sz="2000" dirty="0">
              <a:solidFill>
                <a:srgbClr val="1F497D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0299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0400" y="141621"/>
            <a:ext cx="3544585" cy="1275259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Class</a:t>
            </a:r>
            <a:r>
              <a:rPr lang="en-US" dirty="0"/>
              <a:t> 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Vector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lnSpc>
                <a:spcPct val="135000"/>
              </a:lnSpc>
              <a:buFont typeface="Wingdings" charset="0"/>
              <a:buNone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Implementa List attraverso array di dimensione variabile</a:t>
            </a:r>
          </a:p>
          <a:p>
            <a:pPr eaLnBrk="1" hangingPunct="1">
              <a:lnSpc>
                <a:spcPct val="135000"/>
              </a:lnSpc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Costruttori:</a:t>
            </a:r>
          </a:p>
          <a:p>
            <a:pPr eaLnBrk="1" hangingPunct="1">
              <a:lnSpc>
                <a:spcPct val="135000"/>
              </a:lnSpc>
            </a:pPr>
            <a:endParaRPr lang="it-IT" sz="2000" dirty="0">
              <a:solidFill>
                <a:srgbClr val="1F497D"/>
              </a:solidFill>
              <a:latin typeface="Arial" charset="0"/>
            </a:endParaRPr>
          </a:p>
          <a:p>
            <a:pPr algn="l" eaLnBrk="1" hangingPunct="1">
              <a:lnSpc>
                <a:spcPct val="125000"/>
              </a:lnSpc>
            </a:pP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Vector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(): Costruisce un vettore di dimensione iniziale 10 </a:t>
            </a:r>
            <a:br>
              <a:rPr lang="it-IT" sz="2000" dirty="0">
                <a:solidFill>
                  <a:srgbClr val="1F497D"/>
                </a:solidFill>
                <a:latin typeface="Arial" charset="0"/>
              </a:rPr>
            </a:b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Vector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(Collection c):Costruisce un vettore a partire da una collezione data di oggetti </a:t>
            </a:r>
            <a:br>
              <a:rPr lang="it-IT" sz="2000" dirty="0">
                <a:solidFill>
                  <a:srgbClr val="1F497D"/>
                </a:solidFill>
                <a:latin typeface="Arial" charset="0"/>
              </a:rPr>
            </a:b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Vector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initialCapacity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): Costruisce un vettore vuoto di dimensione iniziale data</a:t>
            </a:r>
            <a:br>
              <a:rPr lang="it-IT" sz="2000" dirty="0">
                <a:solidFill>
                  <a:srgbClr val="1F497D"/>
                </a:solidFill>
                <a:latin typeface="Arial" charset="0"/>
              </a:rPr>
            </a:b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Vector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initialCapacity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,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capacityIncrement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 :Costruisce un vettore vuoto specificando la capacità iniziale e di incremento</a:t>
            </a:r>
            <a:r>
              <a:rPr lang="it-IT" sz="2000" dirty="0">
                <a:solidFill>
                  <a:srgbClr val="1F497D"/>
                </a:solidFill>
                <a:latin typeface="Verdana" charset="0"/>
              </a:rPr>
              <a:t>    </a:t>
            </a:r>
            <a:endParaRPr lang="it-IT" sz="1600" dirty="0">
              <a:solidFill>
                <a:srgbClr val="1F497D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5855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46" y="150857"/>
            <a:ext cx="3544585" cy="1275259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Class</a:t>
            </a:r>
            <a:r>
              <a:rPr lang="en-US" dirty="0"/>
              <a:t> 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Vector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27050" y="1262207"/>
            <a:ext cx="7886700" cy="4351338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120000"/>
              </a:lnSpc>
              <a:buFont typeface="Wingdings" charset="0"/>
              <a:buChar char="q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Metodi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Per l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inserimento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void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add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index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, Object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element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boolean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add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(Object o) 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boolean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addAll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(Collection c)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boolean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addAll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index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, Collection c)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void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 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addElement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(Object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obj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</a:t>
            </a:r>
          </a:p>
          <a:p>
            <a:pPr algn="l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Per l</a:t>
            </a:r>
            <a:r>
              <a:rPr lang="ja-JP" altLang="it-IT" sz="2000" dirty="0">
                <a:solidFill>
                  <a:srgbClr val="1F497D"/>
                </a:solidFill>
                <a:latin typeface="Arial" charset="0"/>
              </a:rPr>
              <a:t>’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accesso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Object 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elementAt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index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 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Object 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get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index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Object 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firstElement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()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Object 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lastElement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836523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327" y="218593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Class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Vector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08578" y="1383015"/>
            <a:ext cx="7886700" cy="4351338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120000"/>
              </a:lnSpc>
              <a:buFont typeface="Wingdings" charset="0"/>
              <a:buChar char="q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Metodi</a:t>
            </a:r>
          </a:p>
          <a:p>
            <a:pPr algn="l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Per la ricerca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indexOf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(Object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elem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indexOf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(Object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elem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,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index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 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lastIndexOf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(Object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elem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boolean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contains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(Object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elem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</a:t>
            </a:r>
          </a:p>
          <a:p>
            <a:pPr algn="l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Per la rimozione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Object 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remove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 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index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 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boolean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remove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(Object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elem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))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void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removeAllElements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()</a:t>
            </a:r>
          </a:p>
          <a:p>
            <a:pPr lvl="1" algn="l" eaLnBrk="1" hangingPunct="1">
              <a:lnSpc>
                <a:spcPct val="120000"/>
              </a:lnSpc>
              <a:buFontTx/>
              <a:buChar char="•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void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	</a:t>
            </a:r>
            <a:r>
              <a:rPr lang="it-IT" sz="2000" dirty="0" err="1">
                <a:solidFill>
                  <a:srgbClr val="1F497D"/>
                </a:solidFill>
                <a:latin typeface="Arial" charset="0"/>
              </a:rPr>
              <a:t>clear</a:t>
            </a:r>
            <a:r>
              <a:rPr lang="it-IT" sz="2000" dirty="0">
                <a:solidFill>
                  <a:srgbClr val="1F497D"/>
                </a:solidFill>
                <a:latin typeface="Arial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594912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107756"/>
            <a:ext cx="3544585" cy="1275259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2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Class </a:t>
            </a:r>
            <a:r>
              <a:rPr lang="it-IT" sz="32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Vector</a:t>
            </a:r>
            <a:endParaRPr lang="it-IT" sz="32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20000"/>
              </a:lnSpc>
              <a:buFont typeface="Wingdings" charset="0"/>
              <a:buNone/>
            </a:pPr>
            <a:endParaRPr lang="it-IT" sz="1600" dirty="0">
              <a:solidFill>
                <a:srgbClr val="1F497D"/>
              </a:solidFill>
              <a:latin typeface="Verdana" charset="0"/>
            </a:endParaRPr>
          </a:p>
          <a:p>
            <a:pPr algn="l" eaLnBrk="1" hangingPunct="1">
              <a:lnSpc>
                <a:spcPct val="120000"/>
              </a:lnSpc>
              <a:buFont typeface="Wingdings" charset="0"/>
              <a:buNone/>
            </a:pPr>
            <a:endParaRPr lang="it-IT" sz="1600" dirty="0">
              <a:solidFill>
                <a:srgbClr val="1F497D"/>
              </a:solidFill>
              <a:latin typeface="Verdana" charset="0"/>
            </a:endParaRPr>
          </a:p>
          <a:p>
            <a:pPr algn="l" eaLnBrk="1" hangingPunct="1">
              <a:lnSpc>
                <a:spcPct val="120000"/>
              </a:lnSpc>
              <a:buFont typeface="Wingdings" charset="0"/>
              <a:buChar char="q"/>
            </a:pPr>
            <a:r>
              <a:rPr lang="it-IT" sz="2000" dirty="0">
                <a:solidFill>
                  <a:srgbClr val="1F497D"/>
                </a:solidFill>
                <a:latin typeface="Arial" charset="0"/>
              </a:rPr>
              <a:t> Altri Metodi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int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		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size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()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public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boolean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	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isEmpty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()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it-IT" sz="1781" dirty="0">
                <a:solidFill>
                  <a:srgbClr val="1F497D"/>
                </a:solidFill>
                <a:latin typeface="Arial" charset="0"/>
              </a:rPr>
              <a:t> public Object [ ] </a:t>
            </a:r>
            <a:r>
              <a:rPr lang="it-IT" sz="1781" dirty="0" err="1">
                <a:solidFill>
                  <a:srgbClr val="1F497D"/>
                </a:solidFill>
                <a:latin typeface="Arial" charset="0"/>
              </a:rPr>
              <a:t>toArray</a:t>
            </a:r>
            <a:r>
              <a:rPr lang="it-IT" sz="1781" dirty="0">
                <a:solidFill>
                  <a:srgbClr val="1F497D"/>
                </a:solidFill>
                <a:latin typeface="Arial" charset="0"/>
              </a:rPr>
              <a:t>() </a:t>
            </a:r>
            <a:r>
              <a:rPr lang="it-IT" dirty="0">
                <a:solidFill>
                  <a:srgbClr val="1F497D"/>
                </a:solidFill>
                <a:latin typeface="Arial" charset="0"/>
              </a:rPr>
              <a:t/>
            </a:r>
            <a:br>
              <a:rPr lang="it-IT" dirty="0">
                <a:solidFill>
                  <a:srgbClr val="1F497D"/>
                </a:solidFill>
                <a:latin typeface="Arial" charset="0"/>
              </a:rPr>
            </a:br>
            <a:r>
              <a:rPr lang="it-IT" sz="3781" dirty="0">
                <a:solidFill>
                  <a:srgbClr val="1F497D"/>
                </a:solidFill>
                <a:latin typeface="Arial" charset="0"/>
              </a:rPr>
              <a:t>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52048638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978</TotalTime>
  <Words>610</Words>
  <Application>Microsoft Office PowerPoint</Application>
  <PresentationFormat>Presentazione su schermo (4:3)</PresentationFormat>
  <Paragraphs>263</Paragraphs>
  <Slides>19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Courier New</vt:lpstr>
      <vt:lpstr>Impact</vt:lpstr>
      <vt:lpstr>Tahoma</vt:lpstr>
      <vt:lpstr>Times New Roman</vt:lpstr>
      <vt:lpstr>Verdana</vt:lpstr>
      <vt:lpstr>Wingdings</vt:lpstr>
      <vt:lpstr>Tema1</vt:lpstr>
      <vt:lpstr>Corso JAVA Le collection  </vt:lpstr>
      <vt:lpstr>Collection</vt:lpstr>
      <vt:lpstr>Iterator</vt:lpstr>
      <vt:lpstr>Interfacce di java.util</vt:lpstr>
      <vt:lpstr>Interface List</vt:lpstr>
      <vt:lpstr>Class Vector</vt:lpstr>
      <vt:lpstr>Class Vector</vt:lpstr>
      <vt:lpstr>Class Vector</vt:lpstr>
      <vt:lpstr>Class Vector</vt:lpstr>
      <vt:lpstr>Altre implementazioni di List</vt:lpstr>
      <vt:lpstr>Collection e Generics</vt:lpstr>
      <vt:lpstr>Esempio d’uso</vt:lpstr>
      <vt:lpstr>Il costrutto foreach</vt:lpstr>
      <vt:lpstr>Esempio d’uso</vt:lpstr>
      <vt:lpstr>AutoBoxing &amp; UnBoxing</vt:lpstr>
      <vt:lpstr>Esempio d’uso</vt:lpstr>
      <vt:lpstr>Interface Set</vt:lpstr>
      <vt:lpstr>Class HashSet</vt:lpstr>
      <vt:lpstr>Class TreeSet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JAVA Le collection Roma </dc:title>
  <dc:creator>-- --</dc:creator>
  <cp:lastModifiedBy>Annalisa Marra</cp:lastModifiedBy>
  <cp:revision>4</cp:revision>
  <dcterms:created xsi:type="dcterms:W3CDTF">2013-02-22T16:58:34Z</dcterms:created>
  <dcterms:modified xsi:type="dcterms:W3CDTF">2020-03-12T09:11:06Z</dcterms:modified>
</cp:coreProperties>
</file>