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1883-1D61-564C-91D5-D90E2AA39DB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89971-9E03-AE47-A99A-F3403AA2825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12/03/2020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>
                <a:solidFill>
                  <a:prstClr val="black"/>
                </a:solidFill>
                <a:latin typeface="Calibri"/>
              </a:rPr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1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2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7F5AA43-6153-9C4D-9390-A0ACFA21A5F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9E85F8D8-657F-7944-A980-C38DC5C59398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76238" y="2281750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Le </a:t>
            </a:r>
            <a:r>
              <a:rPr lang="it-IT" sz="2800" spc="300" dirty="0" err="1" smtClean="0">
                <a:solidFill>
                  <a:srgbClr val="FFC000"/>
                </a:solidFill>
                <a:latin typeface="Impact" pitchFamily="34" charset="0"/>
              </a:rPr>
              <a:t>Map</a:t>
            </a:r>
            <a:r>
              <a:rPr lang="it-IT" sz="3600" spc="5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rgbClr val="FFC000"/>
                </a:solidFill>
                <a:latin typeface="Impact" pitchFamily="34" charset="0"/>
              </a:rPr>
            </a:br>
            <a:endParaRPr lang="it-IT" sz="20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1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9338" y="160094"/>
            <a:ext cx="3544585" cy="1275259"/>
          </a:xfrm>
        </p:spPr>
        <p:txBody>
          <a:bodyPr/>
          <a:lstStyle/>
          <a:p>
            <a:r>
              <a:rPr lang="it-IT" sz="3200" dirty="0" err="1"/>
              <a:t>Map</a:t>
            </a:r>
            <a:endParaRPr lang="it-IT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L</a:t>
            </a:r>
            <a:r>
              <a:rPr lang="ja-JP" altLang="it-IT" sz="2000" dirty="0">
                <a:solidFill>
                  <a:srgbClr val="1F497D"/>
                </a:solidFill>
                <a:latin typeface="Arial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interfaccia </a:t>
            </a:r>
            <a:r>
              <a:rPr lang="it-IT" sz="2000" dirty="0" err="1">
                <a:solidFill>
                  <a:srgbClr val="1F497D"/>
                </a:solidFill>
                <a:latin typeface="Verdana" charset="0"/>
              </a:rPr>
              <a:t>Map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descrive insiemi sui cui elementi si può fare una ricerca per chiave.</a:t>
            </a:r>
          </a:p>
          <a:p>
            <a:pPr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		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public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interface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Map</a:t>
            </a:r>
            <a:endParaRPr lang="it-IT" sz="2000" b="1" dirty="0">
              <a:solidFill>
                <a:srgbClr val="1F497D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it-IT" sz="1800" b="1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Il generico </a:t>
            </a:r>
            <a:r>
              <a:rPr lang="ja-JP" altLang="it-IT" sz="2000" dirty="0">
                <a:solidFill>
                  <a:srgbClr val="1F497D"/>
                </a:solidFill>
                <a:latin typeface="Arial"/>
              </a:rPr>
              <a:t>“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elemento</a:t>
            </a:r>
            <a:r>
              <a:rPr lang="ja-JP" altLang="it-IT" sz="2000" dirty="0">
                <a:solidFill>
                  <a:srgbClr val="1F497D"/>
                </a:solidFill>
                <a:latin typeface="Arial"/>
              </a:rPr>
              <a:t>”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di una </a:t>
            </a:r>
            <a:r>
              <a:rPr lang="it-IT" sz="2000" dirty="0" err="1">
                <a:solidFill>
                  <a:srgbClr val="1F497D"/>
                </a:solidFill>
                <a:latin typeface="Verdana" charset="0"/>
              </a:rPr>
              <a:t>Map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si dice </a:t>
            </a:r>
            <a:r>
              <a:rPr lang="it-IT" sz="2000" b="1" dirty="0">
                <a:solidFill>
                  <a:srgbClr val="1F497D"/>
                </a:solidFill>
                <a:latin typeface="Verdana" charset="0"/>
              </a:rPr>
              <a:t>entry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della mappa ed è modellato con un oggetto di tipo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Map.Entry</a:t>
            </a:r>
            <a:endParaRPr lang="it-IT" sz="2000" b="1" dirty="0">
              <a:solidFill>
                <a:srgbClr val="1F497D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Esso rappresenta la coppia K,V (chiave, valore)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Ogni oggetto V possiede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	una sola chiave K</a:t>
            </a: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Non esistono oggetti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	con la stessa chiave K</a:t>
            </a:r>
          </a:p>
        </p:txBody>
      </p:sp>
      <p:pic>
        <p:nvPicPr>
          <p:cNvPr id="26638" name="Picture 14" descr="PE0194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60575"/>
            <a:ext cx="9096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643438" y="4365625"/>
            <a:ext cx="3671887" cy="1655763"/>
            <a:chOff x="3198" y="3158"/>
            <a:chExt cx="2313" cy="1043"/>
          </a:xfrm>
        </p:grpSpPr>
        <p:pic>
          <p:nvPicPr>
            <p:cNvPr id="26642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3294"/>
              <a:ext cx="49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639" name="Picture 15" descr="TN00332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" y="3793"/>
              <a:ext cx="6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640" name="Picture 16" descr="TN00332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3793"/>
              <a:ext cx="6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641" name="Picture 17" descr="TN00332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3793"/>
              <a:ext cx="6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64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294"/>
              <a:ext cx="49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64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" y="3294"/>
              <a:ext cx="49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198" y="3158"/>
              <a:ext cx="2313" cy="1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198" y="3702"/>
              <a:ext cx="2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3969" y="3158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4740" y="3158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02466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4914837" y="107756"/>
            <a:ext cx="3544585" cy="1275259"/>
          </a:xfrm>
          <a:noFill/>
          <a:ln/>
        </p:spPr>
        <p:txBody>
          <a:bodyPr>
            <a:normAutofit/>
          </a:bodyPr>
          <a:lstStyle/>
          <a:p>
            <a:r>
              <a:rPr lang="it-IT" sz="3200" dirty="0"/>
              <a:t>Viste di </a:t>
            </a:r>
            <a:r>
              <a:rPr lang="it-IT" sz="3200" dirty="0" err="1"/>
              <a:t>Map</a:t>
            </a:r>
            <a:endParaRPr lang="it-IT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Può essere riguardato anche come</a:t>
            </a: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Set di chiavi  </a:t>
            </a:r>
          </a:p>
          <a:p>
            <a:pPr lvl="1">
              <a:lnSpc>
                <a:spcPct val="80000"/>
              </a:lnSpc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Collection di valori</a:t>
            </a:r>
          </a:p>
          <a:p>
            <a:pPr lvl="1">
              <a:lnSpc>
                <a:spcPct val="80000"/>
              </a:lnSpc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Set di oggetti chiave-valore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t-IT" sz="1600" dirty="0">
              <a:solidFill>
                <a:srgbClr val="1F497D"/>
              </a:solidFill>
              <a:latin typeface="Verdana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3 viste </a:t>
            </a:r>
            <a:r>
              <a:rPr lang="it-IT" sz="1800" dirty="0">
                <a:solidFill>
                  <a:srgbClr val="1F497D"/>
                </a:solidFill>
                <a:latin typeface="Verdana" charset="0"/>
                <a:sym typeface="Wingdings" charset="0"/>
              </a:rPr>
              <a:t></a:t>
            </a: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 3 metodi: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Set </a:t>
            </a:r>
            <a:r>
              <a:rPr lang="it-IT" sz="1800" dirty="0" err="1">
                <a:solidFill>
                  <a:srgbClr val="1F497D"/>
                </a:solidFill>
                <a:latin typeface="Verdana" charset="0"/>
              </a:rPr>
              <a:t>keySet</a:t>
            </a: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();   Collection </a:t>
            </a:r>
            <a:r>
              <a:rPr lang="it-IT" sz="1800" dirty="0" err="1">
                <a:solidFill>
                  <a:srgbClr val="1F497D"/>
                </a:solidFill>
                <a:latin typeface="Verdana" charset="0"/>
              </a:rPr>
              <a:t>values</a:t>
            </a: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();  Set </a:t>
            </a:r>
            <a:r>
              <a:rPr lang="it-IT" sz="1800" dirty="0" err="1">
                <a:solidFill>
                  <a:srgbClr val="1F497D"/>
                </a:solidFill>
                <a:latin typeface="Verdana" charset="0"/>
              </a:rPr>
              <a:t>entrySet</a:t>
            </a: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()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t-IT" sz="1800" dirty="0">
              <a:solidFill>
                <a:srgbClr val="1F497D"/>
              </a:solidFill>
              <a:latin typeface="Verdana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it-IT" sz="1800" dirty="0">
              <a:solidFill>
                <a:srgbClr val="1F497D"/>
              </a:solidFill>
              <a:latin typeface="Verdana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Esempio di navigazione di un </a:t>
            </a:r>
            <a:r>
              <a:rPr lang="it-IT" sz="1800" dirty="0" err="1">
                <a:solidFill>
                  <a:srgbClr val="1F497D"/>
                </a:solidFill>
                <a:latin typeface="Verdana" charset="0"/>
              </a:rPr>
              <a:t>Map</a:t>
            </a:r>
            <a:r>
              <a:rPr lang="it-IT" sz="1800" dirty="0">
                <a:solidFill>
                  <a:srgbClr val="1F497D"/>
                </a:solidFill>
                <a:latin typeface="Verdana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t-IT" sz="1800" dirty="0">
              <a:solidFill>
                <a:srgbClr val="1F497D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800" dirty="0">
                <a:solidFill>
                  <a:srgbClr val="1F497D"/>
                </a:solidFill>
                <a:latin typeface="Courier New" charset="0"/>
              </a:rPr>
              <a:t>	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Set entries = 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personale.entrySet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	Iterator iter = 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entries.iterator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	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while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iter.hasNext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()){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			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Map.Entry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 entry = (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Map.Entry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)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iter.next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			Object 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key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 = 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entry.getKey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			Object 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value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 = </a:t>
            </a:r>
            <a:r>
              <a:rPr lang="it-IT" sz="1600" b="1" dirty="0" err="1">
                <a:solidFill>
                  <a:srgbClr val="1F497D"/>
                </a:solidFill>
                <a:latin typeface="Courier New" charset="0"/>
              </a:rPr>
              <a:t>entry.getValue</a:t>
            </a: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1F497D"/>
                </a:solidFill>
                <a:latin typeface="Courier New" charset="0"/>
              </a:rPr>
              <a:t>	}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85800" y="3789363"/>
            <a:ext cx="7239000" cy="2840037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155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5746" y="209356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dirty="0" err="1"/>
              <a:t>Map.Entry</a:t>
            </a:r>
            <a:endParaRPr lang="it-IT" sz="3200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xfrm>
            <a:off x="416214" y="1373043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E</a:t>
            </a:r>
            <a:r>
              <a:rPr lang="ja-JP" altLang="it-IT" sz="2000" dirty="0">
                <a:solidFill>
                  <a:srgbClr val="1F497D"/>
                </a:solidFill>
                <a:latin typeface="Arial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un interfaccia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8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Ogni mappa concreta dispone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	di un concreto oggetto di tipo </a:t>
            </a:r>
            <a:r>
              <a:rPr lang="it-IT" sz="2000" dirty="0" err="1">
                <a:solidFill>
                  <a:srgbClr val="1F497D"/>
                </a:solidFill>
                <a:latin typeface="Verdana" charset="0"/>
              </a:rPr>
              <a:t>Map.Entry</a:t>
            </a: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8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80000"/>
              </a:lnSpc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Alcuni metodi: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       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Object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getKey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()	 	</a:t>
            </a:r>
            <a:r>
              <a:rPr lang="it-IT" sz="2000" dirty="0">
                <a:solidFill>
                  <a:srgbClr val="1F497D"/>
                </a:solidFill>
                <a:latin typeface="Verdana" charset="0"/>
                <a:sym typeface="Wingdings" charset="0"/>
              </a:rPr>
              <a:t>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restituisce la chiave K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Object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getValue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()	</a:t>
            </a:r>
            <a:r>
              <a:rPr lang="it-IT" sz="2000" dirty="0">
                <a:solidFill>
                  <a:srgbClr val="1F497D"/>
                </a:solidFill>
                <a:latin typeface="Verdana" charset="0"/>
                <a:sym typeface="Wingdings" charset="0"/>
              </a:rPr>
              <a:t>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restituisce il valore V</a:t>
            </a:r>
          </a:p>
          <a:p>
            <a:pPr lvl="1">
              <a:lnSpc>
                <a:spcPct val="8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Object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setValue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(Object o)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  <a:sym typeface="Wingdings" charset="0"/>
              </a:rPr>
              <a:t>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 sostituisce il campo valore alla entry, lasciando invariata la chiave K</a:t>
            </a:r>
          </a:p>
          <a:p>
            <a:pPr lvl="1">
              <a:lnSpc>
                <a:spcPct val="8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 lvl="1">
              <a:lnSpc>
                <a:spcPct val="80000"/>
              </a:lnSpc>
            </a:pPr>
            <a:r>
              <a:rPr lang="it-IT" sz="2000" dirty="0" err="1">
                <a:solidFill>
                  <a:srgbClr val="1F497D"/>
                </a:solidFill>
                <a:latin typeface="Courier New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Courier New" charset="0"/>
              </a:rPr>
              <a:t> </a:t>
            </a:r>
            <a:r>
              <a:rPr lang="it-IT" sz="2000" dirty="0" err="1">
                <a:solidFill>
                  <a:srgbClr val="1F497D"/>
                </a:solidFill>
                <a:latin typeface="Courier New" charset="0"/>
              </a:rPr>
              <a:t>hashCode</a:t>
            </a:r>
            <a:r>
              <a:rPr lang="it-IT" sz="2000" dirty="0">
                <a:solidFill>
                  <a:srgbClr val="1F497D"/>
                </a:solidFill>
                <a:latin typeface="Courier New" charset="0"/>
              </a:rPr>
              <a:t>() </a:t>
            </a:r>
          </a:p>
          <a:p>
            <a:pPr lvl="1">
              <a:lnSpc>
                <a:spcPct val="80000"/>
              </a:lnSpc>
            </a:pPr>
            <a:r>
              <a:rPr lang="it-IT" sz="2000" dirty="0" err="1">
                <a:solidFill>
                  <a:srgbClr val="1F497D"/>
                </a:solidFill>
                <a:latin typeface="Courier New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Courier New" charset="0"/>
              </a:rPr>
              <a:t> </a:t>
            </a:r>
            <a:r>
              <a:rPr lang="it-IT" sz="2000" dirty="0" err="1">
                <a:solidFill>
                  <a:srgbClr val="1F497D"/>
                </a:solidFill>
                <a:latin typeface="Courier New" charset="0"/>
              </a:rPr>
              <a:t>equals</a:t>
            </a:r>
            <a:r>
              <a:rPr lang="it-IT" sz="2000" dirty="0">
                <a:solidFill>
                  <a:srgbClr val="1F497D"/>
                </a:solidFill>
                <a:latin typeface="Courier New" charset="0"/>
              </a:rPr>
              <a:t>(Object o)</a:t>
            </a:r>
          </a:p>
        </p:txBody>
      </p:sp>
      <p:pic>
        <p:nvPicPr>
          <p:cNvPr id="44037" name="Picture 5" descr="j0250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00213"/>
            <a:ext cx="1439862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4741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55507" y="161429"/>
            <a:ext cx="3544585" cy="1275259"/>
          </a:xfrm>
        </p:spPr>
        <p:txBody>
          <a:bodyPr/>
          <a:lstStyle/>
          <a:p>
            <a:r>
              <a:rPr lang="it-IT" sz="3200" dirty="0"/>
              <a:t>Implementazioni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Tra le classi che implementano </a:t>
            </a:r>
            <a:r>
              <a:rPr lang="it-IT" sz="2000" dirty="0" err="1">
                <a:solidFill>
                  <a:srgbClr val="1F497D"/>
                </a:solidFill>
                <a:latin typeface="Verdana" charset="0"/>
              </a:rPr>
              <a:t>Map</a:t>
            </a: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troviamo: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1F497D"/>
                </a:solidFill>
                <a:latin typeface="Verdana" charset="0"/>
              </a:rPr>
              <a:t>HashMap</a:t>
            </a: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1F497D"/>
                </a:solidFill>
                <a:latin typeface="Verdana" charset="0"/>
              </a:rPr>
              <a:t>TreeMap</a:t>
            </a: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Metodi comuni:</a:t>
            </a:r>
          </a:p>
          <a:p>
            <a:pPr>
              <a:lnSpc>
                <a:spcPct val="90000"/>
              </a:lnSpc>
            </a:pP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boolean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 	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containsKey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(Object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key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boolean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 	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containsValue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(Object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value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Object 	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get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(Object </a:t>
            </a:r>
            <a:r>
              <a:rPr lang="it-IT" sz="2000" b="1" dirty="0" err="1">
                <a:solidFill>
                  <a:srgbClr val="1F497D"/>
                </a:solidFill>
                <a:latin typeface="Courier New" charset="0"/>
              </a:rPr>
              <a:t>key</a:t>
            </a:r>
            <a:r>
              <a:rPr lang="it-IT" sz="2000" b="1" dirty="0">
                <a:solidFill>
                  <a:srgbClr val="1F497D"/>
                </a:solidFill>
                <a:latin typeface="Courier New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1F497D"/>
                </a:solidFill>
                <a:latin typeface="Courier New" charset="0"/>
              </a:rPr>
              <a:t>Object 	put(Object key, Object value) </a:t>
            </a:r>
            <a:endParaRPr lang="it-IT" sz="2000" b="1" dirty="0">
              <a:solidFill>
                <a:srgbClr val="1F497D"/>
              </a:solidFill>
              <a:latin typeface="Courier New" charset="0"/>
            </a:endParaRPr>
          </a:p>
        </p:txBody>
      </p:sp>
      <p:grpSp>
        <p:nvGrpSpPr>
          <p:cNvPr id="40975" name="Group 38"/>
          <p:cNvGrpSpPr>
            <a:grpSpLocks/>
          </p:cNvGrpSpPr>
          <p:nvPr/>
        </p:nvGrpSpPr>
        <p:grpSpPr bwMode="auto">
          <a:xfrm>
            <a:off x="3886994" y="1557337"/>
            <a:ext cx="4916487" cy="2519363"/>
            <a:chOff x="2555" y="2478"/>
            <a:chExt cx="3097" cy="1587"/>
          </a:xfrm>
        </p:grpSpPr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717" y="2573"/>
              <a:ext cx="998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40977" name="Text Box 21"/>
            <p:cNvSpPr txBox="1">
              <a:spLocks noChangeArrowheads="1"/>
            </p:cNvSpPr>
            <p:nvPr/>
          </p:nvSpPr>
          <p:spPr bwMode="auto">
            <a:xfrm>
              <a:off x="3731" y="2573"/>
              <a:ext cx="9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it-IT" sz="1200" dirty="0">
                  <a:latin typeface="Courier New" charset="0"/>
                </a:rPr>
                <a:t>&lt;&lt;</a:t>
              </a:r>
              <a:r>
                <a:rPr lang="it-IT" sz="1200" dirty="0" err="1">
                  <a:latin typeface="Courier New" charset="0"/>
                </a:rPr>
                <a:t>interface</a:t>
              </a:r>
              <a:r>
                <a:rPr lang="it-IT" sz="1200" dirty="0">
                  <a:latin typeface="Courier New" charset="0"/>
                </a:rPr>
                <a:t>&gt;&gt;</a:t>
              </a:r>
              <a:endParaRPr lang="en-US" sz="1200" dirty="0">
                <a:latin typeface="Courier New" charset="0"/>
              </a:endParaRPr>
            </a:p>
          </p:txBody>
        </p:sp>
        <p:sp>
          <p:nvSpPr>
            <p:cNvPr id="40978" name="Text Box 22"/>
            <p:cNvSpPr txBox="1">
              <a:spLocks noChangeArrowheads="1"/>
            </p:cNvSpPr>
            <p:nvPr/>
          </p:nvSpPr>
          <p:spPr bwMode="auto">
            <a:xfrm>
              <a:off x="3990" y="2750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b="1" i="1">
                  <a:latin typeface="Courier New" charset="0"/>
                </a:rPr>
                <a:t>Map</a:t>
              </a:r>
              <a:endParaRPr lang="en-US" b="1" i="1">
                <a:latin typeface="Courier New" charset="0"/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2555" y="3702"/>
              <a:ext cx="99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40980" name="Text Box 25"/>
            <p:cNvSpPr txBox="1">
              <a:spLocks noChangeArrowheads="1"/>
            </p:cNvSpPr>
            <p:nvPr/>
          </p:nvSpPr>
          <p:spPr bwMode="auto">
            <a:xfrm>
              <a:off x="2691" y="3748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b="1" i="1">
                  <a:latin typeface="Courier New" charset="0"/>
                </a:rPr>
                <a:t>HashMap</a:t>
              </a:r>
              <a:endParaRPr lang="en-US" b="1" i="1">
                <a:latin typeface="Courier New" charset="0"/>
              </a:endParaRPr>
            </a:p>
          </p:txBody>
        </p:sp>
        <p:sp>
          <p:nvSpPr>
            <p:cNvPr id="27674" name="AutoShape 26"/>
            <p:cNvSpPr>
              <a:spLocks noChangeArrowheads="1"/>
            </p:cNvSpPr>
            <p:nvPr/>
          </p:nvSpPr>
          <p:spPr bwMode="auto">
            <a:xfrm>
              <a:off x="4054" y="3048"/>
              <a:ext cx="232" cy="341"/>
            </a:xfrm>
            <a:prstGeom prst="upArrow">
              <a:avLst>
                <a:gd name="adj1" fmla="val 0"/>
                <a:gd name="adj2" fmla="val 5073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cxnSp>
          <p:nvCxnSpPr>
            <p:cNvPr id="40982" name="AutoShape 30"/>
            <p:cNvCxnSpPr>
              <a:cxnSpLocks noChangeShapeType="1"/>
              <a:stCxn id="27680" idx="0"/>
              <a:endCxn id="27671" idx="0"/>
            </p:cNvCxnSpPr>
            <p:nvPr/>
          </p:nvCxnSpPr>
          <p:spPr bwMode="auto">
            <a:xfrm rot="5400000" flipH="1">
              <a:off x="4010" y="2746"/>
              <a:ext cx="45" cy="1958"/>
            </a:xfrm>
            <a:prstGeom prst="bentConnector3">
              <a:avLst>
                <a:gd name="adj1" fmla="val 831111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0983" name="Text Box 31"/>
            <p:cNvSpPr txBox="1">
              <a:spLocks noChangeArrowheads="1"/>
            </p:cNvSpPr>
            <p:nvPr/>
          </p:nvSpPr>
          <p:spPr bwMode="auto">
            <a:xfrm>
              <a:off x="3553" y="3521"/>
              <a:ext cx="32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sz="1400" b="1">
                  <a:latin typeface="Courier New" charset="0"/>
                </a:rPr>
                <a:t>K,E</a:t>
              </a:r>
              <a:endParaRPr lang="en-US" sz="1400" b="1">
                <a:latin typeface="Courier New" charset="0"/>
              </a:endParaRPr>
            </a:p>
          </p:txBody>
        </p:sp>
        <p:grpSp>
          <p:nvGrpSpPr>
            <p:cNvPr id="40984" name="Group 37"/>
            <p:cNvGrpSpPr>
              <a:grpSpLocks/>
            </p:cNvGrpSpPr>
            <p:nvPr/>
          </p:nvGrpSpPr>
          <p:grpSpPr bwMode="auto">
            <a:xfrm>
              <a:off x="4513" y="3520"/>
              <a:ext cx="1139" cy="545"/>
              <a:chOff x="4513" y="3294"/>
              <a:chExt cx="1139" cy="545"/>
            </a:xfrm>
          </p:grpSpPr>
          <p:sp>
            <p:nvSpPr>
              <p:cNvPr id="27680" name="Rectangle 32"/>
              <p:cNvSpPr>
                <a:spLocks noChangeArrowheads="1"/>
              </p:cNvSpPr>
              <p:nvPr/>
            </p:nvSpPr>
            <p:spPr bwMode="auto">
              <a:xfrm>
                <a:off x="4513" y="3521"/>
                <a:ext cx="998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it-IT">
                  <a:ea typeface="+mn-ea"/>
                </a:endParaRPr>
              </a:p>
            </p:txBody>
          </p:sp>
          <p:sp>
            <p:nvSpPr>
              <p:cNvPr id="40986" name="Text Box 29"/>
              <p:cNvSpPr txBox="1">
                <a:spLocks noChangeArrowheads="1"/>
              </p:cNvSpPr>
              <p:nvPr/>
            </p:nvSpPr>
            <p:spPr bwMode="auto">
              <a:xfrm>
                <a:off x="4649" y="3566"/>
                <a:ext cx="71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it-IT" b="1" i="1">
                    <a:latin typeface="Courier New" charset="0"/>
                  </a:rPr>
                  <a:t>TreeMap</a:t>
                </a:r>
                <a:endParaRPr lang="en-US" b="1" i="1">
                  <a:latin typeface="Courier New" charset="0"/>
                </a:endParaRPr>
              </a:p>
            </p:txBody>
          </p:sp>
          <p:sp>
            <p:nvSpPr>
              <p:cNvPr id="40987" name="Text Box 33"/>
              <p:cNvSpPr txBox="1">
                <a:spLocks noChangeArrowheads="1"/>
              </p:cNvSpPr>
              <p:nvPr/>
            </p:nvSpPr>
            <p:spPr bwMode="auto">
              <a:xfrm>
                <a:off x="5329" y="3294"/>
                <a:ext cx="323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it-IT" sz="1400" b="1">
                    <a:latin typeface="Courier New" charset="0"/>
                  </a:rPr>
                  <a:t>K,E</a:t>
                </a:r>
                <a:endParaRPr lang="en-US" sz="1400" b="1">
                  <a:latin typeface="Courier New" charset="0"/>
                </a:endParaRPr>
              </a:p>
            </p:txBody>
          </p:sp>
        </p:grpSp>
        <p:sp>
          <p:nvSpPr>
            <p:cNvPr id="40988" name="Text Box 34"/>
            <p:cNvSpPr txBox="1">
              <a:spLocks noChangeArrowheads="1"/>
            </p:cNvSpPr>
            <p:nvPr/>
          </p:nvSpPr>
          <p:spPr bwMode="auto">
            <a:xfrm>
              <a:off x="4806" y="2478"/>
              <a:ext cx="32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sz="1400" b="1">
                  <a:latin typeface="Courier New" charset="0"/>
                </a:rPr>
                <a:t>K,E</a:t>
              </a:r>
              <a:endParaRPr lang="en-US" sz="1400" b="1">
                <a:latin typeface="Courier New" charset="0"/>
              </a:endParaRPr>
            </a:p>
          </p:txBody>
        </p:sp>
        <p:sp>
          <p:nvSpPr>
            <p:cNvPr id="40989" name="Text Box 35"/>
            <p:cNvSpPr txBox="1">
              <a:spLocks noChangeArrowheads="1"/>
            </p:cNvSpPr>
            <p:nvPr/>
          </p:nvSpPr>
          <p:spPr bwMode="auto">
            <a:xfrm>
              <a:off x="4171" y="3173"/>
              <a:ext cx="8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sz="1600" b="1">
                  <a:solidFill>
                    <a:srgbClr val="0000FF"/>
                  </a:solidFill>
                  <a:latin typeface="Courier New" charset="0"/>
                </a:rPr>
                <a:t>implements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04334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037" y="-12317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dirty="0"/>
              <a:t>Class </a:t>
            </a:r>
            <a:r>
              <a:rPr lang="it-IT" sz="3200" dirty="0" err="1"/>
              <a:t>HashMap</a:t>
            </a:r>
            <a:endParaRPr lang="it-IT" sz="32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1203037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0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</a:t>
            </a:r>
            <a:r>
              <a:rPr lang="ja-JP" altLang="it-IT" sz="20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it-IT" sz="20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utilizzato per la gestione di </a:t>
            </a:r>
            <a:r>
              <a:rPr lang="it-IT" sz="2000" dirty="0" err="1" smtClean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Map</a:t>
            </a:r>
            <a:endParaRPr lang="it-IT" sz="2000" dirty="0" smtClean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	</a:t>
            </a:r>
            <a:r>
              <a:rPr lang="it-IT" sz="2000" b="1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non ordinati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, utilizza 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Hash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table</a:t>
            </a:r>
            <a:endParaRPr lang="it-IT" sz="2000" b="1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it-IT" sz="2000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Le </a:t>
            </a:r>
            <a:r>
              <a:rPr lang="it-IT" sz="2000" b="1" dirty="0">
                <a:solidFill>
                  <a:schemeClr val="accent2"/>
                </a:solidFill>
                <a:latin typeface="Verdana" charset="0"/>
              </a:rPr>
              <a:t>chiavi</a:t>
            </a:r>
            <a:r>
              <a:rPr lang="it-IT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relative agli oggetti della mappa dovrebbero ridefinire il metodo 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hashCode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 modo che </a:t>
            </a:r>
          </a:p>
          <a:p>
            <a:pPr>
              <a:lnSpc>
                <a:spcPct val="3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	</a:t>
            </a:r>
            <a:r>
              <a:rPr lang="it-IT" sz="2000" b="1" i="1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2 oggetti con gli stessi valori per gli attributi devono produrre lo stesso </a:t>
            </a:r>
            <a:r>
              <a:rPr lang="it-IT" sz="2000" b="1" i="1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Hash</a:t>
            </a:r>
            <a:r>
              <a:rPr lang="it-IT" sz="2000" b="1" i="1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Code</a:t>
            </a:r>
          </a:p>
          <a:p>
            <a:pPr>
              <a:lnSpc>
                <a:spcPct val="30000"/>
              </a:lnSpc>
              <a:buFontTx/>
              <a:buNone/>
            </a:pPr>
            <a:endParaRPr lang="it-IT" sz="2000" b="1" i="1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b="1" i="1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	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 il metodo 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equals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– per distinguere le chiavi doppie</a:t>
            </a:r>
          </a:p>
          <a:p>
            <a:pPr>
              <a:lnSpc>
                <a:spcPct val="40000"/>
              </a:lnSpc>
            </a:pPr>
            <a:endParaRPr lang="it-IT" sz="2000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Per ottimizzare le operazioni, la struttura dati che lo rappresenta è un array i cui elementi sono liste, ciascuna lista è un </a:t>
            </a:r>
            <a:r>
              <a:rPr lang="it-IT" sz="2000" i="1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bucket</a:t>
            </a:r>
            <a:endParaRPr lang="it-IT" sz="2000" i="1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Il numero di elementi (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buckets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) e il fattore di carico per ciascuno si possono impostare col costruttore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	(valori di default sono: 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initialCapacity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= 16 e </a:t>
            </a:r>
            <a:r>
              <a:rPr lang="it-IT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loadFactor</a:t>
            </a:r>
            <a:r>
              <a:rPr lang="it-IT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= 0.75)</a:t>
            </a:r>
          </a:p>
        </p:txBody>
      </p:sp>
      <p:pic>
        <p:nvPicPr>
          <p:cNvPr id="30731" name="Picture 11" descr="MCj021572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70" y="479137"/>
            <a:ext cx="1524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3116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Class </a:t>
            </a:r>
            <a:r>
              <a:rPr lang="it-IT" sz="3200" dirty="0" err="1"/>
              <a:t>TreeMap</a:t>
            </a:r>
            <a:endParaRPr lang="it-IT" sz="32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5095"/>
            <a:ext cx="8229600" cy="45259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</a:t>
            </a:r>
            <a:r>
              <a:rPr lang="ja-JP" alt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utilizzato per la gestione di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Map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ordinati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	e utilizza una struttura ad albero</a:t>
            </a: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Le </a:t>
            </a:r>
            <a:r>
              <a:rPr lang="it-IT" sz="2000" b="1" dirty="0">
                <a:solidFill>
                  <a:schemeClr val="tx2"/>
                </a:solidFill>
                <a:latin typeface="Verdana" charset="0"/>
              </a:rPr>
              <a:t>chiavi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relative agli oggetti della mappa </a:t>
            </a:r>
            <a:r>
              <a:rPr lang="it-IT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devono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fornire il metodo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compareTo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dell'interfaccia standard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Comparable</a:t>
            </a:r>
            <a:endParaRPr lang="it-IT" sz="20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oppure</a:t>
            </a: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aggiunta (per utilizzare criteri diversi) si implementano classi di tipo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Comparator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per definire l</a:t>
            </a:r>
            <a:r>
              <a:rPr lang="ja-JP" alt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ordine delle chiavi</a:t>
            </a: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Per i tipi classici è già definito un ordine naturale</a:t>
            </a: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Indipendentemente da come vengono inseriti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nell</a:t>
            </a:r>
            <a:r>
              <a:rPr lang="ja-JP" alt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insieme, vengono memorizzati mantenendo sempre l</a:t>
            </a:r>
            <a:r>
              <a:rPr lang="ja-JP" alt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ordine indotto dalle chiavi</a:t>
            </a: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Tempo di esecuzione di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containsKey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,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get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, put e </a:t>
            </a:r>
            <a:r>
              <a:rPr lang="it-IT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remove</a:t>
            </a: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è </a:t>
            </a:r>
            <a:r>
              <a:rPr lang="it-IT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log(</a:t>
            </a:r>
            <a:r>
              <a:rPr lang="it-IT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n</a:t>
            </a:r>
            <a:r>
              <a:rPr lang="it-IT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)</a:t>
            </a:r>
          </a:p>
        </p:txBody>
      </p:sp>
      <p:pic>
        <p:nvPicPr>
          <p:cNvPr id="29702" name="Picture 202" descr="AlberoBi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53" y="522932"/>
            <a:ext cx="13652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791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41</TotalTime>
  <Words>123</Words>
  <Application>Microsoft Office PowerPoint</Application>
  <PresentationFormat>Presentazione su schermo (4:3)</PresentationFormat>
  <Paragraphs>97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Impact</vt:lpstr>
      <vt:lpstr>Tahoma</vt:lpstr>
      <vt:lpstr>Verdana</vt:lpstr>
      <vt:lpstr>Wingdings</vt:lpstr>
      <vt:lpstr>Tema1</vt:lpstr>
      <vt:lpstr>Corso JAVA Le Map </vt:lpstr>
      <vt:lpstr>Map</vt:lpstr>
      <vt:lpstr>Viste di Map</vt:lpstr>
      <vt:lpstr>Map.Entry</vt:lpstr>
      <vt:lpstr>Implementazioni</vt:lpstr>
      <vt:lpstr>Class HashMap</vt:lpstr>
      <vt:lpstr>Class TreeMap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-- --</dc:creator>
  <cp:lastModifiedBy>Annalisa Marra</cp:lastModifiedBy>
  <cp:revision>4</cp:revision>
  <dcterms:created xsi:type="dcterms:W3CDTF">2013-02-22T17:18:12Z</dcterms:created>
  <dcterms:modified xsi:type="dcterms:W3CDTF">2020-03-12T09:15:45Z</dcterms:modified>
</cp:coreProperties>
</file>