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2"/>
  </p:notesMasterIdLst>
  <p:sldIdLst>
    <p:sldId id="364" r:id="rId2"/>
    <p:sldId id="331" r:id="rId3"/>
    <p:sldId id="302" r:id="rId4"/>
    <p:sldId id="305" r:id="rId5"/>
    <p:sldId id="345" r:id="rId6"/>
    <p:sldId id="306" r:id="rId7"/>
    <p:sldId id="307" r:id="rId8"/>
    <p:sldId id="309" r:id="rId9"/>
    <p:sldId id="310" r:id="rId10"/>
    <p:sldId id="351" r:id="rId11"/>
    <p:sldId id="311" r:id="rId12"/>
    <p:sldId id="312" r:id="rId13"/>
    <p:sldId id="335" r:id="rId14"/>
    <p:sldId id="313" r:id="rId15"/>
    <p:sldId id="336" r:id="rId16"/>
    <p:sldId id="338" r:id="rId17"/>
    <p:sldId id="339" r:id="rId18"/>
    <p:sldId id="346" r:id="rId19"/>
    <p:sldId id="355" r:id="rId20"/>
    <p:sldId id="353" r:id="rId21"/>
    <p:sldId id="347" r:id="rId22"/>
    <p:sldId id="354" r:id="rId23"/>
    <p:sldId id="360" r:id="rId24"/>
    <p:sldId id="361" r:id="rId25"/>
    <p:sldId id="356" r:id="rId26"/>
    <p:sldId id="349" r:id="rId27"/>
    <p:sldId id="357" r:id="rId28"/>
    <p:sldId id="358" r:id="rId29"/>
    <p:sldId id="362" r:id="rId30"/>
    <p:sldId id="352" r:id="rId31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600" b="1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600" b="1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600" b="1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600" b="1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CC"/>
    <a:srgbClr val="3399FF"/>
    <a:srgbClr val="009999"/>
    <a:srgbClr val="009900"/>
    <a:srgbClr val="3366FF"/>
    <a:srgbClr val="FF66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1" autoAdjust="0"/>
    <p:restoredTop sz="94683" autoAdjust="0"/>
  </p:normalViewPr>
  <p:slideViewPr>
    <p:cSldViewPr>
      <p:cViewPr varScale="1">
        <p:scale>
          <a:sx n="88" d="100"/>
          <a:sy n="88" d="100"/>
        </p:scale>
        <p:origin x="106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charset="0"/>
              </a:defRPr>
            </a:lvl1pPr>
          </a:lstStyle>
          <a:p>
            <a:fld id="{78EC48CE-B5F3-EF43-8393-C8CAC1828BD6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8836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5164" y="0"/>
            <a:ext cx="2971199" cy="457274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6F0CDA34-C319-4D6B-A1C7-8FEA83AD9854}" type="datetime1">
              <a:rPr lang="it-IT">
                <a:solidFill>
                  <a:prstClr val="black"/>
                </a:solidFill>
                <a:latin typeface="Calibri"/>
              </a:rPr>
              <a:pPr>
                <a:defRPr/>
              </a:pPr>
              <a:t>12/03/2020</a:t>
            </a:fld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410" name="Segnaposto piè di pagina 5"/>
          <p:cNvSpPr>
            <a:spLocks noGrp="1"/>
          </p:cNvSpPr>
          <p:nvPr>
            <p:ph type="ftr" sz="quarter" idx="4"/>
          </p:nvPr>
        </p:nvSpPr>
        <p:spPr bwMode="auto">
          <a:xfrm>
            <a:off x="1" y="8685242"/>
            <a:ext cx="2971199" cy="4572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1" tIns="45716" rIns="91431" bIns="45716"/>
          <a:lstStyle/>
          <a:p>
            <a:r>
              <a:rPr lang="it-IT" smtClean="0">
                <a:solidFill>
                  <a:prstClr val="black"/>
                </a:solidFill>
                <a:latin typeface="Calibri"/>
              </a:rPr>
              <a:t>Prometeo Management Consulting S.r.l.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5164" y="8685242"/>
            <a:ext cx="2971199" cy="457274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76EA9950-708C-46BF-8C4C-216EE377DEAB}" type="slidenum">
              <a:rPr lang="it-IT">
                <a:solidFill>
                  <a:prstClr val="black"/>
                </a:solidFill>
                <a:latin typeface="Calibri"/>
              </a:rPr>
              <a:pPr>
                <a:defRPr/>
              </a:pPr>
              <a:t>1</a:t>
            </a:fld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41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4184E4-8D6E-5B4B-A54A-63C610F71C10}" type="slidenum">
              <a:rPr lang="it-IT" sz="1200" b="0">
                <a:latin typeface="Times New Roman" charset="0"/>
              </a:rPr>
              <a:pPr eaLnBrk="1" hangingPunct="1"/>
              <a:t>10</a:t>
            </a:fld>
            <a:endParaRPr lang="it-IT" sz="1200" b="0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F96E5B-7B46-3D42-AB15-5FA4C9DCD641}" type="slidenum">
              <a:rPr lang="it-IT" sz="1200" b="0">
                <a:latin typeface="Times New Roman" charset="0"/>
              </a:rPr>
              <a:pPr eaLnBrk="1" hangingPunct="1"/>
              <a:t>11</a:t>
            </a:fld>
            <a:endParaRPr lang="it-IT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DD943C-713E-CA43-81C5-92AD257CB4A1}" type="slidenum">
              <a:rPr lang="it-IT" sz="1200" b="0">
                <a:latin typeface="Times New Roman" charset="0"/>
              </a:rPr>
              <a:pPr eaLnBrk="1" hangingPunct="1"/>
              <a:t>12</a:t>
            </a:fld>
            <a:endParaRPr lang="it-IT" sz="1200" b="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B51114-5DAD-EA48-BC51-83F4F96BC684}" type="slidenum">
              <a:rPr lang="it-IT" sz="1200" b="0">
                <a:latin typeface="Times New Roman" charset="0"/>
              </a:rPr>
              <a:pPr eaLnBrk="1" hangingPunct="1"/>
              <a:t>13</a:t>
            </a:fld>
            <a:endParaRPr lang="it-IT" sz="1200" b="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0E852F-966C-3E47-98AD-BDE7154D5318}" type="slidenum">
              <a:rPr lang="it-IT" sz="1200" b="0">
                <a:latin typeface="Times New Roman" charset="0"/>
              </a:rPr>
              <a:pPr eaLnBrk="1" hangingPunct="1"/>
              <a:t>14</a:t>
            </a:fld>
            <a:endParaRPr lang="it-IT" sz="1200" b="0"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993DC1-4D7C-3F4F-903B-164172F95A96}" type="slidenum">
              <a:rPr lang="it-IT" sz="1200" b="0">
                <a:latin typeface="Times New Roman" charset="0"/>
              </a:rPr>
              <a:pPr eaLnBrk="1" hangingPunct="1"/>
              <a:t>15</a:t>
            </a:fld>
            <a:endParaRPr lang="it-IT" sz="12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C4B11A-F30E-7D47-9AAA-33A3AD1188B1}" type="slidenum">
              <a:rPr lang="it-IT" sz="1200" b="0">
                <a:latin typeface="Times New Roman" charset="0"/>
              </a:rPr>
              <a:pPr eaLnBrk="1" hangingPunct="1"/>
              <a:t>16</a:t>
            </a:fld>
            <a:endParaRPr lang="it-IT" sz="1200" b="0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CDF6A9-91B1-224B-B961-8DBE34F2C745}" type="slidenum">
              <a:rPr lang="it-IT" sz="1200" b="0">
                <a:latin typeface="Times New Roman" charset="0"/>
              </a:rPr>
              <a:pPr eaLnBrk="1" hangingPunct="1"/>
              <a:t>17</a:t>
            </a:fld>
            <a:endParaRPr lang="it-IT" sz="1200" b="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C55159-04B8-8A41-80F3-4EC29F6B59F7}" type="slidenum">
              <a:rPr lang="it-IT" sz="1200" b="0">
                <a:latin typeface="Times New Roman" charset="0"/>
              </a:rPr>
              <a:pPr eaLnBrk="1" hangingPunct="1"/>
              <a:t>18</a:t>
            </a:fld>
            <a:endParaRPr lang="it-IT" sz="1200" b="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92E35D-294C-8548-B3D8-E9DB687FB838}" type="slidenum">
              <a:rPr lang="it-IT" sz="1200" b="0">
                <a:latin typeface="Times New Roman" charset="0"/>
              </a:rPr>
              <a:pPr eaLnBrk="1" hangingPunct="1"/>
              <a:t>20</a:t>
            </a:fld>
            <a:endParaRPr lang="it-IT" sz="12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D08C23-2258-FB4B-8295-789EECFEEFD8}" type="slidenum">
              <a:rPr lang="it-IT" sz="1200" b="0">
                <a:latin typeface="Times New Roman" charset="0"/>
              </a:rPr>
              <a:pPr eaLnBrk="1" hangingPunct="1"/>
              <a:t>2</a:t>
            </a:fld>
            <a:endParaRPr lang="it-IT" sz="1200" b="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2F1A02-685A-A048-BD4D-8214AC3147B8}" type="slidenum">
              <a:rPr lang="it-IT" sz="1200" b="0">
                <a:latin typeface="Times New Roman" charset="0"/>
              </a:rPr>
              <a:pPr eaLnBrk="1" hangingPunct="1"/>
              <a:t>21</a:t>
            </a:fld>
            <a:endParaRPr lang="it-IT" sz="1200" b="0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B02DBB-4D52-5146-ABC8-0EDC49BC5FDD}" type="slidenum">
              <a:rPr lang="it-IT" sz="1200" b="0">
                <a:latin typeface="Times New Roman" charset="0"/>
              </a:rPr>
              <a:pPr eaLnBrk="1" hangingPunct="1"/>
              <a:t>26</a:t>
            </a:fld>
            <a:endParaRPr lang="it-IT" sz="1200" b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2BA424-A17F-5E4A-9457-81982FC686F4}" type="slidenum">
              <a:rPr lang="it-IT" sz="1200" b="0">
                <a:latin typeface="Times New Roman" charset="0"/>
              </a:rPr>
              <a:pPr eaLnBrk="1" hangingPunct="1"/>
              <a:t>30</a:t>
            </a:fld>
            <a:endParaRPr lang="it-IT" sz="1200" b="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B59A6F-E743-CD4A-BFAB-4DF727760C7D}" type="slidenum">
              <a:rPr lang="it-IT" sz="1200" b="0">
                <a:latin typeface="Times New Roman" charset="0"/>
              </a:rPr>
              <a:pPr eaLnBrk="1" hangingPunct="1"/>
              <a:t>3</a:t>
            </a:fld>
            <a:endParaRPr lang="it-IT" sz="1200" b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22322-E01A-D34E-B96A-F8A12489BBAF}" type="slidenum">
              <a:rPr lang="it-IT" sz="1200" b="0">
                <a:latin typeface="Times New Roman" charset="0"/>
              </a:rPr>
              <a:pPr eaLnBrk="1" hangingPunct="1"/>
              <a:t>4</a:t>
            </a:fld>
            <a:endParaRPr lang="it-IT" sz="1200" b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0D9187-5B00-7B45-AB35-35504A3B31BF}" type="slidenum">
              <a:rPr lang="it-IT" sz="1200" b="0">
                <a:latin typeface="Times New Roman" charset="0"/>
              </a:rPr>
              <a:pPr eaLnBrk="1" hangingPunct="1"/>
              <a:t>5</a:t>
            </a:fld>
            <a:endParaRPr lang="it-IT" sz="12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964581-F746-B945-93A6-DDEF6B475FA9}" type="slidenum">
              <a:rPr lang="it-IT" sz="1200" b="0">
                <a:latin typeface="Times New Roman" charset="0"/>
              </a:rPr>
              <a:pPr eaLnBrk="1" hangingPunct="1"/>
              <a:t>6</a:t>
            </a:fld>
            <a:endParaRPr lang="it-IT" sz="1200" b="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87F14D-D958-8641-A2E4-465C8B8DDE17}" type="slidenum">
              <a:rPr lang="it-IT" sz="1200" b="0">
                <a:latin typeface="Times New Roman" charset="0"/>
              </a:rPr>
              <a:pPr eaLnBrk="1" hangingPunct="1"/>
              <a:t>7</a:t>
            </a:fld>
            <a:endParaRPr lang="it-IT" sz="1200" b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E8E361-1C80-7C4F-861E-EF207CC1C240}" type="slidenum">
              <a:rPr lang="it-IT" sz="1200" b="0">
                <a:latin typeface="Times New Roman" charset="0"/>
              </a:rPr>
              <a:pPr eaLnBrk="1" hangingPunct="1"/>
              <a:t>8</a:t>
            </a:fld>
            <a:endParaRPr lang="it-IT" sz="1200" b="0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422B16-0790-4640-9D7D-B61BE33B144F}" type="slidenum">
              <a:rPr lang="it-IT" sz="1200" b="0">
                <a:latin typeface="Times New Roman" charset="0"/>
              </a:rPr>
              <a:pPr eaLnBrk="1" hangingPunct="1"/>
              <a:t>9</a:t>
            </a:fld>
            <a:endParaRPr lang="it-IT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2"/>
          <p:cNvSpPr>
            <a:spLocks noGrp="1"/>
          </p:cNvSpPr>
          <p:nvPr>
            <p:ph type="title"/>
          </p:nvPr>
        </p:nvSpPr>
        <p:spPr>
          <a:xfrm>
            <a:off x="628650" y="4354830"/>
            <a:ext cx="7886700" cy="1473698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4000"/>
              </a:lnSpc>
              <a:defRPr lang="it-IT" sz="2402" b="1" kern="1200" spc="41" dirty="0" smtClean="0">
                <a:solidFill>
                  <a:srgbClr val="1A2C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Calibri"/>
                <a:cs typeface="+mj-cs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12" name="Rettangolo arrotondato 11"/>
          <p:cNvSpPr/>
          <p:nvPr/>
        </p:nvSpPr>
        <p:spPr>
          <a:xfrm>
            <a:off x="628650" y="6361200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764"/>
          </a:p>
        </p:txBody>
      </p:sp>
      <p:sp>
        <p:nvSpPr>
          <p:cNvPr id="13" name="CasellaDiTesto 12"/>
          <p:cNvSpPr txBox="1"/>
          <p:nvPr/>
        </p:nvSpPr>
        <p:spPr>
          <a:xfrm>
            <a:off x="628650" y="6374228"/>
            <a:ext cx="1215562" cy="2268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874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www.synclab.it</a:t>
            </a:r>
            <a:endParaRPr lang="it-IT" sz="764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843862" y="6376978"/>
            <a:ext cx="671489" cy="226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874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© 2017</a:t>
            </a:r>
            <a:endParaRPr lang="it-IT" sz="874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42" y="1"/>
            <a:ext cx="3217919" cy="429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8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3/12/2020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7537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1479479"/>
            <a:ext cx="1971676" cy="469748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1479479"/>
            <a:ext cx="5800726" cy="469748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17F5AA43-6153-9C4D-9390-A0ACFA21A5F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  <a:ea typeface="+mn-ea"/>
              </a:rPr>
              <a:pPr defTabSz="457200"/>
              <a:t>3/12/2020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  <a:ea typeface="+mn-ea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9E85F8D8-657F-7944-A980-C38DC5C5939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  <a:ea typeface="+mn-ea"/>
              </a:rPr>
              <a:pPr defTabSz="457200"/>
              <a:t>‹N›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0692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300"/>
              <a:buFont typeface="Verdana"/>
              <a:buNone/>
              <a:defRPr sz="2184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291"/>
              </a:spcBef>
              <a:spcAft>
                <a:spcPts val="0"/>
              </a:spcAft>
              <a:buClr>
                <a:srgbClr val="000066"/>
              </a:buClr>
              <a:buSzPts val="2200"/>
              <a:buNone/>
              <a:defRPr sz="1456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41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57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457200"/>
            <a:fld id="{17F5AA43-6153-9C4D-9390-A0ACFA21A5F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  <a:ea typeface="+mn-ea"/>
              </a:rPr>
              <a:pPr defTabSz="457200"/>
              <a:t>3/12/2020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  <a:ea typeface="+mn-ea"/>
            </a:endParaRPr>
          </a:p>
        </p:txBody>
      </p:sp>
      <p:sp>
        <p:nvSpPr>
          <p:cNvPr id="17" name="Google Shape;17;p26"/>
          <p:cNvSpPr txBox="1">
            <a:spLocks noGrp="1"/>
          </p:cNvSpPr>
          <p:nvPr>
            <p:ph type="ftr" idx="11"/>
          </p:nvPr>
        </p:nvSpPr>
        <p:spPr>
          <a:xfrm>
            <a:off x="3124200" y="6375474"/>
            <a:ext cx="2895600" cy="32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56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it-IT"/>
          </a:p>
        </p:txBody>
      </p:sp>
      <p:sp>
        <p:nvSpPr>
          <p:cNvPr id="18" name="Google Shape;18;p2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defTabSz="457200"/>
            <a:fld id="{9E85F8D8-657F-7944-A980-C38DC5C5939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  <a:ea typeface="+mn-ea"/>
              </a:rPr>
              <a:pPr defTabSz="457200"/>
              <a:t>‹N›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343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99709" y="107756"/>
            <a:ext cx="3544585" cy="127525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3/12/2020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1501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1pPr>
            <a:lvl2pPr marL="249624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2pPr>
            <a:lvl3pPr marL="499249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3pPr>
            <a:lvl4pPr marL="748873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4pPr>
            <a:lvl5pPr marL="998498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5pPr>
            <a:lvl6pPr marL="1248122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6pPr>
            <a:lvl7pPr marL="1497746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7pPr>
            <a:lvl8pPr marL="1747370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8pPr>
            <a:lvl9pPr marL="1996995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3/12/2020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9048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3/12/2020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8412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2" b="1"/>
            </a:lvl3pPr>
            <a:lvl4pPr marL="748873" indent="0">
              <a:buNone/>
              <a:defRPr sz="874" b="1"/>
            </a:lvl4pPr>
            <a:lvl5pPr marL="998498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2" b="1"/>
            </a:lvl3pPr>
            <a:lvl4pPr marL="748873" indent="0">
              <a:buNone/>
              <a:defRPr sz="874" b="1"/>
            </a:lvl4pPr>
            <a:lvl5pPr marL="998498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3/12/2020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2799709" y="97482"/>
            <a:ext cx="3544585" cy="127525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465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3/12/2020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9225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3/12/2020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2796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1412696"/>
            <a:ext cx="2949179" cy="1600200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>
              <a:defRPr sz="1748"/>
            </a:lvl1pPr>
            <a:lvl2pPr>
              <a:defRPr sz="1529"/>
            </a:lvl2pPr>
            <a:lvl3pPr>
              <a:defRPr sz="1310"/>
            </a:lvl3pPr>
            <a:lvl4pPr>
              <a:defRPr sz="1092"/>
            </a:lvl4pPr>
            <a:lvl5pPr>
              <a:defRPr sz="1092"/>
            </a:lvl5pPr>
            <a:lvl6pPr>
              <a:defRPr sz="1092"/>
            </a:lvl6pPr>
            <a:lvl7pPr>
              <a:defRPr sz="1092"/>
            </a:lvl7pPr>
            <a:lvl8pPr>
              <a:defRPr sz="1092"/>
            </a:lvl8pPr>
            <a:lvl9pPr>
              <a:defRPr sz="1092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051425"/>
            <a:ext cx="2949179" cy="2817563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6"/>
            </a:lvl3pPr>
            <a:lvl4pPr marL="748873" indent="0">
              <a:buNone/>
              <a:defRPr sz="546"/>
            </a:lvl4pPr>
            <a:lvl5pPr marL="998498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3/12/2020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4057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1584788"/>
            <a:ext cx="2949179" cy="1600200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 marL="0" indent="0">
              <a:buNone/>
              <a:defRPr sz="1748"/>
            </a:lvl1pPr>
            <a:lvl2pPr marL="249624" indent="0">
              <a:buNone/>
              <a:defRPr sz="1529"/>
            </a:lvl2pPr>
            <a:lvl3pPr marL="499249" indent="0">
              <a:buNone/>
              <a:defRPr sz="1310"/>
            </a:lvl3pPr>
            <a:lvl4pPr marL="748873" indent="0">
              <a:buNone/>
              <a:defRPr sz="1092"/>
            </a:lvl4pPr>
            <a:lvl5pPr marL="998498" indent="0">
              <a:buNone/>
              <a:defRPr sz="1092"/>
            </a:lvl5pPr>
            <a:lvl6pPr marL="1248122" indent="0">
              <a:buNone/>
              <a:defRPr sz="1092"/>
            </a:lvl6pPr>
            <a:lvl7pPr marL="1497746" indent="0">
              <a:buNone/>
              <a:defRPr sz="1092"/>
            </a:lvl7pPr>
            <a:lvl8pPr marL="1747370" indent="0">
              <a:buNone/>
              <a:defRPr sz="1092"/>
            </a:lvl8pPr>
            <a:lvl9pPr marL="1996995" indent="0">
              <a:buNone/>
              <a:defRPr sz="1092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184989"/>
            <a:ext cx="2949179" cy="2683999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6"/>
            </a:lvl3pPr>
            <a:lvl4pPr marL="748873" indent="0">
              <a:buNone/>
              <a:defRPr sz="546"/>
            </a:lvl4pPr>
            <a:lvl5pPr marL="998498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AA43-6153-9C4D-9390-A0ACFA21A5F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3/12/2020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F8D8-657F-7944-A980-C38DC5C5939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2123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628650" y="6361886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764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874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874" kern="120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499249" rtl="0" eaLnBrk="1" latinLnBrk="0" hangingPunct="1">
              <a:defRPr lang="it-IT" sz="874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12CAD50-0033-734D-B37D-36A0064604D6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799709" y="107949"/>
            <a:ext cx="3544585" cy="1275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0546"/>
            <a:ext cx="2083118" cy="8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4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ransition spd="med">
    <p:fade/>
  </p:transition>
  <p:txStyles>
    <p:titleStyle>
      <a:lvl1pPr algn="ctr" defTabSz="499249" rtl="0" eaLnBrk="1" latinLnBrk="0" hangingPunct="1">
        <a:lnSpc>
          <a:spcPct val="90000"/>
        </a:lnSpc>
        <a:spcBef>
          <a:spcPct val="0"/>
        </a:spcBef>
        <a:buNone/>
        <a:defRPr sz="1748" kern="1200">
          <a:solidFill>
            <a:srgbClr val="1A2C4B"/>
          </a:solidFill>
          <a:latin typeface="+mj-lt"/>
          <a:ea typeface="+mj-ea"/>
          <a:cs typeface="+mj-cs"/>
        </a:defRPr>
      </a:lvl1pPr>
    </p:titleStyle>
    <p:bodyStyle>
      <a:lvl1pPr marL="124812" indent="-124812" algn="l" defTabSz="499249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529" kern="1200">
          <a:solidFill>
            <a:srgbClr val="1A2C4B"/>
          </a:solidFill>
          <a:latin typeface="+mn-lt"/>
          <a:ea typeface="+mn-ea"/>
          <a:cs typeface="+mn-cs"/>
        </a:defRPr>
      </a:lvl1pPr>
      <a:lvl2pPr marL="37443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0" kern="1200">
          <a:solidFill>
            <a:srgbClr val="FF9C00"/>
          </a:solidFill>
          <a:latin typeface="+mn-lt"/>
          <a:ea typeface="+mn-ea"/>
          <a:cs typeface="+mn-cs"/>
        </a:defRPr>
      </a:lvl2pPr>
      <a:lvl3pPr marL="624061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2" kern="1200">
          <a:solidFill>
            <a:srgbClr val="1A2C4B"/>
          </a:solidFill>
          <a:latin typeface="+mn-lt"/>
          <a:ea typeface="+mn-ea"/>
          <a:cs typeface="+mn-cs"/>
        </a:defRPr>
      </a:lvl3pPr>
      <a:lvl4pPr marL="873686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rgbClr val="FF9C00"/>
          </a:solidFill>
          <a:latin typeface="+mn-lt"/>
          <a:ea typeface="+mn-ea"/>
          <a:cs typeface="+mn-cs"/>
        </a:defRPr>
      </a:lvl4pPr>
      <a:lvl5pPr marL="1123310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rgbClr val="1A2C4B"/>
          </a:solidFill>
          <a:latin typeface="+mn-lt"/>
          <a:ea typeface="+mn-ea"/>
          <a:cs typeface="+mn-cs"/>
        </a:defRPr>
      </a:lvl5pPr>
      <a:lvl6pPr marL="1372934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622558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872182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212180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1pPr>
      <a:lvl2pPr marL="249624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2pPr>
      <a:lvl3pPr marL="499249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3pPr>
      <a:lvl4pPr marL="748873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4pPr>
      <a:lvl5pPr marL="998498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5pPr>
      <a:lvl6pPr marL="1248122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497746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747370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1996995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ctrTitle"/>
          </p:nvPr>
        </p:nvSpPr>
        <p:spPr>
          <a:xfrm>
            <a:off x="467544" y="2420888"/>
            <a:ext cx="8391525" cy="1643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sz="3600" spc="300" dirty="0">
                <a:solidFill>
                  <a:srgbClr val="FFC000"/>
                </a:solidFill>
                <a:latin typeface="Impact" pitchFamily="34" charset="0"/>
              </a:rPr>
              <a:t>Corso JAVA</a:t>
            </a:r>
            <a: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  <a:t/>
            </a:r>
            <a:b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</a:br>
            <a:r>
              <a:rPr lang="it-IT" sz="2800" spc="300" dirty="0" smtClean="0">
                <a:solidFill>
                  <a:srgbClr val="FFC000"/>
                </a:solidFill>
                <a:latin typeface="Impact" pitchFamily="34" charset="0"/>
              </a:rPr>
              <a:t>Le </a:t>
            </a:r>
            <a:r>
              <a:rPr lang="it-IT" sz="2800" spc="300" dirty="0" err="1" smtClean="0">
                <a:solidFill>
                  <a:srgbClr val="FFC000"/>
                </a:solidFill>
                <a:latin typeface="Impact" pitchFamily="34" charset="0"/>
              </a:rPr>
              <a:t>Map</a:t>
            </a:r>
            <a:endParaRPr lang="it-IT" sz="2000" dirty="0">
              <a:solidFill>
                <a:srgbClr val="FFC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37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99709" y="107756"/>
            <a:ext cx="4220216" cy="1275259"/>
          </a:xfrm>
        </p:spPr>
        <p:txBody>
          <a:bodyPr>
            <a:normAutofit/>
          </a:bodyPr>
          <a:lstStyle/>
          <a:p>
            <a:pPr algn="l" eaLnBrk="1" hangingPunct="1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Tecnica del Filtraggio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00213"/>
            <a:ext cx="8631238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it-IT" sz="2000" dirty="0">
                <a:latin typeface="Arial" charset="0"/>
              </a:rPr>
              <a:t>Gli </a:t>
            </a:r>
            <a:r>
              <a:rPr lang="it-IT" sz="2000" b="1" dirty="0" err="1">
                <a:latin typeface="Arial" charset="0"/>
              </a:rPr>
              <a:t>Stream</a:t>
            </a:r>
            <a:r>
              <a:rPr lang="it-IT" sz="2000" b="1" dirty="0">
                <a:latin typeface="Arial" charset="0"/>
              </a:rPr>
              <a:t> base</a:t>
            </a:r>
            <a:r>
              <a:rPr lang="it-IT" sz="2000" dirty="0">
                <a:latin typeface="Arial" charset="0"/>
              </a:rPr>
              <a:t> indicano solitamente la </a:t>
            </a:r>
            <a:r>
              <a:rPr lang="it-IT" sz="2000" i="1" dirty="0">
                <a:solidFill>
                  <a:srgbClr val="0000FF"/>
                </a:solidFill>
                <a:latin typeface="Arial" charset="0"/>
              </a:rPr>
              <a:t>sorgente/destinazione</a:t>
            </a:r>
            <a:r>
              <a:rPr lang="it-IT" sz="2000" i="1" dirty="0">
                <a:latin typeface="Arial" charset="0"/>
              </a:rPr>
              <a:t> </a:t>
            </a:r>
            <a:r>
              <a:rPr lang="it-IT" sz="2000" dirty="0">
                <a:latin typeface="Arial" charset="0"/>
              </a:rPr>
              <a:t>della lettura/scrittura, </a:t>
            </a:r>
          </a:p>
          <a:p>
            <a:pPr eaLnBrk="1" hangingPunct="1"/>
            <a:r>
              <a:rPr lang="it-IT" sz="2000" dirty="0">
                <a:latin typeface="Arial" charset="0"/>
              </a:rPr>
              <a:t>Gli </a:t>
            </a:r>
            <a:r>
              <a:rPr lang="it-IT" sz="2000" b="1" dirty="0" err="1">
                <a:latin typeface="Arial" charset="0"/>
              </a:rPr>
              <a:t>Stream</a:t>
            </a:r>
            <a:r>
              <a:rPr lang="it-IT" sz="2000" b="1" dirty="0">
                <a:latin typeface="Arial" charset="0"/>
              </a:rPr>
              <a:t> filtrati</a:t>
            </a:r>
            <a:r>
              <a:rPr lang="it-IT" sz="2000" dirty="0">
                <a:latin typeface="Arial" charset="0"/>
              </a:rPr>
              <a:t> invece specificano il </a:t>
            </a:r>
            <a:r>
              <a:rPr lang="it-IT" sz="2000" i="1" dirty="0" err="1">
                <a:solidFill>
                  <a:srgbClr val="0000FF"/>
                </a:solidFill>
                <a:latin typeface="Arial" charset="0"/>
              </a:rPr>
              <a:t>tipoDati</a:t>
            </a:r>
            <a:r>
              <a:rPr lang="it-IT" sz="2000" i="1" dirty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it-IT" sz="2000" i="1" dirty="0" err="1">
                <a:solidFill>
                  <a:srgbClr val="0000FF"/>
                </a:solidFill>
                <a:latin typeface="Arial" charset="0"/>
              </a:rPr>
              <a:t>modalitàTrasporto</a:t>
            </a:r>
            <a:r>
              <a:rPr lang="it-IT" sz="2000" dirty="0">
                <a:latin typeface="Arial" charset="0"/>
              </a:rPr>
              <a:t>.</a:t>
            </a:r>
          </a:p>
          <a:p>
            <a:pPr eaLnBrk="1" hangingPunct="1"/>
            <a:endParaRPr lang="it-IT" sz="2000" dirty="0">
              <a:latin typeface="Arial" charset="0"/>
            </a:endParaRPr>
          </a:p>
          <a:p>
            <a:pPr eaLnBrk="1" hangingPunct="1"/>
            <a:r>
              <a:rPr lang="it-IT" sz="2000" b="1" dirty="0">
                <a:latin typeface="Arial" charset="0"/>
              </a:rPr>
              <a:t>Componendo</a:t>
            </a:r>
            <a:r>
              <a:rPr lang="it-IT" sz="2000" dirty="0">
                <a:latin typeface="Arial" charset="0"/>
              </a:rPr>
              <a:t> le 2 tipologie di </a:t>
            </a:r>
            <a:r>
              <a:rPr lang="it-IT" sz="2000" dirty="0" err="1">
                <a:latin typeface="Arial" charset="0"/>
              </a:rPr>
              <a:t>Stream</a:t>
            </a:r>
            <a:r>
              <a:rPr lang="it-IT" sz="2000" dirty="0">
                <a:latin typeface="Arial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it-IT" sz="2000" dirty="0">
                <a:latin typeface="Arial" charset="0"/>
              </a:rPr>
              <a:t>   si ottengono tutte le possibili </a:t>
            </a:r>
          </a:p>
          <a:p>
            <a:pPr eaLnBrk="1" hangingPunct="1">
              <a:buFontTx/>
              <a:buNone/>
            </a:pPr>
            <a:r>
              <a:rPr lang="it-IT" sz="2000" dirty="0">
                <a:latin typeface="Arial" charset="0"/>
              </a:rPr>
              <a:t>   </a:t>
            </a:r>
            <a:r>
              <a:rPr lang="it-IT" sz="2000" b="1" i="1" dirty="0">
                <a:latin typeface="Arial" charset="0"/>
              </a:rPr>
              <a:t>combinazioni di sorgenti/destinazioni &amp; dati</a:t>
            </a:r>
            <a:r>
              <a:rPr lang="it-IT" sz="2000" dirty="0">
                <a:latin typeface="Arial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it-IT" sz="2000" dirty="0">
                <a:latin typeface="Arial" charset="0"/>
              </a:rPr>
              <a:t>   Questa tecnica si chiama </a:t>
            </a:r>
            <a:r>
              <a:rPr lang="it-IT" sz="2000" b="1" i="1" dirty="0">
                <a:latin typeface="Arial" charset="0"/>
              </a:rPr>
              <a:t>Filtraggio.</a:t>
            </a:r>
          </a:p>
        </p:txBody>
      </p:sp>
      <p:pic>
        <p:nvPicPr>
          <p:cNvPr id="11268" name="Picture 11" descr="MCj0233823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149725"/>
            <a:ext cx="15113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912" y="116632"/>
            <a:ext cx="4681140" cy="11430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3200" dirty="0" smtClean="0">
                <a:ea typeface="+mj-ea"/>
              </a:rPr>
              <a:t>Stream Base da/per File</a:t>
            </a:r>
            <a:endParaRPr lang="it-IT" sz="3200" dirty="0" smtClean="0">
              <a:ea typeface="+mj-ea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28775"/>
            <a:ext cx="8704263" cy="475297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dirty="0">
                <a:solidFill>
                  <a:srgbClr val="729A00"/>
                </a:solidFill>
                <a:latin typeface="Arial" charset="0"/>
              </a:rPr>
              <a:t>FileInputStream</a:t>
            </a:r>
            <a:r>
              <a:rPr lang="pt-BR" sz="2000" dirty="0">
                <a:latin typeface="Arial" charset="0"/>
              </a:rPr>
              <a:t> e </a:t>
            </a:r>
            <a:r>
              <a:rPr lang="pt-BR" sz="2000" dirty="0">
                <a:solidFill>
                  <a:srgbClr val="729A00"/>
                </a:solidFill>
                <a:latin typeface="Arial" charset="0"/>
              </a:rPr>
              <a:t>FileOutputStream</a:t>
            </a:r>
            <a:r>
              <a:rPr lang="pt-BR" sz="2000" dirty="0">
                <a:latin typeface="Arial" charset="0"/>
              </a:rPr>
              <a:t> permettono di leggere 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dirty="0">
                <a:latin typeface="Arial" charset="0"/>
              </a:rPr>
              <a:t>scrivere dati da file</a:t>
            </a:r>
          </a:p>
          <a:p>
            <a:pPr eaLnBrk="1" hangingPunct="1">
              <a:lnSpc>
                <a:spcPct val="80000"/>
              </a:lnSpc>
            </a:pPr>
            <a:endParaRPr lang="pt-BR" sz="20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b="1" dirty="0">
                <a:latin typeface="Courier New" charset="0"/>
              </a:rPr>
              <a:t>FileInputStream</a:t>
            </a:r>
            <a:r>
              <a:rPr lang="pt-BR" sz="2000" dirty="0">
                <a:latin typeface="Courier New" charset="0"/>
              </a:rPr>
              <a:t> fin = new </a:t>
            </a:r>
            <a:r>
              <a:rPr lang="pt-BR" sz="2000" b="1" dirty="0">
                <a:latin typeface="Courier New" charset="0"/>
              </a:rPr>
              <a:t>FileInputStream</a:t>
            </a:r>
            <a:r>
              <a:rPr lang="pt-BR" sz="2000" dirty="0">
                <a:latin typeface="Courier New" charset="0"/>
              </a:rPr>
              <a:t>(“prova.txt”);</a:t>
            </a:r>
          </a:p>
          <a:p>
            <a:pPr eaLnBrk="1" hangingPunct="1">
              <a:lnSpc>
                <a:spcPct val="40000"/>
              </a:lnSpc>
              <a:buFontTx/>
              <a:buNone/>
            </a:pPr>
            <a:endParaRPr lang="pt-BR" sz="2000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dirty="0">
                <a:latin typeface="Arial" charset="0"/>
              </a:rPr>
              <a:t>oppure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b="1" dirty="0">
                <a:latin typeface="Courier New" charset="0"/>
              </a:rPr>
              <a:t>File</a:t>
            </a:r>
            <a:r>
              <a:rPr lang="pt-BR" sz="2000" b="1" dirty="0">
                <a:solidFill>
                  <a:srgbClr val="3366FF"/>
                </a:solidFill>
                <a:latin typeface="Courier New" charset="0"/>
              </a:rPr>
              <a:t> f</a:t>
            </a:r>
            <a:r>
              <a:rPr lang="pt-BR" sz="2000" dirty="0">
                <a:latin typeface="Courier New" charset="0"/>
              </a:rPr>
              <a:t> = new </a:t>
            </a:r>
            <a:r>
              <a:rPr lang="pt-BR" sz="2000" b="1" dirty="0">
                <a:latin typeface="Courier New" charset="0"/>
              </a:rPr>
              <a:t>File</a:t>
            </a:r>
            <a:r>
              <a:rPr lang="pt-BR" sz="2000" dirty="0">
                <a:latin typeface="Courier New" charset="0"/>
              </a:rPr>
              <a:t>(“prova.txt”);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b="1" dirty="0">
                <a:latin typeface="Courier New" charset="0"/>
              </a:rPr>
              <a:t>FileInputStream</a:t>
            </a:r>
            <a:r>
              <a:rPr lang="pt-BR" sz="2000" dirty="0">
                <a:latin typeface="Courier New" charset="0"/>
              </a:rPr>
              <a:t> fin = new </a:t>
            </a:r>
            <a:r>
              <a:rPr lang="pt-BR" sz="2000" b="1" dirty="0">
                <a:latin typeface="Courier New" charset="0"/>
              </a:rPr>
              <a:t>FileInputStream(</a:t>
            </a:r>
            <a:r>
              <a:rPr lang="pt-BR" sz="2000" b="1" dirty="0">
                <a:solidFill>
                  <a:srgbClr val="3366FF"/>
                </a:solidFill>
                <a:latin typeface="Courier New" charset="0"/>
              </a:rPr>
              <a:t>f</a:t>
            </a:r>
            <a:r>
              <a:rPr lang="pt-BR" sz="20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20000"/>
              </a:lnSpc>
              <a:buFontTx/>
              <a:buNone/>
            </a:pPr>
            <a:endParaRPr lang="pt-BR" sz="2000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dirty="0">
                <a:latin typeface="Arial" charset="0"/>
              </a:rPr>
              <a:t>...e infine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sz="2000" b="1" dirty="0">
                <a:latin typeface="Courier New" charset="0"/>
              </a:rPr>
              <a:t>int b = fin.read();</a:t>
            </a:r>
          </a:p>
          <a:p>
            <a:pPr algn="ctr" eaLnBrk="1" hangingPunct="1">
              <a:lnSpc>
                <a:spcPct val="40000"/>
              </a:lnSpc>
              <a:buFontTx/>
              <a:buNone/>
            </a:pPr>
            <a:endParaRPr lang="pt-BR" sz="2000" b="1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dirty="0">
                <a:latin typeface="Arial" charset="0"/>
              </a:rPr>
              <a:t>Legge in modo sequenziale i byte del file prova.txt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it-IT" sz="2000" b="1" dirty="0">
                <a:latin typeface="Arial" charset="0"/>
              </a:rPr>
              <a:t>Nota</a:t>
            </a:r>
            <a:r>
              <a:rPr lang="it-IT" sz="2000" dirty="0">
                <a:latin typeface="Arial" charset="0"/>
              </a:rPr>
              <a:t>: il file </a:t>
            </a:r>
            <a:r>
              <a:rPr lang="it-IT" sz="2000" b="1" dirty="0">
                <a:latin typeface="Arial" charset="0"/>
              </a:rPr>
              <a:t>prova.txt</a:t>
            </a:r>
            <a:r>
              <a:rPr lang="it-IT" sz="2000" dirty="0">
                <a:latin typeface="Arial" charset="0"/>
              </a:rPr>
              <a:t> deve essere già esistente per lo </a:t>
            </a:r>
            <a:r>
              <a:rPr lang="it-IT" sz="2000" dirty="0" err="1">
                <a:latin typeface="Arial" charset="0"/>
              </a:rPr>
              <a:t>Stream</a:t>
            </a:r>
            <a:r>
              <a:rPr lang="it-IT" sz="2000" dirty="0">
                <a:latin typeface="Arial" charset="0"/>
              </a:rPr>
              <a:t> di input,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it-IT" sz="2000" dirty="0">
                <a:latin typeface="Arial" charset="0"/>
              </a:rPr>
              <a:t>ma non per lo </a:t>
            </a:r>
            <a:r>
              <a:rPr lang="it-IT" sz="2000" dirty="0" err="1">
                <a:latin typeface="Arial" charset="0"/>
              </a:rPr>
              <a:t>Stream</a:t>
            </a:r>
            <a:r>
              <a:rPr lang="it-IT" sz="2000" dirty="0">
                <a:latin typeface="Arial" charset="0"/>
              </a:rPr>
              <a:t> di output</a:t>
            </a:r>
          </a:p>
        </p:txBody>
      </p:sp>
      <p:pic>
        <p:nvPicPr>
          <p:cNvPr id="12292" name="Picture 7" descr="MCj0250663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284984"/>
            <a:ext cx="1393825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3200" dirty="0" smtClean="0">
                <a:ea typeface="+mj-ea"/>
              </a:rPr>
              <a:t>Classe File</a:t>
            </a:r>
            <a:endParaRPr lang="it-IT" sz="3200" dirty="0" smtClean="0">
              <a:ea typeface="+mj-ea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1" y="1383015"/>
            <a:ext cx="7886700" cy="435133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pt-BR" sz="2000" dirty="0">
                <a:latin typeface="Arial" charset="0"/>
              </a:rPr>
              <a:t>La classe </a:t>
            </a:r>
            <a:r>
              <a:rPr lang="pt-BR" sz="2000" b="1" dirty="0">
                <a:solidFill>
                  <a:srgbClr val="729A00"/>
                </a:solidFill>
                <a:latin typeface="Courier New" charset="0"/>
              </a:rPr>
              <a:t>File</a:t>
            </a:r>
            <a:r>
              <a:rPr lang="pt-BR" sz="2000" dirty="0">
                <a:latin typeface="Courier New" charset="0"/>
              </a:rPr>
              <a:t> </a:t>
            </a:r>
            <a:r>
              <a:rPr lang="it-IT" sz="2000" dirty="0">
                <a:latin typeface="Arial" charset="0"/>
              </a:rPr>
              <a:t>serve a manipolare file e directory in modo indipendente dalla piattaforma.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sz="20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it-IT" sz="2000" dirty="0">
                <a:latin typeface="Arial" charset="0"/>
              </a:rPr>
              <a:t>Oggetti di tipo </a:t>
            </a:r>
            <a:r>
              <a:rPr lang="it-IT" sz="2000" b="1" dirty="0">
                <a:solidFill>
                  <a:srgbClr val="729A00"/>
                </a:solidFill>
                <a:latin typeface="Courier New" charset="0"/>
              </a:rPr>
              <a:t>File</a:t>
            </a:r>
            <a:r>
              <a:rPr lang="it-IT" sz="2000" dirty="0">
                <a:latin typeface="Arial" charset="0"/>
              </a:rPr>
              <a:t> rappresentano i nomi dei file e non i file stessi: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2000" dirty="0">
                <a:latin typeface="Arial" charset="0"/>
              </a:rPr>
              <a:t>un oggetto di tipo File può esistere anche se il file che esso rappresenta non esiste affatto!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pt-BR" sz="20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it-IT" sz="2000" dirty="0">
                <a:latin typeface="Arial" charset="0"/>
              </a:rPr>
              <a:t>Per creare fisicamente un file </a:t>
            </a:r>
            <a:r>
              <a:rPr lang="it-IT" sz="2000" dirty="0">
                <a:latin typeface="Arial" charset="0"/>
                <a:sym typeface="Wingdings" charset="0"/>
              </a:rPr>
              <a:t></a:t>
            </a:r>
            <a:r>
              <a:rPr lang="it-IT" sz="2000" dirty="0">
                <a:latin typeface="Arial" charset="0"/>
              </a:rPr>
              <a:t> costruire un </a:t>
            </a:r>
            <a:r>
              <a:rPr lang="it-IT" sz="2000" dirty="0" err="1">
                <a:latin typeface="Arial" charset="0"/>
              </a:rPr>
              <a:t>stream</a:t>
            </a:r>
            <a:r>
              <a:rPr lang="it-IT" sz="2000" dirty="0">
                <a:latin typeface="Arial" charset="0"/>
              </a:rPr>
              <a:t> di output (come </a:t>
            </a:r>
            <a:r>
              <a:rPr lang="it-IT" sz="2000" dirty="0" err="1">
                <a:latin typeface="Arial" charset="0"/>
              </a:rPr>
              <a:t>FileOutputStream</a:t>
            </a:r>
            <a:r>
              <a:rPr lang="it-IT" sz="2000" dirty="0">
                <a:latin typeface="Arial" charset="0"/>
              </a:rPr>
              <a:t>) con un oggetto di tipo </a:t>
            </a:r>
            <a:r>
              <a:rPr lang="it-IT" sz="2000" b="1" dirty="0">
                <a:solidFill>
                  <a:srgbClr val="729A00"/>
                </a:solidFill>
                <a:latin typeface="Courier New" charset="0"/>
              </a:rPr>
              <a:t>File</a:t>
            </a:r>
            <a:r>
              <a:rPr lang="it-IT" sz="2000" dirty="0">
                <a:latin typeface="Arial" charset="0"/>
              </a:rPr>
              <a:t> che ne rappresenta il nome.</a:t>
            </a:r>
          </a:p>
          <a:p>
            <a:pPr eaLnBrk="1" hangingPunct="1">
              <a:lnSpc>
                <a:spcPct val="80000"/>
              </a:lnSpc>
            </a:pPr>
            <a:endParaRPr lang="it-IT" sz="20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2000" dirty="0">
                <a:latin typeface="Arial" charset="0"/>
              </a:rPr>
              <a:t>La classe </a:t>
            </a:r>
            <a:r>
              <a:rPr lang="pt-BR" sz="2000" b="1" dirty="0">
                <a:solidFill>
                  <a:srgbClr val="729A00"/>
                </a:solidFill>
                <a:latin typeface="Courier New" charset="0"/>
              </a:rPr>
              <a:t>File</a:t>
            </a:r>
            <a:r>
              <a:rPr lang="pt-BR" sz="2000" dirty="0">
                <a:latin typeface="Arial" charset="0"/>
              </a:rPr>
              <a:t> </a:t>
            </a:r>
            <a:r>
              <a:rPr lang="it-IT" sz="2000" dirty="0">
                <a:latin typeface="Arial" charset="0"/>
              </a:rPr>
              <a:t>può rappresentare sia file che directory</a:t>
            </a:r>
          </a:p>
          <a:p>
            <a:pPr eaLnBrk="1" hangingPunct="1">
              <a:lnSpc>
                <a:spcPct val="80000"/>
              </a:lnSpc>
            </a:pPr>
            <a:endParaRPr lang="it-IT" sz="20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it-IT" sz="2000" dirty="0">
                <a:latin typeface="Arial" charset="0"/>
              </a:rPr>
              <a:t>Quando il file esiste allora è possibile invocare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dirty="0">
                <a:latin typeface="Arial" charset="0"/>
              </a:rPr>
              <a:t>	i metodi di File per effettuare operazioni come: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dirty="0">
                <a:latin typeface="Arial" charset="0"/>
              </a:rPr>
              <a:t>	</a:t>
            </a:r>
            <a:r>
              <a:rPr lang="it-IT" sz="2000" i="1" dirty="0">
                <a:latin typeface="Arial" charset="0"/>
              </a:rPr>
              <a:t>rinominare</a:t>
            </a:r>
            <a:r>
              <a:rPr lang="it-IT" sz="2000" dirty="0">
                <a:latin typeface="Arial" charset="0"/>
              </a:rPr>
              <a:t>, </a:t>
            </a:r>
            <a:r>
              <a:rPr lang="it-IT" sz="2000" i="1" dirty="0">
                <a:latin typeface="Arial" charset="0"/>
              </a:rPr>
              <a:t>cancellare</a:t>
            </a:r>
            <a:r>
              <a:rPr lang="it-IT" sz="2000" dirty="0">
                <a:latin typeface="Arial" charset="0"/>
              </a:rPr>
              <a:t>, </a:t>
            </a:r>
            <a:r>
              <a:rPr lang="it-IT" sz="2000" i="1" dirty="0">
                <a:latin typeface="Arial" charset="0"/>
              </a:rPr>
              <a:t>cambiare permessi</a:t>
            </a:r>
            <a:r>
              <a:rPr lang="it-IT" sz="2000" dirty="0">
                <a:latin typeface="Arial" charset="0"/>
              </a:rPr>
              <a:t>, </a:t>
            </a:r>
            <a:r>
              <a:rPr lang="it-IT" sz="2000" dirty="0" err="1">
                <a:latin typeface="Arial" charset="0"/>
              </a:rPr>
              <a:t>ecc</a:t>
            </a:r>
            <a:endParaRPr lang="pt-BR" sz="2000" dirty="0">
              <a:latin typeface="Arial" charset="0"/>
            </a:endParaRPr>
          </a:p>
        </p:txBody>
      </p:sp>
      <p:pic>
        <p:nvPicPr>
          <p:cNvPr id="13316" name="Picture 8" descr="File_Icon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5084763"/>
            <a:ext cx="151288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3200" dirty="0" smtClean="0">
                <a:ea typeface="+mj-ea"/>
              </a:rPr>
              <a:t>DataInputStream	</a:t>
            </a:r>
            <a:endParaRPr lang="it-IT" sz="3200" dirty="0" smtClean="0">
              <a:ea typeface="+mj-ea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700808"/>
            <a:ext cx="8964612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pt-BR" sz="2000" dirty="0">
                <a:latin typeface="Arial" charset="0"/>
              </a:rPr>
              <a:t>E’ uno Stream filtrato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>
                <a:latin typeface="Arial" charset="0"/>
              </a:rPr>
              <a:t>Permette di leggere </a:t>
            </a:r>
            <a:r>
              <a:rPr lang="pt-BR" sz="2000" u="sng" dirty="0">
                <a:latin typeface="Arial" charset="0"/>
              </a:rPr>
              <a:t>primitivi</a:t>
            </a:r>
            <a:r>
              <a:rPr lang="pt-BR" sz="2000" dirty="0">
                <a:latin typeface="Arial" charset="0"/>
              </a:rPr>
              <a:t> da una sorgente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>
                <a:latin typeface="Arial" charset="0"/>
              </a:rPr>
              <a:t>Dobbiamo comporlo con Stream di tipo sorgente</a:t>
            </a:r>
          </a:p>
          <a:p>
            <a:pPr eaLnBrk="1" hangingPunct="1">
              <a:lnSpc>
                <a:spcPct val="80000"/>
              </a:lnSpc>
            </a:pPr>
            <a:endParaRPr lang="pt-BR" sz="20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b="1" i="1" dirty="0">
                <a:latin typeface="Arial" charset="0"/>
              </a:rPr>
              <a:t>Esempio:</a:t>
            </a:r>
            <a:r>
              <a:rPr lang="pt-BR" sz="2000" dirty="0">
                <a:latin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>
                <a:latin typeface="Arial" charset="0"/>
              </a:rPr>
              <a:t>Componendo con FileInputStream possiamo leggere dati primitivi da file </a:t>
            </a:r>
          </a:p>
          <a:p>
            <a:pPr eaLnBrk="1" hangingPunct="1">
              <a:lnSpc>
                <a:spcPct val="80000"/>
              </a:lnSpc>
            </a:pPr>
            <a:endParaRPr lang="pt-BR" sz="20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dirty="0">
                <a:latin typeface="Courier New" charset="0"/>
              </a:rPr>
              <a:t>FileInputStream </a:t>
            </a:r>
            <a:r>
              <a:rPr lang="pt-BR" sz="2000" b="1" dirty="0">
                <a:solidFill>
                  <a:srgbClr val="729A00"/>
                </a:solidFill>
                <a:latin typeface="Courier New" charset="0"/>
              </a:rPr>
              <a:t>fin</a:t>
            </a:r>
            <a:r>
              <a:rPr lang="pt-BR" sz="2000" dirty="0">
                <a:latin typeface="Courier New" charset="0"/>
              </a:rPr>
              <a:t> = new FileInputStream(“prova.dat”);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b="1" dirty="0">
                <a:latin typeface="Courier New" charset="0"/>
              </a:rPr>
              <a:t>DataInputStream </a:t>
            </a:r>
            <a:r>
              <a:rPr lang="pt-BR" sz="2000" b="1" dirty="0">
                <a:solidFill>
                  <a:srgbClr val="3366FF"/>
                </a:solidFill>
                <a:latin typeface="Courier New" charset="0"/>
              </a:rPr>
              <a:t>din</a:t>
            </a:r>
            <a:r>
              <a:rPr lang="pt-BR" sz="2000" b="1" dirty="0">
                <a:latin typeface="Courier New" charset="0"/>
              </a:rPr>
              <a:t> = new DataInputStream(</a:t>
            </a:r>
            <a:r>
              <a:rPr lang="pt-BR" sz="2000" b="1" dirty="0">
                <a:solidFill>
                  <a:srgbClr val="729A00"/>
                </a:solidFill>
                <a:latin typeface="Courier New" charset="0"/>
              </a:rPr>
              <a:t>fin</a:t>
            </a:r>
            <a:r>
              <a:rPr lang="pt-BR" sz="2000" b="1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b="1" dirty="0">
                <a:latin typeface="Courier New" charset="0"/>
              </a:rPr>
              <a:t>double s = </a:t>
            </a:r>
            <a:r>
              <a:rPr lang="pt-BR" sz="2000" b="1" dirty="0">
                <a:solidFill>
                  <a:srgbClr val="3366FF"/>
                </a:solidFill>
                <a:latin typeface="Courier New" charset="0"/>
              </a:rPr>
              <a:t>din</a:t>
            </a:r>
            <a:r>
              <a:rPr lang="pt-BR" sz="2000" b="1" dirty="0">
                <a:latin typeface="Courier New" charset="0"/>
              </a:rPr>
              <a:t>.readDouble();</a:t>
            </a:r>
            <a:r>
              <a:rPr lang="pt-BR" sz="2000" dirty="0">
                <a:latin typeface="Courier New" charset="0"/>
              </a:rPr>
              <a:t> </a:t>
            </a:r>
            <a:endParaRPr lang="pt-BR" sz="2000" dirty="0">
              <a:latin typeface="Arial" charset="0"/>
            </a:endParaRPr>
          </a:p>
        </p:txBody>
      </p:sp>
      <p:pic>
        <p:nvPicPr>
          <p:cNvPr id="14340" name="Picture 5" descr="primitiv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412875"/>
            <a:ext cx="1154113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3200" dirty="0" smtClean="0">
                <a:ea typeface="+mj-ea"/>
              </a:rPr>
              <a:t>Lettura e Scrittura primitivi</a:t>
            </a:r>
            <a:endParaRPr lang="it-IT" sz="3200" dirty="0" smtClean="0">
              <a:ea typeface="+mj-ea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83015"/>
            <a:ext cx="7886700" cy="4793948"/>
          </a:xfrm>
        </p:spPr>
        <p:txBody>
          <a:bodyPr/>
          <a:lstStyle/>
          <a:p>
            <a:pPr eaLnBrk="1" hangingPunct="1"/>
            <a:r>
              <a:rPr lang="pt-BR" sz="2000" dirty="0">
                <a:latin typeface="Arial" charset="0"/>
              </a:rPr>
              <a:t>Metodi a confronto:</a:t>
            </a:r>
            <a:endParaRPr lang="it-IT" sz="2000" dirty="0">
              <a:latin typeface="Arial" charset="0"/>
            </a:endParaRPr>
          </a:p>
        </p:txBody>
      </p:sp>
      <p:graphicFrame>
        <p:nvGraphicFramePr>
          <p:cNvPr id="64653" name="Group 141"/>
          <p:cNvGraphicFramePr>
            <a:graphicFrameLocks noGrp="1"/>
          </p:cNvGraphicFramePr>
          <p:nvPr/>
        </p:nvGraphicFramePr>
        <p:xfrm>
          <a:off x="1114425" y="2133600"/>
          <a:ext cx="7058025" cy="3816352"/>
        </p:xfrm>
        <a:graphic>
          <a:graphicData uri="http://schemas.openxmlformats.org/drawingml/2006/table">
            <a:tbl>
              <a:tblPr/>
              <a:tblGrid>
                <a:gridCol w="235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DataOutputStream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DataInputStream</a:t>
                      </a:r>
                      <a:r>
                        <a:rPr kumimoji="0" lang="it-IT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una riga</a:t>
                      </a:r>
                      <a:endParaRPr kumimoji="0" lang="it-I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readLine</a:t>
                      </a:r>
                      <a:endParaRPr kumimoji="0" lang="it-I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stringa</a:t>
                      </a:r>
                      <a:endParaRPr kumimoji="0" lang="it-I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writeChars</a:t>
                      </a:r>
                      <a:endParaRPr kumimoji="0" lang="it-I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</a:rPr>
                        <a:t>int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ourier New" pitchFamily="49" charset="0"/>
                        </a:rPr>
                        <a:t>writeInt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ourier New" pitchFamily="49" charset="0"/>
                        </a:rPr>
                        <a:t>readInt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</a:rPr>
                        <a:t>short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ourier New" pitchFamily="49" charset="0"/>
                        </a:rPr>
                        <a:t>writeShort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ourier New" pitchFamily="49" charset="0"/>
                        </a:rPr>
                        <a:t>readShort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</a:rPr>
                        <a:t>long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ourier New" pitchFamily="49" charset="0"/>
                        </a:rPr>
                        <a:t>writeLong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ourier New" pitchFamily="49" charset="0"/>
                        </a:rPr>
                        <a:t>readLong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</a:rPr>
                        <a:t>float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ourier New" pitchFamily="49" charset="0"/>
                        </a:rPr>
                        <a:t>writeFloat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ourier New" pitchFamily="49" charset="0"/>
                        </a:rPr>
                        <a:t>readFloat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</a:rPr>
                        <a:t>double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ourier New" pitchFamily="49" charset="0"/>
                        </a:rPr>
                        <a:t>writeDouble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ourier New" pitchFamily="49" charset="0"/>
                        </a:rPr>
                        <a:t>readDouble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</a:rPr>
                        <a:t>boolean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ourier New" pitchFamily="49" charset="0"/>
                        </a:rPr>
                        <a:t>writeBoolean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ourier New" pitchFamily="49" charset="0"/>
                        </a:rPr>
                        <a:t>readBoolean</a:t>
                      </a:r>
                      <a:endParaRPr kumimoji="0" lang="it-IT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  <a:endParaRPr kumimoji="0" lang="it-I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writeChar</a:t>
                      </a:r>
                      <a:endParaRPr kumimoji="0" lang="it-I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readChar</a:t>
                      </a:r>
                      <a:endParaRPr kumimoji="0" lang="it-I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testo Unicode</a:t>
                      </a:r>
                      <a:endParaRPr kumimoji="0" lang="it-I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writeUTF</a:t>
                      </a:r>
                      <a:endParaRPr kumimoji="0" lang="it-I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readUTF</a:t>
                      </a:r>
                      <a:endParaRPr kumimoji="0" lang="it-I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99709" y="107756"/>
            <a:ext cx="3788515" cy="1275259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3200" dirty="0" smtClean="0">
                <a:ea typeface="+mj-ea"/>
              </a:rPr>
              <a:t>BufferedInputStream</a:t>
            </a:r>
            <a:endParaRPr lang="it-IT" sz="3200" dirty="0" smtClean="0">
              <a:ea typeface="+mj-ea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675688" cy="467995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it-IT" sz="2000" dirty="0">
                <a:latin typeface="Arial" charset="0"/>
              </a:rPr>
              <a:t>E</a:t>
            </a:r>
            <a:r>
              <a:rPr lang="ja-JP" altLang="it-IT" sz="2000" dirty="0">
                <a:latin typeface="Arial" charset="0"/>
              </a:rPr>
              <a:t>’</a:t>
            </a:r>
            <a:r>
              <a:rPr lang="it-IT" sz="2000" dirty="0">
                <a:latin typeface="Arial" charset="0"/>
              </a:rPr>
              <a:t> uno </a:t>
            </a:r>
            <a:r>
              <a:rPr lang="it-IT" sz="2000" dirty="0" err="1">
                <a:latin typeface="Arial" charset="0"/>
              </a:rPr>
              <a:t>Stream</a:t>
            </a:r>
            <a:r>
              <a:rPr lang="it-IT" sz="2000" dirty="0">
                <a:latin typeface="Arial" charset="0"/>
              </a:rPr>
              <a:t> filtrato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>
                <a:latin typeface="Arial" charset="0"/>
              </a:rPr>
              <a:t>Serve per migliorare le prestazioni, in quanto inserisce e gestisce un buffer nello stream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>
                <a:latin typeface="Arial" charset="0"/>
              </a:rPr>
              <a:t>Maggiormente usato è il BufferedOutputStream </a:t>
            </a:r>
            <a:r>
              <a:rPr lang="pt-BR" sz="2000" dirty="0">
                <a:latin typeface="Arial" charset="0"/>
                <a:sym typeface="Wingdings" charset="0"/>
              </a:rPr>
              <a:t> è chi scrive decide come usare il buffer</a:t>
            </a:r>
            <a:endParaRPr lang="pt-BR" sz="20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sz="20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b="1" i="1" dirty="0">
                <a:latin typeface="Arial" charset="0"/>
              </a:rPr>
              <a:t>Esempio:</a:t>
            </a:r>
            <a:r>
              <a:rPr lang="pt-BR" sz="2000" dirty="0">
                <a:latin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>
                <a:latin typeface="Arial" charset="0"/>
              </a:rPr>
              <a:t>Lo componiamo con FileInputStream e leggiamo primitivi da file componendo ulteriormente con DataInputStream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sz="2000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sz="2000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dirty="0">
                <a:latin typeface="Courier New" charset="0"/>
              </a:rPr>
              <a:t>FileInputStream </a:t>
            </a:r>
            <a:r>
              <a:rPr lang="pt-BR" sz="2000" b="1" dirty="0">
                <a:solidFill>
                  <a:srgbClr val="729A00"/>
                </a:solidFill>
                <a:latin typeface="Courier New" charset="0"/>
              </a:rPr>
              <a:t>fis</a:t>
            </a:r>
            <a:r>
              <a:rPr lang="pt-BR" sz="2000" dirty="0">
                <a:latin typeface="Courier New" charset="0"/>
              </a:rPr>
              <a:t> = new FileInputStream(“prova.dat”);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b="1" dirty="0">
                <a:latin typeface="Courier New" charset="0"/>
              </a:rPr>
              <a:t>BufferedInputStream </a:t>
            </a:r>
            <a:r>
              <a:rPr lang="pt-BR" sz="2000" b="1" dirty="0">
                <a:solidFill>
                  <a:srgbClr val="3366FF"/>
                </a:solidFill>
                <a:latin typeface="Courier New" charset="0"/>
              </a:rPr>
              <a:t>bis</a:t>
            </a:r>
            <a:r>
              <a:rPr lang="pt-BR" sz="2000" b="1" dirty="0">
                <a:latin typeface="Courier New" charset="0"/>
              </a:rPr>
              <a:t> = new BufferedInputStream(</a:t>
            </a:r>
            <a:r>
              <a:rPr lang="pt-BR" sz="2000" b="1" dirty="0">
                <a:solidFill>
                  <a:srgbClr val="729A00"/>
                </a:solidFill>
                <a:latin typeface="Courier New" charset="0"/>
              </a:rPr>
              <a:t>fis</a:t>
            </a:r>
            <a:r>
              <a:rPr lang="pt-BR" sz="2000" b="1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dirty="0">
                <a:latin typeface="Courier New" charset="0"/>
              </a:rPr>
              <a:t>DataInputStream dis = new DataInputStream(</a:t>
            </a:r>
            <a:r>
              <a:rPr lang="pt-BR" sz="2000" b="1" dirty="0">
                <a:solidFill>
                  <a:srgbClr val="3366FF"/>
                </a:solidFill>
                <a:latin typeface="Courier New" charset="0"/>
              </a:rPr>
              <a:t>bis</a:t>
            </a:r>
            <a:r>
              <a:rPr lang="pt-BR" sz="20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sz="2000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dirty="0">
                <a:latin typeface="Courier New" charset="0"/>
              </a:rPr>
              <a:t>double d = dis.readDouble();</a:t>
            </a:r>
          </a:p>
        </p:txBody>
      </p:sp>
      <p:pic>
        <p:nvPicPr>
          <p:cNvPr id="16388" name="Picture 4" descr="MCj0233536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2711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3200" dirty="0" smtClean="0">
                <a:ea typeface="+mj-ea"/>
              </a:rPr>
              <a:t>Stream per gli Oggetti</a:t>
            </a:r>
            <a:endParaRPr lang="it-IT" sz="3200" dirty="0" smtClean="0">
              <a:ea typeface="+mj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40067"/>
            <a:ext cx="8712200" cy="482441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it-IT" sz="2000" dirty="0">
                <a:latin typeface="Arial" charset="0"/>
              </a:rPr>
              <a:t>Sono </a:t>
            </a:r>
            <a:r>
              <a:rPr lang="it-IT" sz="2000" dirty="0" err="1">
                <a:latin typeface="Arial" charset="0"/>
              </a:rPr>
              <a:t>Stream</a:t>
            </a:r>
            <a:r>
              <a:rPr lang="it-IT" sz="2000" dirty="0">
                <a:latin typeface="Arial" charset="0"/>
              </a:rPr>
              <a:t> filtrati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>
                <a:latin typeface="Arial" charset="0"/>
              </a:rPr>
              <a:t>Consentono di scrivere e leggere lo stato di un oggetto.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>
                <a:latin typeface="Arial" charset="0"/>
              </a:rPr>
              <a:t>Le classi sono </a:t>
            </a:r>
            <a:r>
              <a:rPr lang="pt-BR" sz="2000" b="1" dirty="0">
                <a:latin typeface="Courier New" charset="0"/>
              </a:rPr>
              <a:t>ObjectOutputStream</a:t>
            </a:r>
            <a:r>
              <a:rPr lang="pt-BR" sz="2000" dirty="0">
                <a:solidFill>
                  <a:srgbClr val="729A00"/>
                </a:solidFill>
                <a:latin typeface="Arial" charset="0"/>
              </a:rPr>
              <a:t> </a:t>
            </a:r>
            <a:r>
              <a:rPr lang="pt-BR" sz="2000" dirty="0">
                <a:latin typeface="Arial" charset="0"/>
              </a:rPr>
              <a:t>e </a:t>
            </a:r>
            <a:r>
              <a:rPr lang="pt-BR" sz="2000" b="1" dirty="0">
                <a:latin typeface="Courier New" charset="0"/>
              </a:rPr>
              <a:t>ObjectInputStream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b="1" i="1" dirty="0" smtClean="0">
                <a:latin typeface="Arial" charset="0"/>
              </a:rPr>
              <a:t>Esempio</a:t>
            </a:r>
            <a:r>
              <a:rPr lang="pt-BR" sz="2000" b="1" i="1" dirty="0">
                <a:latin typeface="Arial" charset="0"/>
              </a:rPr>
              <a:t>:</a:t>
            </a:r>
            <a:r>
              <a:rPr lang="pt-BR" sz="2000" dirty="0">
                <a:latin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>
                <a:latin typeface="Arial" charset="0"/>
              </a:rPr>
              <a:t>Per scivere, filtriamo ObjectOutputStream con FileOutputStream</a:t>
            </a:r>
            <a:endParaRPr lang="pt-BR" sz="2000" dirty="0">
              <a:solidFill>
                <a:srgbClr val="729A0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dirty="0">
                <a:latin typeface="Courier New" charset="0"/>
              </a:rPr>
              <a:t>	FileOutputStream </a:t>
            </a:r>
            <a:r>
              <a:rPr lang="pt-BR" sz="2000" b="1" dirty="0">
                <a:latin typeface="Courier New" charset="0"/>
              </a:rPr>
              <a:t>fis</a:t>
            </a:r>
            <a:r>
              <a:rPr lang="pt-BR" sz="2000" dirty="0">
                <a:latin typeface="Courier New" charset="0"/>
              </a:rPr>
              <a:t> = new FileOutputStream(“Oggetti.txt”);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dirty="0">
                <a:latin typeface="Courier New" charset="0"/>
              </a:rPr>
              <a:t>	</a:t>
            </a:r>
            <a:r>
              <a:rPr lang="pt-BR" sz="2000" b="1" dirty="0">
                <a:latin typeface="Courier New" charset="0"/>
              </a:rPr>
              <a:t>ObjectOutputStream out = new ObjectOutputStream(fis);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dirty="0">
                <a:latin typeface="Courier New" charset="0"/>
              </a:rPr>
              <a:t>	Impiegato imp = new Impiegato(“Harry Hacker”, 35000,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dirty="0">
                <a:latin typeface="Courier New" charset="0"/>
              </a:rPr>
              <a:t>						new Date());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dirty="0">
                <a:latin typeface="Courier New" charset="0"/>
              </a:rPr>
              <a:t>	</a:t>
            </a:r>
            <a:r>
              <a:rPr lang="pt-BR" sz="2000" b="1" dirty="0">
                <a:latin typeface="Courier New" charset="0"/>
              </a:rPr>
              <a:t>out.</a:t>
            </a:r>
            <a:r>
              <a:rPr lang="pt-BR" sz="2000" b="1" dirty="0">
                <a:solidFill>
                  <a:srgbClr val="3366FF"/>
                </a:solidFill>
                <a:latin typeface="Courier New" charset="0"/>
              </a:rPr>
              <a:t>writeObject</a:t>
            </a:r>
            <a:r>
              <a:rPr lang="pt-BR" sz="2000" b="1" dirty="0">
                <a:latin typeface="Courier New" charset="0"/>
              </a:rPr>
              <a:t>(imp);</a:t>
            </a:r>
          </a:p>
          <a:p>
            <a:pPr eaLnBrk="1" hangingPunct="1">
              <a:lnSpc>
                <a:spcPct val="40000"/>
              </a:lnSpc>
              <a:buFontTx/>
              <a:buNone/>
            </a:pPr>
            <a:endParaRPr lang="pt-BR" sz="2000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2000" dirty="0">
                <a:latin typeface="Arial" charset="0"/>
              </a:rPr>
              <a:t>Per leggere, filtriamo ObjectInputStream con FileInputStream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dirty="0">
                <a:latin typeface="Courier New" charset="0"/>
              </a:rPr>
              <a:t>	FileInputStream </a:t>
            </a:r>
            <a:r>
              <a:rPr lang="pt-BR" sz="2000" b="1" dirty="0">
                <a:latin typeface="Courier New" charset="0"/>
              </a:rPr>
              <a:t>fis</a:t>
            </a:r>
            <a:r>
              <a:rPr lang="pt-BR" sz="2000" dirty="0">
                <a:latin typeface="Courier New" charset="0"/>
              </a:rPr>
              <a:t> = new FileInputStream(“Oggetti.txt”);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dirty="0">
                <a:latin typeface="Courier New" charset="0"/>
              </a:rPr>
              <a:t>	</a:t>
            </a:r>
            <a:r>
              <a:rPr lang="pt-BR" sz="2000" b="1" dirty="0">
                <a:latin typeface="Courier New" charset="0"/>
              </a:rPr>
              <a:t>ObjectInputStream in = new ObjectInputStream(fis);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dirty="0">
                <a:latin typeface="Courier New" charset="0"/>
              </a:rPr>
              <a:t>	Impiegato imp = (Impiegato)</a:t>
            </a:r>
            <a:r>
              <a:rPr lang="pt-BR" sz="2000" b="1" dirty="0">
                <a:latin typeface="Courier New" charset="0"/>
              </a:rPr>
              <a:t>in.</a:t>
            </a:r>
            <a:r>
              <a:rPr lang="pt-BR" sz="2000" b="1" dirty="0">
                <a:solidFill>
                  <a:srgbClr val="3366FF"/>
                </a:solidFill>
                <a:latin typeface="Courier New" charset="0"/>
              </a:rPr>
              <a:t>readObject</a:t>
            </a:r>
            <a:r>
              <a:rPr lang="pt-BR" sz="2000" b="1" dirty="0">
                <a:latin typeface="Courier New" charset="0"/>
              </a:rPr>
              <a:t>();</a:t>
            </a:r>
            <a:endParaRPr lang="it-IT" sz="2000" b="1" dirty="0">
              <a:latin typeface="Courier New" charset="0"/>
            </a:endParaRPr>
          </a:p>
        </p:txBody>
      </p:sp>
      <p:pic>
        <p:nvPicPr>
          <p:cNvPr id="17412" name="Picture 10" descr="Blister_pallin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20713"/>
            <a:ext cx="122396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pt-BR" sz="3200" dirty="0" smtClean="0">
                <a:ea typeface="+mj-ea"/>
              </a:rPr>
              <a:t>Serializzazione</a:t>
            </a:r>
            <a:endParaRPr lang="it-IT" sz="3200" dirty="0" smtClean="0">
              <a:ea typeface="+mj-ea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pt-BR" sz="2000" dirty="0">
                <a:latin typeface="Arial" charset="0"/>
              </a:rPr>
              <a:t>Gli ObjectStream trasportano solo istanze di classi che implementano l’interfaccia </a:t>
            </a:r>
            <a:r>
              <a:rPr lang="pt-BR" sz="2000" b="1" dirty="0">
                <a:solidFill>
                  <a:srgbClr val="729A00"/>
                </a:solidFill>
                <a:latin typeface="Courier New" charset="0"/>
              </a:rPr>
              <a:t>Serializable</a:t>
            </a:r>
          </a:p>
          <a:p>
            <a:pPr eaLnBrk="1" hangingPunct="1">
              <a:lnSpc>
                <a:spcPct val="80000"/>
              </a:lnSpc>
            </a:pPr>
            <a:endParaRPr lang="pt-BR" sz="2000" b="1" dirty="0">
              <a:solidFill>
                <a:srgbClr val="729A0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2000" dirty="0">
                <a:latin typeface="Arial" charset="0"/>
              </a:rPr>
              <a:t>Serializable è un’interfaccia di markup: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000" dirty="0">
                <a:latin typeface="Arial" charset="0"/>
              </a:rPr>
              <a:t>non include nessun metodo, ma è necessario verificare che ogni attributo della classe sia serializzabile.</a:t>
            </a:r>
            <a:endParaRPr lang="pt-BR" sz="2000" i="1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pt-BR" sz="20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2000" dirty="0">
                <a:latin typeface="Arial" charset="0"/>
              </a:rPr>
              <a:t>Un oggetto è serializzabile se si può convertire in una sequenza di byte, in altre parole se si può ricondurre ad un tipo primitivo: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i="1" dirty="0">
                <a:latin typeface="Arial" charset="0"/>
              </a:rPr>
              <a:t>		“Smontare e rimontare in pezzi primitivi”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sz="2000" i="1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2000" dirty="0">
                <a:latin typeface="Arial" charset="0"/>
              </a:rPr>
              <a:t>Questo meccanismo funziona anche in ambiente di rete </a:t>
            </a:r>
            <a:r>
              <a:rPr lang="pt-BR" sz="2000" dirty="0">
                <a:latin typeface="Arial" charset="0"/>
                <a:sym typeface="Wingdings" charset="0"/>
              </a:rPr>
              <a:t> serializzazione compensa differenze fra S.O.</a:t>
            </a:r>
            <a:endParaRPr lang="it-IT" sz="2000" i="1" dirty="0">
              <a:latin typeface="Arial" charset="0"/>
            </a:endParaRPr>
          </a:p>
        </p:txBody>
      </p:sp>
      <p:pic>
        <p:nvPicPr>
          <p:cNvPr id="18436" name="Picture 4" descr="j0234168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12029">
            <a:off x="7164388" y="260350"/>
            <a:ext cx="94932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99709" y="107756"/>
            <a:ext cx="4148555" cy="1275259"/>
          </a:xfrm>
        </p:spPr>
        <p:txBody>
          <a:bodyPr>
            <a:normAutofit/>
          </a:bodyPr>
          <a:lstStyle/>
          <a:p>
            <a:pPr algn="l" eaLnBrk="1" hangingPunct="1"/>
            <a:r>
              <a:rPr lang="it-IT" sz="320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Stream</a:t>
            </a:r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per le stringhe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it-IT" sz="2000" dirty="0">
                <a:latin typeface="Arial" charset="0"/>
              </a:rPr>
              <a:t>Tutte le classi che manipolano caratteri discendono da </a:t>
            </a:r>
            <a:r>
              <a:rPr lang="it-IT" sz="2000" b="1" dirty="0">
                <a:latin typeface="Courier New" charset="0"/>
              </a:rPr>
              <a:t>Reader</a:t>
            </a:r>
            <a:r>
              <a:rPr lang="it-IT" sz="2000" dirty="0">
                <a:latin typeface="Arial" charset="0"/>
              </a:rPr>
              <a:t> e </a:t>
            </a:r>
            <a:r>
              <a:rPr lang="it-IT" sz="2000" b="1" dirty="0">
                <a:latin typeface="Courier New" charset="0"/>
              </a:rPr>
              <a:t>Writer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it-IT" sz="2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000" dirty="0">
                <a:latin typeface="Arial" charset="0"/>
              </a:rPr>
              <a:t>Per leggere e scrivere caratteri da un file si possono anche usare: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000" b="1" dirty="0" err="1">
                <a:latin typeface="Courier New" charset="0"/>
              </a:rPr>
              <a:t>FileReader</a:t>
            </a:r>
            <a:endParaRPr lang="it-IT" sz="2000" b="1" dirty="0"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it-IT" sz="2000" b="1" dirty="0" err="1">
                <a:latin typeface="Courier New" charset="0"/>
              </a:rPr>
              <a:t>FileWriter</a:t>
            </a:r>
            <a:endParaRPr lang="it-IT" sz="2000" b="1" dirty="0"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it-IT" sz="2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000" dirty="0">
                <a:latin typeface="Arial" charset="0"/>
              </a:rPr>
              <a:t>Per leggere/scrivere e convertire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dirty="0">
                <a:latin typeface="Arial" charset="0"/>
              </a:rPr>
              <a:t>	byte in caratteri e viceversa ci sono 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000" b="1" dirty="0" err="1">
                <a:latin typeface="Courier New" charset="0"/>
              </a:rPr>
              <a:t>InputStreamReader</a:t>
            </a:r>
            <a:endParaRPr lang="it-IT" sz="2000" b="1" dirty="0"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it-IT" sz="2000" b="1" dirty="0" err="1">
                <a:latin typeface="Courier New" charset="0"/>
              </a:rPr>
              <a:t>OutputStreamWriter</a:t>
            </a:r>
            <a:endParaRPr lang="it-IT" sz="2000" b="1" dirty="0">
              <a:latin typeface="Courier New" charset="0"/>
            </a:endParaRPr>
          </a:p>
        </p:txBody>
      </p:sp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4437063"/>
            <a:ext cx="2303463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799709" y="107756"/>
            <a:ext cx="4580603" cy="1275259"/>
          </a:xfrm>
        </p:spPr>
        <p:txBody>
          <a:bodyPr>
            <a:normAutofit/>
          </a:bodyPr>
          <a:lstStyle/>
          <a:p>
            <a:pPr algn="l" eaLnBrk="1" hangingPunct="1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Dettaglio di </a:t>
            </a:r>
            <a:r>
              <a:rPr lang="it-IT" sz="320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StreamReader</a:t>
            </a:r>
            <a:endParaRPr lang="it-IT" sz="32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it-IT" sz="2000" b="1" dirty="0" err="1">
                <a:latin typeface="Courier New" charset="0"/>
              </a:rPr>
              <a:t>InputStreamReader</a:t>
            </a:r>
            <a:r>
              <a:rPr lang="it-IT" sz="2000" dirty="0">
                <a:latin typeface="Arial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2000" dirty="0">
                <a:latin typeface="Arial" charset="0"/>
              </a:rPr>
              <a:t>converte da </a:t>
            </a:r>
            <a:r>
              <a:rPr lang="it-IT" sz="2000" dirty="0" err="1">
                <a:latin typeface="Arial" charset="0"/>
              </a:rPr>
              <a:t>stream</a:t>
            </a:r>
            <a:r>
              <a:rPr lang="it-IT" sz="2000" dirty="0">
                <a:latin typeface="Arial" charset="0"/>
              </a:rPr>
              <a:t> di </a:t>
            </a:r>
            <a:r>
              <a:rPr lang="it-IT" sz="2000" b="1" dirty="0">
                <a:latin typeface="Arial" charset="0"/>
              </a:rPr>
              <a:t>byte</a:t>
            </a:r>
            <a:r>
              <a:rPr lang="it-IT" sz="2000" dirty="0">
                <a:latin typeface="Arial" charset="0"/>
              </a:rPr>
              <a:t> a </a:t>
            </a:r>
            <a:r>
              <a:rPr lang="it-IT" sz="2000" dirty="0" err="1">
                <a:latin typeface="Arial" charset="0"/>
              </a:rPr>
              <a:t>stream</a:t>
            </a:r>
            <a:r>
              <a:rPr lang="it-IT" sz="2000" dirty="0">
                <a:latin typeface="Arial" charset="0"/>
              </a:rPr>
              <a:t> di </a:t>
            </a:r>
            <a:r>
              <a:rPr lang="it-IT" sz="2000" b="1" dirty="0">
                <a:latin typeface="Arial" charset="0"/>
              </a:rPr>
              <a:t>caratteri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2000" dirty="0">
                <a:latin typeface="Arial" charset="0"/>
              </a:rPr>
              <a:t>legge byte e li trasforma in caratteri (secondo codifica specificata)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sz="20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it-IT" sz="2000" b="1" dirty="0" err="1">
                <a:latin typeface="Courier New" charset="0"/>
              </a:rPr>
              <a:t>OutputStreamWriter</a:t>
            </a:r>
            <a:r>
              <a:rPr lang="it-IT" sz="2000" dirty="0">
                <a:latin typeface="Arial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2000" dirty="0">
                <a:latin typeface="Arial" charset="0"/>
              </a:rPr>
              <a:t>converte da </a:t>
            </a:r>
            <a:r>
              <a:rPr lang="it-IT" sz="2000" dirty="0" err="1">
                <a:latin typeface="Arial" charset="0"/>
              </a:rPr>
              <a:t>stream</a:t>
            </a:r>
            <a:r>
              <a:rPr lang="it-IT" sz="2000" dirty="0">
                <a:latin typeface="Arial" charset="0"/>
              </a:rPr>
              <a:t> di </a:t>
            </a:r>
            <a:r>
              <a:rPr lang="it-IT" sz="2000" b="1" dirty="0">
                <a:latin typeface="Arial" charset="0"/>
              </a:rPr>
              <a:t>caratteri</a:t>
            </a:r>
            <a:r>
              <a:rPr lang="it-IT" sz="2000" dirty="0">
                <a:latin typeface="Arial" charset="0"/>
              </a:rPr>
              <a:t> a </a:t>
            </a:r>
            <a:r>
              <a:rPr lang="it-IT" sz="2000" dirty="0" err="1">
                <a:latin typeface="Arial" charset="0"/>
              </a:rPr>
              <a:t>stream</a:t>
            </a:r>
            <a:r>
              <a:rPr lang="it-IT" sz="2000" dirty="0">
                <a:latin typeface="Arial" charset="0"/>
              </a:rPr>
              <a:t> di </a:t>
            </a:r>
            <a:r>
              <a:rPr lang="it-IT" sz="2000" b="1" dirty="0">
                <a:latin typeface="Arial" charset="0"/>
              </a:rPr>
              <a:t>byte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2000" dirty="0">
                <a:latin typeface="Arial" charset="0"/>
              </a:rPr>
              <a:t>legge caratteri (secondo codifica specificata) e li trasforma in byte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it-IT" sz="2000" dirty="0"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it-IT" sz="2000" dirty="0">
                <a:latin typeface="Arial" charset="0"/>
              </a:rPr>
              <a:t>La codifica di default è la </a:t>
            </a:r>
            <a:r>
              <a:rPr lang="it-IT" sz="2000" dirty="0" err="1">
                <a:latin typeface="Arial" charset="0"/>
              </a:rPr>
              <a:t>Unicode</a:t>
            </a:r>
            <a:r>
              <a:rPr lang="it-IT" sz="2000" dirty="0">
                <a:latin typeface="Arial" charset="0"/>
              </a:rPr>
              <a:t> a 16 bits.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it-IT" sz="20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it-IT" sz="2000" b="1" dirty="0" err="1">
                <a:latin typeface="Courier New" charset="0"/>
              </a:rPr>
              <a:t>InputStreamReader</a:t>
            </a:r>
            <a:r>
              <a:rPr lang="it-IT" sz="2000" dirty="0">
                <a:latin typeface="Arial" charset="0"/>
              </a:rPr>
              <a:t> e </a:t>
            </a:r>
            <a:r>
              <a:rPr lang="it-IT" sz="2000" b="1" dirty="0" err="1">
                <a:latin typeface="Courier New" charset="0"/>
              </a:rPr>
              <a:t>OutputStreamWriter</a:t>
            </a:r>
            <a:r>
              <a:rPr lang="it-IT" sz="2000" b="1" dirty="0">
                <a:latin typeface="Courier New" charset="0"/>
              </a:rPr>
              <a:t> </a:t>
            </a:r>
            <a:r>
              <a:rPr lang="it-IT" sz="2000" dirty="0">
                <a:latin typeface="Arial" charset="0"/>
              </a:rPr>
              <a:t>sono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dirty="0">
                <a:latin typeface="Arial" charset="0"/>
              </a:rPr>
              <a:t>	anche detti </a:t>
            </a:r>
            <a:r>
              <a:rPr lang="ja-JP" altLang="it-IT" sz="2000" dirty="0">
                <a:latin typeface="Arial" charset="0"/>
              </a:rPr>
              <a:t>“</a:t>
            </a:r>
            <a:r>
              <a:rPr lang="it-IT" sz="2000" b="1" dirty="0">
                <a:latin typeface="Arial" charset="0"/>
              </a:rPr>
              <a:t>adattatori</a:t>
            </a:r>
            <a:r>
              <a:rPr lang="ja-JP" altLang="it-IT" sz="2000" dirty="0">
                <a:latin typeface="Arial" charset="0"/>
              </a:rPr>
              <a:t>“</a:t>
            </a:r>
            <a:r>
              <a:rPr lang="it-IT" sz="2000" dirty="0">
                <a:latin typeface="Arial" charset="0"/>
              </a:rPr>
              <a:t> perché vengono usati per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dirty="0">
                <a:latin typeface="Arial" charset="0"/>
              </a:rPr>
              <a:t>	convertire </a:t>
            </a:r>
            <a:r>
              <a:rPr lang="it-IT" sz="2000" dirty="0" err="1">
                <a:latin typeface="Arial" charset="0"/>
              </a:rPr>
              <a:t>Stream</a:t>
            </a:r>
            <a:r>
              <a:rPr lang="it-IT" sz="2000" dirty="0">
                <a:latin typeface="Arial" charset="0"/>
              </a:rPr>
              <a:t> </a:t>
            </a:r>
            <a:r>
              <a:rPr lang="it-IT" sz="2000" dirty="0">
                <a:latin typeface="Arial" charset="0"/>
                <a:sym typeface="Wingdings" charset="0"/>
              </a:rPr>
              <a:t></a:t>
            </a:r>
            <a:r>
              <a:rPr lang="it-IT" sz="2000" dirty="0">
                <a:latin typeface="Arial" charset="0"/>
              </a:rPr>
              <a:t> Reader / </a:t>
            </a:r>
            <a:r>
              <a:rPr lang="it-IT" sz="2000" dirty="0" err="1">
                <a:latin typeface="Arial" charset="0"/>
              </a:rPr>
              <a:t>Stream</a:t>
            </a:r>
            <a:r>
              <a:rPr lang="it-IT" sz="2000" dirty="0">
                <a:latin typeface="Arial" charset="0"/>
              </a:rPr>
              <a:t> </a:t>
            </a:r>
            <a:r>
              <a:rPr lang="it-IT" sz="2000" dirty="0">
                <a:latin typeface="Arial" charset="0"/>
                <a:sym typeface="Wingdings" charset="0"/>
              </a:rPr>
              <a:t></a:t>
            </a:r>
            <a:r>
              <a:rPr lang="it-IT" sz="2000" dirty="0">
                <a:latin typeface="Arial" charset="0"/>
              </a:rPr>
              <a:t> Writer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62878" y="122803"/>
            <a:ext cx="3544585" cy="1275259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3200" dirty="0" smtClean="0">
                <a:ea typeface="+mj-ea"/>
              </a:rPr>
              <a:t>Il pacchetto java.io</a:t>
            </a:r>
            <a:endParaRPr lang="it-IT" sz="3200" dirty="0" smtClean="0">
              <a:ea typeface="+mj-ea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2637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sz="2000" dirty="0">
                <a:latin typeface="Arial" charset="0"/>
              </a:rPr>
              <a:t>Flussi: sequenze di byte che viaggiano da una origine a una destinazione lungo un percorso di comunicazione.</a:t>
            </a:r>
          </a:p>
          <a:p>
            <a:pPr eaLnBrk="1" hangingPunct="1">
              <a:lnSpc>
                <a:spcPct val="90000"/>
              </a:lnSpc>
            </a:pPr>
            <a:endParaRPr lang="pt-BR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sz="2000" dirty="0">
                <a:latin typeface="Arial" charset="0"/>
              </a:rPr>
              <a:t>Il pacchetto </a:t>
            </a:r>
            <a:r>
              <a:rPr lang="pt-BR" sz="2000" b="1" dirty="0">
                <a:solidFill>
                  <a:srgbClr val="729A00"/>
                </a:solidFill>
                <a:latin typeface="Courier New" charset="0"/>
              </a:rPr>
              <a:t>java.io </a:t>
            </a:r>
            <a:r>
              <a:rPr lang="pt-BR" sz="2000" dirty="0">
                <a:latin typeface="Arial" charset="0"/>
              </a:rPr>
              <a:t>comprende le seguenti principali gerarchie di classi </a:t>
            </a:r>
            <a:endParaRPr lang="it-IT" sz="2000" dirty="0">
              <a:latin typeface="Arial" charset="0"/>
            </a:endParaRPr>
          </a:p>
        </p:txBody>
      </p:sp>
      <p:grpSp>
        <p:nvGrpSpPr>
          <p:cNvPr id="3076" name="Group 22"/>
          <p:cNvGrpSpPr>
            <a:grpSpLocks/>
          </p:cNvGrpSpPr>
          <p:nvPr/>
        </p:nvGrpSpPr>
        <p:grpSpPr bwMode="auto">
          <a:xfrm>
            <a:off x="179388" y="3970338"/>
            <a:ext cx="8855075" cy="2051050"/>
            <a:chOff x="113" y="2501"/>
            <a:chExt cx="5578" cy="1292"/>
          </a:xfrm>
        </p:grpSpPr>
        <p:sp>
          <p:nvSpPr>
            <p:cNvPr id="83973" name="Text Box 5"/>
            <p:cNvSpPr txBox="1">
              <a:spLocks noChangeArrowheads="1"/>
            </p:cNvSpPr>
            <p:nvPr/>
          </p:nvSpPr>
          <p:spPr bwMode="auto">
            <a:xfrm>
              <a:off x="204" y="2501"/>
              <a:ext cx="1178" cy="306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defRPr/>
              </a:pPr>
              <a:r>
                <a:rPr lang="pt-BR" sz="2400" b="0">
                  <a:latin typeface="StoneSerif SCIN SmBd v.1" pitchFamily="2" charset="0"/>
                  <a:ea typeface="+mn-ea"/>
                </a:rPr>
                <a:t>InputStream</a:t>
              </a:r>
              <a:endParaRPr lang="it-IT" sz="2400" b="0">
                <a:latin typeface="StoneSerif SCIN SmBd v.1" pitchFamily="2" charset="0"/>
                <a:ea typeface="+mn-ea"/>
              </a:endParaRPr>
            </a:p>
          </p:txBody>
        </p:sp>
        <p:sp>
          <p:nvSpPr>
            <p:cNvPr id="83974" name="Text Box 6"/>
            <p:cNvSpPr txBox="1">
              <a:spLocks noChangeArrowheads="1"/>
            </p:cNvSpPr>
            <p:nvPr/>
          </p:nvSpPr>
          <p:spPr bwMode="auto">
            <a:xfrm>
              <a:off x="1610" y="2501"/>
              <a:ext cx="1327" cy="306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CC00CC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defRPr/>
              </a:pPr>
              <a:r>
                <a:rPr lang="pt-BR" sz="2400" b="0">
                  <a:latin typeface="StoneSerif SCIN SmBd v.1" pitchFamily="2" charset="0"/>
                  <a:ea typeface="+mn-ea"/>
                </a:rPr>
                <a:t>OutputStream</a:t>
              </a:r>
              <a:endParaRPr lang="it-IT" sz="2400" b="0">
                <a:latin typeface="StoneSerif SCIN SmBd v.1" pitchFamily="2" charset="0"/>
                <a:ea typeface="+mn-ea"/>
              </a:endParaRPr>
            </a:p>
          </p:txBody>
        </p:sp>
        <p:sp>
          <p:nvSpPr>
            <p:cNvPr id="83978" name="Text Box 10"/>
            <p:cNvSpPr txBox="1">
              <a:spLocks noChangeArrowheads="1"/>
            </p:cNvSpPr>
            <p:nvPr/>
          </p:nvSpPr>
          <p:spPr bwMode="auto">
            <a:xfrm>
              <a:off x="3198" y="2501"/>
              <a:ext cx="763" cy="3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defRPr/>
              </a:pPr>
              <a:r>
                <a:rPr lang="pt-BR" sz="2400" b="0">
                  <a:latin typeface="StoneSerif SCIN SmBd v.1" pitchFamily="2" charset="0"/>
                  <a:ea typeface="+mn-ea"/>
                </a:rPr>
                <a:t>Reader</a:t>
              </a:r>
              <a:endParaRPr lang="it-IT" sz="2400" b="0">
                <a:latin typeface="StoneSerif SCIN SmBd v.1" pitchFamily="2" charset="0"/>
                <a:ea typeface="+mn-ea"/>
              </a:endParaRPr>
            </a:p>
          </p:txBody>
        </p:sp>
        <p:sp>
          <p:nvSpPr>
            <p:cNvPr id="83979" name="Text Box 11"/>
            <p:cNvSpPr txBox="1">
              <a:spLocks noChangeArrowheads="1"/>
            </p:cNvSpPr>
            <p:nvPr/>
          </p:nvSpPr>
          <p:spPr bwMode="auto">
            <a:xfrm>
              <a:off x="4697" y="2501"/>
              <a:ext cx="644" cy="306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CC00CC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defRPr/>
              </a:pPr>
              <a:r>
                <a:rPr lang="pt-BR" sz="2400" b="0">
                  <a:latin typeface="StoneSerif SCIN SmBd v.1" pitchFamily="2" charset="0"/>
                  <a:ea typeface="+mn-ea"/>
                </a:rPr>
                <a:t>Writer</a:t>
              </a:r>
              <a:endParaRPr lang="it-IT" sz="2400" b="0">
                <a:latin typeface="StoneSerif SCIN SmBd v.1" pitchFamily="2" charset="0"/>
                <a:ea typeface="+mn-ea"/>
              </a:endParaRPr>
            </a:p>
          </p:txBody>
        </p:sp>
        <p:sp>
          <p:nvSpPr>
            <p:cNvPr id="83986" name="AutoShape 18"/>
            <p:cNvSpPr>
              <a:spLocks noChangeArrowheads="1"/>
            </p:cNvSpPr>
            <p:nvPr/>
          </p:nvSpPr>
          <p:spPr bwMode="auto">
            <a:xfrm rot="10800000">
              <a:off x="113" y="2931"/>
              <a:ext cx="1360" cy="86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4314"/>
                    <a:invGamma/>
                    <a:alpha val="57001"/>
                  </a:schemeClr>
                </a:gs>
                <a:gs pos="100000">
                  <a:schemeClr val="accent1">
                    <a:alpha val="3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t-IT">
                <a:ea typeface="+mn-ea"/>
              </a:endParaRPr>
            </a:p>
          </p:txBody>
        </p:sp>
        <p:sp>
          <p:nvSpPr>
            <p:cNvPr id="83987" name="AutoShape 19"/>
            <p:cNvSpPr>
              <a:spLocks noChangeArrowheads="1"/>
            </p:cNvSpPr>
            <p:nvPr/>
          </p:nvSpPr>
          <p:spPr bwMode="auto">
            <a:xfrm rot="10800000">
              <a:off x="1519" y="2931"/>
              <a:ext cx="1360" cy="86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4314"/>
                    <a:invGamma/>
                    <a:alpha val="57001"/>
                  </a:schemeClr>
                </a:gs>
                <a:gs pos="100000">
                  <a:schemeClr val="accent1">
                    <a:alpha val="30000"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t-IT">
                <a:ea typeface="+mn-ea"/>
              </a:endParaRPr>
            </a:p>
          </p:txBody>
        </p:sp>
        <p:sp>
          <p:nvSpPr>
            <p:cNvPr id="83988" name="AutoShape 20"/>
            <p:cNvSpPr>
              <a:spLocks noChangeArrowheads="1"/>
            </p:cNvSpPr>
            <p:nvPr/>
          </p:nvSpPr>
          <p:spPr bwMode="auto">
            <a:xfrm rot="10800000">
              <a:off x="2925" y="2931"/>
              <a:ext cx="1360" cy="86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4314"/>
                    <a:invGamma/>
                    <a:alpha val="57001"/>
                  </a:schemeClr>
                </a:gs>
                <a:gs pos="100000">
                  <a:schemeClr val="accent1">
                    <a:alpha val="30000"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t-IT">
                <a:ea typeface="+mn-ea"/>
              </a:endParaRPr>
            </a:p>
          </p:txBody>
        </p:sp>
        <p:sp>
          <p:nvSpPr>
            <p:cNvPr id="83989" name="AutoShape 21"/>
            <p:cNvSpPr>
              <a:spLocks noChangeArrowheads="1"/>
            </p:cNvSpPr>
            <p:nvPr/>
          </p:nvSpPr>
          <p:spPr bwMode="auto">
            <a:xfrm rot="10800000">
              <a:off x="4331" y="2931"/>
              <a:ext cx="1360" cy="86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4314"/>
                    <a:invGamma/>
                    <a:alpha val="57001"/>
                  </a:schemeClr>
                </a:gs>
                <a:gs pos="100000">
                  <a:schemeClr val="accent1">
                    <a:alpha val="30000"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t-IT">
                <a:ea typeface="+mn-ea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Standard IN/OUT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2118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it-IT" sz="2000" dirty="0">
                <a:latin typeface="Arial" charset="0"/>
              </a:rPr>
              <a:t>Lettura da tastiera: si utilizza </a:t>
            </a:r>
            <a:r>
              <a:rPr lang="it-IT" sz="2000" b="1" dirty="0" err="1">
                <a:latin typeface="Courier New" charset="0"/>
              </a:rPr>
              <a:t>System.in</a:t>
            </a:r>
            <a:r>
              <a:rPr lang="it-IT" sz="2000" dirty="0">
                <a:latin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it-IT" sz="2000" b="1" dirty="0" err="1">
                <a:latin typeface="Courier New" charset="0"/>
              </a:rPr>
              <a:t>System.in</a:t>
            </a:r>
            <a:r>
              <a:rPr lang="it-IT" sz="2000" dirty="0">
                <a:latin typeface="Arial" charset="0"/>
              </a:rPr>
              <a:t>  è un </a:t>
            </a:r>
            <a:r>
              <a:rPr lang="it-IT" sz="2000" b="1" dirty="0" err="1">
                <a:solidFill>
                  <a:srgbClr val="333399"/>
                </a:solidFill>
                <a:latin typeface="Courier New" charset="0"/>
              </a:rPr>
              <a:t>InputStream</a:t>
            </a:r>
            <a:r>
              <a:rPr lang="it-IT" sz="2000" b="1" dirty="0">
                <a:solidFill>
                  <a:srgbClr val="333399"/>
                </a:solidFill>
                <a:latin typeface="Courier New" charset="0"/>
              </a:rPr>
              <a:t> </a:t>
            </a:r>
            <a:r>
              <a:rPr lang="it-IT" sz="2000" dirty="0">
                <a:latin typeface="Arial" charset="0"/>
              </a:rPr>
              <a:t>orientato al byte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2000" dirty="0">
                <a:latin typeface="Arial" charset="0"/>
              </a:rPr>
              <a:t>è agganciato alla tastiera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2000" dirty="0">
                <a:latin typeface="Arial" charset="0"/>
              </a:rPr>
              <a:t>consente la lettura di un solo carattere per volta</a:t>
            </a:r>
          </a:p>
          <a:p>
            <a:pPr lvl="1" eaLnBrk="1" hangingPunct="1">
              <a:lnSpc>
                <a:spcPct val="80000"/>
              </a:lnSpc>
            </a:pPr>
            <a:endParaRPr lang="it-IT" sz="20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 err="1">
                <a:latin typeface="Courier New" charset="0"/>
              </a:rPr>
              <a:t>InputStreamReader</a:t>
            </a:r>
            <a:r>
              <a:rPr lang="it-IT" sz="2000" b="1" dirty="0">
                <a:latin typeface="Courier New" charset="0"/>
              </a:rPr>
              <a:t> </a:t>
            </a:r>
            <a:r>
              <a:rPr lang="it-IT" sz="2000" b="1" dirty="0" err="1">
                <a:latin typeface="Courier New" charset="0"/>
              </a:rPr>
              <a:t>isr</a:t>
            </a:r>
            <a:r>
              <a:rPr lang="it-IT" sz="2000" b="1" dirty="0">
                <a:latin typeface="Courier New" charset="0"/>
              </a:rPr>
              <a:t> = new </a:t>
            </a:r>
            <a:r>
              <a:rPr lang="it-IT" sz="2000" b="1" dirty="0" err="1">
                <a:latin typeface="Courier New" charset="0"/>
              </a:rPr>
              <a:t>InputStreamReader</a:t>
            </a:r>
            <a:r>
              <a:rPr lang="it-IT" sz="2000" b="1" dirty="0">
                <a:latin typeface="Courier New" charset="0"/>
              </a:rPr>
              <a:t>(</a:t>
            </a:r>
            <a:r>
              <a:rPr lang="it-IT" sz="2000" b="1" dirty="0" err="1">
                <a:latin typeface="Courier New" charset="0"/>
              </a:rPr>
              <a:t>System.in</a:t>
            </a:r>
            <a:r>
              <a:rPr lang="it-IT" sz="2000" b="1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 err="1">
                <a:latin typeface="Courier New" charset="0"/>
              </a:rPr>
              <a:t>BufferedReader</a:t>
            </a:r>
            <a:r>
              <a:rPr lang="it-IT" sz="2000" b="1" dirty="0">
                <a:latin typeface="Courier New" charset="0"/>
              </a:rPr>
              <a:t> </a:t>
            </a:r>
            <a:r>
              <a:rPr lang="it-IT" sz="2000" b="1" dirty="0" err="1">
                <a:latin typeface="Courier New" charset="0"/>
              </a:rPr>
              <a:t>buff</a:t>
            </a:r>
            <a:r>
              <a:rPr lang="it-IT" sz="2000" b="1" dirty="0">
                <a:latin typeface="Courier New" charset="0"/>
              </a:rPr>
              <a:t> = new </a:t>
            </a:r>
            <a:r>
              <a:rPr lang="it-IT" sz="2000" b="1" dirty="0" err="1">
                <a:latin typeface="Courier New" charset="0"/>
              </a:rPr>
              <a:t>BufferedReader</a:t>
            </a:r>
            <a:r>
              <a:rPr lang="it-IT" sz="2000" b="1" dirty="0">
                <a:latin typeface="Courier New" charset="0"/>
              </a:rPr>
              <a:t>(</a:t>
            </a:r>
            <a:r>
              <a:rPr lang="it-IT" sz="2000" b="1" dirty="0" err="1">
                <a:latin typeface="Courier New" charset="0"/>
              </a:rPr>
              <a:t>isr</a:t>
            </a:r>
            <a:r>
              <a:rPr lang="it-IT" sz="2000" b="1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 err="1">
                <a:latin typeface="Courier New" charset="0"/>
              </a:rPr>
              <a:t>String</a:t>
            </a:r>
            <a:r>
              <a:rPr lang="it-IT" sz="2000" b="1" dirty="0">
                <a:latin typeface="Courier New" charset="0"/>
              </a:rPr>
              <a:t> l = </a:t>
            </a:r>
            <a:r>
              <a:rPr lang="it-IT" sz="2000" b="1" dirty="0" err="1">
                <a:latin typeface="Courier New" charset="0"/>
              </a:rPr>
              <a:t>buff.readLine</a:t>
            </a:r>
            <a:r>
              <a:rPr lang="it-IT" sz="2000" b="1" dirty="0">
                <a:latin typeface="Courier New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sz="2000" b="1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sz="2000" b="1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it-IT" sz="2000" dirty="0">
                <a:latin typeface="Arial" charset="0"/>
              </a:rPr>
              <a:t>Stampa a video: si utilizza </a:t>
            </a:r>
            <a:r>
              <a:rPr lang="it-IT" sz="2000" b="1" dirty="0" err="1">
                <a:latin typeface="Courier New" charset="0"/>
              </a:rPr>
              <a:t>System.out</a:t>
            </a:r>
            <a:r>
              <a:rPr lang="it-IT" sz="2000" dirty="0">
                <a:latin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it-IT" sz="2000" b="1" dirty="0" err="1">
                <a:latin typeface="Courier New" charset="0"/>
              </a:rPr>
              <a:t>System.out</a:t>
            </a:r>
            <a:r>
              <a:rPr lang="it-IT" sz="2000" dirty="0">
                <a:latin typeface="Arial" charset="0"/>
              </a:rPr>
              <a:t>  è un </a:t>
            </a:r>
            <a:r>
              <a:rPr lang="it-IT" sz="2000" b="1" dirty="0" err="1">
                <a:solidFill>
                  <a:srgbClr val="333399"/>
                </a:solidFill>
                <a:latin typeface="Courier New" charset="0"/>
              </a:rPr>
              <a:t>OutputStream</a:t>
            </a:r>
            <a:r>
              <a:rPr lang="it-IT" sz="2000" b="1" dirty="0">
                <a:solidFill>
                  <a:srgbClr val="333399"/>
                </a:solidFill>
                <a:latin typeface="Courier New" charset="0"/>
              </a:rPr>
              <a:t> </a:t>
            </a:r>
            <a:r>
              <a:rPr lang="it-IT" sz="2000" dirty="0">
                <a:latin typeface="Arial" charset="0"/>
              </a:rPr>
              <a:t>di base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2000" dirty="0">
                <a:latin typeface="Arial" charset="0"/>
              </a:rPr>
              <a:t>è agganciato al video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2000" dirty="0">
                <a:latin typeface="Arial" charset="0"/>
              </a:rPr>
              <a:t>consente la scrittura/stampa di primitivi, </a:t>
            </a:r>
            <a:r>
              <a:rPr lang="it-IT" sz="2000" dirty="0" err="1">
                <a:latin typeface="Arial" charset="0"/>
              </a:rPr>
              <a:t>String</a:t>
            </a:r>
            <a:r>
              <a:rPr lang="it-IT" sz="2000" dirty="0">
                <a:latin typeface="Arial" charset="0"/>
              </a:rPr>
              <a:t>, oggetti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sz="2000" dirty="0">
              <a:latin typeface="Arial" charset="0"/>
            </a:endParaRPr>
          </a:p>
        </p:txBody>
      </p:sp>
      <p:pic>
        <p:nvPicPr>
          <p:cNvPr id="21508" name="Picture 12" descr="MPj0178385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1700213"/>
            <a:ext cx="1944688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3" descr="msdos_sdcc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221163"/>
            <a:ext cx="2132012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Line 14"/>
          <p:cNvSpPr>
            <a:spLocks noChangeShapeType="1"/>
          </p:cNvSpPr>
          <p:nvPr/>
        </p:nvSpPr>
        <p:spPr bwMode="auto">
          <a:xfrm>
            <a:off x="395288" y="4149725"/>
            <a:ext cx="84978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Lettura stringhe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00213"/>
            <a:ext cx="8704263" cy="460851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dirty="0">
                <a:latin typeface="Arial" charset="0"/>
              </a:rPr>
              <a:t>Per </a:t>
            </a:r>
            <a:r>
              <a:rPr lang="it-IT" sz="2000" dirty="0">
                <a:solidFill>
                  <a:srgbClr val="729A00"/>
                </a:solidFill>
                <a:latin typeface="Arial" charset="0"/>
              </a:rPr>
              <a:t>leggere</a:t>
            </a:r>
            <a:r>
              <a:rPr lang="it-IT" sz="2000" dirty="0">
                <a:latin typeface="Arial" charset="0"/>
              </a:rPr>
              <a:t> una stringa da una sorgente, bisogna:</a:t>
            </a:r>
          </a:p>
          <a:p>
            <a:pPr eaLnBrk="1" hangingPunct="1">
              <a:lnSpc>
                <a:spcPct val="80000"/>
              </a:lnSpc>
            </a:pPr>
            <a:r>
              <a:rPr lang="it-IT" sz="2000" dirty="0">
                <a:latin typeface="Arial" charset="0"/>
              </a:rPr>
              <a:t>ottenere/creare lo </a:t>
            </a:r>
            <a:r>
              <a:rPr lang="it-IT" sz="2000" dirty="0" err="1">
                <a:latin typeface="Arial" charset="0"/>
              </a:rPr>
              <a:t>stream</a:t>
            </a:r>
            <a:r>
              <a:rPr lang="it-IT" sz="2000" dirty="0">
                <a:latin typeface="Arial" charset="0"/>
              </a:rPr>
              <a:t> base agganciato alla sorgente</a:t>
            </a:r>
          </a:p>
          <a:p>
            <a:pPr eaLnBrk="1" hangingPunct="1">
              <a:lnSpc>
                <a:spcPct val="80000"/>
              </a:lnSpc>
            </a:pPr>
            <a:r>
              <a:rPr lang="it-IT" sz="2000" dirty="0">
                <a:latin typeface="Arial" charset="0"/>
              </a:rPr>
              <a:t>filtrarlo con </a:t>
            </a:r>
            <a:r>
              <a:rPr lang="it-IT" sz="2000" b="1" dirty="0" err="1">
                <a:solidFill>
                  <a:srgbClr val="3333CC"/>
                </a:solidFill>
                <a:latin typeface="Courier New" charset="0"/>
              </a:rPr>
              <a:t>InputStreamReader</a:t>
            </a:r>
            <a:r>
              <a:rPr lang="it-IT" sz="2000" b="1" dirty="0">
                <a:latin typeface="Courier New" charset="0"/>
              </a:rPr>
              <a:t> (</a:t>
            </a:r>
            <a:r>
              <a:rPr lang="it-IT" sz="2000" dirty="0">
                <a:latin typeface="Arial" charset="0"/>
              </a:rPr>
              <a:t>ed eventualmente bufferizzarlo con</a:t>
            </a:r>
            <a:r>
              <a:rPr lang="it-IT" sz="2000" b="1" dirty="0">
                <a:latin typeface="Courier New" charset="0"/>
              </a:rPr>
              <a:t> </a:t>
            </a:r>
            <a:r>
              <a:rPr lang="it-IT" sz="2000" b="1" dirty="0" err="1">
                <a:latin typeface="Courier New" charset="0"/>
              </a:rPr>
              <a:t>BufferedReader</a:t>
            </a:r>
            <a:r>
              <a:rPr lang="it-IT" sz="2000" b="1" dirty="0">
                <a:latin typeface="Courier New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sz="20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Arial" charset="0"/>
              </a:rPr>
              <a:t>Esempio</a:t>
            </a:r>
            <a:r>
              <a:rPr lang="it-IT" sz="2000" dirty="0">
                <a:latin typeface="Arial" charset="0"/>
              </a:rPr>
              <a:t>: leggo una stringa da 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sz="20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 err="1">
                <a:latin typeface="Courier New" charset="0"/>
              </a:rPr>
              <a:t>InputStream</a:t>
            </a:r>
            <a:r>
              <a:rPr lang="it-IT" sz="2000" b="1" dirty="0">
                <a:latin typeface="Courier New" charset="0"/>
              </a:rPr>
              <a:t> </a:t>
            </a:r>
            <a:r>
              <a:rPr lang="it-IT" sz="2000" b="1" dirty="0" err="1">
                <a:latin typeface="Courier New" charset="0"/>
              </a:rPr>
              <a:t>stream</a:t>
            </a:r>
            <a:r>
              <a:rPr lang="it-IT" sz="2000" b="1" dirty="0">
                <a:latin typeface="Courier New" charset="0"/>
              </a:rPr>
              <a:t> = new </a:t>
            </a:r>
            <a:r>
              <a:rPr lang="it-IT" sz="2000" b="1" dirty="0" err="1">
                <a:latin typeface="Courier New" charset="0"/>
              </a:rPr>
              <a:t>FileInputStream</a:t>
            </a:r>
            <a:r>
              <a:rPr lang="it-IT" sz="2000" b="1" dirty="0">
                <a:latin typeface="Courier New" charset="0"/>
              </a:rPr>
              <a:t>(</a:t>
            </a:r>
            <a:r>
              <a:rPr lang="ja-JP" altLang="it-IT" sz="2000" b="1" dirty="0">
                <a:latin typeface="Courier New" charset="0"/>
              </a:rPr>
              <a:t>“</a:t>
            </a:r>
            <a:r>
              <a:rPr lang="it-IT" sz="2000" b="1" dirty="0">
                <a:latin typeface="Courier New" charset="0"/>
              </a:rPr>
              <a:t>nomeFile.txt</a:t>
            </a:r>
            <a:r>
              <a:rPr lang="ja-JP" altLang="it-IT" sz="2000" b="1" dirty="0">
                <a:latin typeface="Courier New" charset="0"/>
              </a:rPr>
              <a:t>”</a:t>
            </a:r>
            <a:r>
              <a:rPr lang="it-IT" sz="2000" b="1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 err="1">
                <a:solidFill>
                  <a:srgbClr val="3333CC"/>
                </a:solidFill>
                <a:latin typeface="Courier New" charset="0"/>
              </a:rPr>
              <a:t>InputStreamReader</a:t>
            </a:r>
            <a:r>
              <a:rPr lang="it-IT" sz="2000" b="1" dirty="0">
                <a:latin typeface="Courier New" charset="0"/>
              </a:rPr>
              <a:t> </a:t>
            </a:r>
            <a:r>
              <a:rPr lang="it-IT" sz="2000" b="1" dirty="0" err="1">
                <a:solidFill>
                  <a:srgbClr val="729A00"/>
                </a:solidFill>
                <a:latin typeface="Courier New" charset="0"/>
              </a:rPr>
              <a:t>isr</a:t>
            </a:r>
            <a:r>
              <a:rPr lang="it-IT" sz="2000" b="1" dirty="0">
                <a:latin typeface="Courier New" charset="0"/>
              </a:rPr>
              <a:t> = new </a:t>
            </a:r>
            <a:r>
              <a:rPr lang="it-IT" sz="2000" b="1" dirty="0" err="1">
                <a:solidFill>
                  <a:srgbClr val="3333CC"/>
                </a:solidFill>
                <a:latin typeface="Courier New" charset="0"/>
              </a:rPr>
              <a:t>InputStreamReader</a:t>
            </a:r>
            <a:r>
              <a:rPr lang="it-IT" sz="2000" b="1" dirty="0">
                <a:latin typeface="Courier New" charset="0"/>
              </a:rPr>
              <a:t>(</a:t>
            </a:r>
            <a:r>
              <a:rPr lang="it-IT" sz="2000" b="1" dirty="0" err="1">
                <a:latin typeface="Courier New" charset="0"/>
              </a:rPr>
              <a:t>stream</a:t>
            </a:r>
            <a:r>
              <a:rPr lang="it-IT" sz="2000" b="1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 err="1">
                <a:latin typeface="Courier New" charset="0"/>
              </a:rPr>
              <a:t>BufferedReader</a:t>
            </a:r>
            <a:r>
              <a:rPr lang="it-IT" sz="2000" b="1" dirty="0">
                <a:latin typeface="Courier New" charset="0"/>
              </a:rPr>
              <a:t> </a:t>
            </a:r>
            <a:r>
              <a:rPr lang="it-IT" sz="2000" b="1" dirty="0" err="1">
                <a:solidFill>
                  <a:srgbClr val="3366FF"/>
                </a:solidFill>
                <a:latin typeface="Courier New" charset="0"/>
              </a:rPr>
              <a:t>buff</a:t>
            </a:r>
            <a:r>
              <a:rPr lang="it-IT" sz="2000" b="1" dirty="0">
                <a:latin typeface="Courier New" charset="0"/>
              </a:rPr>
              <a:t> = new </a:t>
            </a:r>
            <a:r>
              <a:rPr lang="it-IT" sz="2000" b="1" dirty="0" err="1">
                <a:latin typeface="Courier New" charset="0"/>
              </a:rPr>
              <a:t>BufferedReader</a:t>
            </a:r>
            <a:r>
              <a:rPr lang="it-IT" sz="2000" b="1" dirty="0">
                <a:latin typeface="Courier New" charset="0"/>
              </a:rPr>
              <a:t>(</a:t>
            </a:r>
            <a:r>
              <a:rPr lang="it-IT" sz="2000" b="1" dirty="0" err="1">
                <a:solidFill>
                  <a:srgbClr val="729A00"/>
                </a:solidFill>
                <a:latin typeface="Courier New" charset="0"/>
              </a:rPr>
              <a:t>isr</a:t>
            </a:r>
            <a:r>
              <a:rPr lang="it-IT" sz="2000" b="1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 err="1">
                <a:latin typeface="Courier New" charset="0"/>
              </a:rPr>
              <a:t>String</a:t>
            </a:r>
            <a:r>
              <a:rPr lang="it-IT" sz="2000" b="1" dirty="0">
                <a:latin typeface="Courier New" charset="0"/>
              </a:rPr>
              <a:t> l = </a:t>
            </a:r>
            <a:r>
              <a:rPr lang="it-IT" sz="2000" b="1" dirty="0" err="1">
                <a:solidFill>
                  <a:srgbClr val="3366FF"/>
                </a:solidFill>
                <a:latin typeface="Courier New" charset="0"/>
              </a:rPr>
              <a:t>buff</a:t>
            </a:r>
            <a:r>
              <a:rPr lang="it-IT" sz="2000" b="1" dirty="0" err="1">
                <a:latin typeface="Courier New" charset="0"/>
              </a:rPr>
              <a:t>.readLine</a:t>
            </a:r>
            <a:r>
              <a:rPr lang="it-IT" sz="2000" b="1" dirty="0">
                <a:latin typeface="Courier New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sz="2000" b="1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dirty="0">
                <a:latin typeface="Arial" charset="0"/>
              </a:rPr>
              <a:t>Nota: </a:t>
            </a:r>
            <a:r>
              <a:rPr lang="it-IT" sz="2000" b="1" dirty="0" err="1">
                <a:latin typeface="Courier New" charset="0"/>
              </a:rPr>
              <a:t>readLine</a:t>
            </a:r>
            <a:r>
              <a:rPr lang="it-IT" sz="2000" dirty="0">
                <a:latin typeface="Arial" charset="0"/>
              </a:rPr>
              <a:t>() è un metodo di  </a:t>
            </a:r>
            <a:r>
              <a:rPr lang="it-IT" sz="2000" b="1" dirty="0" err="1">
                <a:latin typeface="Courier New" charset="0"/>
              </a:rPr>
              <a:t>DataInputStream</a:t>
            </a:r>
            <a:r>
              <a:rPr lang="it-IT" sz="2000" dirty="0">
                <a:latin typeface="Arial" charset="0"/>
              </a:rPr>
              <a:t>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dirty="0">
                <a:latin typeface="Arial" charset="0"/>
              </a:rPr>
              <a:t>ma qui usiamo quello di </a:t>
            </a:r>
            <a:r>
              <a:rPr lang="it-IT" sz="2000" b="1" dirty="0" err="1">
                <a:latin typeface="Courier New" charset="0"/>
              </a:rPr>
              <a:t>BufferedReader</a:t>
            </a:r>
            <a:endParaRPr lang="it-IT" sz="2000" dirty="0"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Lo Scanner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sz="2000" dirty="0">
                <a:latin typeface="Arial" charset="0"/>
              </a:rPr>
              <a:t>Un oggetto di tipo </a:t>
            </a:r>
            <a:r>
              <a:rPr lang="it-IT" sz="2000" b="1" dirty="0" err="1">
                <a:latin typeface="Courier New" charset="0"/>
              </a:rPr>
              <a:t>java.util.Scanner</a:t>
            </a:r>
            <a:r>
              <a:rPr lang="it-IT" sz="2000" dirty="0">
                <a:latin typeface="Arial" charset="0"/>
              </a:rPr>
              <a:t> (disponibile da JDK 1.5) non è uno </a:t>
            </a:r>
            <a:r>
              <a:rPr lang="it-IT" sz="2000" dirty="0" err="1">
                <a:latin typeface="Arial" charset="0"/>
              </a:rPr>
              <a:t>stream</a:t>
            </a:r>
            <a:r>
              <a:rPr lang="it-IT" sz="2000" dirty="0">
                <a:latin typeface="Arial" charset="0"/>
              </a:rPr>
              <a:t>, ma permette di scorrere un testo ed estrarre tipi primitivi e stringhe</a:t>
            </a:r>
          </a:p>
          <a:p>
            <a:pPr eaLnBrk="1" hangingPunct="1"/>
            <a:r>
              <a:rPr lang="it-IT" sz="2000" dirty="0">
                <a:latin typeface="Arial" charset="0"/>
              </a:rPr>
              <a:t>Lo Scanner spezza l</a:t>
            </a:r>
            <a:r>
              <a:rPr lang="ja-JP" altLang="it-IT" sz="2000" dirty="0">
                <a:latin typeface="Arial" charset="0"/>
              </a:rPr>
              <a:t>’</a:t>
            </a:r>
            <a:r>
              <a:rPr lang="it-IT" sz="2000" dirty="0">
                <a:latin typeface="Arial" charset="0"/>
              </a:rPr>
              <a:t>input in </a:t>
            </a:r>
            <a:r>
              <a:rPr lang="it-IT" sz="2000" dirty="0" err="1">
                <a:latin typeface="Arial" charset="0"/>
              </a:rPr>
              <a:t>token</a:t>
            </a:r>
            <a:r>
              <a:rPr lang="it-IT" sz="2000" dirty="0">
                <a:latin typeface="Arial" charset="0"/>
              </a:rPr>
              <a:t> usando un delimitatore: per default è lo spazio bianco.</a:t>
            </a:r>
          </a:p>
          <a:p>
            <a:pPr eaLnBrk="1" hangingPunct="1"/>
            <a:endParaRPr lang="it-IT" sz="2000" dirty="0">
              <a:latin typeface="Arial" charset="0"/>
            </a:endParaRPr>
          </a:p>
          <a:p>
            <a:pPr eaLnBrk="1" hangingPunct="1"/>
            <a:r>
              <a:rPr lang="it-IT" sz="2000" dirty="0">
                <a:latin typeface="Arial" charset="0"/>
              </a:rPr>
              <a:t>E</a:t>
            </a:r>
            <a:r>
              <a:rPr lang="ja-JP" altLang="it-IT" sz="2000" dirty="0">
                <a:latin typeface="Arial" charset="0"/>
              </a:rPr>
              <a:t>’</a:t>
            </a:r>
            <a:r>
              <a:rPr lang="it-IT" sz="2000" dirty="0">
                <a:latin typeface="Arial" charset="0"/>
              </a:rPr>
              <a:t> possibile usare uno Scanner per leggere </a:t>
            </a:r>
          </a:p>
          <a:p>
            <a:pPr eaLnBrk="1" hangingPunct="1">
              <a:buFontTx/>
              <a:buNone/>
            </a:pPr>
            <a:r>
              <a:rPr lang="it-IT" sz="2000" dirty="0">
                <a:latin typeface="Arial" charset="0"/>
              </a:rPr>
              <a:t>	da file di testo con varie modalità:</a:t>
            </a:r>
          </a:p>
          <a:p>
            <a:pPr lvl="1" eaLnBrk="1" hangingPunct="1"/>
            <a:r>
              <a:rPr lang="it-IT" sz="2000" dirty="0">
                <a:latin typeface="Arial" charset="0"/>
              </a:rPr>
              <a:t>Singole parole</a:t>
            </a:r>
          </a:p>
          <a:p>
            <a:pPr lvl="1" eaLnBrk="1" hangingPunct="1"/>
            <a:r>
              <a:rPr lang="it-IT" sz="2000" dirty="0">
                <a:latin typeface="Arial" charset="0"/>
              </a:rPr>
              <a:t>Singole righe</a:t>
            </a:r>
          </a:p>
          <a:p>
            <a:pPr lvl="1" eaLnBrk="1" hangingPunct="1"/>
            <a:r>
              <a:rPr lang="it-IT" sz="2000" dirty="0">
                <a:latin typeface="Arial" charset="0"/>
              </a:rPr>
              <a:t>Intero file</a:t>
            </a:r>
          </a:p>
        </p:txBody>
      </p:sp>
      <p:pic>
        <p:nvPicPr>
          <p:cNvPr id="23556" name="Picture 4" descr="scann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437063"/>
            <a:ext cx="1944687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Scanner su </a:t>
            </a:r>
            <a:r>
              <a:rPr lang="it-IT" sz="320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String</a:t>
            </a:r>
            <a:endParaRPr lang="it-IT" sz="32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24579" name="Segnaposto contenuto 2"/>
          <p:cNvSpPr>
            <a:spLocks noGrp="1"/>
          </p:cNvSpPr>
          <p:nvPr>
            <p:ph idx="1"/>
          </p:nvPr>
        </p:nvSpPr>
        <p:spPr>
          <a:xfrm>
            <a:off x="457201" y="1196752"/>
            <a:ext cx="8229600" cy="4757738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it-IT" sz="2000" dirty="0">
                <a:latin typeface="Arial" charset="0"/>
              </a:rPr>
              <a:t>Esempio: Vogliamo contare il numero di parole che compone la stringa</a:t>
            </a:r>
          </a:p>
          <a:p>
            <a:pPr eaLnBrk="1" hangingPunct="1">
              <a:buFontTx/>
              <a:buNone/>
            </a:pPr>
            <a:r>
              <a:rPr lang="it-IT" sz="2000" dirty="0">
                <a:latin typeface="Arial" charset="0"/>
              </a:rPr>
              <a:t>assegnata</a:t>
            </a:r>
          </a:p>
          <a:p>
            <a:pPr eaLnBrk="1" hangingPunct="1">
              <a:buFontTx/>
              <a:buNone/>
            </a:pPr>
            <a:endParaRPr lang="it-IT" sz="2000" b="1" dirty="0">
              <a:latin typeface="Courier New" charset="0"/>
              <a:cs typeface="Courier New" charset="0"/>
            </a:endParaRPr>
          </a:p>
          <a:p>
            <a:pPr eaLnBrk="1" hangingPunct="1">
              <a:buFontTx/>
              <a:buNone/>
            </a:pPr>
            <a:r>
              <a:rPr lang="it-IT" sz="2000" b="1" dirty="0" err="1">
                <a:latin typeface="Courier New" charset="0"/>
                <a:cs typeface="Courier New" charset="0"/>
              </a:rPr>
              <a:t>String</a:t>
            </a:r>
            <a:r>
              <a:rPr lang="it-IT" sz="2000" b="1" dirty="0">
                <a:latin typeface="Courier New" charset="0"/>
                <a:cs typeface="Courier New" charset="0"/>
              </a:rPr>
              <a:t> s =</a:t>
            </a:r>
            <a:r>
              <a:rPr lang="ja-JP" altLang="it-IT" sz="2000" b="1" dirty="0">
                <a:latin typeface="Courier New" charset="0"/>
                <a:cs typeface="Courier New" charset="0"/>
              </a:rPr>
              <a:t>“</a:t>
            </a:r>
            <a:r>
              <a:rPr lang="it-IT" sz="2000" b="1" dirty="0" err="1">
                <a:latin typeface="Courier New" charset="0"/>
                <a:cs typeface="Courier New" charset="0"/>
              </a:rPr>
              <a:t>Guarda:oggi</a:t>
            </a:r>
            <a:r>
              <a:rPr lang="it-IT" sz="2000" b="1" dirty="0">
                <a:latin typeface="Courier New" charset="0"/>
                <a:cs typeface="Courier New" charset="0"/>
              </a:rPr>
              <a:t> è una bella giornata! Meno male…</a:t>
            </a:r>
            <a:r>
              <a:rPr lang="ja-JP" altLang="it-IT" sz="2000" b="1" dirty="0">
                <a:latin typeface="Courier New" charset="0"/>
                <a:cs typeface="Courier New" charset="0"/>
              </a:rPr>
              <a:t>”</a:t>
            </a:r>
            <a:r>
              <a:rPr lang="it-IT" sz="20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it-IT" sz="2000" b="1" dirty="0">
                <a:latin typeface="Courier New" charset="0"/>
                <a:cs typeface="Courier New" charset="0"/>
              </a:rPr>
              <a:t>Scanner sc = new Scanner(s);</a:t>
            </a:r>
          </a:p>
          <a:p>
            <a:pPr eaLnBrk="1" hangingPunct="1">
              <a:buFontTx/>
              <a:buNone/>
            </a:pPr>
            <a:r>
              <a:rPr lang="it-IT" sz="2000" b="1" dirty="0">
                <a:latin typeface="Courier New" charset="0"/>
                <a:cs typeface="Courier New" charset="0"/>
              </a:rPr>
              <a:t>sc = </a:t>
            </a:r>
            <a:r>
              <a:rPr lang="it-IT" sz="2000" b="1" dirty="0" err="1">
                <a:latin typeface="Courier New" charset="0"/>
                <a:cs typeface="Courier New" charset="0"/>
              </a:rPr>
              <a:t>sc.useDelimiter</a:t>
            </a:r>
            <a:r>
              <a:rPr lang="it-IT" sz="2000" b="1" dirty="0">
                <a:latin typeface="Courier New" charset="0"/>
                <a:cs typeface="Courier New" charset="0"/>
              </a:rPr>
              <a:t>("</a:t>
            </a:r>
            <a:r>
              <a:rPr lang="it-IT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[</a:t>
            </a:r>
            <a:r>
              <a:rPr lang="it-IT" sz="2000" b="1" dirty="0">
                <a:latin typeface="Courier New" charset="0"/>
                <a:cs typeface="Courier New" charset="0"/>
              </a:rPr>
              <a:t> .:!</a:t>
            </a:r>
            <a:r>
              <a:rPr lang="it-IT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]+</a:t>
            </a:r>
            <a:r>
              <a:rPr lang="it-IT" sz="2000" b="1" dirty="0">
                <a:latin typeface="Courier New" charset="0"/>
                <a:cs typeface="Courier New" charset="0"/>
              </a:rPr>
              <a:t>");</a:t>
            </a:r>
          </a:p>
          <a:p>
            <a:pPr eaLnBrk="1" hangingPunct="1">
              <a:buFontTx/>
              <a:buNone/>
            </a:pPr>
            <a:r>
              <a:rPr lang="it-IT" sz="2000" b="1" dirty="0" err="1">
                <a:latin typeface="Courier New" charset="0"/>
                <a:cs typeface="Courier New" charset="0"/>
              </a:rPr>
              <a:t>int</a:t>
            </a:r>
            <a:r>
              <a:rPr lang="it-IT" sz="2000" b="1" dirty="0">
                <a:latin typeface="Courier New" charset="0"/>
                <a:cs typeface="Courier New" charset="0"/>
              </a:rPr>
              <a:t> k = 0;</a:t>
            </a:r>
          </a:p>
          <a:p>
            <a:pPr eaLnBrk="1" hangingPunct="1">
              <a:buFontTx/>
              <a:buNone/>
            </a:pPr>
            <a:r>
              <a:rPr lang="it-IT" sz="2000" b="1" dirty="0" err="1">
                <a:latin typeface="Courier New" charset="0"/>
                <a:cs typeface="Courier New" charset="0"/>
              </a:rPr>
              <a:t>while</a:t>
            </a:r>
            <a:r>
              <a:rPr lang="it-IT" sz="2000" b="1" dirty="0">
                <a:latin typeface="Courier New" charset="0"/>
                <a:cs typeface="Courier New" charset="0"/>
              </a:rPr>
              <a:t>(</a:t>
            </a:r>
            <a:r>
              <a:rPr lang="it-IT" sz="2000" b="1" dirty="0" err="1">
                <a:latin typeface="Courier New" charset="0"/>
                <a:cs typeface="Courier New" charset="0"/>
              </a:rPr>
              <a:t>sc.hasNext</a:t>
            </a:r>
            <a:r>
              <a:rPr lang="it-IT" sz="2000" b="1" dirty="0">
                <a:latin typeface="Courier New" charset="0"/>
                <a:cs typeface="Courier New" charset="0"/>
              </a:rPr>
              <a:t>()){</a:t>
            </a:r>
          </a:p>
          <a:p>
            <a:pPr eaLnBrk="1" hangingPunct="1">
              <a:buFontTx/>
              <a:buNone/>
            </a:pPr>
            <a:r>
              <a:rPr lang="it-IT" sz="2000" b="1" dirty="0">
                <a:latin typeface="Courier New" charset="0"/>
                <a:cs typeface="Courier New" charset="0"/>
              </a:rPr>
              <a:t>	</a:t>
            </a:r>
            <a:r>
              <a:rPr lang="it-IT" sz="2000" b="1" dirty="0" err="1">
                <a:latin typeface="Courier New" charset="0"/>
                <a:cs typeface="Courier New" charset="0"/>
              </a:rPr>
              <a:t>String</a:t>
            </a:r>
            <a:r>
              <a:rPr lang="it-IT" sz="2000" b="1" dirty="0">
                <a:latin typeface="Courier New" charset="0"/>
                <a:cs typeface="Courier New" charset="0"/>
              </a:rPr>
              <a:t> </a:t>
            </a:r>
            <a:r>
              <a:rPr lang="it-IT" sz="2000" b="1" dirty="0" err="1">
                <a:latin typeface="Courier New" charset="0"/>
                <a:cs typeface="Courier New" charset="0"/>
              </a:rPr>
              <a:t>ss</a:t>
            </a:r>
            <a:r>
              <a:rPr lang="it-IT" sz="2000" b="1" dirty="0">
                <a:latin typeface="Courier New" charset="0"/>
                <a:cs typeface="Courier New" charset="0"/>
              </a:rPr>
              <a:t> = (</a:t>
            </a:r>
            <a:r>
              <a:rPr lang="it-IT" sz="2000" b="1" dirty="0" err="1">
                <a:latin typeface="Courier New" charset="0"/>
                <a:cs typeface="Courier New" charset="0"/>
              </a:rPr>
              <a:t>String</a:t>
            </a:r>
            <a:r>
              <a:rPr lang="it-IT" sz="2000" b="1" dirty="0">
                <a:latin typeface="Courier New" charset="0"/>
                <a:cs typeface="Courier New" charset="0"/>
              </a:rPr>
              <a:t>)</a:t>
            </a:r>
            <a:r>
              <a:rPr lang="it-IT" sz="2000" b="1" dirty="0" err="1">
                <a:latin typeface="Courier New" charset="0"/>
                <a:cs typeface="Courier New" charset="0"/>
              </a:rPr>
              <a:t>sc.next</a:t>
            </a:r>
            <a:r>
              <a:rPr lang="it-IT" sz="2000" b="1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it-IT" sz="2000" b="1" dirty="0">
                <a:latin typeface="Courier New" charset="0"/>
                <a:cs typeface="Courier New" charset="0"/>
              </a:rPr>
              <a:t>	k++;  </a:t>
            </a:r>
          </a:p>
          <a:p>
            <a:pPr eaLnBrk="1" hangingPunct="1">
              <a:buFontTx/>
              <a:buNone/>
            </a:pPr>
            <a:r>
              <a:rPr lang="it-IT" sz="2000" b="1" dirty="0">
                <a:latin typeface="Courier New" charset="0"/>
                <a:cs typeface="Courier New" charset="0"/>
              </a:rPr>
              <a:t>	</a:t>
            </a:r>
            <a:r>
              <a:rPr lang="it-IT" sz="2000" b="1" dirty="0" err="1">
                <a:latin typeface="Courier New" charset="0"/>
                <a:cs typeface="Courier New" charset="0"/>
              </a:rPr>
              <a:t>System.out.println</a:t>
            </a:r>
            <a:r>
              <a:rPr lang="it-IT" sz="2000" b="1" dirty="0">
                <a:latin typeface="Courier New" charset="0"/>
                <a:cs typeface="Courier New" charset="0"/>
              </a:rPr>
              <a:t>(k+ " parola: " +</a:t>
            </a:r>
            <a:r>
              <a:rPr lang="it-IT" sz="2000" b="1" dirty="0" err="1">
                <a:latin typeface="Courier New" charset="0"/>
                <a:cs typeface="Courier New" charset="0"/>
              </a:rPr>
              <a:t>ss</a:t>
            </a:r>
            <a:r>
              <a:rPr lang="it-IT" sz="20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it-IT" sz="2000" b="1" dirty="0">
                <a:latin typeface="Courier New" charset="0"/>
                <a:cs typeface="Courier New" charset="0"/>
              </a:rPr>
              <a:t>} </a:t>
            </a:r>
          </a:p>
          <a:p>
            <a:pPr eaLnBrk="1" hangingPunct="1">
              <a:buFontTx/>
              <a:buNone/>
            </a:pPr>
            <a:r>
              <a:rPr lang="it-IT" sz="2000" dirty="0">
                <a:latin typeface="Arial" charset="0"/>
              </a:rPr>
              <a:t>Il metodo </a:t>
            </a:r>
            <a:r>
              <a:rPr lang="it-IT" sz="2000" b="1" dirty="0" err="1">
                <a:latin typeface="Courier New" charset="0"/>
                <a:cs typeface="Courier New" charset="0"/>
              </a:rPr>
              <a:t>useDelimiter</a:t>
            </a:r>
            <a:r>
              <a:rPr lang="it-IT" sz="2000" b="1" dirty="0">
                <a:latin typeface="Courier New" charset="0"/>
                <a:cs typeface="Courier New" charset="0"/>
              </a:rPr>
              <a:t>()</a:t>
            </a:r>
            <a:r>
              <a:rPr lang="it-IT" sz="2000" dirty="0">
                <a:latin typeface="Arial" charset="0"/>
              </a:rPr>
              <a:t>consente di inserire un</a:t>
            </a:r>
            <a:r>
              <a:rPr lang="ja-JP" altLang="it-IT" sz="2000" dirty="0">
                <a:latin typeface="Arial" charset="0"/>
              </a:rPr>
              <a:t>’</a:t>
            </a:r>
            <a:r>
              <a:rPr lang="it-IT" sz="2000" dirty="0">
                <a:latin typeface="Arial" charset="0"/>
              </a:rPr>
              <a:t>espressione regolare come</a:t>
            </a:r>
          </a:p>
          <a:p>
            <a:pPr eaLnBrk="1" hangingPunct="1">
              <a:buFontTx/>
              <a:buNone/>
            </a:pPr>
            <a:r>
              <a:rPr lang="it-IT" sz="2000" dirty="0">
                <a:latin typeface="Arial" charset="0"/>
              </a:rPr>
              <a:t>pattern di delimitatori </a:t>
            </a:r>
          </a:p>
          <a:p>
            <a:pPr eaLnBrk="1" hangingPunct="1">
              <a:buFontTx/>
              <a:buNone/>
            </a:pPr>
            <a:endParaRPr lang="it-IT" sz="2000" b="1" dirty="0">
              <a:latin typeface="Courier New" charset="0"/>
              <a:cs typeface="Courier New" charset="0"/>
            </a:endParaRPr>
          </a:p>
        </p:txBody>
      </p:sp>
      <p:sp>
        <p:nvSpPr>
          <p:cNvPr id="5" name="Rettangolo arrotondato 4"/>
          <p:cNvSpPr/>
          <p:nvPr/>
        </p:nvSpPr>
        <p:spPr bwMode="auto">
          <a:xfrm>
            <a:off x="5857875" y="4000500"/>
            <a:ext cx="2643188" cy="6429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it-IT" sz="1600" b="0" dirty="0">
                <a:latin typeface="+mn-lt"/>
                <a:ea typeface="+mn-ea"/>
              </a:rPr>
              <a:t>- Ciclo sui </a:t>
            </a:r>
            <a:r>
              <a:rPr lang="it-IT" sz="1600" b="0" dirty="0" err="1">
                <a:latin typeface="+mn-lt"/>
                <a:ea typeface="+mn-ea"/>
              </a:rPr>
              <a:t>token</a:t>
            </a:r>
            <a:endParaRPr lang="it-IT" sz="1600" b="0" dirty="0">
              <a:latin typeface="+mn-lt"/>
              <a:ea typeface="+mn-ea"/>
            </a:endParaRPr>
          </a:p>
          <a:p>
            <a:pPr>
              <a:defRPr/>
            </a:pPr>
            <a:r>
              <a:rPr lang="it-IT" sz="1600" b="0" dirty="0">
                <a:latin typeface="+mn-lt"/>
                <a:ea typeface="+mn-ea"/>
              </a:rPr>
              <a:t>- Recupero il </a:t>
            </a:r>
            <a:r>
              <a:rPr lang="it-IT" sz="1600" b="0" dirty="0" err="1">
                <a:latin typeface="+mn-lt"/>
                <a:ea typeface="+mn-ea"/>
              </a:rPr>
              <a:t>token</a:t>
            </a:r>
            <a:endParaRPr lang="it-IT" sz="1600" b="0" dirty="0">
              <a:latin typeface="+mn-lt"/>
              <a:ea typeface="+mn-ea"/>
            </a:endParaRPr>
          </a:p>
        </p:txBody>
      </p:sp>
      <p:sp>
        <p:nvSpPr>
          <p:cNvPr id="6" name="Rettangolo arrotondato 5"/>
          <p:cNvSpPr/>
          <p:nvPr/>
        </p:nvSpPr>
        <p:spPr bwMode="auto">
          <a:xfrm>
            <a:off x="6643687" y="4831508"/>
            <a:ext cx="2428875" cy="35718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it-IT" sz="1600" b="0" dirty="0">
                <a:latin typeface="+mn-lt"/>
                <a:ea typeface="+mn-ea"/>
              </a:rPr>
              <a:t>- Visualizzo il </a:t>
            </a:r>
            <a:r>
              <a:rPr lang="it-IT" sz="1600" b="0" dirty="0" err="1">
                <a:latin typeface="+mn-lt"/>
                <a:ea typeface="+mn-ea"/>
              </a:rPr>
              <a:t>token</a:t>
            </a:r>
            <a:endParaRPr lang="it-IT" sz="1600" b="0" dirty="0">
              <a:latin typeface="+mn-lt"/>
              <a:ea typeface="+mn-ea"/>
            </a:endParaRPr>
          </a:p>
        </p:txBody>
      </p:sp>
      <p:pic>
        <p:nvPicPr>
          <p:cNvPr id="24582" name="Picture 4" descr="scann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21431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tangolo arrotondato 8"/>
          <p:cNvSpPr/>
          <p:nvPr/>
        </p:nvSpPr>
        <p:spPr bwMode="auto">
          <a:xfrm>
            <a:off x="5857875" y="3000375"/>
            <a:ext cx="2643188" cy="85725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it-IT" sz="1600" b="0" dirty="0">
                <a:latin typeface="+mn-lt"/>
                <a:ea typeface="+mn-ea"/>
              </a:rPr>
              <a:t>- Creo lo scanner da stringa</a:t>
            </a:r>
          </a:p>
          <a:p>
            <a:pPr>
              <a:buFontTx/>
              <a:buChar char="-"/>
              <a:defRPr/>
            </a:pPr>
            <a:r>
              <a:rPr lang="it-IT" sz="1600" b="0" dirty="0">
                <a:latin typeface="+mn-lt"/>
                <a:ea typeface="+mn-ea"/>
              </a:rPr>
              <a:t> Imposto i delimitatori </a:t>
            </a:r>
          </a:p>
          <a:p>
            <a:pPr>
              <a:defRPr/>
            </a:pPr>
            <a:r>
              <a:rPr lang="it-IT" sz="1600" b="0" dirty="0">
                <a:latin typeface="+mn-lt"/>
                <a:ea typeface="+mn-ea"/>
              </a:rPr>
              <a:t>  con [</a:t>
            </a:r>
            <a:r>
              <a:rPr lang="it-IT" sz="1600" b="0" dirty="0" err="1">
                <a:latin typeface="+mn-lt"/>
                <a:ea typeface="+mn-ea"/>
              </a:rPr>
              <a:t>xxx</a:t>
            </a:r>
            <a:r>
              <a:rPr lang="it-IT" sz="1600" b="0" dirty="0">
                <a:latin typeface="+mn-lt"/>
                <a:ea typeface="+mn-ea"/>
              </a:rPr>
              <a:t>]+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Scanner su File</a:t>
            </a:r>
          </a:p>
        </p:txBody>
      </p:sp>
      <p:sp>
        <p:nvSpPr>
          <p:cNvPr id="2560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it-IT" sz="2000" dirty="0">
                <a:latin typeface="Arial" charset="0"/>
              </a:rPr>
              <a:t>Esempio: Vogliamo contare il numero di parole che</a:t>
            </a:r>
          </a:p>
          <a:p>
            <a:pPr eaLnBrk="1" hangingPunct="1">
              <a:buFontTx/>
              <a:buNone/>
            </a:pPr>
            <a:r>
              <a:rPr lang="it-IT" sz="2000" dirty="0">
                <a:latin typeface="Arial" charset="0"/>
              </a:rPr>
              <a:t>compongono il file di testo assegnato</a:t>
            </a:r>
          </a:p>
          <a:p>
            <a:pPr eaLnBrk="1" hangingPunct="1">
              <a:buFontTx/>
              <a:buNone/>
            </a:pPr>
            <a:endParaRPr lang="it-IT" sz="2000" b="1" dirty="0">
              <a:latin typeface="Courier New" charset="0"/>
              <a:cs typeface="Courier New" charset="0"/>
            </a:endParaRPr>
          </a:p>
          <a:p>
            <a:pPr eaLnBrk="1" hangingPunct="1">
              <a:buFontTx/>
              <a:buNone/>
            </a:pPr>
            <a:r>
              <a:rPr lang="it-IT" sz="2000" b="1" dirty="0" err="1">
                <a:latin typeface="Courier New" charset="0"/>
                <a:cs typeface="Courier New" charset="0"/>
              </a:rPr>
              <a:t>FileReader</a:t>
            </a:r>
            <a:r>
              <a:rPr lang="it-IT" sz="2000" b="1" dirty="0">
                <a:latin typeface="Courier New" charset="0"/>
                <a:cs typeface="Courier New" charset="0"/>
              </a:rPr>
              <a:t> file = new </a:t>
            </a:r>
            <a:r>
              <a:rPr lang="it-IT" sz="2000" b="1" dirty="0" err="1">
                <a:latin typeface="Courier New" charset="0"/>
                <a:cs typeface="Courier New" charset="0"/>
              </a:rPr>
              <a:t>FileReader</a:t>
            </a:r>
            <a:r>
              <a:rPr lang="it-IT" sz="2000" b="1" dirty="0">
                <a:latin typeface="Courier New" charset="0"/>
                <a:cs typeface="Courier New" charset="0"/>
              </a:rPr>
              <a:t>("nomeFile.txt");</a:t>
            </a:r>
          </a:p>
          <a:p>
            <a:pPr eaLnBrk="1" hangingPunct="1">
              <a:buFontTx/>
              <a:buNone/>
            </a:pPr>
            <a:r>
              <a:rPr lang="it-IT" sz="2000" b="1" dirty="0">
                <a:latin typeface="Courier New" charset="0"/>
                <a:cs typeface="Courier New" charset="0"/>
              </a:rPr>
              <a:t>Scanner sc = new Scanner(file);</a:t>
            </a:r>
          </a:p>
          <a:p>
            <a:pPr eaLnBrk="1" hangingPunct="1">
              <a:buFontTx/>
              <a:buNone/>
            </a:pPr>
            <a:r>
              <a:rPr lang="it-IT" sz="2000" b="1" dirty="0">
                <a:latin typeface="Courier New" charset="0"/>
                <a:cs typeface="Courier New" charset="0"/>
              </a:rPr>
              <a:t>sc = </a:t>
            </a:r>
            <a:r>
              <a:rPr lang="it-IT" sz="2000" b="1" dirty="0" err="1">
                <a:latin typeface="Courier New" charset="0"/>
                <a:cs typeface="Courier New" charset="0"/>
              </a:rPr>
              <a:t>sc.useDelimiter</a:t>
            </a:r>
            <a:r>
              <a:rPr lang="it-IT" sz="2000" b="1" dirty="0">
                <a:latin typeface="Courier New" charset="0"/>
                <a:cs typeface="Courier New" charset="0"/>
              </a:rPr>
              <a:t>("</a:t>
            </a:r>
            <a:r>
              <a:rPr lang="it-IT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[</a:t>
            </a:r>
            <a:r>
              <a:rPr lang="it-IT" sz="2000" b="1" dirty="0">
                <a:latin typeface="Courier New" charset="0"/>
                <a:cs typeface="Courier New" charset="0"/>
              </a:rPr>
              <a:t> .,:;!?~()-\</a:t>
            </a:r>
            <a:r>
              <a:rPr lang="ja-JP" altLang="it-IT" sz="2000" b="1" dirty="0">
                <a:latin typeface="Courier New" charset="0"/>
                <a:cs typeface="Courier New" charset="0"/>
              </a:rPr>
              <a:t>”</a:t>
            </a:r>
            <a:r>
              <a:rPr lang="it-IT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]+</a:t>
            </a:r>
            <a:r>
              <a:rPr lang="it-IT" sz="2000" b="1" dirty="0">
                <a:latin typeface="Courier New" charset="0"/>
                <a:cs typeface="Courier New" charset="0"/>
              </a:rPr>
              <a:t>");</a:t>
            </a:r>
          </a:p>
          <a:p>
            <a:pPr eaLnBrk="1" hangingPunct="1">
              <a:buFontTx/>
              <a:buNone/>
            </a:pPr>
            <a:r>
              <a:rPr lang="it-IT" sz="2000" b="1" dirty="0" err="1">
                <a:latin typeface="Courier New" charset="0"/>
                <a:cs typeface="Courier New" charset="0"/>
              </a:rPr>
              <a:t>int</a:t>
            </a:r>
            <a:r>
              <a:rPr lang="it-IT" sz="2000" b="1" dirty="0">
                <a:latin typeface="Courier New" charset="0"/>
                <a:cs typeface="Courier New" charset="0"/>
              </a:rPr>
              <a:t> k = 0;</a:t>
            </a:r>
          </a:p>
          <a:p>
            <a:pPr eaLnBrk="1" hangingPunct="1">
              <a:buFontTx/>
              <a:buNone/>
            </a:pPr>
            <a:r>
              <a:rPr lang="it-IT" sz="2000" b="1" dirty="0" err="1">
                <a:latin typeface="Courier New" charset="0"/>
                <a:cs typeface="Courier New" charset="0"/>
              </a:rPr>
              <a:t>while</a:t>
            </a:r>
            <a:r>
              <a:rPr lang="it-IT" sz="2000" b="1" dirty="0">
                <a:latin typeface="Courier New" charset="0"/>
                <a:cs typeface="Courier New" charset="0"/>
              </a:rPr>
              <a:t>(</a:t>
            </a:r>
            <a:r>
              <a:rPr lang="it-IT" sz="2000" b="1" dirty="0" err="1">
                <a:latin typeface="Courier New" charset="0"/>
                <a:cs typeface="Courier New" charset="0"/>
              </a:rPr>
              <a:t>sc.hasNext</a:t>
            </a:r>
            <a:r>
              <a:rPr lang="it-IT" sz="2000" b="1" dirty="0">
                <a:latin typeface="Courier New" charset="0"/>
                <a:cs typeface="Courier New" charset="0"/>
              </a:rPr>
              <a:t>()){</a:t>
            </a:r>
          </a:p>
          <a:p>
            <a:pPr eaLnBrk="1" hangingPunct="1">
              <a:buFontTx/>
              <a:buNone/>
            </a:pPr>
            <a:r>
              <a:rPr lang="it-IT" sz="2000" b="1" dirty="0">
                <a:latin typeface="Courier New" charset="0"/>
                <a:cs typeface="Courier New" charset="0"/>
              </a:rPr>
              <a:t>	</a:t>
            </a:r>
            <a:r>
              <a:rPr lang="it-IT" sz="2000" b="1" dirty="0" err="1">
                <a:latin typeface="Courier New" charset="0"/>
                <a:cs typeface="Courier New" charset="0"/>
              </a:rPr>
              <a:t>String</a:t>
            </a:r>
            <a:r>
              <a:rPr lang="it-IT" sz="2000" b="1" dirty="0">
                <a:latin typeface="Courier New" charset="0"/>
                <a:cs typeface="Courier New" charset="0"/>
              </a:rPr>
              <a:t> </a:t>
            </a:r>
            <a:r>
              <a:rPr lang="it-IT" sz="2000" b="1" dirty="0" err="1">
                <a:latin typeface="Courier New" charset="0"/>
                <a:cs typeface="Courier New" charset="0"/>
              </a:rPr>
              <a:t>ss</a:t>
            </a:r>
            <a:r>
              <a:rPr lang="it-IT" sz="2000" b="1" dirty="0">
                <a:latin typeface="Courier New" charset="0"/>
                <a:cs typeface="Courier New" charset="0"/>
              </a:rPr>
              <a:t> = (</a:t>
            </a:r>
            <a:r>
              <a:rPr lang="it-IT" sz="2000" b="1" dirty="0" err="1">
                <a:latin typeface="Courier New" charset="0"/>
                <a:cs typeface="Courier New" charset="0"/>
              </a:rPr>
              <a:t>String</a:t>
            </a:r>
            <a:r>
              <a:rPr lang="it-IT" sz="2000" b="1" dirty="0">
                <a:latin typeface="Courier New" charset="0"/>
                <a:cs typeface="Courier New" charset="0"/>
              </a:rPr>
              <a:t>)</a:t>
            </a:r>
            <a:r>
              <a:rPr lang="it-IT" sz="2000" b="1" dirty="0" err="1">
                <a:latin typeface="Courier New" charset="0"/>
                <a:cs typeface="Courier New" charset="0"/>
              </a:rPr>
              <a:t>sc.next</a:t>
            </a:r>
            <a:r>
              <a:rPr lang="it-IT" sz="2000" b="1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it-IT" sz="2000" b="1" dirty="0">
                <a:latin typeface="Courier New" charset="0"/>
                <a:cs typeface="Courier New" charset="0"/>
              </a:rPr>
              <a:t>	k++;  </a:t>
            </a:r>
          </a:p>
          <a:p>
            <a:pPr eaLnBrk="1" hangingPunct="1">
              <a:buFontTx/>
              <a:buNone/>
            </a:pPr>
            <a:r>
              <a:rPr lang="it-IT" sz="2000" b="1" dirty="0">
                <a:latin typeface="Courier New" charset="0"/>
                <a:cs typeface="Courier New" charset="0"/>
              </a:rPr>
              <a:t>  </a:t>
            </a:r>
            <a:r>
              <a:rPr lang="it-IT" sz="2000" b="1" dirty="0" err="1">
                <a:latin typeface="Courier New" charset="0"/>
                <a:cs typeface="Courier New" charset="0"/>
              </a:rPr>
              <a:t>System.out.println</a:t>
            </a:r>
            <a:r>
              <a:rPr lang="it-IT" sz="2000" b="1" dirty="0">
                <a:latin typeface="Courier New" charset="0"/>
                <a:cs typeface="Courier New" charset="0"/>
              </a:rPr>
              <a:t>(k+ " parola: " +</a:t>
            </a:r>
            <a:r>
              <a:rPr lang="it-IT" sz="2000" b="1" dirty="0" err="1">
                <a:latin typeface="Courier New" charset="0"/>
                <a:cs typeface="Courier New" charset="0"/>
              </a:rPr>
              <a:t>ss</a:t>
            </a:r>
            <a:r>
              <a:rPr lang="it-IT" sz="20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it-IT" sz="2000" b="1" dirty="0">
                <a:latin typeface="Courier New" charset="0"/>
                <a:cs typeface="Courier New" charset="0"/>
              </a:rPr>
              <a:t>} </a:t>
            </a:r>
          </a:p>
        </p:txBody>
      </p:sp>
      <p:sp>
        <p:nvSpPr>
          <p:cNvPr id="4" name="Rettangolo arrotondato 3"/>
          <p:cNvSpPr/>
          <p:nvPr/>
        </p:nvSpPr>
        <p:spPr bwMode="auto">
          <a:xfrm>
            <a:off x="7164288" y="3259455"/>
            <a:ext cx="2286000" cy="85725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it-IT" sz="1600" b="0" dirty="0">
                <a:latin typeface="+mn-lt"/>
                <a:ea typeface="+mn-ea"/>
              </a:rPr>
              <a:t>- Creo lo scanner da file</a:t>
            </a:r>
          </a:p>
          <a:p>
            <a:pPr>
              <a:buFontTx/>
              <a:buChar char="-"/>
              <a:defRPr/>
            </a:pPr>
            <a:r>
              <a:rPr lang="it-IT" sz="1600" b="0" dirty="0">
                <a:latin typeface="+mn-lt"/>
                <a:ea typeface="+mn-ea"/>
              </a:rPr>
              <a:t> Imposto i delimitatori </a:t>
            </a:r>
          </a:p>
          <a:p>
            <a:pPr>
              <a:defRPr/>
            </a:pPr>
            <a:r>
              <a:rPr lang="it-IT" sz="1600" b="0" dirty="0">
                <a:latin typeface="+mn-lt"/>
                <a:ea typeface="+mn-ea"/>
              </a:rPr>
              <a:t>  con [</a:t>
            </a:r>
            <a:r>
              <a:rPr lang="it-IT" sz="1600" b="0" dirty="0" err="1">
                <a:latin typeface="+mn-lt"/>
                <a:ea typeface="+mn-ea"/>
              </a:rPr>
              <a:t>xxx</a:t>
            </a:r>
            <a:r>
              <a:rPr lang="it-IT" sz="1600" b="0" dirty="0">
                <a:latin typeface="+mn-lt"/>
                <a:ea typeface="+mn-ea"/>
              </a:rPr>
              <a:t>]+</a:t>
            </a:r>
          </a:p>
        </p:txBody>
      </p:sp>
      <p:sp>
        <p:nvSpPr>
          <p:cNvPr id="5" name="Rettangolo arrotondato 4"/>
          <p:cNvSpPr/>
          <p:nvPr/>
        </p:nvSpPr>
        <p:spPr bwMode="auto">
          <a:xfrm>
            <a:off x="6588224" y="4207820"/>
            <a:ext cx="2286000" cy="6429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it-IT" sz="1600" b="0" dirty="0">
                <a:latin typeface="+mn-lt"/>
                <a:ea typeface="+mn-ea"/>
              </a:rPr>
              <a:t>- Ciclo sui </a:t>
            </a:r>
            <a:r>
              <a:rPr lang="it-IT" sz="1600" b="0" dirty="0" err="1">
                <a:latin typeface="+mn-lt"/>
                <a:ea typeface="+mn-ea"/>
              </a:rPr>
              <a:t>token</a:t>
            </a:r>
            <a:endParaRPr lang="it-IT" sz="1600" b="0" dirty="0">
              <a:latin typeface="+mn-lt"/>
              <a:ea typeface="+mn-ea"/>
            </a:endParaRPr>
          </a:p>
          <a:p>
            <a:pPr>
              <a:defRPr/>
            </a:pPr>
            <a:r>
              <a:rPr lang="it-IT" sz="1600" b="0" dirty="0">
                <a:latin typeface="+mn-lt"/>
                <a:ea typeface="+mn-ea"/>
              </a:rPr>
              <a:t>- Recupero il </a:t>
            </a:r>
            <a:r>
              <a:rPr lang="it-IT" sz="1600" b="0" dirty="0" err="1">
                <a:latin typeface="+mn-lt"/>
                <a:ea typeface="+mn-ea"/>
              </a:rPr>
              <a:t>token</a:t>
            </a:r>
            <a:endParaRPr lang="it-IT" sz="1600" b="0" dirty="0">
              <a:latin typeface="+mn-lt"/>
              <a:ea typeface="+mn-ea"/>
            </a:endParaRPr>
          </a:p>
        </p:txBody>
      </p:sp>
      <p:sp>
        <p:nvSpPr>
          <p:cNvPr id="6" name="Rettangolo arrotondato 5"/>
          <p:cNvSpPr/>
          <p:nvPr/>
        </p:nvSpPr>
        <p:spPr bwMode="auto">
          <a:xfrm>
            <a:off x="6696819" y="4936181"/>
            <a:ext cx="2286000" cy="35718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it-IT" sz="1600" b="0" dirty="0">
                <a:latin typeface="+mn-lt"/>
                <a:ea typeface="+mn-ea"/>
              </a:rPr>
              <a:t>- Visualizzo il </a:t>
            </a:r>
            <a:r>
              <a:rPr lang="it-IT" sz="1600" b="0" dirty="0" err="1">
                <a:latin typeface="+mn-lt"/>
                <a:ea typeface="+mn-ea"/>
              </a:rPr>
              <a:t>token</a:t>
            </a:r>
            <a:endParaRPr lang="it-IT" sz="1600" b="0" dirty="0">
              <a:latin typeface="+mn-lt"/>
              <a:ea typeface="+mn-ea"/>
            </a:endParaRPr>
          </a:p>
        </p:txBody>
      </p:sp>
      <p:pic>
        <p:nvPicPr>
          <p:cNvPr id="25607" name="Picture 4" descr="scann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21431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Scanner su tastiera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it-IT" sz="2000" dirty="0">
                <a:latin typeface="Arial" charset="0"/>
              </a:rPr>
              <a:t>E</a:t>
            </a:r>
            <a:r>
              <a:rPr lang="ja-JP" altLang="it-IT" sz="2000" dirty="0">
                <a:latin typeface="Arial" charset="0"/>
              </a:rPr>
              <a:t>’</a:t>
            </a:r>
            <a:r>
              <a:rPr lang="it-IT" sz="2000" dirty="0">
                <a:latin typeface="Arial" charset="0"/>
              </a:rPr>
              <a:t> possibile leggere da tastiera con un oggetto </a:t>
            </a:r>
            <a:r>
              <a:rPr lang="it-IT" sz="2000" b="1" dirty="0">
                <a:latin typeface="Courier New" charset="0"/>
              </a:rPr>
              <a:t>Scanner</a:t>
            </a:r>
            <a:r>
              <a:rPr lang="it-IT" sz="2000" dirty="0">
                <a:latin typeface="Arial" charset="0"/>
              </a:rPr>
              <a:t> agganciato a </a:t>
            </a:r>
            <a:r>
              <a:rPr lang="it-IT" sz="2000" b="1" dirty="0" err="1">
                <a:latin typeface="Courier New" charset="0"/>
              </a:rPr>
              <a:t>System.in</a:t>
            </a:r>
            <a:r>
              <a:rPr lang="it-IT" sz="2000" dirty="0">
                <a:latin typeface="Arial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it-IT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000" dirty="0">
                <a:latin typeface="Arial" charset="0"/>
              </a:rPr>
              <a:t>Interi e primitivi in generale: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	Scanner sc = new Scanner(</a:t>
            </a:r>
            <a:r>
              <a:rPr lang="it-IT" sz="2000" b="1" dirty="0" err="1">
                <a:solidFill>
                  <a:srgbClr val="CC00CC"/>
                </a:solidFill>
                <a:latin typeface="Courier New" charset="0"/>
              </a:rPr>
              <a:t>System.in</a:t>
            </a:r>
            <a:r>
              <a:rPr lang="it-IT" sz="2000" b="1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	</a:t>
            </a:r>
            <a:r>
              <a:rPr lang="it-IT" sz="2000" b="1" dirty="0" err="1">
                <a:latin typeface="Courier New" charset="0"/>
              </a:rPr>
              <a:t>int</a:t>
            </a:r>
            <a:r>
              <a:rPr lang="it-IT" sz="2000" b="1" dirty="0">
                <a:latin typeface="Courier New" charset="0"/>
              </a:rPr>
              <a:t> i = </a:t>
            </a:r>
            <a:r>
              <a:rPr lang="it-IT" sz="2000" b="1" dirty="0" err="1">
                <a:latin typeface="Courier New" charset="0"/>
              </a:rPr>
              <a:t>sc.nextInt</a:t>
            </a:r>
            <a:r>
              <a:rPr lang="it-IT" sz="2000" b="1" dirty="0">
                <a:latin typeface="Courier New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dirty="0">
                <a:latin typeface="Arial" charset="0"/>
              </a:rPr>
              <a:t>	Nota: il metodo solleva un</a:t>
            </a:r>
            <a:r>
              <a:rPr lang="ja-JP" altLang="it-IT" sz="2000" dirty="0">
                <a:latin typeface="Arial" charset="0"/>
              </a:rPr>
              <a:t>’</a:t>
            </a:r>
            <a:r>
              <a:rPr lang="it-IT" sz="2000" dirty="0" err="1">
                <a:latin typeface="Arial" charset="0"/>
              </a:rPr>
              <a:t>unchecked</a:t>
            </a:r>
            <a:r>
              <a:rPr lang="it-IT" sz="2000" dirty="0">
                <a:latin typeface="Arial" charset="0"/>
              </a:rPr>
              <a:t> </a:t>
            </a:r>
            <a:r>
              <a:rPr lang="it-IT" sz="2000" dirty="0" err="1">
                <a:latin typeface="Arial" charset="0"/>
              </a:rPr>
              <a:t>Exception</a:t>
            </a:r>
            <a:r>
              <a:rPr lang="it-IT" sz="2000" dirty="0">
                <a:latin typeface="Arial" charset="0"/>
              </a:rPr>
              <a:t> </a:t>
            </a:r>
            <a:r>
              <a:rPr lang="it-IT" sz="2000" b="1" dirty="0" err="1">
                <a:latin typeface="Courier New" charset="0"/>
              </a:rPr>
              <a:t>java.util.InputMismatchException</a:t>
            </a:r>
            <a:r>
              <a:rPr lang="it-IT" sz="2000" dirty="0">
                <a:latin typeface="Courier New" charset="0"/>
              </a:rPr>
              <a:t> </a:t>
            </a:r>
            <a:r>
              <a:rPr lang="it-IT" sz="2000" dirty="0">
                <a:latin typeface="Arial" charset="0"/>
              </a:rPr>
              <a:t>se i tipi letti non corrispondono al formato o al </a:t>
            </a:r>
            <a:r>
              <a:rPr lang="it-IT" sz="2000" dirty="0" err="1">
                <a:latin typeface="Arial" charset="0"/>
              </a:rPr>
              <a:t>range</a:t>
            </a:r>
            <a:r>
              <a:rPr lang="it-IT" sz="2000" dirty="0">
                <a:latin typeface="Arial" charset="0"/>
              </a:rPr>
              <a:t> </a:t>
            </a:r>
            <a:endParaRPr lang="it-IT" sz="2000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000" dirty="0">
                <a:latin typeface="Arial" charset="0"/>
              </a:rPr>
              <a:t>Stringhe: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	Scanner sc = new Scanner(</a:t>
            </a:r>
            <a:r>
              <a:rPr lang="it-IT" sz="2000" b="1" dirty="0" err="1">
                <a:solidFill>
                  <a:srgbClr val="CC00CC"/>
                </a:solidFill>
                <a:latin typeface="Courier New" charset="0"/>
              </a:rPr>
              <a:t>System.in</a:t>
            </a:r>
            <a:r>
              <a:rPr lang="it-IT" sz="2000" b="1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	</a:t>
            </a:r>
            <a:r>
              <a:rPr lang="it-IT" sz="2000" b="1" dirty="0" err="1">
                <a:latin typeface="Courier New" charset="0"/>
              </a:rPr>
              <a:t>String</a:t>
            </a:r>
            <a:r>
              <a:rPr lang="it-IT" sz="2000" b="1" dirty="0">
                <a:latin typeface="Courier New" charset="0"/>
              </a:rPr>
              <a:t> line = </a:t>
            </a:r>
            <a:r>
              <a:rPr lang="it-IT" sz="2000" b="1" dirty="0" err="1">
                <a:latin typeface="Courier New" charset="0"/>
              </a:rPr>
              <a:t>sc.nextLine</a:t>
            </a:r>
            <a:r>
              <a:rPr lang="it-IT" sz="2000" b="1" dirty="0">
                <a:latin typeface="Courier New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endParaRPr lang="it-IT" sz="2000" b="1" dirty="0">
              <a:latin typeface="Courier New" charset="0"/>
            </a:endParaRPr>
          </a:p>
        </p:txBody>
      </p:sp>
      <p:pic>
        <p:nvPicPr>
          <p:cNvPr id="26628" name="Picture 4" descr="scann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636838"/>
            <a:ext cx="143986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Scrittura stringhe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268760"/>
            <a:ext cx="8569325" cy="482441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800" dirty="0">
                <a:latin typeface="Arial" charset="0"/>
              </a:rPr>
              <a:t>Per </a:t>
            </a:r>
            <a:r>
              <a:rPr lang="it-IT" sz="1800" dirty="0">
                <a:solidFill>
                  <a:srgbClr val="729A00"/>
                </a:solidFill>
                <a:latin typeface="Arial" charset="0"/>
              </a:rPr>
              <a:t>scrivere</a:t>
            </a:r>
            <a:r>
              <a:rPr lang="it-IT" sz="1800" dirty="0">
                <a:latin typeface="Arial" charset="0"/>
              </a:rPr>
              <a:t> una stringa verso una destinazione, bisogna:</a:t>
            </a:r>
          </a:p>
          <a:p>
            <a:pPr eaLnBrk="1" hangingPunct="1">
              <a:lnSpc>
                <a:spcPct val="80000"/>
              </a:lnSpc>
            </a:pPr>
            <a:r>
              <a:rPr lang="it-IT" sz="1800" dirty="0">
                <a:latin typeface="Arial" charset="0"/>
              </a:rPr>
              <a:t>ottenere/creare lo </a:t>
            </a:r>
            <a:r>
              <a:rPr lang="it-IT" sz="1800" dirty="0" err="1">
                <a:latin typeface="Arial" charset="0"/>
              </a:rPr>
              <a:t>stream</a:t>
            </a:r>
            <a:r>
              <a:rPr lang="it-IT" sz="1800" dirty="0">
                <a:latin typeface="Arial" charset="0"/>
              </a:rPr>
              <a:t> base agganciato alla destinazione</a:t>
            </a:r>
          </a:p>
          <a:p>
            <a:pPr eaLnBrk="1" hangingPunct="1">
              <a:lnSpc>
                <a:spcPct val="80000"/>
              </a:lnSpc>
            </a:pPr>
            <a:r>
              <a:rPr lang="it-IT" sz="1800" dirty="0">
                <a:latin typeface="Arial" charset="0"/>
              </a:rPr>
              <a:t>filtrarlo con </a:t>
            </a:r>
            <a:r>
              <a:rPr lang="it-IT" sz="1800" b="1" dirty="0" err="1">
                <a:solidFill>
                  <a:srgbClr val="3333CC"/>
                </a:solidFill>
                <a:latin typeface="Courier New" charset="0"/>
              </a:rPr>
              <a:t>PrintWriter</a:t>
            </a:r>
            <a:r>
              <a:rPr lang="it-IT" sz="1800" dirty="0">
                <a:latin typeface="Arial" charset="0"/>
              </a:rPr>
              <a:t> (</a:t>
            </a:r>
            <a:r>
              <a:rPr lang="it-IT" sz="1800" dirty="0" err="1">
                <a:latin typeface="Arial" charset="0"/>
              </a:rPr>
              <a:t>stream</a:t>
            </a:r>
            <a:r>
              <a:rPr lang="it-IT" sz="1800" dirty="0">
                <a:latin typeface="Arial" charset="0"/>
              </a:rPr>
              <a:t> già bufferizzato</a:t>
            </a:r>
            <a:r>
              <a:rPr lang="it-IT" sz="1800" b="1" dirty="0">
                <a:latin typeface="Courier New" charset="0"/>
              </a:rPr>
              <a:t>)</a:t>
            </a:r>
            <a:endParaRPr lang="it-IT" sz="1800" b="1" dirty="0">
              <a:solidFill>
                <a:srgbClr val="009900"/>
              </a:solidFill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sz="1800" b="1" dirty="0">
              <a:solidFill>
                <a:srgbClr val="009900"/>
              </a:solidFill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800" dirty="0">
                <a:latin typeface="Arial" charset="0"/>
              </a:rPr>
              <a:t>Esempio: scrittura su file</a:t>
            </a:r>
            <a:endParaRPr lang="it-IT" sz="1800" b="1" dirty="0">
              <a:solidFill>
                <a:srgbClr val="009900"/>
              </a:solidFill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800" b="1" dirty="0" err="1">
                <a:latin typeface="Courier New" charset="0"/>
              </a:rPr>
              <a:t>OutputStream</a:t>
            </a:r>
            <a:r>
              <a:rPr lang="it-IT" sz="1800" b="1" dirty="0">
                <a:latin typeface="Courier New" charset="0"/>
              </a:rPr>
              <a:t> </a:t>
            </a:r>
            <a:r>
              <a:rPr lang="it-IT" sz="1800" b="1" dirty="0" err="1">
                <a:latin typeface="Courier New" charset="0"/>
              </a:rPr>
              <a:t>stream</a:t>
            </a:r>
            <a:r>
              <a:rPr lang="it-IT" sz="1800" b="1" dirty="0">
                <a:latin typeface="Courier New" charset="0"/>
              </a:rPr>
              <a:t> = new </a:t>
            </a:r>
            <a:r>
              <a:rPr lang="it-IT" sz="1800" b="1" dirty="0" err="1">
                <a:latin typeface="Courier New" charset="0"/>
              </a:rPr>
              <a:t>FileOutputStream</a:t>
            </a:r>
            <a:r>
              <a:rPr lang="it-IT" sz="1800" b="1" dirty="0">
                <a:latin typeface="Courier New" charset="0"/>
              </a:rPr>
              <a:t>(</a:t>
            </a:r>
            <a:r>
              <a:rPr lang="ja-JP" altLang="it-IT" sz="1800" b="1" dirty="0">
                <a:latin typeface="Courier New" charset="0"/>
              </a:rPr>
              <a:t>“</a:t>
            </a:r>
            <a:r>
              <a:rPr lang="it-IT" sz="1800" b="1" dirty="0">
                <a:latin typeface="Courier New" charset="0"/>
              </a:rPr>
              <a:t>nomeFile.txt</a:t>
            </a:r>
            <a:r>
              <a:rPr lang="ja-JP" altLang="it-IT" sz="1800" b="1" dirty="0">
                <a:latin typeface="Courier New" charset="0"/>
              </a:rPr>
              <a:t>”</a:t>
            </a:r>
            <a:r>
              <a:rPr lang="it-IT" sz="1800" b="1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800" b="1" dirty="0" err="1">
                <a:solidFill>
                  <a:srgbClr val="3333CC"/>
                </a:solidFill>
                <a:latin typeface="Courier New" charset="0"/>
              </a:rPr>
              <a:t>PrintWriter</a:t>
            </a:r>
            <a:r>
              <a:rPr lang="it-IT" sz="1800" b="1" dirty="0">
                <a:latin typeface="Courier New" charset="0"/>
              </a:rPr>
              <a:t> </a:t>
            </a:r>
            <a:r>
              <a:rPr lang="it-IT" sz="1800" b="1" dirty="0" err="1">
                <a:latin typeface="Courier New" charset="0"/>
              </a:rPr>
              <a:t>pw</a:t>
            </a:r>
            <a:r>
              <a:rPr lang="it-IT" sz="1800" b="1" dirty="0">
                <a:latin typeface="Courier New" charset="0"/>
              </a:rPr>
              <a:t> = new </a:t>
            </a:r>
            <a:r>
              <a:rPr lang="it-IT" sz="1800" b="1" dirty="0" err="1">
                <a:solidFill>
                  <a:srgbClr val="3333CC"/>
                </a:solidFill>
                <a:latin typeface="Courier New" charset="0"/>
              </a:rPr>
              <a:t>PrintWriter</a:t>
            </a:r>
            <a:r>
              <a:rPr lang="it-IT" sz="1800" b="1" dirty="0">
                <a:latin typeface="Courier New" charset="0"/>
              </a:rPr>
              <a:t>(</a:t>
            </a:r>
            <a:r>
              <a:rPr lang="it-IT" sz="1800" b="1" dirty="0" err="1">
                <a:latin typeface="Courier New" charset="0"/>
              </a:rPr>
              <a:t>stream,true</a:t>
            </a:r>
            <a:r>
              <a:rPr lang="it-IT" sz="1800" b="1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800" b="1" dirty="0" err="1">
                <a:latin typeface="Courier New" charset="0"/>
              </a:rPr>
              <a:t>pw.println</a:t>
            </a:r>
            <a:r>
              <a:rPr lang="it-IT" sz="1800" b="1" dirty="0">
                <a:latin typeface="Courier New" charset="0"/>
              </a:rPr>
              <a:t>(</a:t>
            </a:r>
            <a:r>
              <a:rPr lang="ja-JP" altLang="it-IT" sz="1800" b="1" dirty="0">
                <a:latin typeface="Courier New" charset="0"/>
              </a:rPr>
              <a:t>“</a:t>
            </a:r>
            <a:r>
              <a:rPr lang="it-IT" sz="1800" b="1" dirty="0">
                <a:latin typeface="Courier New" charset="0"/>
              </a:rPr>
              <a:t>Salve!</a:t>
            </a:r>
            <a:r>
              <a:rPr lang="ja-JP" altLang="it-IT" sz="1800" b="1" dirty="0">
                <a:latin typeface="Courier New" charset="0"/>
              </a:rPr>
              <a:t>”</a:t>
            </a:r>
            <a:r>
              <a:rPr lang="it-IT" sz="1800" b="1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it-IT" sz="1800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800" b="1" dirty="0" err="1">
                <a:latin typeface="Arial" charset="0"/>
              </a:rPr>
              <a:t>Note</a:t>
            </a:r>
            <a:r>
              <a:rPr lang="it-IT" sz="1800" dirty="0" err="1">
                <a:latin typeface="Arial" charset="0"/>
              </a:rPr>
              <a:t>:Il</a:t>
            </a:r>
            <a:r>
              <a:rPr lang="it-IT" sz="1800" dirty="0">
                <a:latin typeface="Arial" charset="0"/>
              </a:rPr>
              <a:t> parametro booleano serve ad indicare il comportamento del buffer: 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1800" b="1" dirty="0" err="1">
                <a:solidFill>
                  <a:srgbClr val="729A00"/>
                </a:solidFill>
                <a:latin typeface="Arial" charset="0"/>
              </a:rPr>
              <a:t>true</a:t>
            </a:r>
            <a:r>
              <a:rPr lang="it-IT" sz="1800" dirty="0">
                <a:latin typeface="Arial" charset="0"/>
              </a:rPr>
              <a:t> = auto-</a:t>
            </a:r>
            <a:r>
              <a:rPr lang="it-IT" sz="1800" dirty="0" err="1">
                <a:latin typeface="Arial" charset="0"/>
              </a:rPr>
              <a:t>flush</a:t>
            </a:r>
            <a:r>
              <a:rPr lang="it-IT" sz="1800" dirty="0">
                <a:latin typeface="Arial" charset="0"/>
              </a:rPr>
              <a:t>.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it-IT" sz="1800" i="1" dirty="0">
                <a:latin typeface="Arial" charset="0"/>
              </a:rPr>
              <a:t>	</a:t>
            </a:r>
            <a:r>
              <a:rPr lang="it-IT" sz="1800" dirty="0">
                <a:latin typeface="Arial" charset="0"/>
              </a:rPr>
              <a:t>Ogni dato inviato è subito disponibile al destinatario</a:t>
            </a:r>
            <a:endParaRPr lang="it-IT" sz="1800" i="1" dirty="0">
              <a:latin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it-IT" sz="1800" b="1" dirty="0">
                <a:solidFill>
                  <a:srgbClr val="729A00"/>
                </a:solidFill>
                <a:latin typeface="Arial" charset="0"/>
              </a:rPr>
              <a:t>false</a:t>
            </a:r>
            <a:r>
              <a:rPr lang="it-IT" sz="1800" dirty="0">
                <a:latin typeface="Arial" charset="0"/>
              </a:rPr>
              <a:t> = </a:t>
            </a:r>
            <a:r>
              <a:rPr lang="it-IT" sz="1800" dirty="0" err="1">
                <a:latin typeface="Arial" charset="0"/>
              </a:rPr>
              <a:t>flush</a:t>
            </a:r>
            <a:r>
              <a:rPr lang="it-IT" sz="1800" dirty="0">
                <a:latin typeface="Arial" charset="0"/>
              </a:rPr>
              <a:t> manuale.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it-IT" sz="1800" dirty="0">
                <a:latin typeface="Arial" charset="0"/>
              </a:rPr>
              <a:t>    I dati sono nel buffer e non sono disponibili al destinatario fino a quando non viene effettuata l</a:t>
            </a:r>
            <a:r>
              <a:rPr lang="ja-JP" altLang="it-IT" sz="1800" dirty="0">
                <a:latin typeface="Arial" charset="0"/>
              </a:rPr>
              <a:t>’</a:t>
            </a:r>
            <a:r>
              <a:rPr lang="it-IT" sz="1800" dirty="0">
                <a:latin typeface="Arial" charset="0"/>
              </a:rPr>
              <a:t>operazione di </a:t>
            </a:r>
            <a:r>
              <a:rPr lang="it-IT" sz="1800" dirty="0" err="1">
                <a:latin typeface="Arial" charset="0"/>
              </a:rPr>
              <a:t>flush</a:t>
            </a:r>
            <a:r>
              <a:rPr lang="it-IT" sz="1800" dirty="0">
                <a:latin typeface="Arial" charset="0"/>
              </a:rPr>
              <a:t> (metodo </a:t>
            </a:r>
            <a:r>
              <a:rPr lang="it-IT" sz="1800" b="1" dirty="0" err="1">
                <a:latin typeface="Courier New" charset="0"/>
              </a:rPr>
              <a:t>flush</a:t>
            </a:r>
            <a:r>
              <a:rPr lang="it-IT" sz="1800" b="1" dirty="0">
                <a:latin typeface="Arial" charset="0"/>
              </a:rPr>
              <a:t>()</a:t>
            </a:r>
            <a:r>
              <a:rPr lang="it-IT" sz="1800" dirty="0">
                <a:latin typeface="Arial" charset="0"/>
              </a:rPr>
              <a:t> </a:t>
            </a:r>
            <a:r>
              <a:rPr lang="it-IT" sz="1800" dirty="0" err="1">
                <a:latin typeface="Arial" charset="0"/>
              </a:rPr>
              <a:t>sull</a:t>
            </a:r>
            <a:r>
              <a:rPr lang="ja-JP" altLang="it-IT" sz="1800" dirty="0">
                <a:latin typeface="Arial" charset="0"/>
              </a:rPr>
              <a:t>’</a:t>
            </a:r>
            <a:r>
              <a:rPr lang="it-IT" sz="1800" dirty="0">
                <a:latin typeface="Arial" charset="0"/>
              </a:rPr>
              <a:t>oggetto </a:t>
            </a:r>
            <a:r>
              <a:rPr lang="it-IT" sz="1800" b="1" dirty="0" err="1">
                <a:latin typeface="Arial" charset="0"/>
              </a:rPr>
              <a:t>PrintWriter</a:t>
            </a:r>
            <a:r>
              <a:rPr lang="it-IT" sz="1800" dirty="0">
                <a:latin typeface="Arial" charset="0"/>
              </a:rPr>
              <a:t>).</a:t>
            </a:r>
          </a:p>
          <a:p>
            <a:pPr lvl="1" eaLnBrk="1" hangingPunct="1">
              <a:lnSpc>
                <a:spcPct val="40000"/>
              </a:lnSpc>
              <a:buFontTx/>
              <a:buNone/>
            </a:pPr>
            <a:endParaRPr lang="it-IT" sz="18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latin typeface="Arial" charset="0"/>
              </a:rPr>
              <a:t>NB</a:t>
            </a:r>
            <a:r>
              <a:rPr lang="it-IT" sz="1800" dirty="0">
                <a:latin typeface="Arial" charset="0"/>
              </a:rPr>
              <a:t>: il costruttore</a:t>
            </a:r>
            <a:r>
              <a:rPr lang="it-IT" sz="1800" b="1" dirty="0">
                <a:latin typeface="Courier New" charset="0"/>
              </a:rPr>
              <a:t> </a:t>
            </a:r>
            <a:r>
              <a:rPr lang="it-IT" sz="1800" b="1" dirty="0" err="1">
                <a:latin typeface="Courier New" charset="0"/>
              </a:rPr>
              <a:t>PrintWriter</a:t>
            </a:r>
            <a:r>
              <a:rPr lang="it-IT" sz="1800" b="1" dirty="0">
                <a:latin typeface="Courier New" charset="0"/>
              </a:rPr>
              <a:t>(</a:t>
            </a:r>
            <a:r>
              <a:rPr lang="it-IT" sz="1800" b="1" dirty="0" err="1">
                <a:latin typeface="Courier New" charset="0"/>
              </a:rPr>
              <a:t>OutputStream</a:t>
            </a:r>
            <a:r>
              <a:rPr lang="it-IT" sz="1800" b="1" dirty="0">
                <a:latin typeface="Courier New" charset="0"/>
              </a:rPr>
              <a:t> </a:t>
            </a:r>
            <a:r>
              <a:rPr lang="it-IT" sz="1800" b="1" dirty="0" err="1">
                <a:latin typeface="Courier New" charset="0"/>
              </a:rPr>
              <a:t>stream</a:t>
            </a:r>
            <a:r>
              <a:rPr lang="it-IT" sz="1800" b="1" dirty="0">
                <a:latin typeface="Courier New" charset="0"/>
              </a:rPr>
              <a:t>)</a:t>
            </a:r>
            <a:endParaRPr lang="it-IT" sz="18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800" dirty="0">
                <a:latin typeface="Arial" charset="0"/>
              </a:rPr>
              <a:t>	  usa il </a:t>
            </a:r>
            <a:r>
              <a:rPr lang="it-IT" sz="1800" dirty="0" err="1">
                <a:latin typeface="Arial" charset="0"/>
              </a:rPr>
              <a:t>boolean</a:t>
            </a:r>
            <a:r>
              <a:rPr lang="it-IT" sz="1800" dirty="0">
                <a:latin typeface="Arial" charset="0"/>
              </a:rPr>
              <a:t> a </a:t>
            </a:r>
            <a:r>
              <a:rPr lang="it-IT" sz="1800" b="1" dirty="0">
                <a:solidFill>
                  <a:srgbClr val="729A00"/>
                </a:solidFill>
                <a:latin typeface="Arial" charset="0"/>
              </a:rPr>
              <a:t>false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99709" y="107756"/>
            <a:ext cx="4076547" cy="1275259"/>
          </a:xfrm>
        </p:spPr>
        <p:txBody>
          <a:bodyPr>
            <a:normAutofit/>
          </a:bodyPr>
          <a:lstStyle/>
          <a:p>
            <a:pPr algn="l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Formattare la stampa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62950" cy="47085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it-IT" sz="2000" dirty="0">
                <a:latin typeface="Arial" charset="0"/>
              </a:rPr>
              <a:t>Gli oggetti che implementano un qualche tipo di formattazione sono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dirty="0">
                <a:latin typeface="Arial" charset="0"/>
              </a:rPr>
              <a:t>	quelli di tipo </a:t>
            </a:r>
            <a:r>
              <a:rPr lang="it-IT" sz="2000" b="1" dirty="0" err="1">
                <a:latin typeface="Courier New" charset="0"/>
              </a:rPr>
              <a:t>PrintWriter</a:t>
            </a:r>
            <a:r>
              <a:rPr lang="it-IT" sz="2000" dirty="0">
                <a:latin typeface="Arial" charset="0"/>
              </a:rPr>
              <a:t> (per </a:t>
            </a:r>
            <a:r>
              <a:rPr lang="it-IT" sz="2000" dirty="0" err="1">
                <a:latin typeface="Arial" charset="0"/>
              </a:rPr>
              <a:t>stream</a:t>
            </a:r>
            <a:r>
              <a:rPr lang="it-IT" sz="2000" dirty="0">
                <a:latin typeface="Arial" charset="0"/>
              </a:rPr>
              <a:t> di caratteri)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dirty="0">
                <a:latin typeface="Arial" charset="0"/>
              </a:rPr>
              <a:t>	o </a:t>
            </a:r>
            <a:r>
              <a:rPr lang="it-IT" sz="2000" b="1" dirty="0" err="1">
                <a:latin typeface="Courier New" charset="0"/>
              </a:rPr>
              <a:t>PrintStream</a:t>
            </a:r>
            <a:r>
              <a:rPr lang="it-IT" sz="2000" dirty="0">
                <a:latin typeface="Arial" charset="0"/>
              </a:rPr>
              <a:t> (per </a:t>
            </a:r>
            <a:r>
              <a:rPr lang="it-IT" sz="2000" dirty="0" err="1">
                <a:latin typeface="Arial" charset="0"/>
              </a:rPr>
              <a:t>stream</a:t>
            </a:r>
            <a:r>
              <a:rPr lang="it-IT" sz="2000" dirty="0">
                <a:latin typeface="Arial" charset="0"/>
              </a:rPr>
              <a:t> di byte).</a:t>
            </a:r>
          </a:p>
          <a:p>
            <a:pPr eaLnBrk="1" hangingPunct="1">
              <a:lnSpc>
                <a:spcPct val="80000"/>
              </a:lnSpc>
            </a:pPr>
            <a:endParaRPr lang="it-IT" sz="20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it-IT" sz="2000" dirty="0" err="1">
                <a:latin typeface="Arial" charset="0"/>
              </a:rPr>
              <a:t>System.out</a:t>
            </a:r>
            <a:r>
              <a:rPr lang="it-IT" sz="2000" dirty="0">
                <a:latin typeface="Arial" charset="0"/>
              </a:rPr>
              <a:t> e </a:t>
            </a:r>
            <a:r>
              <a:rPr lang="it-IT" sz="2000" dirty="0" err="1">
                <a:latin typeface="Arial" charset="0"/>
              </a:rPr>
              <a:t>System.err</a:t>
            </a:r>
            <a:r>
              <a:rPr lang="it-IT" sz="2000" dirty="0">
                <a:latin typeface="Arial" charset="0"/>
              </a:rPr>
              <a:t> </a:t>
            </a:r>
            <a:r>
              <a:rPr lang="it-IT" sz="2000" dirty="0">
                <a:latin typeface="Arial" charset="0"/>
                <a:sym typeface="Wingdings" charset="0"/>
              </a:rPr>
              <a:t> </a:t>
            </a:r>
            <a:r>
              <a:rPr lang="it-IT" sz="2000" b="1" dirty="0" err="1">
                <a:latin typeface="Courier New" charset="0"/>
              </a:rPr>
              <a:t>PrintStream</a:t>
            </a:r>
            <a:r>
              <a:rPr lang="it-IT" sz="2000" dirty="0">
                <a:latin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it-IT" sz="2000" dirty="0">
                <a:latin typeface="Arial" charset="0"/>
              </a:rPr>
              <a:t>Per </a:t>
            </a:r>
            <a:r>
              <a:rPr lang="it-IT" sz="2000" dirty="0" err="1">
                <a:latin typeface="Arial" charset="0"/>
              </a:rPr>
              <a:t>stream</a:t>
            </a:r>
            <a:r>
              <a:rPr lang="it-IT" sz="2000" dirty="0">
                <a:latin typeface="Arial" charset="0"/>
              </a:rPr>
              <a:t> formattato di caratteri </a:t>
            </a:r>
            <a:r>
              <a:rPr lang="it-IT" sz="2000" dirty="0">
                <a:latin typeface="Arial" charset="0"/>
                <a:sym typeface="Wingdings" charset="0"/>
              </a:rPr>
              <a:t> </a:t>
            </a:r>
            <a:r>
              <a:rPr lang="it-IT" sz="2000" b="1" dirty="0" err="1">
                <a:latin typeface="Courier New" charset="0"/>
              </a:rPr>
              <a:t>PrintWriter</a:t>
            </a:r>
            <a:endParaRPr lang="it-IT" sz="2000" b="1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</a:pPr>
            <a:endParaRPr lang="it-IT" sz="20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it-IT" sz="2000" dirty="0">
                <a:latin typeface="Arial" charset="0"/>
              </a:rPr>
              <a:t>Gli oggetti di tipo </a:t>
            </a:r>
            <a:r>
              <a:rPr lang="it-IT" sz="2000" dirty="0" err="1">
                <a:latin typeface="Arial" charset="0"/>
              </a:rPr>
              <a:t>PrintStream</a:t>
            </a:r>
            <a:r>
              <a:rPr lang="it-IT" sz="2000" dirty="0">
                <a:latin typeface="Arial" charset="0"/>
              </a:rPr>
              <a:t> e </a:t>
            </a:r>
            <a:r>
              <a:rPr lang="it-IT" sz="2000" dirty="0" err="1">
                <a:latin typeface="Arial" charset="0"/>
              </a:rPr>
              <a:t>PrintWriter</a:t>
            </a:r>
            <a:r>
              <a:rPr lang="it-IT" sz="2000" dirty="0">
                <a:latin typeface="Arial" charset="0"/>
              </a:rPr>
              <a:t> implementano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dirty="0">
                <a:latin typeface="Arial" charset="0"/>
              </a:rPr>
              <a:t>	- metodi </a:t>
            </a:r>
            <a:r>
              <a:rPr lang="it-IT" sz="2000" b="1" dirty="0" err="1">
                <a:latin typeface="Courier New" charset="0"/>
              </a:rPr>
              <a:t>write</a:t>
            </a:r>
            <a:r>
              <a:rPr lang="it-IT" sz="2000" dirty="0">
                <a:latin typeface="Arial" charset="0"/>
              </a:rPr>
              <a:t> basilari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dirty="0">
                <a:latin typeface="Arial" charset="0"/>
              </a:rPr>
              <a:t>	- un insieme di metodi per convertire i dati in output formattato: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		- </a:t>
            </a:r>
            <a:r>
              <a:rPr lang="it-IT" sz="2000" b="1" dirty="0" err="1">
                <a:latin typeface="Courier New" charset="0"/>
              </a:rPr>
              <a:t>print</a:t>
            </a:r>
            <a:r>
              <a:rPr lang="it-IT" sz="2000" dirty="0">
                <a:latin typeface="Arial" charset="0"/>
              </a:rPr>
              <a:t> e </a:t>
            </a:r>
            <a:r>
              <a:rPr lang="it-IT" sz="2000" b="1" dirty="0" err="1">
                <a:latin typeface="Courier New" charset="0"/>
              </a:rPr>
              <a:t>println</a:t>
            </a:r>
            <a:r>
              <a:rPr lang="it-IT" sz="2000" dirty="0">
                <a:latin typeface="Arial" charset="0"/>
              </a:rPr>
              <a:t> formattano singoli argomenti in modo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dirty="0">
                <a:latin typeface="Arial" charset="0"/>
              </a:rPr>
              <a:t>		    standard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dirty="0">
                <a:latin typeface="Arial" charset="0"/>
              </a:rPr>
              <a:t>		</a:t>
            </a:r>
            <a:r>
              <a:rPr lang="it-IT" sz="2000" b="1" dirty="0">
                <a:latin typeface="Courier New" charset="0"/>
              </a:rPr>
              <a:t>- format</a:t>
            </a:r>
            <a:r>
              <a:rPr lang="it-IT" sz="2000" dirty="0">
                <a:latin typeface="Arial" charset="0"/>
              </a:rPr>
              <a:t> formatta argomenti multipli tramite stringa di formato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dirty="0">
                <a:latin typeface="Arial" charset="0"/>
              </a:rPr>
              <a:t>		    con varie opzioni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320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Specificatori</a:t>
            </a:r>
            <a:endParaRPr lang="it-IT" sz="32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dirty="0">
                <a:latin typeface="Arial" charset="0"/>
              </a:rPr>
              <a:t>Tutti gli </a:t>
            </a:r>
            <a:r>
              <a:rPr lang="it-IT" sz="2000" dirty="0" err="1">
                <a:latin typeface="Arial" charset="0"/>
              </a:rPr>
              <a:t>specificatori</a:t>
            </a:r>
            <a:r>
              <a:rPr lang="it-IT" sz="2000" dirty="0">
                <a:latin typeface="Arial" charset="0"/>
              </a:rPr>
              <a:t> di formato obbligatoriamente:</a:t>
            </a:r>
          </a:p>
          <a:p>
            <a:pPr eaLnBrk="1" hangingPunct="1">
              <a:lnSpc>
                <a:spcPct val="90000"/>
              </a:lnSpc>
            </a:pPr>
            <a:r>
              <a:rPr lang="it-IT" sz="2000" i="1" dirty="0">
                <a:latin typeface="Arial" charset="0"/>
              </a:rPr>
              <a:t>iniziano con </a:t>
            </a:r>
            <a:r>
              <a:rPr lang="it-IT" sz="2000" b="1" i="1" dirty="0">
                <a:latin typeface="Arial" charset="0"/>
              </a:rPr>
              <a:t>%</a:t>
            </a:r>
          </a:p>
          <a:p>
            <a:pPr eaLnBrk="1" hangingPunct="1">
              <a:lnSpc>
                <a:spcPct val="90000"/>
              </a:lnSpc>
            </a:pPr>
            <a:r>
              <a:rPr lang="it-IT" sz="2000" i="1" dirty="0">
                <a:latin typeface="Arial" charset="0"/>
              </a:rPr>
              <a:t>terminano con il fattore di conversione </a:t>
            </a:r>
            <a:r>
              <a:rPr lang="it-IT" sz="2000" dirty="0">
                <a:latin typeface="Arial" charset="0"/>
              </a:rPr>
              <a:t>(1-2 caratteri).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it-IT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dirty="0">
                <a:latin typeface="Arial" charset="0"/>
              </a:rPr>
              <a:t>Dettaglio:</a:t>
            </a:r>
          </a:p>
          <a:p>
            <a:pPr eaLnBrk="1" hangingPunct="1">
              <a:lnSpc>
                <a:spcPct val="90000"/>
              </a:lnSpc>
            </a:pPr>
            <a:r>
              <a:rPr lang="it-IT" sz="2000" b="1" dirty="0">
                <a:latin typeface="Arial" charset="0"/>
              </a:rPr>
              <a:t>d </a:t>
            </a:r>
            <a:r>
              <a:rPr lang="it-IT" sz="2000" dirty="0">
                <a:latin typeface="Arial" charset="0"/>
              </a:rPr>
              <a:t>formatta un intero</a:t>
            </a:r>
          </a:p>
          <a:p>
            <a:pPr eaLnBrk="1" hangingPunct="1">
              <a:lnSpc>
                <a:spcPct val="90000"/>
              </a:lnSpc>
            </a:pPr>
            <a:r>
              <a:rPr lang="it-IT" sz="2000" b="1" dirty="0">
                <a:latin typeface="Arial" charset="0"/>
              </a:rPr>
              <a:t>f </a:t>
            </a:r>
            <a:r>
              <a:rPr lang="it-IT" sz="2000" dirty="0">
                <a:latin typeface="Arial" charset="0"/>
              </a:rPr>
              <a:t>formatta numero in virgola mobile</a:t>
            </a:r>
          </a:p>
          <a:p>
            <a:pPr eaLnBrk="1" hangingPunct="1">
              <a:lnSpc>
                <a:spcPct val="90000"/>
              </a:lnSpc>
            </a:pPr>
            <a:r>
              <a:rPr lang="it-IT" sz="2000" b="1" dirty="0">
                <a:latin typeface="Arial" charset="0"/>
              </a:rPr>
              <a:t>x </a:t>
            </a:r>
            <a:r>
              <a:rPr lang="it-IT" sz="2000" dirty="0">
                <a:latin typeface="Arial" charset="0"/>
              </a:rPr>
              <a:t>formatta un intero come valore esadecimale</a:t>
            </a:r>
          </a:p>
          <a:p>
            <a:pPr eaLnBrk="1" hangingPunct="1">
              <a:lnSpc>
                <a:spcPct val="90000"/>
              </a:lnSpc>
            </a:pPr>
            <a:r>
              <a:rPr lang="it-IT" sz="2000" b="1" dirty="0">
                <a:latin typeface="Arial" charset="0"/>
              </a:rPr>
              <a:t>s </a:t>
            </a:r>
            <a:r>
              <a:rPr lang="it-IT" sz="2000" dirty="0">
                <a:latin typeface="Arial" charset="0"/>
              </a:rPr>
              <a:t>formatta qualsiasi valore come stringa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it-IT" sz="2000" i="1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i="1" dirty="0">
                <a:latin typeface="Arial" charset="0"/>
              </a:rPr>
              <a:t>Altri elementi (precisione, </a:t>
            </a:r>
            <a:r>
              <a:rPr lang="it-IT" sz="2000" i="1" dirty="0" err="1">
                <a:latin typeface="Arial" charset="0"/>
              </a:rPr>
              <a:t>larghezza,ecc</a:t>
            </a:r>
            <a:r>
              <a:rPr lang="it-IT" sz="2000" i="1" dirty="0">
                <a:latin typeface="Arial" charset="0"/>
              </a:rPr>
              <a:t>) sono opzionali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Esempi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pt-BR" sz="2000" b="1" dirty="0">
                <a:solidFill>
                  <a:srgbClr val="009900"/>
                </a:solidFill>
                <a:latin typeface="Courier New" charset="0"/>
              </a:rPr>
              <a:t>// stampa il double formattato</a:t>
            </a:r>
          </a:p>
          <a:p>
            <a:pPr>
              <a:buFontTx/>
              <a:buNone/>
            </a:pPr>
            <a:r>
              <a:rPr lang="pt-BR" sz="2000" b="1" dirty="0">
                <a:latin typeface="Courier New" charset="0"/>
              </a:rPr>
              <a:t>double num = 5.33362;</a:t>
            </a:r>
          </a:p>
          <a:p>
            <a:pPr>
              <a:buFontTx/>
              <a:buNone/>
            </a:pPr>
            <a:r>
              <a:rPr lang="pt-BR" sz="2000" b="1" dirty="0">
                <a:latin typeface="Courier New" charset="0"/>
              </a:rPr>
              <a:t>System.out.format("%f",num);	</a:t>
            </a:r>
            <a:r>
              <a:rPr lang="pt-BR" sz="2000" b="1" dirty="0">
                <a:solidFill>
                  <a:srgbClr val="009900"/>
                </a:solidFill>
                <a:latin typeface="Courier New" charset="0"/>
              </a:rPr>
              <a:t>// cioè 5,333620</a:t>
            </a:r>
          </a:p>
          <a:p>
            <a:pPr>
              <a:buFontTx/>
              <a:buNone/>
            </a:pPr>
            <a:endParaRPr lang="pt-BR" sz="2000" b="1" dirty="0">
              <a:solidFill>
                <a:srgbClr val="009900"/>
              </a:solidFill>
              <a:latin typeface="Courier New" charset="0"/>
            </a:endParaRPr>
          </a:p>
          <a:p>
            <a:pPr>
              <a:buFontTx/>
              <a:buNone/>
            </a:pPr>
            <a:endParaRPr lang="pt-BR" sz="2000" b="1" dirty="0">
              <a:solidFill>
                <a:srgbClr val="009900"/>
              </a:solidFill>
              <a:latin typeface="Courier New" charset="0"/>
            </a:endParaRPr>
          </a:p>
          <a:p>
            <a:pPr>
              <a:buFontTx/>
              <a:buNone/>
            </a:pPr>
            <a:endParaRPr lang="pt-BR" sz="2000" b="1" dirty="0">
              <a:solidFill>
                <a:srgbClr val="009900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pt-BR" sz="2000" b="1" dirty="0">
                <a:solidFill>
                  <a:srgbClr val="009900"/>
                </a:solidFill>
                <a:latin typeface="Courier New" charset="0"/>
              </a:rPr>
              <a:t>// stampa l’intero in esadecimale </a:t>
            </a:r>
          </a:p>
          <a:p>
            <a:pPr>
              <a:buFontTx/>
              <a:buNone/>
            </a:pPr>
            <a:r>
              <a:rPr lang="pt-BR" sz="2000" b="1" dirty="0">
                <a:latin typeface="Courier New" charset="0"/>
              </a:rPr>
              <a:t>int num = 20;</a:t>
            </a:r>
          </a:p>
          <a:p>
            <a:pPr>
              <a:buFontTx/>
              <a:buNone/>
            </a:pPr>
            <a:r>
              <a:rPr lang="pt-BR" sz="2000" b="1" dirty="0">
                <a:latin typeface="Courier New" charset="0"/>
              </a:rPr>
              <a:t>System.out.format("%x",num);	 </a:t>
            </a:r>
            <a:r>
              <a:rPr lang="pt-BR" sz="2000" b="1" dirty="0">
                <a:solidFill>
                  <a:srgbClr val="009900"/>
                </a:solidFill>
                <a:latin typeface="Courier New" charset="0"/>
              </a:rPr>
              <a:t>// cioè 14</a:t>
            </a:r>
            <a:endParaRPr lang="it-IT" sz="2000" b="1" dirty="0">
              <a:latin typeface="Courier New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6016" y="12129"/>
            <a:ext cx="3544585" cy="1275259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3200" dirty="0" smtClean="0">
                <a:ea typeface="+mj-ea"/>
              </a:rPr>
              <a:t>Definizioni</a:t>
            </a:r>
            <a:endParaRPr lang="it-IT" sz="3200" dirty="0" smtClean="0">
              <a:ea typeface="+mj-ea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43042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sz="2000" dirty="0">
                <a:latin typeface="Arial" charset="0"/>
              </a:rPr>
              <a:t>Stream di input: oggetto dal quale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dirty="0">
                <a:latin typeface="Arial" charset="0"/>
              </a:rPr>
              <a:t>	si possono leggere una sequenza di bytes</a:t>
            </a:r>
          </a:p>
          <a:p>
            <a:pPr eaLnBrk="1" hangingPunct="1">
              <a:lnSpc>
                <a:spcPct val="90000"/>
              </a:lnSpc>
            </a:pPr>
            <a:endParaRPr lang="pt-BR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sz="2000" dirty="0">
                <a:latin typeface="Arial" charset="0"/>
              </a:rPr>
              <a:t>Stream di output: oggetto nel quale è possibile inviare una sequenza di bytes</a:t>
            </a:r>
          </a:p>
          <a:p>
            <a:pPr eaLnBrk="1" hangingPunct="1">
              <a:lnSpc>
                <a:spcPct val="40000"/>
              </a:lnSpc>
              <a:buFontTx/>
              <a:buNone/>
            </a:pPr>
            <a:endParaRPr lang="pt-BR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pt-BR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sz="2000" dirty="0">
                <a:latin typeface="Arial" charset="0"/>
              </a:rPr>
              <a:t>Sono stati modellati con le classi astratte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b="1" dirty="0">
                <a:solidFill>
                  <a:schemeClr val="folHlink"/>
                </a:solidFill>
                <a:latin typeface="Courier New" charset="0"/>
              </a:rPr>
              <a:t>  	</a:t>
            </a:r>
            <a:r>
              <a:rPr lang="pt-BR" sz="2000" b="1" dirty="0">
                <a:solidFill>
                  <a:srgbClr val="008080"/>
                </a:solidFill>
                <a:latin typeface="Courier New" charset="0"/>
              </a:rPr>
              <a:t>InputStream</a:t>
            </a:r>
            <a:r>
              <a:rPr lang="pt-BR" sz="2000" dirty="0">
                <a:latin typeface="Courier New" charset="0"/>
              </a:rPr>
              <a:t> </a:t>
            </a:r>
            <a:r>
              <a:rPr lang="pt-BR" sz="2000" dirty="0">
                <a:latin typeface="Arial" charset="0"/>
              </a:rPr>
              <a:t>e</a:t>
            </a:r>
            <a:r>
              <a:rPr lang="pt-BR" sz="2000" dirty="0">
                <a:latin typeface="Courier New" charset="0"/>
              </a:rPr>
              <a:t> </a:t>
            </a:r>
            <a:r>
              <a:rPr lang="pt-BR" sz="2000" b="1" dirty="0">
                <a:solidFill>
                  <a:srgbClr val="729A00"/>
                </a:solidFill>
                <a:latin typeface="Courier New" charset="0"/>
              </a:rPr>
              <a:t>OutputStream</a:t>
            </a:r>
            <a:endParaRPr lang="pt-BR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dirty="0">
                <a:latin typeface="Arial" charset="0"/>
              </a:rPr>
              <a:t>    che hanno alberi gerarchici simmetrici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dirty="0">
                <a:latin typeface="Arial" charset="0"/>
              </a:rPr>
              <a:t>	e che sono presenti nella JDK dalla 1.0.</a:t>
            </a:r>
          </a:p>
        </p:txBody>
      </p:sp>
      <p:pic>
        <p:nvPicPr>
          <p:cNvPr id="4100" name="Picture 5" descr="fluss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412875"/>
            <a:ext cx="115411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Esercizi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sz="2000" dirty="0">
                <a:latin typeface="Arial" charset="0"/>
              </a:rPr>
              <a:t>1. Copia/Incolla di un file (esempio con .</a:t>
            </a:r>
            <a:r>
              <a:rPr lang="it-IT" sz="2000" dirty="0" err="1">
                <a:latin typeface="Arial" charset="0"/>
              </a:rPr>
              <a:t>jpg</a:t>
            </a:r>
            <a:r>
              <a:rPr lang="it-IT" sz="2000" dirty="0">
                <a:latin typeface="Arial" charset="0"/>
              </a:rPr>
              <a:t>)</a:t>
            </a:r>
          </a:p>
          <a:p>
            <a:pPr eaLnBrk="1" hangingPunct="1"/>
            <a:r>
              <a:rPr lang="it-IT" sz="2000" dirty="0">
                <a:latin typeface="Arial" charset="0"/>
              </a:rPr>
              <a:t>2. Stampare il contenuto di un file di testo</a:t>
            </a:r>
          </a:p>
          <a:p>
            <a:pPr eaLnBrk="1" hangingPunct="1"/>
            <a:r>
              <a:rPr lang="it-IT" sz="2000" dirty="0">
                <a:latin typeface="Arial" charset="0"/>
              </a:rPr>
              <a:t>3. Scrivere un double su un file VUOTO e rileggerlo.</a:t>
            </a:r>
          </a:p>
          <a:p>
            <a:pPr eaLnBrk="1" hangingPunct="1"/>
            <a:r>
              <a:rPr lang="it-IT" sz="2000" dirty="0">
                <a:latin typeface="Arial" charset="0"/>
              </a:rPr>
              <a:t>4. Scrivere oggetti Impiegato sul disco (in un file) e rileggerli.</a:t>
            </a:r>
          </a:p>
          <a:p>
            <a:pPr eaLnBrk="1" hangingPunct="1"/>
            <a:r>
              <a:rPr lang="it-IT" sz="2000" dirty="0">
                <a:latin typeface="Arial" charset="0"/>
              </a:rPr>
              <a:t>5. Contare il numero di parole diverse di un file di testo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pt-BR" sz="3200" dirty="0" err="1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Unità</a:t>
            </a:r>
            <a:r>
              <a:rPr lang="pt-BR" sz="3200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pt-BR" sz="3200" dirty="0" err="1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fondamentale</a:t>
            </a:r>
            <a:endParaRPr lang="it-IT" sz="32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sz="2000" dirty="0">
                <a:latin typeface="Arial" charset="0"/>
              </a:rPr>
              <a:t>Gli Stream sono orientati al byte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>
                <a:latin typeface="Arial" charset="0"/>
              </a:rPr>
              <a:t>Leggono e scrivono singoli </a:t>
            </a:r>
            <a:r>
              <a:rPr lang="pt-BR" sz="2000" b="1" dirty="0">
                <a:solidFill>
                  <a:srgbClr val="3366FF"/>
                </a:solidFill>
                <a:latin typeface="Arial" charset="0"/>
              </a:rPr>
              <a:t>bytes</a:t>
            </a:r>
            <a:r>
              <a:rPr lang="pt-BR" sz="2000" dirty="0">
                <a:latin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pt-BR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sz="2000" dirty="0">
                <a:latin typeface="Arial" charset="0"/>
              </a:rPr>
              <a:t>Successivamente, nella versione JDK 1.1, sono state create le classi astratte: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b="1" dirty="0">
                <a:solidFill>
                  <a:srgbClr val="729A00"/>
                </a:solidFill>
                <a:latin typeface="Courier New" charset="0"/>
              </a:rPr>
              <a:t>Reader</a:t>
            </a:r>
            <a:r>
              <a:rPr lang="pt-BR" sz="2000" b="1" dirty="0">
                <a:solidFill>
                  <a:srgbClr val="729A00"/>
                </a:solidFill>
                <a:latin typeface="Arial" charset="0"/>
              </a:rPr>
              <a:t>  </a:t>
            </a:r>
            <a:endParaRPr lang="pt-BR" sz="2000" b="1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pt-BR" sz="2000" b="1" dirty="0">
                <a:solidFill>
                  <a:srgbClr val="729A00"/>
                </a:solidFill>
                <a:latin typeface="Courier New" charset="0"/>
              </a:rPr>
              <a:t>Writer </a:t>
            </a:r>
            <a:endParaRPr lang="pt-BR" sz="2000" b="1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pt-BR" sz="2000" dirty="0">
                <a:latin typeface="Arial" charset="0"/>
              </a:rPr>
              <a:t>Queste invece sono orientate ai </a:t>
            </a:r>
            <a:r>
              <a:rPr lang="pt-BR" sz="2000" b="1" dirty="0">
                <a:solidFill>
                  <a:srgbClr val="3366FF"/>
                </a:solidFill>
                <a:latin typeface="Arial" charset="0"/>
              </a:rPr>
              <a:t>caratteri</a:t>
            </a:r>
            <a:r>
              <a:rPr lang="pt-BR" sz="2000" dirty="0">
                <a:latin typeface="Arial" charset="0"/>
              </a:rPr>
              <a:t> e sono ideali per la lettura/scrittura di caratteri e stringhe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pt-BR" sz="2000" b="1" dirty="0">
              <a:latin typeface="Arial" charset="0"/>
            </a:endParaRPr>
          </a:p>
        </p:txBody>
      </p:sp>
      <p:pic>
        <p:nvPicPr>
          <p:cNvPr id="5124" name="Picture 7" descr="j0239005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1643063"/>
            <a:ext cx="928687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799709" y="107756"/>
            <a:ext cx="4436587" cy="1275259"/>
          </a:xfrm>
        </p:spPr>
        <p:txBody>
          <a:bodyPr>
            <a:normAutofit/>
          </a:bodyPr>
          <a:lstStyle/>
          <a:p>
            <a:pPr algn="l" eaLnBrk="1" hangingPunct="1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Gerarchia di </a:t>
            </a:r>
            <a:r>
              <a:rPr lang="it-IT" sz="320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InputStream</a:t>
            </a:r>
            <a:endParaRPr lang="it-IT" sz="32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250825" y="3671888"/>
            <a:ext cx="2492375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000">
                <a:latin typeface="Courier New" charset="0"/>
              </a:rPr>
              <a:t>FileInputStream</a:t>
            </a:r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250825" y="4357688"/>
            <a:ext cx="2492375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9"/>
          <p:cNvSpPr>
            <a:spLocks noChangeArrowheads="1"/>
          </p:cNvSpPr>
          <p:nvPr/>
        </p:nvSpPr>
        <p:spPr bwMode="auto">
          <a:xfrm>
            <a:off x="250825" y="4662488"/>
            <a:ext cx="2492375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1800">
                <a:latin typeface="Courier New" charset="0"/>
              </a:rPr>
              <a:t>read():int</a:t>
            </a:r>
          </a:p>
        </p:txBody>
      </p:sp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2971800" y="3671888"/>
            <a:ext cx="2968625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000">
                <a:latin typeface="Courier New" charset="0"/>
              </a:rPr>
              <a:t>FilterInputStream</a:t>
            </a:r>
          </a:p>
        </p:txBody>
      </p:sp>
      <p:sp>
        <p:nvSpPr>
          <p:cNvPr id="6151" name="Rectangle 11"/>
          <p:cNvSpPr>
            <a:spLocks noChangeArrowheads="1"/>
          </p:cNvSpPr>
          <p:nvPr/>
        </p:nvSpPr>
        <p:spPr bwMode="auto">
          <a:xfrm>
            <a:off x="2971800" y="4357688"/>
            <a:ext cx="2968625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Rectangle 12"/>
          <p:cNvSpPr>
            <a:spLocks noChangeArrowheads="1"/>
          </p:cNvSpPr>
          <p:nvPr/>
        </p:nvSpPr>
        <p:spPr bwMode="auto">
          <a:xfrm>
            <a:off x="2971800" y="4662488"/>
            <a:ext cx="2968625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latin typeface="Courier New" charset="0"/>
            </a:endParaRPr>
          </a:p>
        </p:txBody>
      </p:sp>
      <p:grpSp>
        <p:nvGrpSpPr>
          <p:cNvPr id="6153" name="Group 29"/>
          <p:cNvGrpSpPr>
            <a:grpSpLocks/>
          </p:cNvGrpSpPr>
          <p:nvPr/>
        </p:nvGrpSpPr>
        <p:grpSpPr bwMode="auto">
          <a:xfrm>
            <a:off x="5651500" y="5734050"/>
            <a:ext cx="2220913" cy="857250"/>
            <a:chOff x="3840" y="3521"/>
            <a:chExt cx="1399" cy="540"/>
          </a:xfrm>
        </p:grpSpPr>
        <p:sp>
          <p:nvSpPr>
            <p:cNvPr id="6176" name="Rectangle 13"/>
            <p:cNvSpPr>
              <a:spLocks noChangeArrowheads="1"/>
            </p:cNvSpPr>
            <p:nvPr/>
          </p:nvSpPr>
          <p:spPr bwMode="auto">
            <a:xfrm>
              <a:off x="3840" y="3521"/>
              <a:ext cx="1399" cy="29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1600" dirty="0" err="1">
                  <a:latin typeface="Courier New" charset="0"/>
                </a:rPr>
                <a:t>DataInputStream</a:t>
              </a:r>
              <a:endParaRPr lang="it-IT" sz="1600" dirty="0">
                <a:latin typeface="Courier New" charset="0"/>
              </a:endParaRPr>
            </a:p>
          </p:txBody>
        </p:sp>
        <p:sp>
          <p:nvSpPr>
            <p:cNvPr id="6177" name="Rectangle 14"/>
            <p:cNvSpPr>
              <a:spLocks noChangeArrowheads="1"/>
            </p:cNvSpPr>
            <p:nvPr/>
          </p:nvSpPr>
          <p:spPr bwMode="auto">
            <a:xfrm>
              <a:off x="3840" y="3793"/>
              <a:ext cx="1399" cy="1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Rectangle 15"/>
            <p:cNvSpPr>
              <a:spLocks noChangeArrowheads="1"/>
            </p:cNvSpPr>
            <p:nvPr/>
          </p:nvSpPr>
          <p:spPr bwMode="auto">
            <a:xfrm>
              <a:off x="3840" y="3929"/>
              <a:ext cx="1399" cy="1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Courier New" charset="0"/>
              </a:endParaRPr>
            </a:p>
          </p:txBody>
        </p:sp>
      </p:grpSp>
      <p:sp>
        <p:nvSpPr>
          <p:cNvPr id="6154" name="Line 16"/>
          <p:cNvSpPr>
            <a:spLocks noChangeShapeType="1"/>
          </p:cNvSpPr>
          <p:nvPr/>
        </p:nvSpPr>
        <p:spPr bwMode="auto">
          <a:xfrm flipV="1">
            <a:off x="1908175" y="3022600"/>
            <a:ext cx="862013" cy="573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5" name="Line 17"/>
          <p:cNvSpPr>
            <a:spLocks noChangeShapeType="1"/>
          </p:cNvSpPr>
          <p:nvPr/>
        </p:nvSpPr>
        <p:spPr bwMode="auto">
          <a:xfrm flipH="1" flipV="1">
            <a:off x="4211638" y="31670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156" name="Group 31"/>
          <p:cNvGrpSpPr>
            <a:grpSpLocks/>
          </p:cNvGrpSpPr>
          <p:nvPr/>
        </p:nvGrpSpPr>
        <p:grpSpPr bwMode="auto">
          <a:xfrm>
            <a:off x="5580063" y="5084763"/>
            <a:ext cx="442912" cy="576262"/>
            <a:chOff x="3515" y="3203"/>
            <a:chExt cx="279" cy="363"/>
          </a:xfrm>
        </p:grpSpPr>
        <p:sp>
          <p:nvSpPr>
            <p:cNvPr id="6174" name="Line 18"/>
            <p:cNvSpPr>
              <a:spLocks noChangeShapeType="1"/>
            </p:cNvSpPr>
            <p:nvPr/>
          </p:nvSpPr>
          <p:spPr bwMode="auto">
            <a:xfrm>
              <a:off x="3691" y="3357"/>
              <a:ext cx="96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75" name="AutoShape 19"/>
            <p:cNvSpPr>
              <a:spLocks noChangeArrowheads="1"/>
            </p:cNvSpPr>
            <p:nvPr/>
          </p:nvSpPr>
          <p:spPr bwMode="auto">
            <a:xfrm rot="-903016">
              <a:off x="3515" y="3203"/>
              <a:ext cx="279" cy="16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7" name="AutoShape 21"/>
          <p:cNvSpPr>
            <a:spLocks noChangeArrowheads="1"/>
          </p:cNvSpPr>
          <p:nvPr/>
        </p:nvSpPr>
        <p:spPr bwMode="auto">
          <a:xfrm rot="2949565">
            <a:off x="2700338" y="2746375"/>
            <a:ext cx="457200" cy="381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AutoShape 25"/>
          <p:cNvSpPr>
            <a:spLocks noChangeArrowheads="1"/>
          </p:cNvSpPr>
          <p:nvPr/>
        </p:nvSpPr>
        <p:spPr bwMode="auto">
          <a:xfrm>
            <a:off x="3970338" y="2781300"/>
            <a:ext cx="457200" cy="381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Rectangle 26"/>
          <p:cNvSpPr>
            <a:spLocks noChangeArrowheads="1"/>
          </p:cNvSpPr>
          <p:nvPr/>
        </p:nvSpPr>
        <p:spPr bwMode="auto">
          <a:xfrm>
            <a:off x="3132138" y="1484313"/>
            <a:ext cx="2447925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Courier New" charset="0"/>
              </a:rPr>
              <a:t>InputStream</a:t>
            </a:r>
          </a:p>
        </p:txBody>
      </p:sp>
      <p:sp>
        <p:nvSpPr>
          <p:cNvPr id="6160" name="Rectangle 27"/>
          <p:cNvSpPr>
            <a:spLocks noChangeArrowheads="1"/>
          </p:cNvSpPr>
          <p:nvPr/>
        </p:nvSpPr>
        <p:spPr bwMode="auto">
          <a:xfrm>
            <a:off x="3132138" y="2170113"/>
            <a:ext cx="2447925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Rectangle 28"/>
          <p:cNvSpPr>
            <a:spLocks noChangeArrowheads="1"/>
          </p:cNvSpPr>
          <p:nvPr/>
        </p:nvSpPr>
        <p:spPr bwMode="auto">
          <a:xfrm>
            <a:off x="3132138" y="2474913"/>
            <a:ext cx="2447925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1600">
                <a:latin typeface="Courier New" charset="0"/>
              </a:rPr>
              <a:t>abstract read():int</a:t>
            </a:r>
          </a:p>
        </p:txBody>
      </p:sp>
      <p:grpSp>
        <p:nvGrpSpPr>
          <p:cNvPr id="6162" name="Group 35"/>
          <p:cNvGrpSpPr>
            <a:grpSpLocks/>
          </p:cNvGrpSpPr>
          <p:nvPr/>
        </p:nvGrpSpPr>
        <p:grpSpPr bwMode="auto">
          <a:xfrm>
            <a:off x="6156325" y="3644900"/>
            <a:ext cx="1368425" cy="1295400"/>
            <a:chOff x="3878" y="2296"/>
            <a:chExt cx="1570" cy="816"/>
          </a:xfrm>
        </p:grpSpPr>
        <p:sp>
          <p:nvSpPr>
            <p:cNvPr id="6171" name="Rectangle 32"/>
            <p:cNvSpPr>
              <a:spLocks noChangeArrowheads="1"/>
            </p:cNvSpPr>
            <p:nvPr/>
          </p:nvSpPr>
          <p:spPr bwMode="auto">
            <a:xfrm>
              <a:off x="3878" y="2296"/>
              <a:ext cx="1570" cy="4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ourier New" charset="0"/>
              </a:endParaRPr>
            </a:p>
          </p:txBody>
        </p:sp>
        <p:sp>
          <p:nvSpPr>
            <p:cNvPr id="6172" name="Rectangle 33"/>
            <p:cNvSpPr>
              <a:spLocks noChangeArrowheads="1"/>
            </p:cNvSpPr>
            <p:nvPr/>
          </p:nvSpPr>
          <p:spPr bwMode="auto">
            <a:xfrm>
              <a:off x="3878" y="2728"/>
              <a:ext cx="157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Rectangle 34"/>
            <p:cNvSpPr>
              <a:spLocks noChangeArrowheads="1"/>
            </p:cNvSpPr>
            <p:nvPr/>
          </p:nvSpPr>
          <p:spPr bwMode="auto">
            <a:xfrm>
              <a:off x="3878" y="2920"/>
              <a:ext cx="157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latin typeface="Courier New" charset="0"/>
              </a:endParaRPr>
            </a:p>
          </p:txBody>
        </p:sp>
      </p:grpSp>
      <p:grpSp>
        <p:nvGrpSpPr>
          <p:cNvPr id="6163" name="Group 36"/>
          <p:cNvGrpSpPr>
            <a:grpSpLocks/>
          </p:cNvGrpSpPr>
          <p:nvPr/>
        </p:nvGrpSpPr>
        <p:grpSpPr bwMode="auto">
          <a:xfrm>
            <a:off x="7596188" y="3644900"/>
            <a:ext cx="1368425" cy="1295400"/>
            <a:chOff x="3878" y="2296"/>
            <a:chExt cx="1570" cy="816"/>
          </a:xfrm>
        </p:grpSpPr>
        <p:sp>
          <p:nvSpPr>
            <p:cNvPr id="6168" name="Rectangle 37"/>
            <p:cNvSpPr>
              <a:spLocks noChangeArrowheads="1"/>
            </p:cNvSpPr>
            <p:nvPr/>
          </p:nvSpPr>
          <p:spPr bwMode="auto">
            <a:xfrm>
              <a:off x="3878" y="2296"/>
              <a:ext cx="1570" cy="4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ourier New" charset="0"/>
              </a:endParaRPr>
            </a:p>
          </p:txBody>
        </p:sp>
        <p:sp>
          <p:nvSpPr>
            <p:cNvPr id="6169" name="Rectangle 38"/>
            <p:cNvSpPr>
              <a:spLocks noChangeArrowheads="1"/>
            </p:cNvSpPr>
            <p:nvPr/>
          </p:nvSpPr>
          <p:spPr bwMode="auto">
            <a:xfrm>
              <a:off x="3878" y="2728"/>
              <a:ext cx="157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Rectangle 39"/>
            <p:cNvSpPr>
              <a:spLocks noChangeArrowheads="1"/>
            </p:cNvSpPr>
            <p:nvPr/>
          </p:nvSpPr>
          <p:spPr bwMode="auto">
            <a:xfrm>
              <a:off x="3878" y="2920"/>
              <a:ext cx="157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latin typeface="Courier New" charset="0"/>
              </a:endParaRPr>
            </a:p>
          </p:txBody>
        </p:sp>
      </p:grpSp>
      <p:grpSp>
        <p:nvGrpSpPr>
          <p:cNvPr id="6164" name="Group 40"/>
          <p:cNvGrpSpPr>
            <a:grpSpLocks/>
          </p:cNvGrpSpPr>
          <p:nvPr/>
        </p:nvGrpSpPr>
        <p:grpSpPr bwMode="auto">
          <a:xfrm>
            <a:off x="1763688" y="5517232"/>
            <a:ext cx="1296988" cy="857250"/>
            <a:chOff x="3840" y="3521"/>
            <a:chExt cx="1399" cy="540"/>
          </a:xfrm>
        </p:grpSpPr>
        <p:sp>
          <p:nvSpPr>
            <p:cNvPr id="6165" name="Rectangle 41"/>
            <p:cNvSpPr>
              <a:spLocks noChangeArrowheads="1"/>
            </p:cNvSpPr>
            <p:nvPr/>
          </p:nvSpPr>
          <p:spPr bwMode="auto">
            <a:xfrm>
              <a:off x="3840" y="3521"/>
              <a:ext cx="1399" cy="29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Courier New" charset="0"/>
              </a:endParaRPr>
            </a:p>
          </p:txBody>
        </p:sp>
        <p:sp>
          <p:nvSpPr>
            <p:cNvPr id="6166" name="Rectangle 42"/>
            <p:cNvSpPr>
              <a:spLocks noChangeArrowheads="1"/>
            </p:cNvSpPr>
            <p:nvPr/>
          </p:nvSpPr>
          <p:spPr bwMode="auto">
            <a:xfrm>
              <a:off x="3840" y="3793"/>
              <a:ext cx="1399" cy="1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Rectangle 43"/>
            <p:cNvSpPr>
              <a:spLocks noChangeArrowheads="1"/>
            </p:cNvSpPr>
            <p:nvPr/>
          </p:nvSpPr>
          <p:spPr bwMode="auto">
            <a:xfrm>
              <a:off x="3840" y="3929"/>
              <a:ext cx="1399" cy="1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Courier New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pt-BR" sz="3200" dirty="0" err="1" smtClean="0">
                <a:ea typeface="+mj-ea"/>
              </a:rPr>
              <a:t>InputStream</a:t>
            </a:r>
            <a:endParaRPr lang="it-IT" sz="3200" dirty="0" smtClean="0">
              <a:ea typeface="+mj-ea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73238"/>
            <a:ext cx="8532812" cy="44640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dirty="0">
                <a:latin typeface="Arial" charset="0"/>
              </a:rPr>
              <a:t>La classe </a:t>
            </a:r>
            <a:r>
              <a:rPr lang="pt-BR" sz="2000" b="1" dirty="0">
                <a:latin typeface="Courier New" charset="0"/>
              </a:rPr>
              <a:t>InputStream</a:t>
            </a:r>
            <a:r>
              <a:rPr lang="pt-BR" sz="2000" dirty="0">
                <a:latin typeface="Arial" charset="0"/>
              </a:rPr>
              <a:t> ha un metodo astratto </a:t>
            </a:r>
          </a:p>
          <a:p>
            <a:pPr eaLnBrk="1" hangingPunct="1">
              <a:lnSpc>
                <a:spcPct val="30000"/>
              </a:lnSpc>
              <a:buFontTx/>
              <a:buNone/>
            </a:pPr>
            <a:endParaRPr lang="pt-BR" sz="2000" dirty="0">
              <a:latin typeface="Arial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pt-BR" sz="2000" b="1" dirty="0">
                <a:solidFill>
                  <a:srgbClr val="3333CC"/>
                </a:solidFill>
                <a:latin typeface="Courier New" charset="0"/>
              </a:rPr>
              <a:t>public abstract int read() throws IOException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pt-BR" sz="2000" b="1" i="1" dirty="0">
              <a:solidFill>
                <a:srgbClr val="3333CC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dirty="0">
                <a:latin typeface="Arial" charset="0"/>
              </a:rPr>
              <a:t>-  legge sequenzialmente byte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dirty="0">
                <a:latin typeface="Arial" charset="0"/>
              </a:rPr>
              <a:t>-  restituisce il byte letto su int oppure -1 (se incontra la fine della sorgente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dirty="0">
                <a:latin typeface="Arial" charset="0"/>
              </a:rPr>
              <a:t>   di input)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sz="20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b="1" i="1" dirty="0">
                <a:latin typeface="Arial" charset="0"/>
              </a:rPr>
              <a:t>Osservazione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dirty="0">
                <a:latin typeface="Arial" charset="0"/>
              </a:rPr>
              <a:t>L’oggetto </a:t>
            </a:r>
            <a:r>
              <a:rPr lang="pt-BR" sz="2000" b="1" dirty="0">
                <a:solidFill>
                  <a:srgbClr val="CC00CC"/>
                </a:solidFill>
                <a:latin typeface="Courier New" charset="0"/>
              </a:rPr>
              <a:t>System.in</a:t>
            </a:r>
            <a:r>
              <a:rPr lang="pt-BR" sz="2000" dirty="0">
                <a:latin typeface="Courier New" charset="0"/>
              </a:rPr>
              <a:t> </a:t>
            </a:r>
            <a:r>
              <a:rPr lang="pt-BR" sz="2000" dirty="0">
                <a:latin typeface="Arial" charset="0"/>
              </a:rPr>
              <a:t>è l’input stream standard.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>
                <a:latin typeface="Arial" charset="0"/>
              </a:rPr>
              <a:t>E’ un oggetto di tipo </a:t>
            </a:r>
            <a:r>
              <a:rPr lang="pt-BR" sz="2000" b="1" dirty="0">
                <a:latin typeface="Courier New" charset="0"/>
              </a:rPr>
              <a:t>InputStream</a:t>
            </a:r>
            <a:r>
              <a:rPr lang="pt-BR" sz="2000" dirty="0">
                <a:latin typeface="Arial" charset="0"/>
              </a:rPr>
              <a:t> e consente di leggere sequenze di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dirty="0">
                <a:latin typeface="Arial" charset="0"/>
              </a:rPr>
              <a:t>	caratteri dalla tastiera</a:t>
            </a:r>
          </a:p>
          <a:p>
            <a:pPr eaLnBrk="1" hangingPunct="1">
              <a:lnSpc>
                <a:spcPct val="80000"/>
              </a:lnSpc>
            </a:pPr>
            <a:r>
              <a:rPr lang="it-IT" sz="2000" dirty="0">
                <a:latin typeface="Arial" charset="0"/>
              </a:rPr>
              <a:t>E</a:t>
            </a:r>
            <a:r>
              <a:rPr lang="ja-JP" altLang="it-IT" sz="2000" dirty="0">
                <a:latin typeface="Arial" charset="0"/>
              </a:rPr>
              <a:t>’</a:t>
            </a:r>
            <a:r>
              <a:rPr lang="it-IT" sz="2000" dirty="0">
                <a:latin typeface="Arial" charset="0"/>
              </a:rPr>
              <a:t> un oggetto statico, quindi è sempre disponibile, e non bisogna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dirty="0">
                <a:latin typeface="Arial" charset="0"/>
              </a:rPr>
              <a:t>	istanziarlo</a:t>
            </a:r>
          </a:p>
        </p:txBody>
      </p:sp>
      <p:pic>
        <p:nvPicPr>
          <p:cNvPr id="7172" name="Picture 5" descr="j041239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04813"/>
            <a:ext cx="1512888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pt-BR" sz="3200" dirty="0" smtClean="0">
                <a:ea typeface="+mj-ea"/>
              </a:rPr>
              <a:t>OutputStream</a:t>
            </a:r>
            <a:endParaRPr lang="it-IT" sz="3200" dirty="0" smtClean="0">
              <a:ea typeface="+mj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44663"/>
            <a:ext cx="8362950" cy="4637087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pt-BR" sz="2000" dirty="0">
                <a:latin typeface="Arial" charset="0"/>
              </a:rPr>
              <a:t>La classe </a:t>
            </a:r>
            <a:r>
              <a:rPr lang="pt-BR" sz="2000" b="1" dirty="0">
                <a:latin typeface="Courier New" charset="0"/>
              </a:rPr>
              <a:t>OutputStream</a:t>
            </a:r>
            <a:r>
              <a:rPr lang="pt-BR" sz="2000" dirty="0">
                <a:latin typeface="Arial" charset="0"/>
              </a:rPr>
              <a:t> definisce il metodo astratto</a:t>
            </a:r>
          </a:p>
          <a:p>
            <a:pPr eaLnBrk="1" hangingPunct="1">
              <a:buFontTx/>
              <a:buNone/>
            </a:pPr>
            <a:r>
              <a:rPr lang="pt-BR" sz="2000" b="1" dirty="0">
                <a:solidFill>
                  <a:srgbClr val="3333CC"/>
                </a:solidFill>
                <a:latin typeface="Courier New" charset="0"/>
              </a:rPr>
              <a:t>public abstract void write(int b) throws</a:t>
            </a:r>
          </a:p>
          <a:p>
            <a:pPr eaLnBrk="1" hangingPunct="1">
              <a:buFontTx/>
              <a:buNone/>
            </a:pPr>
            <a:r>
              <a:rPr lang="pt-BR" sz="2000" b="1" dirty="0">
                <a:solidFill>
                  <a:srgbClr val="3333CC"/>
                </a:solidFill>
                <a:latin typeface="Courier New" charset="0"/>
              </a:rPr>
              <a:t>IOException</a:t>
            </a:r>
          </a:p>
          <a:p>
            <a:pPr eaLnBrk="1" hangingPunct="1">
              <a:buFontTx/>
              <a:buChar char="-"/>
            </a:pPr>
            <a:r>
              <a:rPr lang="pt-BR" sz="2000" dirty="0">
                <a:latin typeface="Arial" charset="0"/>
              </a:rPr>
              <a:t>invia il byte parametro nello stream</a:t>
            </a:r>
          </a:p>
          <a:p>
            <a:pPr eaLnBrk="1" hangingPunct="1">
              <a:buFontTx/>
              <a:buNone/>
            </a:pPr>
            <a:endParaRPr lang="it-IT" sz="2000" dirty="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pt-BR" sz="2000" b="1" i="1" dirty="0">
                <a:latin typeface="Arial" charset="0"/>
              </a:rPr>
              <a:t>Osservazione:</a:t>
            </a:r>
          </a:p>
          <a:p>
            <a:pPr eaLnBrk="1" hangingPunct="1">
              <a:buFontTx/>
              <a:buNone/>
            </a:pPr>
            <a:r>
              <a:rPr lang="pt-BR" sz="2000" dirty="0">
                <a:latin typeface="Arial" charset="0"/>
              </a:rPr>
              <a:t>L’oggetto </a:t>
            </a:r>
            <a:r>
              <a:rPr lang="pt-BR" sz="2000" b="1" dirty="0">
                <a:solidFill>
                  <a:schemeClr val="hlink"/>
                </a:solidFill>
                <a:latin typeface="Courier New" charset="0"/>
              </a:rPr>
              <a:t>System.out</a:t>
            </a:r>
            <a:r>
              <a:rPr lang="pt-BR" sz="2000" dirty="0">
                <a:latin typeface="Courier New" charset="0"/>
              </a:rPr>
              <a:t> </a:t>
            </a:r>
            <a:r>
              <a:rPr lang="pt-BR" sz="2000" dirty="0">
                <a:latin typeface="Arial" charset="0"/>
              </a:rPr>
              <a:t>è l’output stream standard.</a:t>
            </a:r>
          </a:p>
          <a:p>
            <a:pPr eaLnBrk="1" hangingPunct="1"/>
            <a:r>
              <a:rPr lang="pt-BR" sz="2000" dirty="0">
                <a:latin typeface="Arial" charset="0"/>
              </a:rPr>
              <a:t>E’ un oggetto di tipo </a:t>
            </a:r>
            <a:r>
              <a:rPr lang="pt-BR" sz="2000" b="1" dirty="0">
                <a:latin typeface="Courier New" charset="0"/>
              </a:rPr>
              <a:t>OutputStream</a:t>
            </a:r>
            <a:r>
              <a:rPr lang="pt-BR" sz="2000" dirty="0">
                <a:latin typeface="Arial" charset="0"/>
              </a:rPr>
              <a:t> e consente di visualizzare dati sul dispositivo di default (di solito video)</a:t>
            </a:r>
          </a:p>
          <a:p>
            <a:pPr eaLnBrk="1" hangingPunct="1"/>
            <a:r>
              <a:rPr lang="it-IT" sz="2000" dirty="0">
                <a:latin typeface="Arial" charset="0"/>
              </a:rPr>
              <a:t>E</a:t>
            </a:r>
            <a:r>
              <a:rPr lang="ja-JP" altLang="it-IT" sz="2000" dirty="0">
                <a:latin typeface="Arial" charset="0"/>
              </a:rPr>
              <a:t>’</a:t>
            </a:r>
            <a:r>
              <a:rPr lang="it-IT" sz="2000" dirty="0">
                <a:latin typeface="Arial" charset="0"/>
              </a:rPr>
              <a:t> un oggetto statico, quindi è </a:t>
            </a:r>
            <a:r>
              <a:rPr lang="it-IT" sz="2000" b="1" u="sng" dirty="0">
                <a:latin typeface="Arial" charset="0"/>
              </a:rPr>
              <a:t>sempre</a:t>
            </a:r>
            <a:r>
              <a:rPr lang="it-IT" sz="2000" dirty="0">
                <a:latin typeface="Arial" charset="0"/>
              </a:rPr>
              <a:t> disponibile, e non bisogna</a:t>
            </a:r>
          </a:p>
          <a:p>
            <a:pPr eaLnBrk="1" hangingPunct="1">
              <a:buFontTx/>
              <a:buNone/>
            </a:pPr>
            <a:r>
              <a:rPr lang="it-IT" sz="2000" dirty="0">
                <a:latin typeface="Arial" charset="0"/>
              </a:rPr>
              <a:t>	istanziarlo</a:t>
            </a:r>
          </a:p>
        </p:txBody>
      </p:sp>
      <p:pic>
        <p:nvPicPr>
          <p:cNvPr id="8196" name="Picture 4" descr="MCj0251063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88913"/>
            <a:ext cx="1398587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3200" dirty="0" smtClean="0">
                <a:ea typeface="+mj-ea"/>
              </a:rPr>
              <a:t>Chiusura del canale</a:t>
            </a:r>
            <a:endParaRPr lang="it-IT" sz="3200" dirty="0" smtClean="0">
              <a:ea typeface="+mj-ea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773238"/>
            <a:ext cx="7772400" cy="1584325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pt-BR" sz="2000" dirty="0">
                <a:latin typeface="Arial" charset="0"/>
              </a:rPr>
              <a:t>Conclusa la lettura o scrittura lo stream </a:t>
            </a:r>
            <a:r>
              <a:rPr lang="pt-BR" sz="2000" dirty="0" smtClean="0">
                <a:latin typeface="Arial" charset="0"/>
              </a:rPr>
              <a:t>deve essere </a:t>
            </a:r>
            <a:r>
              <a:rPr lang="pt-BR" sz="2000" dirty="0">
                <a:latin typeface="Arial" charset="0"/>
              </a:rPr>
              <a:t>chiuso con il metodo </a:t>
            </a:r>
            <a:r>
              <a:rPr lang="pt-BR" sz="2000" b="1" dirty="0">
                <a:solidFill>
                  <a:srgbClr val="729A00"/>
                </a:solidFill>
                <a:latin typeface="Courier New" charset="0"/>
              </a:rPr>
              <a:t>close()</a:t>
            </a:r>
            <a:r>
              <a:rPr lang="pt-BR" sz="2000" dirty="0">
                <a:latin typeface="Arial" charset="0"/>
              </a:rPr>
              <a:t> </a:t>
            </a:r>
            <a:r>
              <a:rPr lang="pt-BR" sz="2000" dirty="0" smtClean="0">
                <a:latin typeface="Arial" charset="0"/>
              </a:rPr>
              <a:t>per rilasciare </a:t>
            </a:r>
            <a:r>
              <a:rPr lang="pt-BR" sz="2000" dirty="0">
                <a:latin typeface="Arial" charset="0"/>
              </a:rPr>
              <a:t>le risorse ad esso dedicate.</a:t>
            </a:r>
            <a:endParaRPr lang="pt-BR" sz="2000" dirty="0">
              <a:latin typeface="Courier New" charset="0"/>
            </a:endParaRPr>
          </a:p>
        </p:txBody>
      </p:sp>
      <p:pic>
        <p:nvPicPr>
          <p:cNvPr id="9220" name="Picture 14" descr="j0299221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076700"/>
            <a:ext cx="18129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3200" dirty="0" smtClean="0">
                <a:ea typeface="+mj-ea"/>
              </a:rPr>
              <a:t>Base e filtrati</a:t>
            </a:r>
            <a:endParaRPr lang="it-IT" sz="3200" dirty="0" smtClean="0">
              <a:ea typeface="+mj-ea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835150"/>
            <a:ext cx="7777162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sz="2000" dirty="0">
                <a:latin typeface="Arial" charset="0"/>
              </a:rPr>
              <a:t>Java possiede più di 60 stream diversi</a:t>
            </a:r>
          </a:p>
          <a:p>
            <a:pPr eaLnBrk="1" hangingPunct="1">
              <a:lnSpc>
                <a:spcPct val="90000"/>
              </a:lnSpc>
            </a:pPr>
            <a:r>
              <a:rPr lang="pt-BR" sz="2000" dirty="0">
                <a:latin typeface="Arial" charset="0"/>
              </a:rPr>
              <a:t>Sono suddivisi nelle 4 principali gerarchie.</a:t>
            </a:r>
          </a:p>
          <a:p>
            <a:pPr eaLnBrk="1" hangingPunct="1">
              <a:lnSpc>
                <a:spcPct val="90000"/>
              </a:lnSpc>
            </a:pPr>
            <a:endParaRPr lang="pt-BR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000" dirty="0">
                <a:latin typeface="Arial" charset="0"/>
              </a:rPr>
              <a:t>Esiste poi un</a:t>
            </a:r>
            <a:r>
              <a:rPr lang="ja-JP" altLang="it-IT" sz="2000" dirty="0">
                <a:latin typeface="Arial" charset="0"/>
              </a:rPr>
              <a:t>’</a:t>
            </a:r>
            <a:r>
              <a:rPr lang="it-IT" sz="2000" dirty="0">
                <a:latin typeface="Arial" charset="0"/>
              </a:rPr>
              <a:t>ulteriore suddivisione: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000" dirty="0" err="1">
                <a:latin typeface="Arial" charset="0"/>
              </a:rPr>
              <a:t>Stream</a:t>
            </a:r>
            <a:r>
              <a:rPr lang="it-IT" sz="2000" dirty="0">
                <a:latin typeface="Arial" charset="0"/>
              </a:rPr>
              <a:t> </a:t>
            </a:r>
            <a:r>
              <a:rPr lang="it-IT" sz="2000" b="1" dirty="0">
                <a:latin typeface="Arial" charset="0"/>
              </a:rPr>
              <a:t>base</a:t>
            </a:r>
            <a:r>
              <a:rPr lang="it-IT" sz="2000" dirty="0">
                <a:latin typeface="Arial" charset="0"/>
              </a:rPr>
              <a:t>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sz="2000" dirty="0">
                <a:latin typeface="Arial" charset="0"/>
              </a:rPr>
              <a:t>	istanziabili direttamente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000" dirty="0" err="1">
                <a:latin typeface="Arial" charset="0"/>
              </a:rPr>
              <a:t>Stream</a:t>
            </a:r>
            <a:r>
              <a:rPr lang="it-IT" sz="2000" dirty="0">
                <a:latin typeface="Arial" charset="0"/>
              </a:rPr>
              <a:t> </a:t>
            </a:r>
            <a:r>
              <a:rPr lang="it-IT" sz="2000" b="1" dirty="0">
                <a:latin typeface="Arial" charset="0"/>
              </a:rPr>
              <a:t>filtrati</a:t>
            </a:r>
            <a:r>
              <a:rPr lang="it-IT" sz="2000" dirty="0">
                <a:latin typeface="Arial" charset="0"/>
              </a:rPr>
              <a:t>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sz="2000" dirty="0">
                <a:latin typeface="Arial" charset="0"/>
              </a:rPr>
              <a:t>	che derivano dalle classi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dirty="0">
                <a:latin typeface="Arial" charset="0"/>
              </a:rPr>
              <a:t>		</a:t>
            </a:r>
            <a:r>
              <a:rPr lang="it-IT" sz="2000" b="1" dirty="0" err="1">
                <a:solidFill>
                  <a:srgbClr val="3333CC"/>
                </a:solidFill>
                <a:latin typeface="Courier New" charset="0"/>
              </a:rPr>
              <a:t>FilterInputStream</a:t>
            </a:r>
            <a:r>
              <a:rPr lang="it-IT" sz="2000" b="1" dirty="0">
                <a:solidFill>
                  <a:srgbClr val="3333CC"/>
                </a:solidFill>
                <a:latin typeface="Courier New" charset="0"/>
              </a:rPr>
              <a:t> / </a:t>
            </a:r>
            <a:r>
              <a:rPr lang="it-IT" sz="2000" b="1" dirty="0" err="1">
                <a:solidFill>
                  <a:srgbClr val="3333CC"/>
                </a:solidFill>
                <a:latin typeface="Courier New" charset="0"/>
              </a:rPr>
              <a:t>FilterOutputStream</a:t>
            </a:r>
            <a:endParaRPr lang="it-IT" sz="2000" b="1" dirty="0">
              <a:solidFill>
                <a:srgbClr val="3333CC"/>
              </a:solidFill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sz="2000" dirty="0">
                <a:latin typeface="Arial" charset="0"/>
              </a:rPr>
              <a:t>    che necessitano di uno </a:t>
            </a:r>
            <a:r>
              <a:rPr lang="it-IT" sz="2000" dirty="0" err="1">
                <a:latin typeface="Arial" charset="0"/>
              </a:rPr>
              <a:t>stream</a:t>
            </a:r>
            <a:r>
              <a:rPr lang="it-IT" sz="2000" dirty="0">
                <a:latin typeface="Arial" charset="0"/>
              </a:rPr>
              <a:t> base per essere costruiti e operare (tecnica di </a:t>
            </a:r>
            <a:r>
              <a:rPr lang="ja-JP" altLang="it-IT" sz="2000" dirty="0">
                <a:latin typeface="Arial" charset="0"/>
              </a:rPr>
              <a:t>“</a:t>
            </a:r>
            <a:r>
              <a:rPr lang="it-IT" sz="2000" dirty="0">
                <a:latin typeface="Arial" charset="0"/>
              </a:rPr>
              <a:t>composizione</a:t>
            </a:r>
            <a:r>
              <a:rPr lang="ja-JP" altLang="it-IT" sz="2000" dirty="0">
                <a:latin typeface="Arial" charset="0"/>
              </a:rPr>
              <a:t>”</a:t>
            </a:r>
            <a:r>
              <a:rPr lang="it-IT" sz="2000" dirty="0">
                <a:latin typeface="Arial" charset="0"/>
              </a:rPr>
              <a:t>, detta filtraggio)</a:t>
            </a:r>
          </a:p>
        </p:txBody>
      </p:sp>
      <p:pic>
        <p:nvPicPr>
          <p:cNvPr id="10244" name="Picture 5" descr="scatole cinesi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813050"/>
            <a:ext cx="19431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4F66E3C-9CAD-457F-B76B-86C5E304F192}" vid="{B9B6F82D-51C1-4FD6-B6FB-A54F8C263652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5640</TotalTime>
  <Words>1469</Words>
  <Application>Microsoft Office PowerPoint</Application>
  <PresentationFormat>Presentazione su schermo (4:3)</PresentationFormat>
  <Paragraphs>393</Paragraphs>
  <Slides>30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2" baseType="lpstr">
      <vt:lpstr>ＭＳ Ｐゴシック</vt:lpstr>
      <vt:lpstr>Arial</vt:lpstr>
      <vt:lpstr>Calibri</vt:lpstr>
      <vt:lpstr>Calibri Light</vt:lpstr>
      <vt:lpstr>Courier New</vt:lpstr>
      <vt:lpstr>Impact</vt:lpstr>
      <vt:lpstr>StoneSerif SCIN SmBd v.1</vt:lpstr>
      <vt:lpstr>Tahoma</vt:lpstr>
      <vt:lpstr>Times New Roman</vt:lpstr>
      <vt:lpstr>Verdana</vt:lpstr>
      <vt:lpstr>Wingdings</vt:lpstr>
      <vt:lpstr>Tema1</vt:lpstr>
      <vt:lpstr>Corso JAVA Le Map</vt:lpstr>
      <vt:lpstr>Il pacchetto java.io</vt:lpstr>
      <vt:lpstr>Definizioni</vt:lpstr>
      <vt:lpstr>Unità fondamentale</vt:lpstr>
      <vt:lpstr>Gerarchia di InputStream</vt:lpstr>
      <vt:lpstr>InputStream</vt:lpstr>
      <vt:lpstr>OutputStream</vt:lpstr>
      <vt:lpstr>Chiusura del canale</vt:lpstr>
      <vt:lpstr>Base e filtrati</vt:lpstr>
      <vt:lpstr>Tecnica del Filtraggio</vt:lpstr>
      <vt:lpstr>Stream Base da/per File</vt:lpstr>
      <vt:lpstr>Classe File</vt:lpstr>
      <vt:lpstr>DataInputStream </vt:lpstr>
      <vt:lpstr>Lettura e Scrittura primitivi</vt:lpstr>
      <vt:lpstr>BufferedInputStream</vt:lpstr>
      <vt:lpstr>Stream per gli Oggetti</vt:lpstr>
      <vt:lpstr>Serializzazione</vt:lpstr>
      <vt:lpstr>Stream per le stringhe</vt:lpstr>
      <vt:lpstr>Dettaglio di StreamReader</vt:lpstr>
      <vt:lpstr>Standard IN/OUT</vt:lpstr>
      <vt:lpstr>Lettura stringhe</vt:lpstr>
      <vt:lpstr>Lo Scanner</vt:lpstr>
      <vt:lpstr>Scanner su String</vt:lpstr>
      <vt:lpstr>Scanner su File</vt:lpstr>
      <vt:lpstr>Scanner su tastiera</vt:lpstr>
      <vt:lpstr>Scrittura stringhe</vt:lpstr>
      <vt:lpstr>Formattare la stampa</vt:lpstr>
      <vt:lpstr>Specificatori</vt:lpstr>
      <vt:lpstr>Esempi</vt:lpstr>
      <vt:lpstr>Esercizi</vt:lpstr>
    </vt:vector>
  </TitlesOfParts>
  <Company>42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Java_14 IO</dc:title>
  <dc:creator>Romina Fiorenza</dc:creator>
  <cp:lastModifiedBy>Annalisa Marra</cp:lastModifiedBy>
  <cp:revision>214</cp:revision>
  <dcterms:created xsi:type="dcterms:W3CDTF">1999-11-29T13:57:40Z</dcterms:created>
  <dcterms:modified xsi:type="dcterms:W3CDTF">2020-03-12T09:46:53Z</dcterms:modified>
</cp:coreProperties>
</file>