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774225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PBEEc0LdlnYi3URxVsj0OiGpV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3051175" y="9313863"/>
            <a:ext cx="7572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7300" spcFirstLastPara="1" rIns="87300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0" type="dt"/>
          </p:nvPr>
        </p:nvSpPr>
        <p:spPr>
          <a:xfrm>
            <a:off x="3885165" y="0"/>
            <a:ext cx="2971199" cy="488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12/03/2020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:notes"/>
          <p:cNvSpPr txBox="1"/>
          <p:nvPr>
            <p:ph idx="11" type="ftr"/>
          </p:nvPr>
        </p:nvSpPr>
        <p:spPr>
          <a:xfrm>
            <a:off x="2" y="9283861"/>
            <a:ext cx="2971199" cy="488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Prometeo Management Consulting S.r.l.</a:t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5165" y="9283861"/>
            <a:ext cx="2971199" cy="488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985838" y="733425"/>
            <a:ext cx="4886325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646613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9350" y="8572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b="1" i="1" sz="2184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925" lIns="101875" spcFirstLastPara="1" rIns="101875" wrap="square" tIns="50925">
            <a:normAutofit/>
          </a:bodyPr>
          <a:lstStyle>
            <a:lvl1pPr lvl="0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b="1" i="1" sz="1456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Verdana"/>
              <a:buNone/>
              <a:defRPr b="1" i="1" sz="1456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4"/>
              <a:buFont typeface="Calibri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629841" y="1412696"/>
            <a:ext cx="294917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748"/>
              <a:buFont typeface="Calibri"/>
              <a:buNone/>
              <a:defRPr sz="174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3887391" y="2057400"/>
            <a:ext cx="46291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598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748"/>
              <a:buChar char="•"/>
              <a:defRPr sz="1748"/>
            </a:lvl1pPr>
            <a:lvl2pPr indent="-325691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529"/>
              <a:buChar char="•"/>
              <a:defRPr sz="1529"/>
            </a:lvl2pPr>
            <a:lvl3pPr indent="-311785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310"/>
              <a:buChar char="•"/>
              <a:defRPr sz="1310"/>
            </a:lvl3pPr>
            <a:lvl4pPr indent="-297942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092"/>
              <a:buChar char="•"/>
              <a:defRPr sz="1092"/>
            </a:lvl4pPr>
            <a:lvl5pPr indent="-297942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092"/>
              <a:buChar char="•"/>
              <a:defRPr sz="1092"/>
            </a:lvl5pPr>
            <a:lvl6pPr indent="-297942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Char char="•"/>
              <a:defRPr sz="1092"/>
            </a:lvl6pPr>
            <a:lvl7pPr indent="-297942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Char char="•"/>
              <a:defRPr sz="1092"/>
            </a:lvl7pPr>
            <a:lvl8pPr indent="-297941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Char char="•"/>
              <a:defRPr sz="1092"/>
            </a:lvl8pPr>
            <a:lvl9pPr indent="-297941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Char char="•"/>
              <a:defRPr sz="1092"/>
            </a:lvl9pPr>
          </a:lstStyle>
          <a:p/>
        </p:txBody>
      </p:sp>
      <p:sp>
        <p:nvSpPr>
          <p:cNvPr id="73" name="Google Shape;73;p29"/>
          <p:cNvSpPr txBox="1"/>
          <p:nvPr>
            <p:ph idx="2" type="body"/>
          </p:nvPr>
        </p:nvSpPr>
        <p:spPr>
          <a:xfrm>
            <a:off x="629841" y="3051425"/>
            <a:ext cx="2949179" cy="2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874"/>
              <a:buNone/>
              <a:defRPr sz="874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764"/>
              <a:buNone/>
              <a:defRPr sz="764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656"/>
              <a:buNone/>
              <a:defRPr sz="656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546"/>
              <a:buNone/>
              <a:defRPr sz="546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546"/>
              <a:buNone/>
              <a:defRPr sz="546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type="title"/>
          </p:nvPr>
        </p:nvSpPr>
        <p:spPr>
          <a:xfrm>
            <a:off x="628650" y="1584788"/>
            <a:ext cx="294917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748"/>
              <a:buFont typeface="Calibri"/>
              <a:buNone/>
              <a:defRPr sz="174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/>
          <p:nvPr>
            <p:ph idx="2" type="pic"/>
          </p:nvPr>
        </p:nvSpPr>
        <p:spPr>
          <a:xfrm>
            <a:off x="3887391" y="2057400"/>
            <a:ext cx="46291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748"/>
              <a:buFont typeface="Arial"/>
              <a:buNone/>
              <a:defRPr b="0" i="0" sz="1748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529"/>
              <a:buFont typeface="Arial"/>
              <a:buNone/>
              <a:defRPr b="0" i="0" sz="1529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310"/>
              <a:buFont typeface="Arial"/>
              <a:buNone/>
              <a:defRPr b="0" i="0" sz="1310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092"/>
              <a:buFont typeface="Arial"/>
              <a:buNone/>
              <a:defRPr b="0" i="0" sz="1092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092"/>
              <a:buFont typeface="Arial"/>
              <a:buNone/>
              <a:defRPr b="0" i="0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629841" y="3184989"/>
            <a:ext cx="2949179" cy="268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874"/>
              <a:buNone/>
              <a:defRPr sz="874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764"/>
              <a:buNone/>
              <a:defRPr sz="764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656"/>
              <a:buNone/>
              <a:defRPr sz="656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546"/>
              <a:buNone/>
              <a:defRPr sz="546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546"/>
              <a:buNone/>
              <a:defRPr sz="546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546"/>
              <a:buNone/>
              <a:defRPr sz="546"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type="title"/>
          </p:nvPr>
        </p:nvSpPr>
        <p:spPr>
          <a:xfrm rot="5400000">
            <a:off x="5180771" y="2842383"/>
            <a:ext cx="4697484" cy="197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" type="body"/>
          </p:nvPr>
        </p:nvSpPr>
        <p:spPr>
          <a:xfrm rot="5400000">
            <a:off x="1180271" y="927858"/>
            <a:ext cx="4697484" cy="5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1371600" y="609600"/>
            <a:ext cx="7378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809625" y="2214563"/>
            <a:ext cx="3902075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2"/>
          <p:cNvSpPr/>
          <p:nvPr>
            <p:ph idx="2" type="clipArt"/>
          </p:nvPr>
        </p:nvSpPr>
        <p:spPr>
          <a:xfrm>
            <a:off x="4864100" y="2214563"/>
            <a:ext cx="3903663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529"/>
              <a:buFont typeface="Arial"/>
              <a:buChar char="•"/>
              <a:defRPr b="0" i="0" sz="1529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310"/>
              <a:buFont typeface="Arial"/>
              <a:buChar char="•"/>
              <a:defRPr b="0" i="0" sz="1310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092"/>
              <a:buFont typeface="Arial"/>
              <a:buChar char="•"/>
              <a:defRPr b="0" i="0" sz="1092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09625" y="63738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>
  <p:cSld name="Diapositiva titol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402"/>
              <a:buFont typeface="Tahoma"/>
              <a:buNone/>
              <a:defRPr b="1" sz="2402">
                <a:solidFill>
                  <a:srgbClr val="1A2C4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/>
          <p:nvPr/>
        </p:nvSpPr>
        <p:spPr>
          <a:xfrm>
            <a:off x="628650" y="6361200"/>
            <a:ext cx="7886700" cy="354330"/>
          </a:xfrm>
          <a:prstGeom prst="roundRect">
            <a:avLst>
              <a:gd fmla="val 16667" name="adj"/>
            </a:avLst>
          </a:prstGeom>
          <a:solidFill>
            <a:srgbClr val="FF9C00"/>
          </a:solidFill>
          <a:ln cap="flat" cmpd="sng" w="12700">
            <a:solidFill>
              <a:srgbClr val="FF9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4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www.synclab.it</a:t>
            </a:r>
            <a:endParaRPr sz="76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4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7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2017</a:t>
            </a:r>
            <a:endParaRPr sz="87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3042" y="1"/>
            <a:ext cx="3217919" cy="429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76"/>
              <a:buFont typeface="Calibri"/>
              <a:buNone/>
              <a:defRPr sz="32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1310"/>
              <a:buNone/>
              <a:defRPr sz="131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1092"/>
              <a:buNone/>
              <a:defRPr sz="1092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982"/>
              <a:buNone/>
              <a:defRPr sz="98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888888"/>
              </a:buClr>
              <a:buSzPts val="874"/>
              <a:buNone/>
              <a:defRPr sz="87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>
  <p:cSld name="Confron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310"/>
              <a:buNone/>
              <a:defRPr b="1" sz="1310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092"/>
              <a:buNone/>
              <a:defRPr b="1" sz="1092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982"/>
              <a:buNone/>
              <a:defRPr b="1" sz="982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874"/>
              <a:buNone/>
              <a:defRPr b="1" sz="874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874"/>
              <a:buNone/>
              <a:defRPr b="1" sz="874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9pPr>
          </a:lstStyle>
          <a:p/>
        </p:txBody>
      </p:sp>
      <p:sp>
        <p:nvSpPr>
          <p:cNvPr id="59" name="Google Shape;59;p2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310"/>
              <a:buNone/>
              <a:defRPr b="1" sz="1310"/>
            </a:lvl1pPr>
            <a:lvl2pPr indent="-2286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092"/>
              <a:buNone/>
              <a:defRPr b="1" sz="1092"/>
            </a:lvl2pPr>
            <a:lvl3pPr indent="-2286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982"/>
              <a:buNone/>
              <a:defRPr b="1" sz="982"/>
            </a:lvl3pPr>
            <a:lvl4pPr indent="-2286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874"/>
              <a:buNone/>
              <a:defRPr b="1" sz="874"/>
            </a:lvl4pPr>
            <a:lvl5pPr indent="-2286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874"/>
              <a:buNone/>
              <a:defRPr b="1" sz="874"/>
            </a:lvl5pPr>
            <a:lvl6pPr indent="-2286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6pPr>
            <a:lvl7pPr indent="-2286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7pPr>
            <a:lvl8pPr indent="-2286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8pPr>
            <a:lvl9pPr indent="-2286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874"/>
              <a:buNone/>
              <a:defRPr b="1" sz="874"/>
            </a:lvl9pPr>
          </a:lstStyle>
          <a:p/>
        </p:txBody>
      </p:sp>
      <p:sp>
        <p:nvSpPr>
          <p:cNvPr id="61" name="Google Shape;61;p2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5" name="Google Shape;65;p27"/>
          <p:cNvSpPr txBox="1"/>
          <p:nvPr>
            <p:ph type="title"/>
          </p:nvPr>
        </p:nvSpPr>
        <p:spPr>
          <a:xfrm>
            <a:off x="2799709" y="97482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9"/>
          <p:cNvSpPr/>
          <p:nvPr/>
        </p:nvSpPr>
        <p:spPr>
          <a:xfrm>
            <a:off x="628650" y="6361886"/>
            <a:ext cx="7886700" cy="354330"/>
          </a:xfrm>
          <a:prstGeom prst="roundRect">
            <a:avLst>
              <a:gd fmla="val 16667" name="adj"/>
            </a:avLst>
          </a:prstGeom>
          <a:solidFill>
            <a:srgbClr val="FF9C00"/>
          </a:solidFill>
          <a:ln cap="flat" cmpd="sng" w="12700">
            <a:solidFill>
              <a:srgbClr val="FF9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6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691" lvl="0" marL="4572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529"/>
              <a:buFont typeface="Arial"/>
              <a:buChar char="•"/>
              <a:defRPr b="0" i="0" sz="1529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785" lvl="1" marL="9144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310"/>
              <a:buFont typeface="Arial"/>
              <a:buChar char="•"/>
              <a:defRPr b="0" i="0" sz="1310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7942" lvl="2" marL="13716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1092"/>
              <a:buFont typeface="Arial"/>
              <a:buChar char="•"/>
              <a:defRPr b="0" i="0" sz="1092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957" lvl="3" marL="18288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rgbClr val="FF9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0957" lvl="4" marL="22860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1A2C4B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0957" lvl="5" marL="27432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0957" lvl="6" marL="32004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0957" lvl="7" marL="36576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0957" lvl="8" marL="4114800" marR="0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982"/>
              <a:buFont typeface="Arial"/>
              <a:buChar char="•"/>
              <a:defRPr b="0" i="0" sz="9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7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" name="Google Shape;12;p19"/>
          <p:cNvSpPr txBox="1"/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748"/>
              <a:buFont typeface="Calibri"/>
              <a:buNone/>
              <a:defRPr b="0" i="0" sz="1748" u="none" cap="none" strike="noStrike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8650" y="320546"/>
            <a:ext cx="2083118" cy="85591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323528" y="2492896"/>
            <a:ext cx="8391525" cy="1643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25" lIns="101875" spcFirstLastPara="1" rIns="101875" wrap="square" tIns="5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it-IT" sz="3600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  <a:t>Corso JAVA</a:t>
            </a:r>
            <a:br>
              <a:rPr lang="it-IT" sz="2800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1" lang="it-IT" sz="2800">
                <a:solidFill>
                  <a:srgbClr val="FF9900"/>
                </a:solidFill>
              </a:rPr>
              <a:t>Networking</a:t>
            </a:r>
            <a:br>
              <a:rPr lang="it-IT" sz="3600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it-IT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1835150" y="2852738"/>
            <a:ext cx="6265863" cy="576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517525" y="1584325"/>
            <a:ext cx="25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827584" y="404664"/>
            <a:ext cx="7378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Socket</a:t>
            </a:r>
            <a:endParaRPr b="1" sz="3200"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809625" y="2214563"/>
            <a:ext cx="7648575" cy="37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Un socket è 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astrazione di una linea di comunicazione (su cui è possibile scambiare dati)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4812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			un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gancio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su una macchina remota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Java modella questo concetto con la classe Socket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Essa consente di </a:t>
            </a:r>
            <a:endParaRPr/>
          </a:p>
          <a:p>
            <a:pPr indent="-127000" lvl="1" marL="3744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C00"/>
              </a:buClr>
              <a:buSzPts val="2000"/>
              <a:buFont typeface="Tahoma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mettere in collegamento un Client e un Server (host remoto)</a:t>
            </a:r>
            <a:endParaRPr/>
          </a:p>
          <a:p>
            <a:pPr indent="-127000" lvl="1" marL="3744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C00"/>
              </a:buClr>
              <a:buSzPts val="2000"/>
              <a:buFont typeface="Tahoma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e comunicare attraverso stream dedicati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La classi disponibili per i 2 protocolli sono:</a:t>
            </a:r>
            <a:endParaRPr/>
          </a:p>
          <a:p>
            <a:pPr indent="-127000" lvl="1" marL="3744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C00"/>
              </a:buClr>
              <a:buSzPts val="2000"/>
              <a:buFont typeface="Tahoma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TCP Socket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1" marL="3744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C00"/>
              </a:buClr>
              <a:buSzPts val="2000"/>
              <a:buFont typeface="Tahoma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UDP Datagram Socket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j0252343" id="187" name="Google Shape;187;p10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4552890">
            <a:off x="7147718" y="2653507"/>
            <a:ext cx="639763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0" y="188913"/>
            <a:ext cx="87630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Comunicazione client/server via TCP/IP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593725" y="1050925"/>
            <a:ext cx="25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11"/>
          <p:cNvGrpSpPr/>
          <p:nvPr/>
        </p:nvGrpSpPr>
        <p:grpSpPr>
          <a:xfrm>
            <a:off x="685800" y="2058988"/>
            <a:ext cx="8207375" cy="1441450"/>
            <a:chOff x="432" y="1207"/>
            <a:chExt cx="5170" cy="908"/>
          </a:xfrm>
        </p:grpSpPr>
        <p:sp>
          <p:nvSpPr>
            <p:cNvPr id="195" name="Google Shape;195;p11"/>
            <p:cNvSpPr/>
            <p:nvPr/>
          </p:nvSpPr>
          <p:spPr>
            <a:xfrm rot="5400000">
              <a:off x="1938" y="1535"/>
              <a:ext cx="336" cy="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 rot="5400000">
              <a:off x="1920" y="1109"/>
              <a:ext cx="336" cy="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 txBox="1"/>
            <p:nvPr/>
          </p:nvSpPr>
          <p:spPr>
            <a:xfrm>
              <a:off x="1824" y="1368"/>
              <a:ext cx="86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porta: 5200</a:t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248" y="1349"/>
              <a:ext cx="480" cy="6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32" y="1253"/>
              <a:ext cx="816" cy="86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11"/>
            <p:cNvCxnSpPr/>
            <p:nvPr/>
          </p:nvCxnSpPr>
          <p:spPr>
            <a:xfrm flipH="1">
              <a:off x="2544" y="1434"/>
              <a:ext cx="1606" cy="1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1" name="Google Shape;201;p11"/>
            <p:cNvSpPr txBox="1"/>
            <p:nvPr/>
          </p:nvSpPr>
          <p:spPr>
            <a:xfrm>
              <a:off x="1248" y="1541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             </a:t>
              </a:r>
              <a:endParaRPr/>
            </a:p>
          </p:txBody>
        </p:sp>
        <p:sp>
          <p:nvSpPr>
            <p:cNvPr id="202" name="Google Shape;202;p11"/>
            <p:cNvSpPr txBox="1"/>
            <p:nvPr/>
          </p:nvSpPr>
          <p:spPr>
            <a:xfrm>
              <a:off x="480" y="1541"/>
              <a:ext cx="81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IP:143.87.90.15</a:t>
              </a:r>
              <a:endParaRPr/>
            </a:p>
          </p:txBody>
        </p:sp>
        <p:sp>
          <p:nvSpPr>
            <p:cNvPr id="203" name="Google Shape;203;p11"/>
            <p:cNvSpPr txBox="1"/>
            <p:nvPr/>
          </p:nvSpPr>
          <p:spPr>
            <a:xfrm>
              <a:off x="1791" y="1818"/>
              <a:ext cx="86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porta: 3000</a:t>
              </a:r>
              <a:endParaRPr/>
            </a:p>
          </p:txBody>
        </p:sp>
        <p:pic>
          <p:nvPicPr>
            <p:cNvPr descr="j0252343" id="204" name="Google Shape;20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994394">
              <a:off x="2432" y="1313"/>
              <a:ext cx="257" cy="3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5" name="Google Shape;205;p11"/>
            <p:cNvGrpSpPr/>
            <p:nvPr/>
          </p:nvGrpSpPr>
          <p:grpSpPr>
            <a:xfrm>
              <a:off x="4286" y="1207"/>
              <a:ext cx="1316" cy="726"/>
              <a:chOff x="4286" y="1207"/>
              <a:chExt cx="1316" cy="726"/>
            </a:xfrm>
          </p:grpSpPr>
          <p:sp>
            <p:nvSpPr>
              <p:cNvPr id="206" name="Google Shape;206;p11"/>
              <p:cNvSpPr/>
              <p:nvPr/>
            </p:nvSpPr>
            <p:spPr>
              <a:xfrm>
                <a:off x="4830" y="1207"/>
                <a:ext cx="772" cy="7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7" name="Google Shape;207;p11"/>
              <p:cNvGrpSpPr/>
              <p:nvPr/>
            </p:nvGrpSpPr>
            <p:grpSpPr>
              <a:xfrm>
                <a:off x="4286" y="1389"/>
                <a:ext cx="545" cy="363"/>
                <a:chOff x="4512" y="960"/>
                <a:chExt cx="624" cy="480"/>
              </a:xfrm>
            </p:grpSpPr>
            <p:sp>
              <p:nvSpPr>
                <p:cNvPr id="208" name="Google Shape;208;p11"/>
                <p:cNvSpPr/>
                <p:nvPr/>
              </p:nvSpPr>
              <p:spPr>
                <a:xfrm>
                  <a:off x="4512" y="960"/>
                  <a:ext cx="624" cy="480"/>
                </a:xfrm>
                <a:prstGeom prst="rect">
                  <a:avLst/>
                </a:prstGeom>
                <a:solidFill>
                  <a:srgbClr val="FF99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 txBox="1"/>
                <p:nvPr/>
              </p:nvSpPr>
              <p:spPr>
                <a:xfrm>
                  <a:off x="4559" y="1057"/>
                  <a:ext cx="577" cy="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t-IT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Client</a:t>
                  </a:r>
                  <a:endParaRPr/>
                </a:p>
              </p:txBody>
            </p:sp>
          </p:grpSp>
          <p:sp>
            <p:nvSpPr>
              <p:cNvPr id="210" name="Google Shape;210;p11"/>
              <p:cNvSpPr txBox="1"/>
              <p:nvPr/>
            </p:nvSpPr>
            <p:spPr>
              <a:xfrm>
                <a:off x="4830" y="1669"/>
                <a:ext cx="7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IP:125.32.12.5</a:t>
                </a:r>
                <a:endParaRPr/>
              </a:p>
            </p:txBody>
          </p:sp>
          <p:pic>
            <p:nvPicPr>
              <p:cNvPr descr="j0397102" id="211" name="Google Shape;211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23" y="1251"/>
                <a:ext cx="397" cy="4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2" name="Google Shape;212;p11"/>
          <p:cNvGrpSpPr/>
          <p:nvPr/>
        </p:nvGrpSpPr>
        <p:grpSpPr>
          <a:xfrm>
            <a:off x="685800" y="4565650"/>
            <a:ext cx="8207375" cy="1384300"/>
            <a:chOff x="432" y="2876"/>
            <a:chExt cx="5170" cy="872"/>
          </a:xfrm>
        </p:grpSpPr>
        <p:sp>
          <p:nvSpPr>
            <p:cNvPr id="213" name="Google Shape;213;p11"/>
            <p:cNvSpPr/>
            <p:nvPr/>
          </p:nvSpPr>
          <p:spPr>
            <a:xfrm rot="5400000">
              <a:off x="1824" y="2684"/>
              <a:ext cx="336" cy="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 rot="5400000">
              <a:off x="1872" y="3164"/>
              <a:ext cx="336" cy="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248" y="2972"/>
              <a:ext cx="480" cy="6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32" y="2876"/>
              <a:ext cx="816" cy="872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 txBox="1"/>
            <p:nvPr/>
          </p:nvSpPr>
          <p:spPr>
            <a:xfrm>
              <a:off x="1248" y="3212"/>
              <a:ext cx="52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             </a:t>
              </a:r>
              <a:endParaRPr/>
            </a:p>
          </p:txBody>
        </p:sp>
        <p:sp>
          <p:nvSpPr>
            <p:cNvPr id="218" name="Google Shape;218;p11"/>
            <p:cNvSpPr txBox="1"/>
            <p:nvPr/>
          </p:nvSpPr>
          <p:spPr>
            <a:xfrm>
              <a:off x="1728" y="2972"/>
              <a:ext cx="86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porta: 5200</a:t>
              </a:r>
              <a:endParaRPr/>
            </a:p>
          </p:txBody>
        </p:sp>
        <p:sp>
          <p:nvSpPr>
            <p:cNvPr id="219" name="Google Shape;219;p11"/>
            <p:cNvSpPr txBox="1"/>
            <p:nvPr/>
          </p:nvSpPr>
          <p:spPr>
            <a:xfrm>
              <a:off x="1728" y="3452"/>
              <a:ext cx="86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porta: 3000</a:t>
              </a:r>
              <a:endParaRPr/>
            </a:p>
          </p:txBody>
        </p:sp>
        <p:sp>
          <p:nvSpPr>
            <p:cNvPr id="220" name="Google Shape;220;p11"/>
            <p:cNvSpPr txBox="1"/>
            <p:nvPr/>
          </p:nvSpPr>
          <p:spPr>
            <a:xfrm>
              <a:off x="480" y="3154"/>
              <a:ext cx="81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IP:143.87.90.15</a:t>
              </a:r>
              <a:endParaRPr/>
            </a:p>
          </p:txBody>
        </p:sp>
        <p:cxnSp>
          <p:nvCxnSpPr>
            <p:cNvPr id="221" name="Google Shape;221;p11"/>
            <p:cNvCxnSpPr/>
            <p:nvPr/>
          </p:nvCxnSpPr>
          <p:spPr>
            <a:xfrm rot="10800000">
              <a:off x="2517" y="3039"/>
              <a:ext cx="817" cy="2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descr="j0252343" id="222" name="Google Shape;22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358030">
              <a:off x="2299" y="2897"/>
              <a:ext cx="257" cy="3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3" name="Google Shape;223;p11"/>
            <p:cNvGrpSpPr/>
            <p:nvPr/>
          </p:nvGrpSpPr>
          <p:grpSpPr>
            <a:xfrm>
              <a:off x="4286" y="3022"/>
              <a:ext cx="1316" cy="726"/>
              <a:chOff x="4286" y="1207"/>
              <a:chExt cx="1316" cy="726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4830" y="1207"/>
                <a:ext cx="772" cy="7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5" name="Google Shape;225;p11"/>
              <p:cNvGrpSpPr/>
              <p:nvPr/>
            </p:nvGrpSpPr>
            <p:grpSpPr>
              <a:xfrm>
                <a:off x="4286" y="1389"/>
                <a:ext cx="545" cy="363"/>
                <a:chOff x="4512" y="960"/>
                <a:chExt cx="624" cy="480"/>
              </a:xfrm>
            </p:grpSpPr>
            <p:sp>
              <p:nvSpPr>
                <p:cNvPr id="226" name="Google Shape;226;p11"/>
                <p:cNvSpPr/>
                <p:nvPr/>
              </p:nvSpPr>
              <p:spPr>
                <a:xfrm>
                  <a:off x="4512" y="960"/>
                  <a:ext cx="624" cy="480"/>
                </a:xfrm>
                <a:prstGeom prst="rect">
                  <a:avLst/>
                </a:prstGeom>
                <a:solidFill>
                  <a:srgbClr val="FF99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11"/>
                <p:cNvSpPr txBox="1"/>
                <p:nvPr/>
              </p:nvSpPr>
              <p:spPr>
                <a:xfrm>
                  <a:off x="4559" y="1057"/>
                  <a:ext cx="577" cy="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it-IT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Client</a:t>
                  </a:r>
                  <a:endParaRPr/>
                </a:p>
              </p:txBody>
            </p:sp>
          </p:grpSp>
          <p:sp>
            <p:nvSpPr>
              <p:cNvPr id="228" name="Google Shape;228;p11"/>
              <p:cNvSpPr txBox="1"/>
              <p:nvPr/>
            </p:nvSpPr>
            <p:spPr>
              <a:xfrm>
                <a:off x="4830" y="1669"/>
                <a:ext cx="77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IP:125.32.12.5</a:t>
                </a:r>
                <a:endParaRPr/>
              </a:p>
            </p:txBody>
          </p:sp>
          <p:pic>
            <p:nvPicPr>
              <p:cNvPr descr="j0397102" id="229" name="Google Shape;229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23" y="1251"/>
                <a:ext cx="397" cy="4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0" name="Google Shape;230;p11"/>
            <p:cNvSpPr/>
            <p:nvPr/>
          </p:nvSpPr>
          <p:spPr>
            <a:xfrm rot="-5372902">
              <a:off x="3713" y="3011"/>
              <a:ext cx="336" cy="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 txBox="1"/>
            <p:nvPr/>
          </p:nvSpPr>
          <p:spPr>
            <a:xfrm rot="5427098">
              <a:off x="3700" y="3000"/>
              <a:ext cx="336" cy="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 txBox="1"/>
            <p:nvPr/>
          </p:nvSpPr>
          <p:spPr>
            <a:xfrm>
              <a:off x="3560" y="3294"/>
              <a:ext cx="86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porta: 6000</a:t>
              </a:r>
              <a:endParaRPr/>
            </a:p>
          </p:txBody>
        </p:sp>
        <p:pic>
          <p:nvPicPr>
            <p:cNvPr descr="j0252343" id="233" name="Google Shape;233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9427354">
              <a:off x="3243" y="3158"/>
              <a:ext cx="257" cy="3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11"/>
          <p:cNvSpPr txBox="1"/>
          <p:nvPr/>
        </p:nvSpPr>
        <p:spPr>
          <a:xfrm>
            <a:off x="468313" y="860425"/>
            <a:ext cx="7110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Il programma </a:t>
            </a:r>
            <a:r>
              <a:rPr b="1" lang="it-IT" sz="16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si pone in attesa</a:t>
            </a: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 richieste di connessioni su una porta.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468313" y="1268413"/>
            <a:ext cx="7924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 startAt="2"/>
            </a:pP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Il programma </a:t>
            </a:r>
            <a:r>
              <a:rPr b="1" lang="it-IT" sz="16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esegue una richiesta di connessione</a:t>
            </a: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fine di </a:t>
            </a:r>
            <a:r>
              <a:rPr b="1" lang="it-IT" sz="16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creare</a:t>
            </a: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il </a:t>
            </a:r>
            <a:r>
              <a:rPr b="1"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dato dall</a:t>
            </a: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indirizzo e dalla porta del server (143.87.90.15:5200).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539750" y="3644900"/>
            <a:ext cx="82296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 startAt="3"/>
            </a:pP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</a:t>
            </a:r>
            <a:r>
              <a:rPr b="1" lang="it-IT" sz="16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accetta</a:t>
            </a: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sul client viene </a:t>
            </a:r>
            <a:r>
              <a:rPr b="1" lang="it-IT" sz="16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creato</a:t>
            </a: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</a:t>
            </a:r>
            <a:r>
              <a:rPr b="1"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 la comunicazione con il server.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 startAt="3"/>
            </a:pP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client ed il server comunicano </a:t>
            </a:r>
            <a:r>
              <a:rPr lang="it-IT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scrivendo e leggendo</a:t>
            </a:r>
            <a:r>
              <a:rPr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sui loro </a:t>
            </a:r>
            <a:r>
              <a:rPr b="1" lang="it-I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r>
              <a:rPr lang="it-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descr="j0236346" id="237" name="Google Shape;23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27988" y="47625"/>
            <a:ext cx="9366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3563888" y="260648"/>
            <a:ext cx="75438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Package java.net</a:t>
            </a:r>
            <a:br>
              <a:rPr b="1" lang="it-IT" sz="3200"/>
            </a:br>
            <a:r>
              <a:rPr b="1" lang="it-IT" sz="3200"/>
              <a:t>la classe </a:t>
            </a:r>
            <a:r>
              <a:rPr b="1" lang="it-IT" sz="3200">
                <a:solidFill>
                  <a:srgbClr val="0066FF"/>
                </a:solidFill>
              </a:rPr>
              <a:t>Socket</a:t>
            </a:r>
            <a:endParaRPr b="1" sz="3200">
              <a:solidFill>
                <a:srgbClr val="0066FF"/>
              </a:solidFill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517525" y="1584325"/>
            <a:ext cx="25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644805" y="1584325"/>
            <a:ext cx="8353425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Definizione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 oggetto Socket rappresenta il socket verso una macchina remota con cui ci si vuole connettere via TCP/IP.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Creazione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270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it-IT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it-IT" sz="20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Richiede una connessione con il socket remoto dato da </a:t>
            </a:r>
            <a:r>
              <a:rPr b="1" i="0" lang="it-IT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1" i="0" lang="it-IT" sz="2000" u="none" cap="none" strike="noStrike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la richiesta viene accettata il costruttore crea l</a:t>
            </a: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oggetto.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Metodi principali</a:t>
            </a:r>
            <a:r>
              <a:rPr i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270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getInputStream()</a:t>
            </a:r>
            <a:r>
              <a:rPr b="0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restituisce l</a:t>
            </a: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InputStream di base relativo al Socket</a:t>
            </a: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270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getOutputStream()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restituisce l</a:t>
            </a: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OutputStream di base relativo al Socket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/>
        </p:nvSpPr>
        <p:spPr>
          <a:xfrm>
            <a:off x="517525" y="1584325"/>
            <a:ext cx="255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645319" y="1340768"/>
            <a:ext cx="8281987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Definizione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ServerSocket è un oggetto in grado di attivare una porta su un server. Si usa per poter ottenere un Socket verso un Client da parte di un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applicazione Server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Creazione</a:t>
            </a: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ServerSocket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int port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pone il server in ascolto sulla porta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ServerSocket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int port, int timeout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pone il server in ascolto sulla porta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aspettando al massimo   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timeout</a:t>
            </a: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millisecondi che la porta si liberi</a:t>
            </a:r>
            <a:endParaRPr/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Metodi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270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it-IT" sz="2000" u="none" cap="none" strike="noStrik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1" i="0" lang="it-IT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metodo che pone il server in attesa di richieste di connessioni.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 metodo restituisce il Socket non appena viene accettata una richiesta sulla porta. </a:t>
            </a:r>
            <a:r>
              <a:rPr b="0" i="1" lang="it-IT" sz="2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chiamata a questo metodo è bloccante</a:t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3923928" y="159580"/>
            <a:ext cx="7345363" cy="1439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b="1" lang="it-IT" sz="2400">
                <a:solidFill>
                  <a:srgbClr val="4F81BD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java.net</a:t>
            </a:r>
            <a:br>
              <a:rPr b="1" lang="it-IT" sz="2400">
                <a:solidFill>
                  <a:srgbClr val="4F81BD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1" lang="it-IT" sz="2400">
                <a:solidFill>
                  <a:srgbClr val="4F81BD"/>
                </a:solidFill>
                <a:latin typeface="Impact"/>
                <a:ea typeface="Impact"/>
                <a:cs typeface="Impact"/>
                <a:sym typeface="Impact"/>
              </a:rPr>
              <a:t>la </a:t>
            </a: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b="1" lang="it-IT" sz="2400">
                <a:solidFill>
                  <a:srgbClr val="4F81BD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ServerSocket</a:t>
            </a:r>
            <a:endParaRPr b="1" sz="3200">
              <a:solidFill>
                <a:srgbClr val="1A2C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>
            <p:ph idx="1" type="body"/>
          </p:nvPr>
        </p:nvSpPr>
        <p:spPr>
          <a:xfrm>
            <a:off x="567928" y="1484784"/>
            <a:ext cx="8639175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24812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import java.net.*;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-124812" lvl="0" marL="124812" rtl="0" algn="l">
              <a:lnSpc>
                <a:spcPct val="3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/* IL PROGRAMMA CLIENT  INVIA OGNI LINEA DI TESTO DIGITATA DALL</a:t>
            </a:r>
            <a:r>
              <a:rPr b="1" lang="it-IT" sz="14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UTENTE AL PROGRAMMA SERVER */</a:t>
            </a:r>
            <a:endParaRPr/>
          </a:p>
          <a:p>
            <a:pPr indent="-124812" lvl="0" marL="124812" rtl="0" algn="l">
              <a:lnSpc>
                <a:spcPct val="3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public class Client {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     public static void main(String[] argv) {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	  try{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	    Socket </a:t>
            </a:r>
            <a:r>
              <a:rPr b="1" lang="it-IT" sz="140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sock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 = new Socket(</a:t>
            </a:r>
            <a:r>
              <a:rPr b="1" lang="it-IT" sz="1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123.05.26.3</a:t>
            </a:r>
            <a:r>
              <a:rPr b="1" lang="it-IT" sz="14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,5200);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	    PrintWriter </a:t>
            </a:r>
            <a:r>
              <a:rPr b="1" lang="it-IT" sz="1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 = new PrintWriter(</a:t>
            </a:r>
            <a:r>
              <a:rPr b="1" lang="it-IT" sz="140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sock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.getOutputStream(),true);   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	    InputStreamReader isr = new InputStreamReader(System.in);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	    BufferedReader </a:t>
            </a:r>
            <a:r>
              <a:rPr b="1" lang="it-IT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 = new BufferedReader(isr);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       String userInput;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       while ((userInput = </a:t>
            </a:r>
            <a:r>
              <a:rPr b="1" lang="it-IT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.readLine()) != null) 				    </a:t>
            </a:r>
            <a:r>
              <a:rPr b="1" lang="it-IT" sz="1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.println(userInput);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lang="it-IT" sz="1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.close();  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lang="it-IT" sz="1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lang="it-IT" sz="140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sock</a:t>
            </a: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	  }catch(IOException e){ System.out.println(e.getMessage()); }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400"/>
              <a:buFont typeface="Noto Sans Symbols"/>
              <a:buNone/>
            </a:pPr>
            <a:r>
              <a:rPr b="1" lang="it-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1115616" y="47667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il</a:t>
            </a:r>
            <a:r>
              <a:rPr b="1" lang="it-IT" sz="4000">
                <a:solidFill>
                  <a:srgbClr val="4F81BD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programma</a:t>
            </a:r>
            <a:r>
              <a:rPr b="1" lang="it-IT" sz="4000">
                <a:solidFill>
                  <a:srgbClr val="4F81BD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467544" y="1412776"/>
            <a:ext cx="8591550" cy="487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24812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import java.net.*;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//  IL PROGRAMMA SERVER STAMPA LE LINEE DI TESTO RICEVUTE DAL CLIENT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public class Server {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public static void main(String[] argv){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  try{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ServerSocket </a:t>
            </a:r>
            <a:r>
              <a:rPr b="1" lang="it-IT" sz="12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acceptSocket</a:t>
            </a: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 = new ServerSocket(5200);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while(true)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  		 {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   // attesa di una richiesta di connessione	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   Socket </a:t>
            </a:r>
            <a:r>
              <a:rPr b="1" lang="it-IT" sz="120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clientSock</a:t>
            </a: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it-IT" sz="12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acceptSocket</a:t>
            </a: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.accept();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   InputStream s = </a:t>
            </a:r>
            <a:r>
              <a:rPr b="1" lang="it-IT" sz="120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clientSock</a:t>
            </a: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.getInputStream();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   BufferedReader </a:t>
            </a:r>
            <a:r>
              <a:rPr b="1" lang="it-IT" sz="12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 = new BufferedReader(new InputStreamReader(s));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   String line;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   	    while ((line = </a:t>
            </a:r>
            <a:r>
              <a:rPr b="1" lang="it-IT" sz="12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.readLine()) != null) 						System.out.println(line);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1" lang="it-IT" sz="12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.close(); 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   s.close();       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1" lang="it-IT" sz="1200">
                <a:solidFill>
                  <a:srgbClr val="CC3399"/>
                </a:solidFill>
                <a:latin typeface="Courier New"/>
                <a:ea typeface="Courier New"/>
                <a:cs typeface="Courier New"/>
                <a:sym typeface="Courier New"/>
              </a:rPr>
              <a:t>clientSock</a:t>
            </a: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       	}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	 }catch(IOException e){ System.out.println(e.getMessage()); }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200"/>
              <a:buFont typeface="Noto Sans Symbols"/>
              <a:buNone/>
            </a:pPr>
            <a:r>
              <a:rPr b="1" lang="it-IT" sz="12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1258888" y="485775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il</a:t>
            </a:r>
            <a:r>
              <a:rPr b="1" lang="it-IT" sz="4000">
                <a:solidFill>
                  <a:srgbClr val="4F81BD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programma</a:t>
            </a:r>
            <a:r>
              <a:rPr b="1" lang="it-IT" sz="4000">
                <a:solidFill>
                  <a:srgbClr val="4F81BD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it-IT" sz="3200">
                <a:solidFill>
                  <a:srgbClr val="1A2C4B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il programma Client</a:t>
            </a:r>
            <a:endParaRPr/>
          </a:p>
        </p:txBody>
      </p:sp>
      <p:sp>
        <p:nvSpPr>
          <p:cNvPr id="269" name="Google Shape;269;p16"/>
          <p:cNvSpPr txBox="1"/>
          <p:nvPr>
            <p:ph idx="1" type="body"/>
          </p:nvPr>
        </p:nvSpPr>
        <p:spPr>
          <a:xfrm>
            <a:off x="467544" y="1556792"/>
            <a:ext cx="8280400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4812" lvl="0" marL="124812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it-IT" sz="160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DatagramSender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1" i="1" lang="it-IT" sz="16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.println("I'm CLIENT side...");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try {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InetAddress </a:t>
            </a:r>
            <a:r>
              <a:rPr b="1" lang="it-IT" sz="160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receiverHost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=	InetAddress.</a:t>
            </a:r>
            <a:r>
              <a:rPr b="1" i="1" lang="it-IT" sz="1600">
                <a:latin typeface="Courier New"/>
                <a:ea typeface="Courier New"/>
                <a:cs typeface="Courier New"/>
                <a:sym typeface="Courier New"/>
              </a:rPr>
              <a:t>getByName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("localhost");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int </a:t>
            </a:r>
            <a:r>
              <a:rPr b="1" lang="it-IT" sz="16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receiverPort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= 2000;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String </a:t>
            </a:r>
            <a:r>
              <a:rPr b="1" lang="it-IT" sz="16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= "Messaggio nel protocollo UDP";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DatagramSocket mySocket = new DatagramSocket();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byte[] </a:t>
            </a:r>
            <a:r>
              <a:rPr b="1" lang="it-IT" sz="16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it-IT" sz="16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.getBytes();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DatagramPacket datagram = new DatagramPacket(</a:t>
            </a:r>
            <a:r>
              <a:rPr b="1" lang="it-IT" sz="16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,buffer.length,</a:t>
            </a:r>
            <a:r>
              <a:rPr b="1" lang="it-IT" sz="160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receiverHost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it-IT" sz="16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receiverPort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mySocket.send(datagram);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mySocket.close();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}catch(Exception ex){ex.printStackTrace();}</a:t>
            </a:r>
            <a:endParaRPr/>
          </a:p>
          <a:p>
            <a:pPr indent="-124812" lvl="0" marL="124812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il programma Server</a:t>
            </a:r>
            <a:endParaRPr/>
          </a:p>
        </p:txBody>
      </p:sp>
      <p:sp>
        <p:nvSpPr>
          <p:cNvPr id="275" name="Google Shape;275;p17"/>
          <p:cNvSpPr txBox="1"/>
          <p:nvPr>
            <p:ph idx="1" type="body"/>
          </p:nvPr>
        </p:nvSpPr>
        <p:spPr>
          <a:xfrm>
            <a:off x="611560" y="1402028"/>
            <a:ext cx="8154988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4811" lvl="0" marL="124811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it-IT" sz="1600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DatagramSender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1" i="1" lang="it-IT" sz="1600"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.println("I'm CLIENT side...");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try {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InetAddress </a:t>
            </a:r>
            <a:r>
              <a:rPr b="1" lang="it-IT" sz="160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receiverHost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=	InetAddress.</a:t>
            </a:r>
            <a:r>
              <a:rPr b="1" i="1" lang="it-IT" sz="1600">
                <a:latin typeface="Courier New"/>
                <a:ea typeface="Courier New"/>
                <a:cs typeface="Courier New"/>
                <a:sym typeface="Courier New"/>
              </a:rPr>
              <a:t>getByName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("localhost");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int </a:t>
            </a:r>
            <a:r>
              <a:rPr b="1" lang="it-IT" sz="16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receiverPort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= 2000;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String </a:t>
            </a:r>
            <a:r>
              <a:rPr b="1" lang="it-IT" sz="16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= "Messaggio nel protocollo UDP";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DatagramSocket mySocket = new DatagramSocket();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byte[] </a:t>
            </a:r>
            <a:r>
              <a:rPr b="1" lang="it-IT" sz="16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it-IT" sz="16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.getBytes();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DatagramPacket datagram = new DatagramPacket(</a:t>
            </a:r>
            <a:r>
              <a:rPr b="1" lang="it-IT" sz="16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,buffer.length,</a:t>
            </a:r>
            <a:r>
              <a:rPr b="1" lang="it-IT" sz="160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receiverHost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it-IT" sz="1600">
                <a:solidFill>
                  <a:srgbClr val="3366CC"/>
                </a:solidFill>
                <a:latin typeface="Courier New"/>
                <a:ea typeface="Courier New"/>
                <a:cs typeface="Courier New"/>
                <a:sym typeface="Courier New"/>
              </a:rPr>
              <a:t>receiverPort</a:t>
            </a: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mySocket.send(datagram);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mySocket.close();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	}catch(Exception ex){ex.printStackTrace();}</a:t>
            </a:r>
            <a:endParaRPr/>
          </a:p>
          <a:p>
            <a:pPr indent="-124811" lvl="0" marL="124811" rtl="0" algn="l">
              <a:lnSpc>
                <a:spcPct val="7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1600"/>
              <a:buFont typeface="Noto Sans Symbols"/>
              <a:buNone/>
            </a:pPr>
            <a:r>
              <a:rPr b="1" lang="it-IT" sz="160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Esercizi</a:t>
            </a:r>
            <a:endParaRPr/>
          </a:p>
        </p:txBody>
      </p:sp>
      <p:sp>
        <p:nvSpPr>
          <p:cNvPr id="281" name="Google Shape;281;p18"/>
          <p:cNvSpPr txBox="1"/>
          <p:nvPr>
            <p:ph idx="1" type="body"/>
          </p:nvPr>
        </p:nvSpPr>
        <p:spPr>
          <a:xfrm>
            <a:off x="323528" y="1556792"/>
            <a:ext cx="8208962" cy="423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400"/>
              <a:buChar char="•"/>
            </a:pPr>
            <a:r>
              <a:rPr lang="it-IT" sz="2400">
                <a:latin typeface="Tahoma"/>
                <a:ea typeface="Tahoma"/>
                <a:cs typeface="Tahoma"/>
                <a:sym typeface="Tahoma"/>
              </a:rPr>
              <a:t>Server di Benvenuto</a:t>
            </a:r>
            <a:endParaRPr/>
          </a:p>
          <a:p>
            <a:pPr indent="-124812" lvl="0" marL="124812" rtl="0" algn="l">
              <a:lnSpc>
                <a:spcPct val="105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400"/>
              <a:buFont typeface="Noto Sans Symbols"/>
              <a:buNone/>
            </a:pPr>
            <a:r>
              <a:rPr lang="it-IT" sz="2400"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Client invia il suo nome &amp; Server gli risponde dandogli un saluto seguito dal nome + la data e 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ora di quell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istante +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sei il visitatore n° xxx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”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524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400"/>
              <a:buChar char="•"/>
            </a:pPr>
            <a:r>
              <a:rPr lang="it-IT" sz="2400">
                <a:latin typeface="Tahoma"/>
                <a:ea typeface="Tahoma"/>
                <a:cs typeface="Tahoma"/>
                <a:sym typeface="Tahoma"/>
              </a:rPr>
              <a:t>Mini-Chat</a:t>
            </a:r>
            <a:endParaRPr/>
          </a:p>
          <a:p>
            <a:pPr indent="-124812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Server &amp; Client ascoltano e parlano a turno</a:t>
            </a:r>
            <a:endParaRPr/>
          </a:p>
          <a:p>
            <a:pPr indent="-124812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524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400"/>
              <a:buChar char="•"/>
            </a:pPr>
            <a:r>
              <a:rPr lang="it-IT" sz="2400">
                <a:latin typeface="Tahoma"/>
                <a:ea typeface="Tahoma"/>
                <a:cs typeface="Tahoma"/>
                <a:sym typeface="Tahoma"/>
              </a:rPr>
              <a:t>Server meteo:</a:t>
            </a:r>
            <a:endParaRPr/>
          </a:p>
          <a:p>
            <a:pPr indent="-127000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Riceve e memorizza dati meteo di 5 città</a:t>
            </a:r>
            <a:endParaRPr/>
          </a:p>
          <a:p>
            <a:pPr indent="-127000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Invia ad una città dati meteo delle altre 4</a:t>
            </a:r>
            <a:endParaRPr/>
          </a:p>
        </p:txBody>
      </p:sp>
      <p:pic>
        <p:nvPicPr>
          <p:cNvPr descr="j0396890" id="282" name="Google Shape;2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788" y="4005263"/>
            <a:ext cx="473075" cy="7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2799709" y="107756"/>
            <a:ext cx="450859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Il paradigma Client/Server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809625" y="2214563"/>
            <a:ext cx="79581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AutoNum type="arabicPeriod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utente usa il Client per esprimere le sue richieste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AutoNum type="arabicPeriod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Client si collega al Server e trasmette la richiesta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AutoNum type="arabicPeriod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Server risponde al Client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AutoNum type="arabicPeriod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Client presenta la risposta all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utente</a:t>
            </a:r>
            <a:endParaRPr/>
          </a:p>
        </p:txBody>
      </p:sp>
      <p:grpSp>
        <p:nvGrpSpPr>
          <p:cNvPr id="110" name="Google Shape;110;p2"/>
          <p:cNvGrpSpPr/>
          <p:nvPr/>
        </p:nvGrpSpPr>
        <p:grpSpPr>
          <a:xfrm>
            <a:off x="715963" y="3951209"/>
            <a:ext cx="8072437" cy="2554365"/>
            <a:chOff x="451" y="2489"/>
            <a:chExt cx="5085" cy="1609"/>
          </a:xfrm>
        </p:grpSpPr>
        <p:sp>
          <p:nvSpPr>
            <p:cNvPr id="111" name="Google Shape;111;p2"/>
            <p:cNvSpPr/>
            <p:nvPr/>
          </p:nvSpPr>
          <p:spPr>
            <a:xfrm rot="-157173">
              <a:off x="2562" y="2601"/>
              <a:ext cx="1518" cy="1224"/>
            </a:xfrm>
            <a:custGeom>
              <a:rect b="b" l="l" r="r" t="t"/>
              <a:pathLst>
                <a:path extrusionOk="0" h="1224" w="1518">
                  <a:moveTo>
                    <a:pt x="880" y="240"/>
                  </a:moveTo>
                  <a:cubicBezTo>
                    <a:pt x="876" y="218"/>
                    <a:pt x="876" y="192"/>
                    <a:pt x="856" y="176"/>
                  </a:cubicBezTo>
                  <a:cubicBezTo>
                    <a:pt x="838" y="162"/>
                    <a:pt x="813" y="161"/>
                    <a:pt x="792" y="152"/>
                  </a:cubicBezTo>
                  <a:cubicBezTo>
                    <a:pt x="751" y="134"/>
                    <a:pt x="715" y="121"/>
                    <a:pt x="672" y="112"/>
                  </a:cubicBezTo>
                  <a:cubicBezTo>
                    <a:pt x="599" y="122"/>
                    <a:pt x="634" y="114"/>
                    <a:pt x="568" y="136"/>
                  </a:cubicBezTo>
                  <a:cubicBezTo>
                    <a:pt x="550" y="142"/>
                    <a:pt x="538" y="162"/>
                    <a:pt x="520" y="168"/>
                  </a:cubicBezTo>
                  <a:cubicBezTo>
                    <a:pt x="492" y="177"/>
                    <a:pt x="468" y="191"/>
                    <a:pt x="440" y="200"/>
                  </a:cubicBezTo>
                  <a:cubicBezTo>
                    <a:pt x="424" y="197"/>
                    <a:pt x="407" y="198"/>
                    <a:pt x="392" y="192"/>
                  </a:cubicBezTo>
                  <a:cubicBezTo>
                    <a:pt x="374" y="185"/>
                    <a:pt x="362" y="166"/>
                    <a:pt x="344" y="160"/>
                  </a:cubicBezTo>
                  <a:cubicBezTo>
                    <a:pt x="336" y="157"/>
                    <a:pt x="328" y="155"/>
                    <a:pt x="320" y="152"/>
                  </a:cubicBezTo>
                  <a:cubicBezTo>
                    <a:pt x="223" y="158"/>
                    <a:pt x="194" y="142"/>
                    <a:pt x="136" y="200"/>
                  </a:cubicBezTo>
                  <a:cubicBezTo>
                    <a:pt x="115" y="282"/>
                    <a:pt x="165" y="347"/>
                    <a:pt x="184" y="424"/>
                  </a:cubicBezTo>
                  <a:cubicBezTo>
                    <a:pt x="181" y="437"/>
                    <a:pt x="183" y="452"/>
                    <a:pt x="176" y="464"/>
                  </a:cubicBezTo>
                  <a:cubicBezTo>
                    <a:pt x="165" y="483"/>
                    <a:pt x="91" y="494"/>
                    <a:pt x="64" y="512"/>
                  </a:cubicBezTo>
                  <a:cubicBezTo>
                    <a:pt x="59" y="520"/>
                    <a:pt x="49" y="526"/>
                    <a:pt x="48" y="536"/>
                  </a:cubicBezTo>
                  <a:cubicBezTo>
                    <a:pt x="45" y="559"/>
                    <a:pt x="69" y="649"/>
                    <a:pt x="96" y="656"/>
                  </a:cubicBezTo>
                  <a:cubicBezTo>
                    <a:pt x="107" y="659"/>
                    <a:pt x="117" y="661"/>
                    <a:pt x="128" y="664"/>
                  </a:cubicBezTo>
                  <a:cubicBezTo>
                    <a:pt x="157" y="683"/>
                    <a:pt x="174" y="706"/>
                    <a:pt x="152" y="744"/>
                  </a:cubicBezTo>
                  <a:cubicBezTo>
                    <a:pt x="142" y="761"/>
                    <a:pt x="119" y="760"/>
                    <a:pt x="104" y="768"/>
                  </a:cubicBezTo>
                  <a:cubicBezTo>
                    <a:pt x="87" y="777"/>
                    <a:pt x="56" y="800"/>
                    <a:pt x="56" y="800"/>
                  </a:cubicBezTo>
                  <a:cubicBezTo>
                    <a:pt x="45" y="816"/>
                    <a:pt x="35" y="832"/>
                    <a:pt x="24" y="848"/>
                  </a:cubicBezTo>
                  <a:cubicBezTo>
                    <a:pt x="0" y="884"/>
                    <a:pt x="26" y="934"/>
                    <a:pt x="32" y="976"/>
                  </a:cubicBezTo>
                  <a:cubicBezTo>
                    <a:pt x="42" y="1047"/>
                    <a:pt x="131" y="1121"/>
                    <a:pt x="192" y="1152"/>
                  </a:cubicBezTo>
                  <a:cubicBezTo>
                    <a:pt x="244" y="1178"/>
                    <a:pt x="305" y="1182"/>
                    <a:pt x="360" y="1200"/>
                  </a:cubicBezTo>
                  <a:cubicBezTo>
                    <a:pt x="374" y="1198"/>
                    <a:pt x="434" y="1193"/>
                    <a:pt x="456" y="1184"/>
                  </a:cubicBezTo>
                  <a:cubicBezTo>
                    <a:pt x="533" y="1151"/>
                    <a:pt x="420" y="1183"/>
                    <a:pt x="512" y="1160"/>
                  </a:cubicBezTo>
                  <a:cubicBezTo>
                    <a:pt x="548" y="1133"/>
                    <a:pt x="582" y="1125"/>
                    <a:pt x="624" y="1112"/>
                  </a:cubicBezTo>
                  <a:cubicBezTo>
                    <a:pt x="640" y="1107"/>
                    <a:pt x="672" y="1096"/>
                    <a:pt x="672" y="1096"/>
                  </a:cubicBezTo>
                  <a:cubicBezTo>
                    <a:pt x="722" y="1100"/>
                    <a:pt x="783" y="1099"/>
                    <a:pt x="832" y="1120"/>
                  </a:cubicBezTo>
                  <a:cubicBezTo>
                    <a:pt x="843" y="1125"/>
                    <a:pt x="853" y="1132"/>
                    <a:pt x="864" y="1136"/>
                  </a:cubicBezTo>
                  <a:cubicBezTo>
                    <a:pt x="880" y="1142"/>
                    <a:pt x="912" y="1152"/>
                    <a:pt x="912" y="1152"/>
                  </a:cubicBezTo>
                  <a:cubicBezTo>
                    <a:pt x="940" y="1173"/>
                    <a:pt x="967" y="1195"/>
                    <a:pt x="1000" y="1208"/>
                  </a:cubicBezTo>
                  <a:cubicBezTo>
                    <a:pt x="1016" y="1214"/>
                    <a:pt x="1048" y="1224"/>
                    <a:pt x="1048" y="1224"/>
                  </a:cubicBezTo>
                  <a:cubicBezTo>
                    <a:pt x="1078" y="1216"/>
                    <a:pt x="1099" y="1202"/>
                    <a:pt x="1128" y="1192"/>
                  </a:cubicBezTo>
                  <a:cubicBezTo>
                    <a:pt x="1152" y="1168"/>
                    <a:pt x="1165" y="1152"/>
                    <a:pt x="1176" y="1120"/>
                  </a:cubicBezTo>
                  <a:cubicBezTo>
                    <a:pt x="1171" y="1076"/>
                    <a:pt x="1160" y="1028"/>
                    <a:pt x="1176" y="984"/>
                  </a:cubicBezTo>
                  <a:cubicBezTo>
                    <a:pt x="1192" y="940"/>
                    <a:pt x="1264" y="922"/>
                    <a:pt x="1304" y="912"/>
                  </a:cubicBezTo>
                  <a:cubicBezTo>
                    <a:pt x="1347" y="883"/>
                    <a:pt x="1331" y="861"/>
                    <a:pt x="1304" y="824"/>
                  </a:cubicBezTo>
                  <a:cubicBezTo>
                    <a:pt x="1269" y="776"/>
                    <a:pt x="1211" y="721"/>
                    <a:pt x="1192" y="664"/>
                  </a:cubicBezTo>
                  <a:cubicBezTo>
                    <a:pt x="1195" y="632"/>
                    <a:pt x="1194" y="599"/>
                    <a:pt x="1200" y="568"/>
                  </a:cubicBezTo>
                  <a:cubicBezTo>
                    <a:pt x="1207" y="535"/>
                    <a:pt x="1247" y="535"/>
                    <a:pt x="1272" y="528"/>
                  </a:cubicBezTo>
                  <a:cubicBezTo>
                    <a:pt x="1325" y="513"/>
                    <a:pt x="1379" y="514"/>
                    <a:pt x="1432" y="496"/>
                  </a:cubicBezTo>
                  <a:cubicBezTo>
                    <a:pt x="1494" y="434"/>
                    <a:pt x="1446" y="394"/>
                    <a:pt x="1424" y="328"/>
                  </a:cubicBezTo>
                  <a:cubicBezTo>
                    <a:pt x="1427" y="298"/>
                    <a:pt x="1421" y="256"/>
                    <a:pt x="1448" y="232"/>
                  </a:cubicBezTo>
                  <a:cubicBezTo>
                    <a:pt x="1462" y="219"/>
                    <a:pt x="1496" y="200"/>
                    <a:pt x="1496" y="200"/>
                  </a:cubicBezTo>
                  <a:cubicBezTo>
                    <a:pt x="1518" y="134"/>
                    <a:pt x="1456" y="112"/>
                    <a:pt x="1408" y="80"/>
                  </a:cubicBezTo>
                  <a:cubicBezTo>
                    <a:pt x="1386" y="65"/>
                    <a:pt x="1369" y="40"/>
                    <a:pt x="1344" y="32"/>
                  </a:cubicBezTo>
                  <a:cubicBezTo>
                    <a:pt x="1302" y="18"/>
                    <a:pt x="1252" y="9"/>
                    <a:pt x="1208" y="0"/>
                  </a:cubicBezTo>
                  <a:cubicBezTo>
                    <a:pt x="1148" y="8"/>
                    <a:pt x="1091" y="20"/>
                    <a:pt x="1032" y="32"/>
                  </a:cubicBezTo>
                  <a:cubicBezTo>
                    <a:pt x="975" y="70"/>
                    <a:pt x="998" y="50"/>
                    <a:pt x="960" y="88"/>
                  </a:cubicBezTo>
                  <a:cubicBezTo>
                    <a:pt x="941" y="144"/>
                    <a:pt x="924" y="196"/>
                    <a:pt x="880" y="240"/>
                  </a:cubicBezTo>
                  <a:close/>
                </a:path>
              </a:pathLst>
            </a:custGeom>
            <a:solidFill>
              <a:srgbClr val="8FD0D7">
                <a:alpha val="78823"/>
              </a:srgbClr>
            </a:solidFill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rot="-157173">
              <a:off x="2656" y="2523"/>
              <a:ext cx="1518" cy="1224"/>
            </a:xfrm>
            <a:custGeom>
              <a:rect b="b" l="l" r="r" t="t"/>
              <a:pathLst>
                <a:path extrusionOk="0" h="1224" w="1518">
                  <a:moveTo>
                    <a:pt x="880" y="240"/>
                  </a:moveTo>
                  <a:cubicBezTo>
                    <a:pt x="876" y="218"/>
                    <a:pt x="876" y="192"/>
                    <a:pt x="856" y="176"/>
                  </a:cubicBezTo>
                  <a:cubicBezTo>
                    <a:pt x="838" y="162"/>
                    <a:pt x="813" y="161"/>
                    <a:pt x="792" y="152"/>
                  </a:cubicBezTo>
                  <a:cubicBezTo>
                    <a:pt x="751" y="134"/>
                    <a:pt x="715" y="121"/>
                    <a:pt x="672" y="112"/>
                  </a:cubicBezTo>
                  <a:cubicBezTo>
                    <a:pt x="599" y="122"/>
                    <a:pt x="634" y="114"/>
                    <a:pt x="568" y="136"/>
                  </a:cubicBezTo>
                  <a:cubicBezTo>
                    <a:pt x="550" y="142"/>
                    <a:pt x="538" y="162"/>
                    <a:pt x="520" y="168"/>
                  </a:cubicBezTo>
                  <a:cubicBezTo>
                    <a:pt x="492" y="177"/>
                    <a:pt x="468" y="191"/>
                    <a:pt x="440" y="200"/>
                  </a:cubicBezTo>
                  <a:cubicBezTo>
                    <a:pt x="424" y="197"/>
                    <a:pt x="407" y="198"/>
                    <a:pt x="392" y="192"/>
                  </a:cubicBezTo>
                  <a:cubicBezTo>
                    <a:pt x="374" y="185"/>
                    <a:pt x="362" y="166"/>
                    <a:pt x="344" y="160"/>
                  </a:cubicBezTo>
                  <a:cubicBezTo>
                    <a:pt x="336" y="157"/>
                    <a:pt x="328" y="155"/>
                    <a:pt x="320" y="152"/>
                  </a:cubicBezTo>
                  <a:cubicBezTo>
                    <a:pt x="223" y="158"/>
                    <a:pt x="194" y="142"/>
                    <a:pt x="136" y="200"/>
                  </a:cubicBezTo>
                  <a:cubicBezTo>
                    <a:pt x="115" y="282"/>
                    <a:pt x="165" y="347"/>
                    <a:pt x="184" y="424"/>
                  </a:cubicBezTo>
                  <a:cubicBezTo>
                    <a:pt x="181" y="437"/>
                    <a:pt x="183" y="452"/>
                    <a:pt x="176" y="464"/>
                  </a:cubicBezTo>
                  <a:cubicBezTo>
                    <a:pt x="165" y="483"/>
                    <a:pt x="91" y="494"/>
                    <a:pt x="64" y="512"/>
                  </a:cubicBezTo>
                  <a:cubicBezTo>
                    <a:pt x="59" y="520"/>
                    <a:pt x="49" y="526"/>
                    <a:pt x="48" y="536"/>
                  </a:cubicBezTo>
                  <a:cubicBezTo>
                    <a:pt x="45" y="559"/>
                    <a:pt x="69" y="649"/>
                    <a:pt x="96" y="656"/>
                  </a:cubicBezTo>
                  <a:cubicBezTo>
                    <a:pt x="107" y="659"/>
                    <a:pt x="117" y="661"/>
                    <a:pt x="128" y="664"/>
                  </a:cubicBezTo>
                  <a:cubicBezTo>
                    <a:pt x="157" y="683"/>
                    <a:pt x="174" y="706"/>
                    <a:pt x="152" y="744"/>
                  </a:cubicBezTo>
                  <a:cubicBezTo>
                    <a:pt x="142" y="761"/>
                    <a:pt x="119" y="760"/>
                    <a:pt x="104" y="768"/>
                  </a:cubicBezTo>
                  <a:cubicBezTo>
                    <a:pt x="87" y="777"/>
                    <a:pt x="56" y="800"/>
                    <a:pt x="56" y="800"/>
                  </a:cubicBezTo>
                  <a:cubicBezTo>
                    <a:pt x="45" y="816"/>
                    <a:pt x="35" y="832"/>
                    <a:pt x="24" y="848"/>
                  </a:cubicBezTo>
                  <a:cubicBezTo>
                    <a:pt x="0" y="884"/>
                    <a:pt x="26" y="934"/>
                    <a:pt x="32" y="976"/>
                  </a:cubicBezTo>
                  <a:cubicBezTo>
                    <a:pt x="42" y="1047"/>
                    <a:pt x="131" y="1121"/>
                    <a:pt x="192" y="1152"/>
                  </a:cubicBezTo>
                  <a:cubicBezTo>
                    <a:pt x="244" y="1178"/>
                    <a:pt x="305" y="1182"/>
                    <a:pt x="360" y="1200"/>
                  </a:cubicBezTo>
                  <a:cubicBezTo>
                    <a:pt x="374" y="1198"/>
                    <a:pt x="434" y="1193"/>
                    <a:pt x="456" y="1184"/>
                  </a:cubicBezTo>
                  <a:cubicBezTo>
                    <a:pt x="533" y="1151"/>
                    <a:pt x="420" y="1183"/>
                    <a:pt x="512" y="1160"/>
                  </a:cubicBezTo>
                  <a:cubicBezTo>
                    <a:pt x="548" y="1133"/>
                    <a:pt x="582" y="1125"/>
                    <a:pt x="624" y="1112"/>
                  </a:cubicBezTo>
                  <a:cubicBezTo>
                    <a:pt x="640" y="1107"/>
                    <a:pt x="672" y="1096"/>
                    <a:pt x="672" y="1096"/>
                  </a:cubicBezTo>
                  <a:cubicBezTo>
                    <a:pt x="722" y="1100"/>
                    <a:pt x="783" y="1099"/>
                    <a:pt x="832" y="1120"/>
                  </a:cubicBezTo>
                  <a:cubicBezTo>
                    <a:pt x="843" y="1125"/>
                    <a:pt x="853" y="1132"/>
                    <a:pt x="864" y="1136"/>
                  </a:cubicBezTo>
                  <a:cubicBezTo>
                    <a:pt x="880" y="1142"/>
                    <a:pt x="912" y="1152"/>
                    <a:pt x="912" y="1152"/>
                  </a:cubicBezTo>
                  <a:cubicBezTo>
                    <a:pt x="940" y="1173"/>
                    <a:pt x="967" y="1195"/>
                    <a:pt x="1000" y="1208"/>
                  </a:cubicBezTo>
                  <a:cubicBezTo>
                    <a:pt x="1016" y="1214"/>
                    <a:pt x="1048" y="1224"/>
                    <a:pt x="1048" y="1224"/>
                  </a:cubicBezTo>
                  <a:cubicBezTo>
                    <a:pt x="1078" y="1216"/>
                    <a:pt x="1099" y="1202"/>
                    <a:pt x="1128" y="1192"/>
                  </a:cubicBezTo>
                  <a:cubicBezTo>
                    <a:pt x="1152" y="1168"/>
                    <a:pt x="1165" y="1152"/>
                    <a:pt x="1176" y="1120"/>
                  </a:cubicBezTo>
                  <a:cubicBezTo>
                    <a:pt x="1171" y="1076"/>
                    <a:pt x="1160" y="1028"/>
                    <a:pt x="1176" y="984"/>
                  </a:cubicBezTo>
                  <a:cubicBezTo>
                    <a:pt x="1192" y="940"/>
                    <a:pt x="1264" y="922"/>
                    <a:pt x="1304" y="912"/>
                  </a:cubicBezTo>
                  <a:cubicBezTo>
                    <a:pt x="1347" y="883"/>
                    <a:pt x="1331" y="861"/>
                    <a:pt x="1304" y="824"/>
                  </a:cubicBezTo>
                  <a:cubicBezTo>
                    <a:pt x="1269" y="776"/>
                    <a:pt x="1211" y="721"/>
                    <a:pt x="1192" y="664"/>
                  </a:cubicBezTo>
                  <a:cubicBezTo>
                    <a:pt x="1195" y="632"/>
                    <a:pt x="1194" y="599"/>
                    <a:pt x="1200" y="568"/>
                  </a:cubicBezTo>
                  <a:cubicBezTo>
                    <a:pt x="1207" y="535"/>
                    <a:pt x="1247" y="535"/>
                    <a:pt x="1272" y="528"/>
                  </a:cubicBezTo>
                  <a:cubicBezTo>
                    <a:pt x="1325" y="513"/>
                    <a:pt x="1379" y="514"/>
                    <a:pt x="1432" y="496"/>
                  </a:cubicBezTo>
                  <a:cubicBezTo>
                    <a:pt x="1494" y="434"/>
                    <a:pt x="1446" y="394"/>
                    <a:pt x="1424" y="328"/>
                  </a:cubicBezTo>
                  <a:cubicBezTo>
                    <a:pt x="1427" y="298"/>
                    <a:pt x="1421" y="256"/>
                    <a:pt x="1448" y="232"/>
                  </a:cubicBezTo>
                  <a:cubicBezTo>
                    <a:pt x="1462" y="219"/>
                    <a:pt x="1496" y="200"/>
                    <a:pt x="1496" y="200"/>
                  </a:cubicBezTo>
                  <a:cubicBezTo>
                    <a:pt x="1518" y="134"/>
                    <a:pt x="1456" y="112"/>
                    <a:pt x="1408" y="80"/>
                  </a:cubicBezTo>
                  <a:cubicBezTo>
                    <a:pt x="1386" y="65"/>
                    <a:pt x="1369" y="40"/>
                    <a:pt x="1344" y="32"/>
                  </a:cubicBezTo>
                  <a:cubicBezTo>
                    <a:pt x="1302" y="18"/>
                    <a:pt x="1252" y="9"/>
                    <a:pt x="1208" y="0"/>
                  </a:cubicBezTo>
                  <a:cubicBezTo>
                    <a:pt x="1148" y="8"/>
                    <a:pt x="1091" y="20"/>
                    <a:pt x="1032" y="32"/>
                  </a:cubicBezTo>
                  <a:cubicBezTo>
                    <a:pt x="975" y="70"/>
                    <a:pt x="998" y="50"/>
                    <a:pt x="960" y="88"/>
                  </a:cubicBezTo>
                  <a:cubicBezTo>
                    <a:pt x="941" y="144"/>
                    <a:pt x="924" y="196"/>
                    <a:pt x="880" y="240"/>
                  </a:cubicBezTo>
                  <a:close/>
                </a:path>
              </a:pathLst>
            </a:custGeom>
            <a:solidFill>
              <a:srgbClr val="8FD0D7">
                <a:alpha val="78823"/>
              </a:srgbClr>
            </a:solidFill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j0396580" id="113" name="Google Shape;11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5" y="2555"/>
              <a:ext cx="1084" cy="1142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ctr" dir="2700000" dist="107763">
                <a:srgbClr val="000000">
                  <a:alpha val="49803"/>
                </a:srgbClr>
              </a:outerShdw>
            </a:effectLst>
          </p:spPr>
        </p:pic>
        <p:pic>
          <p:nvPicPr>
            <p:cNvPr descr="j0397240" id="114" name="Google Shape;11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1" y="3009"/>
              <a:ext cx="817" cy="731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ctr" dir="8100000" dist="107763">
                <a:srgbClr val="000000">
                  <a:alpha val="49803"/>
                </a:srgbClr>
              </a:outerShdw>
            </a:effectLst>
          </p:spPr>
        </p:pic>
        <p:pic>
          <p:nvPicPr>
            <p:cNvPr descr="j0078733" id="115" name="Google Shape;11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3" y="2951"/>
              <a:ext cx="310" cy="874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ctr" dir="6993903" dist="56796">
                <a:srgbClr val="000000">
                  <a:alpha val="49803"/>
                </a:srgbClr>
              </a:outerShdw>
            </a:effectLst>
          </p:spPr>
        </p:pic>
        <p:sp>
          <p:nvSpPr>
            <p:cNvPr id="116" name="Google Shape;116;p2"/>
            <p:cNvSpPr txBox="1"/>
            <p:nvPr/>
          </p:nvSpPr>
          <p:spPr>
            <a:xfrm>
              <a:off x="3107" y="2976"/>
              <a:ext cx="3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rete</a:t>
              </a:r>
              <a:endParaRPr/>
            </a:p>
          </p:txBody>
        </p:sp>
        <p:cxnSp>
          <p:nvCxnSpPr>
            <p:cNvPr id="117" name="Google Shape;117;p2"/>
            <p:cNvCxnSpPr>
              <a:stCxn id="115" idx="2"/>
              <a:endCxn id="114" idx="2"/>
            </p:cNvCxnSpPr>
            <p:nvPr/>
          </p:nvCxnSpPr>
          <p:spPr>
            <a:xfrm rot="10800000">
              <a:off x="1458" y="3225"/>
              <a:ext cx="0" cy="1200"/>
            </a:xfrm>
            <a:prstGeom prst="curvedConnector3">
              <a:avLst>
                <a:gd fmla="val 4497647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2"/>
            <p:cNvCxnSpPr>
              <a:stCxn id="114" idx="3"/>
              <a:endCxn id="113" idx="1"/>
            </p:cNvCxnSpPr>
            <p:nvPr/>
          </p:nvCxnSpPr>
          <p:spPr>
            <a:xfrm flipH="1" rot="10800000">
              <a:off x="2518" y="3074"/>
              <a:ext cx="1800" cy="300"/>
            </a:xfrm>
            <a:prstGeom prst="curvedConnector3">
              <a:avLst>
                <a:gd fmla="val -150005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2"/>
            <p:cNvCxnSpPr>
              <a:stCxn id="113" idx="0"/>
              <a:endCxn id="114" idx="0"/>
            </p:cNvCxnSpPr>
            <p:nvPr/>
          </p:nvCxnSpPr>
          <p:spPr>
            <a:xfrm rot="5400000">
              <a:off x="3087" y="1505"/>
              <a:ext cx="600" cy="2700"/>
            </a:xfrm>
            <a:prstGeom prst="curvedConnector3">
              <a:avLst>
                <a:gd fmla="val -562280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2"/>
            <p:cNvCxnSpPr>
              <a:stCxn id="114" idx="1"/>
              <a:endCxn id="115" idx="3"/>
            </p:cNvCxnSpPr>
            <p:nvPr/>
          </p:nvCxnSpPr>
          <p:spPr>
            <a:xfrm rot="10800000">
              <a:off x="1101" y="3374"/>
              <a:ext cx="600" cy="0"/>
            </a:xfrm>
            <a:prstGeom prst="curvedConnector3">
              <a:avLst>
                <a:gd fmla="val 247114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2"/>
            <p:cNvSpPr txBox="1"/>
            <p:nvPr/>
          </p:nvSpPr>
          <p:spPr>
            <a:xfrm>
              <a:off x="1416" y="3714"/>
              <a:ext cx="200" cy="21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3878" y="3190"/>
              <a:ext cx="200" cy="21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2517" y="2601"/>
              <a:ext cx="200" cy="21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1383" y="3100"/>
              <a:ext cx="200" cy="21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451" y="3867"/>
              <a:ext cx="5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utente</a:t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2154" y="3599"/>
              <a:ext cx="4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Client</a:t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5012" y="3553"/>
              <a:ext cx="5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Server</a:t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Ruoli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1248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Client e Server sono ruoli</a:t>
            </a:r>
            <a:endParaRPr/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programma Client </a:t>
            </a:r>
            <a:endParaRPr/>
          </a:p>
          <a:p>
            <a:pPr indent="-127000" lvl="1" marL="374437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cerca il Server sulla rete</a:t>
            </a:r>
            <a:endParaRPr/>
          </a:p>
          <a:p>
            <a:pPr indent="-127000" lvl="1" marL="374437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richiede servizi, ma NON li eroga</a:t>
            </a:r>
            <a:endParaRPr/>
          </a:p>
          <a:p>
            <a:pPr indent="-124812" lvl="1" marL="374437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programma Server</a:t>
            </a:r>
            <a:endParaRPr/>
          </a:p>
          <a:p>
            <a:pPr indent="-127000" lvl="1" marL="374437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si mette in ascolto di eventuali richieste</a:t>
            </a:r>
            <a:endParaRPr/>
          </a:p>
          <a:p>
            <a:pPr indent="-127000" lvl="1" marL="374437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offre servizi ai Client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Il Server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899592" y="1558926"/>
            <a:ext cx="7958138" cy="416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4812" lvl="0" marL="1248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Server è un programma in grado di </a:t>
            </a:r>
            <a:endParaRPr/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-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offrire da uno a N servizi</a:t>
            </a:r>
            <a:endParaRPr/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-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intercettare, attraverso dei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listener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, le richieste che arrivano dai Client</a:t>
            </a:r>
            <a:endParaRPr/>
          </a:p>
          <a:p>
            <a:pPr indent="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4812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ESEMPI di servizi:</a:t>
            </a:r>
            <a:endParaRPr/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-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Data e ora</a:t>
            </a:r>
            <a:endParaRPr/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-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Meteo</a:t>
            </a:r>
            <a:endParaRPr/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-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Posta elettronica</a:t>
            </a:r>
            <a:endParaRPr/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-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www 🡪  web server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5003800" y="4221163"/>
            <a:ext cx="2055813" cy="1871662"/>
            <a:chOff x="3152" y="2659"/>
            <a:chExt cx="1295" cy="1179"/>
          </a:xfrm>
        </p:grpSpPr>
        <p:pic>
          <p:nvPicPr>
            <p:cNvPr descr="j0396580" id="141" name="Google Shape;14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52" y="2659"/>
              <a:ext cx="1084" cy="1142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ctr" dir="2700000" dist="107763">
                <a:srgbClr val="000000">
                  <a:alpha val="49803"/>
                </a:srgbClr>
              </a:outerShdw>
            </a:effectLst>
          </p:spPr>
        </p:pic>
        <p:sp>
          <p:nvSpPr>
            <p:cNvPr id="142" name="Google Shape;142;p4"/>
            <p:cNvSpPr txBox="1"/>
            <p:nvPr/>
          </p:nvSpPr>
          <p:spPr>
            <a:xfrm>
              <a:off x="3923" y="3607"/>
              <a:ext cx="5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Server</a:t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Il Client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4812" lvl="0" marL="1248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Client è un programma che è in grado di </a:t>
            </a:r>
            <a:endParaRPr/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-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rintracciare il Server sulla rete </a:t>
            </a:r>
            <a:endParaRPr/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Char char="-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richiedere un servizio presso tale Server</a:t>
            </a:r>
            <a:endParaRPr/>
          </a:p>
          <a:p>
            <a:pPr indent="-124812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4812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Client e il Server devono rispettare un protocollo di</a:t>
            </a:r>
            <a:endParaRPr/>
          </a:p>
          <a:p>
            <a:pPr indent="-124812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comunicazione che deve essere noto ad entrambi</a:t>
            </a:r>
            <a:endParaRPr/>
          </a:p>
          <a:p>
            <a:pPr indent="-124812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4812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Client è subordinato al Server, il quale accetta/rifiuta le</a:t>
            </a:r>
            <a:endParaRPr/>
          </a:p>
          <a:p>
            <a:pPr indent="-124812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Tahoma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richieste di connessione</a:t>
            </a:r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7351713" y="2413000"/>
            <a:ext cx="1468437" cy="1303338"/>
            <a:chOff x="4631" y="1520"/>
            <a:chExt cx="925" cy="821"/>
          </a:xfrm>
        </p:grpSpPr>
        <p:pic>
          <p:nvPicPr>
            <p:cNvPr descr="j0397240" id="150" name="Google Shape;15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1" y="1520"/>
              <a:ext cx="817" cy="731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ctr" dir="8100000" dist="107763">
                <a:srgbClr val="000000">
                  <a:alpha val="49803"/>
                </a:srgbClr>
              </a:outerShdw>
            </a:effectLst>
          </p:spPr>
        </p:pic>
        <p:sp>
          <p:nvSpPr>
            <p:cNvPr id="151" name="Google Shape;151;p5"/>
            <p:cNvSpPr txBox="1"/>
            <p:nvPr/>
          </p:nvSpPr>
          <p:spPr>
            <a:xfrm>
              <a:off x="5084" y="2110"/>
              <a:ext cx="4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Client</a:t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Esempi architetture Client-Server</a:t>
            </a:r>
            <a:endParaRPr/>
          </a:p>
        </p:txBody>
      </p: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Telnet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	il client opera sulla macchina remota come sulla macchina locale</a:t>
            </a:r>
            <a:endParaRPr/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HTTP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	il browser del client richiede pagine web ad una macchina remota su cui è installato un web server</a:t>
            </a:r>
            <a:endParaRPr/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FTP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	il client FTP può copiare/cancellare file su macchina remota che ospita un server FTP</a:t>
            </a:r>
            <a:endParaRPr/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SMTP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	il client ottiene Simple Mail dal server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Protocollo di rete: Indirizzi e porte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27584" y="2060848"/>
            <a:ext cx="7958138" cy="388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Il protocollo IP definisce 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indirizzamento dei computer collegati in rete mediante un codice univoco: 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it-IT" sz="2000">
                <a:latin typeface="Tahoma"/>
                <a:ea typeface="Tahoma"/>
                <a:cs typeface="Tahoma"/>
                <a:sym typeface="Tahoma"/>
              </a:rPr>
              <a:t>indirizzo IP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formato da 4 bytes </a:t>
            </a:r>
            <a:r>
              <a:rPr i="1" lang="it-IT" sz="2000">
                <a:latin typeface="Tahoma"/>
                <a:ea typeface="Tahoma"/>
                <a:cs typeface="Tahoma"/>
                <a:sym typeface="Tahoma"/>
              </a:rPr>
              <a:t>(es: 128.100.26.1)</a:t>
            </a:r>
            <a:endParaRPr/>
          </a:p>
          <a:p>
            <a:pPr indent="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Applicazioni diverse, che girano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	contemporaneamente sullo stesso computer,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	vengono collocate su ingressi diversi. 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	Essi sono rappresentati da </a:t>
            </a:r>
            <a:r>
              <a:rPr b="1" lang="it-IT" sz="2000">
                <a:latin typeface="Tahoma"/>
                <a:ea typeface="Tahoma"/>
                <a:cs typeface="Tahoma"/>
                <a:sym typeface="Tahoma"/>
              </a:rPr>
              <a:t>porte 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virtuali.</a:t>
            </a:r>
            <a:endParaRPr/>
          </a:p>
          <a:p>
            <a:pPr indent="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Ogni computer può disporre di 65536 porte (da 0 a 65535)</a:t>
            </a:r>
            <a:endParaRPr/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Esse sono usate dalle applicazioni per trasmettere / ricevere dati.  </a:t>
            </a:r>
            <a:endParaRPr/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Le porte da 0 a 1023 sono riservate (20-21 FTP, 23 Telnet, …)</a:t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688" y="3429000"/>
            <a:ext cx="1763712" cy="131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683568" y="4397677"/>
            <a:ext cx="5040313" cy="11525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TCP e UDP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683568" y="1383015"/>
            <a:ext cx="7958138" cy="416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1248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TCP e UDP sono protocolli di connessione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b="1" lang="it-IT" sz="2000">
                <a:latin typeface="Tahoma"/>
                <a:ea typeface="Tahoma"/>
                <a:cs typeface="Tahoma"/>
                <a:sym typeface="Tahoma"/>
              </a:rPr>
              <a:t>TCP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è </a:t>
            </a:r>
            <a:r>
              <a:rPr i="1" lang="it-IT" sz="2000">
                <a:latin typeface="Tahoma"/>
                <a:ea typeface="Tahoma"/>
                <a:cs typeface="Tahoma"/>
                <a:sym typeface="Tahoma"/>
              </a:rPr>
              <a:t>connection-oriented</a:t>
            </a:r>
            <a:endParaRPr i="1" sz="2000">
              <a:latin typeface="Tahoma"/>
              <a:ea typeface="Tahoma"/>
              <a:cs typeface="Tahoma"/>
              <a:sym typeface="Tahoma"/>
            </a:endParaRPr>
          </a:p>
          <a:p>
            <a:pPr indent="-124812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</a:pPr>
            <a:r>
              <a:rPr lang="it-IT" sz="1800" u="sng">
                <a:latin typeface="Tahoma"/>
                <a:ea typeface="Tahoma"/>
                <a:cs typeface="Tahoma"/>
                <a:sym typeface="Tahoma"/>
              </a:rPr>
              <a:t>con</a:t>
            </a:r>
            <a:r>
              <a:rPr lang="it-IT" sz="1800">
                <a:latin typeface="Tahoma"/>
                <a:ea typeface="Tahoma"/>
                <a:cs typeface="Tahoma"/>
                <a:sym typeface="Tahoma"/>
              </a:rPr>
              <a:t> avviso di ricezione</a:t>
            </a:r>
            <a:endParaRPr/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b="1" lang="it-IT" sz="2000">
                <a:latin typeface="Tahoma"/>
                <a:ea typeface="Tahoma"/>
                <a:cs typeface="Tahoma"/>
                <a:sym typeface="Tahoma"/>
              </a:rPr>
              <a:t>UDP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è </a:t>
            </a:r>
            <a:r>
              <a:rPr i="1" lang="it-IT" sz="2000">
                <a:latin typeface="Tahoma"/>
                <a:ea typeface="Tahoma"/>
                <a:cs typeface="Tahoma"/>
                <a:sym typeface="Tahoma"/>
              </a:rPr>
              <a:t>connectionless</a:t>
            </a:r>
            <a:endParaRPr i="1" sz="2000">
              <a:latin typeface="Tahoma"/>
              <a:ea typeface="Tahoma"/>
              <a:cs typeface="Tahoma"/>
              <a:sym typeface="Tahoma"/>
            </a:endParaRPr>
          </a:p>
          <a:p>
            <a:pPr indent="-124812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</a:pPr>
            <a:r>
              <a:rPr lang="it-IT" sz="1800" u="sng">
                <a:latin typeface="Tahoma"/>
                <a:ea typeface="Tahoma"/>
                <a:cs typeface="Tahoma"/>
                <a:sym typeface="Tahoma"/>
              </a:rPr>
              <a:t>senza</a:t>
            </a:r>
            <a:r>
              <a:rPr lang="it-IT" sz="1800">
                <a:latin typeface="Tahoma"/>
                <a:ea typeface="Tahoma"/>
                <a:cs typeface="Tahoma"/>
                <a:sym typeface="Tahoma"/>
              </a:rPr>
              <a:t> avviso di ricezione</a:t>
            </a:r>
            <a:endParaRPr/>
          </a:p>
          <a:p>
            <a:pPr indent="-124812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TCP è quindi un protocollo </a:t>
            </a:r>
            <a:r>
              <a:rPr i="1" lang="it-IT" sz="2000">
                <a:latin typeface="Tahoma"/>
                <a:ea typeface="Tahoma"/>
                <a:cs typeface="Tahoma"/>
                <a:sym typeface="Tahoma"/>
              </a:rPr>
              <a:t>sicuro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27000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Esempi di applicazioni che richiedono un canale sicuro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	(come TCP):</a:t>
            </a:r>
            <a:endParaRPr/>
          </a:p>
          <a:p>
            <a:pPr indent="-124812" lvl="0" marL="124812" rtl="0" algn="l">
              <a:lnSpc>
                <a:spcPct val="8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4812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</a:pPr>
            <a:r>
              <a:rPr lang="it-IT" sz="1800">
                <a:latin typeface="Tahoma"/>
                <a:ea typeface="Tahoma"/>
                <a:cs typeface="Tahoma"/>
                <a:sym typeface="Tahoma"/>
              </a:rPr>
              <a:t>HTTP	🡪 HyperText Transfer Protocol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124812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</a:pPr>
            <a:r>
              <a:rPr lang="it-IT" sz="1800">
                <a:latin typeface="Tahoma"/>
                <a:ea typeface="Tahoma"/>
                <a:cs typeface="Tahoma"/>
                <a:sym typeface="Tahoma"/>
              </a:rPr>
              <a:t>FTP 	🡪 File Transfer Protocol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124812" lvl="1" marL="374437" rtl="0" algn="l">
              <a:lnSpc>
                <a:spcPct val="8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1800"/>
              <a:buChar char="•"/>
            </a:pPr>
            <a:r>
              <a:rPr lang="it-IT" sz="1800">
                <a:latin typeface="Tahoma"/>
                <a:ea typeface="Tahoma"/>
                <a:cs typeface="Tahoma"/>
                <a:sym typeface="Tahoma"/>
              </a:rPr>
              <a:t>Telnet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5868144" y="4869160"/>
            <a:ext cx="2413000" cy="4095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Protocolli applicativi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2799709" y="107756"/>
            <a:ext cx="3544585" cy="1275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3200"/>
              <a:buFont typeface="Calibri"/>
              <a:buNone/>
            </a:pPr>
            <a:r>
              <a:rPr b="1" lang="it-IT" sz="3200"/>
              <a:t>Applicazioni distribuite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1248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una applicazione composta da </a:t>
            </a:r>
            <a:r>
              <a:rPr b="1" lang="it-IT" sz="2000">
                <a:latin typeface="Tahoma"/>
                <a:ea typeface="Tahoma"/>
                <a:cs typeface="Tahoma"/>
                <a:sym typeface="Tahoma"/>
              </a:rPr>
              <a:t>diversi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elementi </a:t>
            </a:r>
            <a:r>
              <a:rPr b="1" lang="it-IT" sz="2000">
                <a:latin typeface="Tahoma"/>
                <a:ea typeface="Tahoma"/>
                <a:cs typeface="Tahoma"/>
                <a:sym typeface="Tahoma"/>
              </a:rPr>
              <a:t>cooperanti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e </a:t>
            </a:r>
            <a:r>
              <a:rPr b="1" lang="it-IT" sz="2000">
                <a:latin typeface="Tahoma"/>
                <a:ea typeface="Tahoma"/>
                <a:cs typeface="Tahoma"/>
                <a:sym typeface="Tahoma"/>
              </a:rPr>
              <a:t>collocati su macchine diverse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all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interno di una </a:t>
            </a:r>
            <a:r>
              <a:rPr b="1" lang="it-IT" sz="2000">
                <a:latin typeface="Tahoma"/>
                <a:ea typeface="Tahoma"/>
                <a:cs typeface="Tahoma"/>
                <a:sym typeface="Tahoma"/>
              </a:rPr>
              <a:t>rete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Un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applicazione distribuita scritta in java può utilizzare:</a:t>
            </a:r>
            <a:endParaRPr/>
          </a:p>
          <a:p>
            <a:pPr indent="-127000" lvl="1" marL="374437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Protocollo TCP/IP</a:t>
            </a:r>
            <a:endParaRPr/>
          </a:p>
          <a:p>
            <a:pPr indent="-127000" lvl="1" marL="374437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Protocollo UDP (User Datagram Protocol)</a:t>
            </a:r>
            <a:endParaRPr/>
          </a:p>
          <a:p>
            <a:pPr indent="0" lvl="1" marL="374437" rtl="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rgbClr val="FF9C00"/>
              </a:buClr>
              <a:buSzPts val="2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127000" lvl="0" marL="124812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1A2C4B"/>
              </a:buClr>
              <a:buSzPts val="2000"/>
              <a:buChar char="•"/>
            </a:pP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Se i dati stanno viaggiando sulla rete secondo il protocollo dato, servono delle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porte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it-IT" sz="2000">
                <a:latin typeface="Tahoma"/>
                <a:ea typeface="Tahoma"/>
                <a:cs typeface="Tahoma"/>
                <a:sym typeface="Tahoma"/>
              </a:rPr>
              <a:t> che consentano di connettersi alla rete per ottenere tali informazioni.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1999-03-25T20:46:26Z</dcterms:created>
  <dc:creator>Romina Fiorenza</dc:creator>
</cp:coreProperties>
</file>