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7" r:id="rId1"/>
  </p:sldMasterIdLst>
  <p:notesMasterIdLst>
    <p:notesMasterId r:id="rId19"/>
  </p:notesMasterIdLst>
  <p:sldIdLst>
    <p:sldId id="283" r:id="rId2"/>
    <p:sldId id="270" r:id="rId3"/>
    <p:sldId id="271" r:id="rId4"/>
    <p:sldId id="275" r:id="rId5"/>
    <p:sldId id="259" r:id="rId6"/>
    <p:sldId id="276" r:id="rId7"/>
    <p:sldId id="261" r:id="rId8"/>
    <p:sldId id="262" r:id="rId9"/>
    <p:sldId id="263" r:id="rId10"/>
    <p:sldId id="264" r:id="rId11"/>
    <p:sldId id="265" r:id="rId12"/>
    <p:sldId id="278" r:id="rId13"/>
    <p:sldId id="279" r:id="rId14"/>
    <p:sldId id="280" r:id="rId15"/>
    <p:sldId id="281" r:id="rId16"/>
    <p:sldId id="267" r:id="rId17"/>
    <p:sldId id="282" r:id="rId18"/>
  </p:sldIdLst>
  <p:sldSz cx="9144000" cy="6858000" type="screen4x3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sz="2600" b="1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600" b="1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600" b="1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600" b="1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600" b="1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2600" b="1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2600" b="1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2600" b="1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2600" b="1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FB81"/>
    <a:srgbClr val="CC0000"/>
    <a:srgbClr val="D6FA72"/>
    <a:srgbClr val="CC3399"/>
    <a:srgbClr val="3399FF"/>
    <a:srgbClr val="C8F4AA"/>
    <a:srgbClr val="33CC33"/>
    <a:srgbClr val="7AC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19" autoAdjust="0"/>
    <p:restoredTop sz="63591" autoAdjust="0"/>
  </p:normalViewPr>
  <p:slideViewPr>
    <p:cSldViewPr>
      <p:cViewPr varScale="1">
        <p:scale>
          <a:sx n="88" d="100"/>
          <a:sy n="88" d="100"/>
        </p:scale>
        <p:origin x="1685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it-IT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it-IT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it-IT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D260DC11-FF26-5A4E-8984-CD754C33ECCA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82860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5164" y="0"/>
            <a:ext cx="2971199" cy="457274"/>
          </a:xfrm>
          <a:prstGeom prst="rect">
            <a:avLst/>
          </a:prstGeom>
        </p:spPr>
        <p:txBody>
          <a:bodyPr lIns="91431" tIns="45716" rIns="91431" bIns="45716"/>
          <a:lstStyle/>
          <a:p>
            <a:pPr>
              <a:defRPr/>
            </a:pPr>
            <a:fld id="{6F0CDA34-C319-4D6B-A1C7-8FEA83AD9854}" type="datetime1">
              <a:rPr lang="it-IT">
                <a:solidFill>
                  <a:prstClr val="black"/>
                </a:solidFill>
                <a:latin typeface="Calibri"/>
              </a:rPr>
              <a:pPr>
                <a:defRPr/>
              </a:pPr>
              <a:t>12/03/2020</a:t>
            </a:fld>
            <a:endParaRPr lang="it-IT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410" name="Segnaposto piè di pagina 5"/>
          <p:cNvSpPr>
            <a:spLocks noGrp="1"/>
          </p:cNvSpPr>
          <p:nvPr>
            <p:ph type="ftr" sz="quarter" idx="4"/>
          </p:nvPr>
        </p:nvSpPr>
        <p:spPr bwMode="auto">
          <a:xfrm>
            <a:off x="1" y="8685242"/>
            <a:ext cx="2971199" cy="45727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1" tIns="45716" rIns="91431" bIns="45716"/>
          <a:lstStyle/>
          <a:p>
            <a:r>
              <a:rPr lang="it-IT" smtClean="0">
                <a:solidFill>
                  <a:prstClr val="black"/>
                </a:solidFill>
                <a:latin typeface="Calibri"/>
              </a:rPr>
              <a:t>Prometeo Management Consulting S.r.l.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5164" y="8685242"/>
            <a:ext cx="2971199" cy="457274"/>
          </a:xfrm>
          <a:prstGeom prst="rect">
            <a:avLst/>
          </a:prstGeom>
        </p:spPr>
        <p:txBody>
          <a:bodyPr lIns="91431" tIns="45716" rIns="91431" bIns="45716"/>
          <a:lstStyle/>
          <a:p>
            <a:pPr>
              <a:defRPr/>
            </a:pPr>
            <a:fld id="{76EA9950-708C-46BF-8C4C-216EE377DEAB}" type="slidenum">
              <a:rPr lang="it-IT">
                <a:solidFill>
                  <a:prstClr val="black"/>
                </a:solidFill>
                <a:latin typeface="Calibri"/>
              </a:rPr>
              <a:pPr>
                <a:defRPr/>
              </a:pPr>
              <a:t>1</a:t>
            </a:fld>
            <a:endParaRPr lang="it-IT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41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it-IT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2EEBBD-2AD1-3E44-ABB6-470FFF1C27F8}" type="slidenum">
              <a:rPr lang="it-IT"/>
              <a:pPr/>
              <a:t>10</a:t>
            </a:fld>
            <a:endParaRPr lang="it-IT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16E26F-6362-4C48-9FE4-E80F43994758}" type="slidenum">
              <a:rPr lang="it-IT"/>
              <a:pPr/>
              <a:t>11</a:t>
            </a:fld>
            <a:endParaRPr lang="it-IT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49BE52-67D7-FA47-8025-A2CA390A6BD4}" type="slidenum">
              <a:rPr lang="it-IT"/>
              <a:pPr/>
              <a:t>12</a:t>
            </a:fld>
            <a:endParaRPr lang="it-IT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39D64E-AD4F-5E42-91E0-688347FC930E}" type="slidenum">
              <a:rPr lang="it-IT"/>
              <a:pPr/>
              <a:t>13</a:t>
            </a:fld>
            <a:endParaRPr lang="it-IT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408F7F-CF8E-7F46-891E-A8B671E1A3C6}" type="slidenum">
              <a:rPr lang="it-IT"/>
              <a:pPr/>
              <a:t>14</a:t>
            </a:fld>
            <a:endParaRPr lang="it-IT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C705A4-F067-F144-8BDD-6971668901AB}" type="slidenum">
              <a:rPr lang="it-IT"/>
              <a:pPr/>
              <a:t>15</a:t>
            </a:fld>
            <a:endParaRPr lang="it-IT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DAF0D3-07C2-0E4C-9B29-8C42DDF18B84}" type="slidenum">
              <a:rPr lang="it-IT"/>
              <a:pPr/>
              <a:t>16</a:t>
            </a:fld>
            <a:endParaRPr lang="it-IT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228C40-CD13-0B43-BA7B-CC48B8E5B6AD}" type="slidenum">
              <a:rPr lang="it-IT"/>
              <a:pPr/>
              <a:t>17</a:t>
            </a:fld>
            <a:endParaRPr lang="it-IT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FBBB25-F531-7944-BBBD-9060D0CE54D1}" type="slidenum">
              <a:rPr lang="it-IT"/>
              <a:pPr/>
              <a:t>2</a:t>
            </a:fld>
            <a:endParaRPr lang="it-IT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BC2F48-5868-9B48-9166-B72F1BCE5C7D}" type="slidenum">
              <a:rPr lang="it-IT"/>
              <a:pPr/>
              <a:t>3</a:t>
            </a:fld>
            <a:endParaRPr lang="it-IT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55687F-201F-C744-A645-A7E34D24D42A}" type="slidenum">
              <a:rPr lang="it-IT"/>
              <a:pPr/>
              <a:t>4</a:t>
            </a:fld>
            <a:endParaRPr lang="it-IT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F93954-B935-1B47-B388-00814285DB73}" type="slidenum">
              <a:rPr lang="it-IT"/>
              <a:pPr/>
              <a:t>5</a:t>
            </a:fld>
            <a:endParaRPr lang="it-IT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46FAC7-CFD3-C045-B5E0-C0C05DC48CF8}" type="slidenum">
              <a:rPr lang="it-IT"/>
              <a:pPr/>
              <a:t>6</a:t>
            </a:fld>
            <a:endParaRPr lang="it-IT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BD2DE7-4713-1641-91CF-5D9A3D290CA3}" type="slidenum">
              <a:rPr lang="it-IT"/>
              <a:pPr/>
              <a:t>7</a:t>
            </a:fld>
            <a:endParaRPr lang="it-IT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F7BE3A-F189-284B-87A0-D0FBD7422FFC}" type="slidenum">
              <a:rPr lang="it-IT"/>
              <a:pPr/>
              <a:t>8</a:t>
            </a:fld>
            <a:endParaRPr lang="it-IT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12C064-72CB-894E-9AFE-74B4D48867FE}" type="slidenum">
              <a:rPr lang="it-IT"/>
              <a:pPr/>
              <a:t>9</a:t>
            </a:fld>
            <a:endParaRPr lang="it-IT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2"/>
          <p:cNvSpPr>
            <a:spLocks noGrp="1"/>
          </p:cNvSpPr>
          <p:nvPr>
            <p:ph type="title"/>
          </p:nvPr>
        </p:nvSpPr>
        <p:spPr>
          <a:xfrm>
            <a:off x="628650" y="4354830"/>
            <a:ext cx="7886700" cy="1473698"/>
          </a:xfrm>
          <a:prstGeom prst="rect">
            <a:avLst/>
          </a:prstGeom>
        </p:spPr>
        <p:txBody>
          <a:bodyPr/>
          <a:lstStyle>
            <a:lvl1pPr algn="ctr">
              <a:lnSpc>
                <a:spcPct val="114000"/>
              </a:lnSpc>
              <a:defRPr lang="it-IT" sz="2402" b="1" kern="1200" spc="41" dirty="0" smtClean="0">
                <a:solidFill>
                  <a:srgbClr val="1A2C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Calibri"/>
                <a:cs typeface="+mj-cs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12" name="Rettangolo arrotondato 11"/>
          <p:cNvSpPr/>
          <p:nvPr/>
        </p:nvSpPr>
        <p:spPr>
          <a:xfrm>
            <a:off x="628650" y="6361200"/>
            <a:ext cx="7886700" cy="354330"/>
          </a:xfrm>
          <a:prstGeom prst="roundRect">
            <a:avLst/>
          </a:prstGeom>
          <a:solidFill>
            <a:srgbClr val="FF9C00"/>
          </a:solidFill>
          <a:ln>
            <a:solidFill>
              <a:srgbClr val="FF9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 sz="764"/>
          </a:p>
        </p:txBody>
      </p:sp>
      <p:sp>
        <p:nvSpPr>
          <p:cNvPr id="13" name="CasellaDiTesto 12"/>
          <p:cNvSpPr txBox="1"/>
          <p:nvPr/>
        </p:nvSpPr>
        <p:spPr>
          <a:xfrm>
            <a:off x="628650" y="6374228"/>
            <a:ext cx="1215562" cy="2268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874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</a:rPr>
              <a:t>www.synclab.it</a:t>
            </a:r>
            <a:endParaRPr lang="it-IT" sz="764" dirty="0">
              <a:ln w="1016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843862" y="6376978"/>
            <a:ext cx="671489" cy="226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874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</a:rPr>
              <a:t>© 2017</a:t>
            </a:r>
            <a:endParaRPr lang="it-IT" sz="874" dirty="0">
              <a:ln w="1016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042" y="1"/>
            <a:ext cx="3217919" cy="429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393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AA43-6153-9C4D-9390-A0ACFA21A5F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pPr/>
              <a:t>3/12/2020</a:t>
            </a:fld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5F8D8-657F-7944-A980-C38DC5C5939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pPr/>
              <a:t>‹N›</a:t>
            </a:fld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58998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1479479"/>
            <a:ext cx="1971676" cy="4697484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1479479"/>
            <a:ext cx="5800726" cy="4697484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17F5AA43-6153-9C4D-9390-A0ACFA21A5F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  <a:ea typeface="+mn-ea"/>
              </a:rPr>
              <a:pPr defTabSz="457200"/>
              <a:t>3/12/2020</a:t>
            </a:fld>
            <a:endParaRPr lang="en-US">
              <a:solidFill>
                <a:prstClr val="black">
                  <a:tint val="75000"/>
                </a:prstClr>
              </a:solidFill>
              <a:latin typeface="Verdana"/>
              <a:ea typeface="+mn-ea"/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9E85F8D8-657F-7944-A980-C38DC5C5939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  <a:ea typeface="+mn-ea"/>
              </a:rPr>
              <a:pPr defTabSz="457200"/>
              <a:t>‹N›</a:t>
            </a:fld>
            <a:endParaRPr lang="en-US">
              <a:solidFill>
                <a:prstClr val="black">
                  <a:tint val="75000"/>
                </a:prstClr>
              </a:solidFill>
              <a:latin typeface="Verdan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2310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6"/>
          <p:cNvSpPr txBox="1"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300"/>
              <a:buFont typeface="Verdana"/>
              <a:buNone/>
              <a:defRPr sz="2184" b="1" i="1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15" name="Google Shape;15;p2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ctr">
              <a:spcBef>
                <a:spcPts val="291"/>
              </a:spcBef>
              <a:spcAft>
                <a:spcPts val="0"/>
              </a:spcAft>
              <a:buClr>
                <a:srgbClr val="000066"/>
              </a:buClr>
              <a:buSzPts val="2200"/>
              <a:buNone/>
              <a:defRPr sz="1456" b="1" i="1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spcBef>
                <a:spcPts val="410"/>
              </a:spcBef>
              <a:spcAft>
                <a:spcPts val="0"/>
              </a:spcAft>
              <a:buClr>
                <a:srgbClr val="888888"/>
              </a:buClr>
              <a:buSzPts val="3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57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91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91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91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91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91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91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/>
          </a:p>
        </p:txBody>
      </p:sp>
      <p:sp>
        <p:nvSpPr>
          <p:cNvPr id="16" name="Google Shape;16;p26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defTabSz="457200"/>
            <a:fld id="{17F5AA43-6153-9C4D-9390-A0ACFA21A5F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  <a:ea typeface="+mn-ea"/>
              </a:rPr>
              <a:pPr defTabSz="457200"/>
              <a:t>3/12/2020</a:t>
            </a:fld>
            <a:endParaRPr lang="en-US">
              <a:solidFill>
                <a:prstClr val="black">
                  <a:tint val="75000"/>
                </a:prstClr>
              </a:solidFill>
              <a:latin typeface="Verdana"/>
              <a:ea typeface="+mn-ea"/>
            </a:endParaRPr>
          </a:p>
        </p:txBody>
      </p:sp>
      <p:sp>
        <p:nvSpPr>
          <p:cNvPr id="17" name="Google Shape;17;p26"/>
          <p:cNvSpPr txBox="1">
            <a:spLocks noGrp="1"/>
          </p:cNvSpPr>
          <p:nvPr>
            <p:ph type="ftr" idx="11"/>
          </p:nvPr>
        </p:nvSpPr>
        <p:spPr>
          <a:xfrm>
            <a:off x="3124200" y="6375474"/>
            <a:ext cx="2895600" cy="326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56" b="1" i="1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it-IT"/>
          </a:p>
        </p:txBody>
      </p:sp>
      <p:sp>
        <p:nvSpPr>
          <p:cNvPr id="18" name="Google Shape;18;p26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defTabSz="457200"/>
            <a:fld id="{9E85F8D8-657F-7944-A980-C38DC5C5939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  <a:ea typeface="+mn-ea"/>
              </a:rPr>
              <a:pPr defTabSz="457200"/>
              <a:t>‹N›</a:t>
            </a:fld>
            <a:endParaRPr lang="en-US">
              <a:solidFill>
                <a:prstClr val="black">
                  <a:tint val="75000"/>
                </a:prstClr>
              </a:solidFill>
              <a:latin typeface="Verdan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9099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274638"/>
            <a:ext cx="7643812" cy="1143000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B390E33-567F-B142-BB41-55C8F93D8E34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7906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799709" y="107756"/>
            <a:ext cx="3544585" cy="127525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AA43-6153-9C4D-9390-A0ACFA21A5F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pPr/>
              <a:t>3/12/2020</a:t>
            </a:fld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5F8D8-657F-7944-A980-C38DC5C5939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pPr/>
              <a:t>‹N›</a:t>
            </a:fld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607129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3276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1310">
                <a:solidFill>
                  <a:schemeClr val="tx1">
                    <a:tint val="75000"/>
                  </a:schemeClr>
                </a:solidFill>
              </a:defRPr>
            </a:lvl1pPr>
            <a:lvl2pPr marL="249624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2pPr>
            <a:lvl3pPr marL="499249" indent="0">
              <a:buNone/>
              <a:defRPr sz="982">
                <a:solidFill>
                  <a:schemeClr val="tx1">
                    <a:tint val="75000"/>
                  </a:schemeClr>
                </a:solidFill>
              </a:defRPr>
            </a:lvl3pPr>
            <a:lvl4pPr marL="748873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4pPr>
            <a:lvl5pPr marL="998498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5pPr>
            <a:lvl6pPr marL="1248122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6pPr>
            <a:lvl7pPr marL="1497746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7pPr>
            <a:lvl8pPr marL="1747370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8pPr>
            <a:lvl9pPr marL="1996995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AA43-6153-9C4D-9390-A0ACFA21A5F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pPr/>
              <a:t>3/12/2020</a:t>
            </a:fld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5F8D8-657F-7944-A980-C38DC5C5939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pPr/>
              <a:t>‹N›</a:t>
            </a:fld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37543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AA43-6153-9C4D-9390-A0ACFA21A5F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pPr/>
              <a:t>3/12/2020</a:t>
            </a:fld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5F8D8-657F-7944-A980-C38DC5C5939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pPr/>
              <a:t>‹N›</a:t>
            </a:fld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00507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310" b="1"/>
            </a:lvl1pPr>
            <a:lvl2pPr marL="249624" indent="0">
              <a:buNone/>
              <a:defRPr sz="1092" b="1"/>
            </a:lvl2pPr>
            <a:lvl3pPr marL="499249" indent="0">
              <a:buNone/>
              <a:defRPr sz="982" b="1"/>
            </a:lvl3pPr>
            <a:lvl4pPr marL="748873" indent="0">
              <a:buNone/>
              <a:defRPr sz="874" b="1"/>
            </a:lvl4pPr>
            <a:lvl5pPr marL="998498" indent="0">
              <a:buNone/>
              <a:defRPr sz="874" b="1"/>
            </a:lvl5pPr>
            <a:lvl6pPr marL="1248122" indent="0">
              <a:buNone/>
              <a:defRPr sz="874" b="1"/>
            </a:lvl6pPr>
            <a:lvl7pPr marL="1497746" indent="0">
              <a:buNone/>
              <a:defRPr sz="874" b="1"/>
            </a:lvl7pPr>
            <a:lvl8pPr marL="1747370" indent="0">
              <a:buNone/>
              <a:defRPr sz="874" b="1"/>
            </a:lvl8pPr>
            <a:lvl9pPr marL="1996995" indent="0">
              <a:buNone/>
              <a:defRPr sz="874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310" b="1"/>
            </a:lvl1pPr>
            <a:lvl2pPr marL="249624" indent="0">
              <a:buNone/>
              <a:defRPr sz="1092" b="1"/>
            </a:lvl2pPr>
            <a:lvl3pPr marL="499249" indent="0">
              <a:buNone/>
              <a:defRPr sz="982" b="1"/>
            </a:lvl3pPr>
            <a:lvl4pPr marL="748873" indent="0">
              <a:buNone/>
              <a:defRPr sz="874" b="1"/>
            </a:lvl4pPr>
            <a:lvl5pPr marL="998498" indent="0">
              <a:buNone/>
              <a:defRPr sz="874" b="1"/>
            </a:lvl5pPr>
            <a:lvl6pPr marL="1248122" indent="0">
              <a:buNone/>
              <a:defRPr sz="874" b="1"/>
            </a:lvl6pPr>
            <a:lvl7pPr marL="1497746" indent="0">
              <a:buNone/>
              <a:defRPr sz="874" b="1"/>
            </a:lvl7pPr>
            <a:lvl8pPr marL="1747370" indent="0">
              <a:buNone/>
              <a:defRPr sz="874" b="1"/>
            </a:lvl8pPr>
            <a:lvl9pPr marL="1996995" indent="0">
              <a:buNone/>
              <a:defRPr sz="874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AA43-6153-9C4D-9390-A0ACFA21A5F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pPr/>
              <a:t>3/12/2020</a:t>
            </a:fld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5F8D8-657F-7944-A980-C38DC5C5939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pPr/>
              <a:t>‹N›</a:t>
            </a:fld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  <p:sp>
        <p:nvSpPr>
          <p:cNvPr id="10" name="Titolo 1"/>
          <p:cNvSpPr>
            <a:spLocks noGrp="1"/>
          </p:cNvSpPr>
          <p:nvPr>
            <p:ph type="title"/>
          </p:nvPr>
        </p:nvSpPr>
        <p:spPr>
          <a:xfrm>
            <a:off x="2799709" y="97482"/>
            <a:ext cx="3544585" cy="127525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7713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AA43-6153-9C4D-9390-A0ACFA21A5F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pPr/>
              <a:t>3/12/2020</a:t>
            </a:fld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5F8D8-657F-7944-A980-C38DC5C5939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pPr/>
              <a:t>‹N›</a:t>
            </a:fld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88865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AA43-6153-9C4D-9390-A0ACFA21A5F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pPr/>
              <a:t>3/12/2020</a:t>
            </a:fld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5F8D8-657F-7944-A980-C38DC5C5939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pPr/>
              <a:t>‹N›</a:t>
            </a:fld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04215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1412696"/>
            <a:ext cx="2949179" cy="1600200"/>
          </a:xfrm>
        </p:spPr>
        <p:txBody>
          <a:bodyPr anchor="b"/>
          <a:lstStyle>
            <a:lvl1pPr>
              <a:defRPr sz="1748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391" y="2057400"/>
            <a:ext cx="4629150" cy="3803650"/>
          </a:xfrm>
        </p:spPr>
        <p:txBody>
          <a:bodyPr/>
          <a:lstStyle>
            <a:lvl1pPr>
              <a:defRPr sz="1748"/>
            </a:lvl1pPr>
            <a:lvl2pPr>
              <a:defRPr sz="1529"/>
            </a:lvl2pPr>
            <a:lvl3pPr>
              <a:defRPr sz="1310"/>
            </a:lvl3pPr>
            <a:lvl4pPr>
              <a:defRPr sz="1092"/>
            </a:lvl4pPr>
            <a:lvl5pPr>
              <a:defRPr sz="1092"/>
            </a:lvl5pPr>
            <a:lvl6pPr>
              <a:defRPr sz="1092"/>
            </a:lvl6pPr>
            <a:lvl7pPr>
              <a:defRPr sz="1092"/>
            </a:lvl7pPr>
            <a:lvl8pPr>
              <a:defRPr sz="1092"/>
            </a:lvl8pPr>
            <a:lvl9pPr>
              <a:defRPr sz="1092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29841" y="3051425"/>
            <a:ext cx="2949179" cy="2817563"/>
          </a:xfrm>
        </p:spPr>
        <p:txBody>
          <a:bodyPr/>
          <a:lstStyle>
            <a:lvl1pPr marL="0" indent="0">
              <a:buNone/>
              <a:defRPr sz="874"/>
            </a:lvl1pPr>
            <a:lvl2pPr marL="249624" indent="0">
              <a:buNone/>
              <a:defRPr sz="764"/>
            </a:lvl2pPr>
            <a:lvl3pPr marL="499249" indent="0">
              <a:buNone/>
              <a:defRPr sz="656"/>
            </a:lvl3pPr>
            <a:lvl4pPr marL="748873" indent="0">
              <a:buNone/>
              <a:defRPr sz="546"/>
            </a:lvl4pPr>
            <a:lvl5pPr marL="998498" indent="0">
              <a:buNone/>
              <a:defRPr sz="546"/>
            </a:lvl5pPr>
            <a:lvl6pPr marL="1248122" indent="0">
              <a:buNone/>
              <a:defRPr sz="546"/>
            </a:lvl6pPr>
            <a:lvl7pPr marL="1497746" indent="0">
              <a:buNone/>
              <a:defRPr sz="546"/>
            </a:lvl7pPr>
            <a:lvl8pPr marL="1747370" indent="0">
              <a:buNone/>
              <a:defRPr sz="546"/>
            </a:lvl8pPr>
            <a:lvl9pPr marL="1996995" indent="0">
              <a:buNone/>
              <a:defRPr sz="546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AA43-6153-9C4D-9390-A0ACFA21A5F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pPr/>
              <a:t>3/12/2020</a:t>
            </a:fld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5F8D8-657F-7944-A980-C38DC5C5939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pPr/>
              <a:t>‹N›</a:t>
            </a:fld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63547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8650" y="1584788"/>
            <a:ext cx="2949179" cy="1600200"/>
          </a:xfrm>
        </p:spPr>
        <p:txBody>
          <a:bodyPr anchor="b"/>
          <a:lstStyle>
            <a:lvl1pPr>
              <a:defRPr sz="1748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391" y="2057400"/>
            <a:ext cx="4629150" cy="3803650"/>
          </a:xfrm>
        </p:spPr>
        <p:txBody>
          <a:bodyPr/>
          <a:lstStyle>
            <a:lvl1pPr marL="0" indent="0">
              <a:buNone/>
              <a:defRPr sz="1748"/>
            </a:lvl1pPr>
            <a:lvl2pPr marL="249624" indent="0">
              <a:buNone/>
              <a:defRPr sz="1529"/>
            </a:lvl2pPr>
            <a:lvl3pPr marL="499249" indent="0">
              <a:buNone/>
              <a:defRPr sz="1310"/>
            </a:lvl3pPr>
            <a:lvl4pPr marL="748873" indent="0">
              <a:buNone/>
              <a:defRPr sz="1092"/>
            </a:lvl4pPr>
            <a:lvl5pPr marL="998498" indent="0">
              <a:buNone/>
              <a:defRPr sz="1092"/>
            </a:lvl5pPr>
            <a:lvl6pPr marL="1248122" indent="0">
              <a:buNone/>
              <a:defRPr sz="1092"/>
            </a:lvl6pPr>
            <a:lvl7pPr marL="1497746" indent="0">
              <a:buNone/>
              <a:defRPr sz="1092"/>
            </a:lvl7pPr>
            <a:lvl8pPr marL="1747370" indent="0">
              <a:buNone/>
              <a:defRPr sz="1092"/>
            </a:lvl8pPr>
            <a:lvl9pPr marL="1996995" indent="0">
              <a:buNone/>
              <a:defRPr sz="1092"/>
            </a:lvl9pPr>
          </a:lstStyle>
          <a:p>
            <a:r>
              <a:rPr lang="it-IT" smtClean="0"/>
              <a:t>Fare clic sull'icona per inserire un'immagine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29841" y="3184989"/>
            <a:ext cx="2949179" cy="2683999"/>
          </a:xfrm>
        </p:spPr>
        <p:txBody>
          <a:bodyPr/>
          <a:lstStyle>
            <a:lvl1pPr marL="0" indent="0">
              <a:buNone/>
              <a:defRPr sz="874"/>
            </a:lvl1pPr>
            <a:lvl2pPr marL="249624" indent="0">
              <a:buNone/>
              <a:defRPr sz="764"/>
            </a:lvl2pPr>
            <a:lvl3pPr marL="499249" indent="0">
              <a:buNone/>
              <a:defRPr sz="656"/>
            </a:lvl3pPr>
            <a:lvl4pPr marL="748873" indent="0">
              <a:buNone/>
              <a:defRPr sz="546"/>
            </a:lvl4pPr>
            <a:lvl5pPr marL="998498" indent="0">
              <a:buNone/>
              <a:defRPr sz="546"/>
            </a:lvl5pPr>
            <a:lvl6pPr marL="1248122" indent="0">
              <a:buNone/>
              <a:defRPr sz="546"/>
            </a:lvl6pPr>
            <a:lvl7pPr marL="1497746" indent="0">
              <a:buNone/>
              <a:defRPr sz="546"/>
            </a:lvl7pPr>
            <a:lvl8pPr marL="1747370" indent="0">
              <a:buNone/>
              <a:defRPr sz="546"/>
            </a:lvl8pPr>
            <a:lvl9pPr marL="1996995" indent="0">
              <a:buNone/>
              <a:defRPr sz="546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AA43-6153-9C4D-9390-A0ACFA21A5F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pPr/>
              <a:t>3/12/2020</a:t>
            </a:fld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5F8D8-657F-7944-A980-C38DC5C5939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pPr/>
              <a:t>‹N›</a:t>
            </a:fld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16250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arrotondato 7"/>
          <p:cNvSpPr/>
          <p:nvPr/>
        </p:nvSpPr>
        <p:spPr>
          <a:xfrm>
            <a:off x="628650" y="6361886"/>
            <a:ext cx="7886700" cy="354330"/>
          </a:xfrm>
          <a:prstGeom prst="roundRect">
            <a:avLst/>
          </a:prstGeom>
          <a:solidFill>
            <a:srgbClr val="FF9C00"/>
          </a:solidFill>
          <a:ln>
            <a:solidFill>
              <a:srgbClr val="FF9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 sz="764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874" kern="120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874" kern="1200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499249" rtl="0" eaLnBrk="1" latinLnBrk="0" hangingPunct="1">
              <a:defRPr lang="it-IT" sz="874" kern="120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DCD27BB3-E51C-7D41-8EFD-9585C39B438A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799709" y="107949"/>
            <a:ext cx="3544585" cy="12752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</a:t>
            </a:r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20546"/>
            <a:ext cx="2083118" cy="85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9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</p:sldLayoutIdLst>
  <p:transition spd="med">
    <p:fade/>
  </p:transition>
  <p:hf hdr="0" ftr="0" dt="0"/>
  <p:txStyles>
    <p:titleStyle>
      <a:lvl1pPr algn="ctr" defTabSz="499249" rtl="0" eaLnBrk="1" latinLnBrk="0" hangingPunct="1">
        <a:lnSpc>
          <a:spcPct val="90000"/>
        </a:lnSpc>
        <a:spcBef>
          <a:spcPct val="0"/>
        </a:spcBef>
        <a:buNone/>
        <a:defRPr sz="1748" kern="1200">
          <a:solidFill>
            <a:srgbClr val="1A2C4B"/>
          </a:solidFill>
          <a:latin typeface="+mj-lt"/>
          <a:ea typeface="+mj-ea"/>
          <a:cs typeface="+mj-cs"/>
        </a:defRPr>
      </a:lvl1pPr>
    </p:titleStyle>
    <p:bodyStyle>
      <a:lvl1pPr marL="124812" indent="-124812" algn="l" defTabSz="499249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529" kern="1200">
          <a:solidFill>
            <a:srgbClr val="1A2C4B"/>
          </a:solidFill>
          <a:latin typeface="+mn-lt"/>
          <a:ea typeface="+mn-ea"/>
          <a:cs typeface="+mn-cs"/>
        </a:defRPr>
      </a:lvl1pPr>
      <a:lvl2pPr marL="374437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1310" kern="1200">
          <a:solidFill>
            <a:srgbClr val="FF9C00"/>
          </a:solidFill>
          <a:latin typeface="+mn-lt"/>
          <a:ea typeface="+mn-ea"/>
          <a:cs typeface="+mn-cs"/>
        </a:defRPr>
      </a:lvl2pPr>
      <a:lvl3pPr marL="624061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1092" kern="1200">
          <a:solidFill>
            <a:srgbClr val="1A2C4B"/>
          </a:solidFill>
          <a:latin typeface="+mn-lt"/>
          <a:ea typeface="+mn-ea"/>
          <a:cs typeface="+mn-cs"/>
        </a:defRPr>
      </a:lvl3pPr>
      <a:lvl4pPr marL="873686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2" kern="1200">
          <a:solidFill>
            <a:srgbClr val="FF9C00"/>
          </a:solidFill>
          <a:latin typeface="+mn-lt"/>
          <a:ea typeface="+mn-ea"/>
          <a:cs typeface="+mn-cs"/>
        </a:defRPr>
      </a:lvl4pPr>
      <a:lvl5pPr marL="1123310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2" kern="1200">
          <a:solidFill>
            <a:srgbClr val="1A2C4B"/>
          </a:solidFill>
          <a:latin typeface="+mn-lt"/>
          <a:ea typeface="+mn-ea"/>
          <a:cs typeface="+mn-cs"/>
        </a:defRPr>
      </a:lvl5pPr>
      <a:lvl6pPr marL="1372934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2" kern="1200">
          <a:solidFill>
            <a:schemeClr val="tx1"/>
          </a:solidFill>
          <a:latin typeface="+mn-lt"/>
          <a:ea typeface="+mn-ea"/>
          <a:cs typeface="+mn-cs"/>
        </a:defRPr>
      </a:lvl6pPr>
      <a:lvl7pPr marL="1622558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2" kern="1200">
          <a:solidFill>
            <a:schemeClr val="tx1"/>
          </a:solidFill>
          <a:latin typeface="+mn-lt"/>
          <a:ea typeface="+mn-ea"/>
          <a:cs typeface="+mn-cs"/>
        </a:defRPr>
      </a:lvl7pPr>
      <a:lvl8pPr marL="1872182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2" kern="1200">
          <a:solidFill>
            <a:schemeClr val="tx1"/>
          </a:solidFill>
          <a:latin typeface="+mn-lt"/>
          <a:ea typeface="+mn-ea"/>
          <a:cs typeface="+mn-cs"/>
        </a:defRPr>
      </a:lvl8pPr>
      <a:lvl9pPr marL="2121807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1pPr>
      <a:lvl2pPr marL="249624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2pPr>
      <a:lvl3pPr marL="499249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3pPr>
      <a:lvl4pPr marL="748873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4pPr>
      <a:lvl5pPr marL="998498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5pPr>
      <a:lvl6pPr marL="1248122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6pPr>
      <a:lvl7pPr marL="1497746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7pPr>
      <a:lvl8pPr marL="1747370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8pPr>
      <a:lvl9pPr marL="1996995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>
            <p:ph type="ctrTitle"/>
          </p:nvPr>
        </p:nvSpPr>
        <p:spPr>
          <a:xfrm>
            <a:off x="323528" y="2564904"/>
            <a:ext cx="8391525" cy="16430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t-IT" sz="3600" spc="300" dirty="0">
                <a:solidFill>
                  <a:srgbClr val="FFC000"/>
                </a:solidFill>
                <a:latin typeface="Impact" pitchFamily="34" charset="0"/>
              </a:rPr>
              <a:t>Corso JAVA</a:t>
            </a:r>
            <a:r>
              <a:rPr lang="it-IT" sz="2800" spc="300" dirty="0">
                <a:solidFill>
                  <a:srgbClr val="FFC000"/>
                </a:solidFill>
                <a:latin typeface="Impact" pitchFamily="34" charset="0"/>
              </a:rPr>
              <a:t/>
            </a:r>
            <a:br>
              <a:rPr lang="it-IT" sz="2800" spc="300" dirty="0">
                <a:solidFill>
                  <a:srgbClr val="FFC000"/>
                </a:solidFill>
                <a:latin typeface="Impact" pitchFamily="34" charset="0"/>
              </a:rPr>
            </a:br>
            <a:r>
              <a:rPr lang="it-IT" sz="2800" spc="300" dirty="0" smtClean="0">
                <a:solidFill>
                  <a:srgbClr val="FFC000"/>
                </a:solidFill>
                <a:latin typeface="Impact" pitchFamily="34" charset="0"/>
              </a:rPr>
              <a:t>I </a:t>
            </a:r>
            <a:r>
              <a:rPr lang="it-IT" sz="2800" spc="300" dirty="0" err="1" smtClean="0">
                <a:solidFill>
                  <a:srgbClr val="FFC000"/>
                </a:solidFill>
                <a:latin typeface="Impact" pitchFamily="34" charset="0"/>
              </a:rPr>
              <a:t>thread</a:t>
            </a:r>
            <a:r>
              <a:rPr lang="it-IT" sz="3600" spc="500" dirty="0">
                <a:solidFill>
                  <a:schemeClr val="accent1"/>
                </a:solidFill>
                <a:latin typeface="Impact" pitchFamily="34" charset="0"/>
              </a:rPr>
              <a:t/>
            </a:r>
            <a:br>
              <a:rPr lang="it-IT" sz="3600" spc="500" dirty="0">
                <a:solidFill>
                  <a:schemeClr val="accent1"/>
                </a:solidFill>
                <a:latin typeface="Impact" pitchFamily="34" charset="0"/>
              </a:rPr>
            </a:br>
            <a:r>
              <a:rPr lang="it-IT" sz="1400" dirty="0" smtClean="0">
                <a:solidFill>
                  <a:schemeClr val="accent1"/>
                </a:solidFill>
                <a:latin typeface="Arial" charset="0"/>
              </a:rPr>
              <a:t> </a:t>
            </a:r>
            <a:endParaRPr lang="it-IT" sz="2000" dirty="0">
              <a:solidFill>
                <a:schemeClr val="accent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4756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Utilizzo di </a:t>
            </a:r>
            <a:r>
              <a:rPr lang="it-IT" sz="3200" dirty="0" err="1"/>
              <a:t>Runnable</a:t>
            </a:r>
            <a:endParaRPr lang="it-IT" sz="3200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343400"/>
          </a:xfrm>
          <a:solidFill>
            <a:srgbClr val="E4FCA2">
              <a:alpha val="39999"/>
            </a:srgbClr>
          </a:solidFill>
        </p:spPr>
        <p:txBody>
          <a:bodyPr>
            <a:normAutofit/>
          </a:bodyPr>
          <a:lstStyle/>
          <a:p>
            <a:endParaRPr lang="it-IT" sz="2000" b="1" dirty="0">
              <a:latin typeface="Calibri corpo"/>
            </a:endParaRPr>
          </a:p>
          <a:p>
            <a:r>
              <a:rPr lang="it-IT" sz="2000" b="1" dirty="0">
                <a:latin typeface="Calibri corpo"/>
              </a:rPr>
              <a:t>Passo 1</a:t>
            </a:r>
            <a:r>
              <a:rPr lang="it-IT" sz="2000" dirty="0">
                <a:latin typeface="Calibri corpo"/>
              </a:rPr>
              <a:t>: implementare l</a:t>
            </a:r>
            <a:r>
              <a:rPr lang="ja-JP" altLang="it-IT" sz="2000" dirty="0">
                <a:latin typeface="Calibri corpo"/>
              </a:rPr>
              <a:t>’</a:t>
            </a:r>
            <a:r>
              <a:rPr lang="it-IT" sz="2000" dirty="0">
                <a:latin typeface="Calibri corpo"/>
              </a:rPr>
              <a:t>interfaccia </a:t>
            </a:r>
            <a:r>
              <a:rPr lang="it-IT" sz="2000" b="1" i="1" dirty="0" err="1">
                <a:latin typeface="Calibri corpo"/>
              </a:rPr>
              <a:t>Runnable</a:t>
            </a:r>
            <a:r>
              <a:rPr lang="it-IT" sz="2000" b="1" i="1" dirty="0">
                <a:latin typeface="Calibri corpo"/>
              </a:rPr>
              <a:t> </a:t>
            </a:r>
            <a:r>
              <a:rPr lang="it-IT" sz="2000" dirty="0">
                <a:latin typeface="Calibri corpo"/>
              </a:rPr>
              <a:t>di</a:t>
            </a:r>
            <a:r>
              <a:rPr lang="it-IT" sz="2000" i="1" dirty="0">
                <a:latin typeface="Calibri corpo"/>
              </a:rPr>
              <a:t> 		        </a:t>
            </a:r>
            <a:r>
              <a:rPr lang="it-IT" sz="2000" b="1" dirty="0" err="1">
                <a:latin typeface="Calibri corpo"/>
              </a:rPr>
              <a:t>java.lang</a:t>
            </a:r>
            <a:r>
              <a:rPr lang="it-IT" sz="2000" dirty="0">
                <a:latin typeface="Calibri corpo"/>
              </a:rPr>
              <a:t> implementando il metodo </a:t>
            </a:r>
            <a:r>
              <a:rPr lang="it-IT" sz="2000" b="1" i="1" dirty="0" err="1">
                <a:latin typeface="Calibri corpo"/>
              </a:rPr>
              <a:t>run</a:t>
            </a:r>
            <a:r>
              <a:rPr lang="it-IT" sz="2000" b="1" i="1" dirty="0">
                <a:latin typeface="Calibri corpo"/>
              </a:rPr>
              <a:t>()</a:t>
            </a:r>
          </a:p>
          <a:p>
            <a:endParaRPr lang="it-IT" sz="2000" b="1" i="1" dirty="0">
              <a:latin typeface="Calibri corpo"/>
            </a:endParaRPr>
          </a:p>
          <a:p>
            <a:r>
              <a:rPr lang="it-IT" sz="2000" b="1" dirty="0">
                <a:latin typeface="Calibri corpo"/>
              </a:rPr>
              <a:t>Passo 2</a:t>
            </a:r>
            <a:r>
              <a:rPr lang="it-IT" sz="2000" dirty="0">
                <a:latin typeface="Calibri corpo"/>
              </a:rPr>
              <a:t>: creare un oggetto </a:t>
            </a:r>
            <a:r>
              <a:rPr lang="it-IT" sz="2000" b="1" i="1" dirty="0" err="1">
                <a:latin typeface="Calibri corpo"/>
              </a:rPr>
              <a:t>Runnable</a:t>
            </a:r>
            <a:endParaRPr lang="it-IT" sz="2000" b="1" i="1" dirty="0">
              <a:latin typeface="Calibri corpo"/>
            </a:endParaRPr>
          </a:p>
          <a:p>
            <a:endParaRPr lang="it-IT" sz="2000" b="1" i="1" dirty="0">
              <a:latin typeface="Calibri corpo"/>
            </a:endParaRPr>
          </a:p>
          <a:p>
            <a:r>
              <a:rPr lang="it-IT" sz="2000" b="1" dirty="0">
                <a:latin typeface="Calibri corpo"/>
              </a:rPr>
              <a:t>Passo 3</a:t>
            </a:r>
            <a:r>
              <a:rPr lang="it-IT" sz="2000" dirty="0">
                <a:latin typeface="Calibri corpo"/>
              </a:rPr>
              <a:t>: costruire un </a:t>
            </a:r>
            <a:r>
              <a:rPr lang="it-IT" sz="2000" dirty="0" err="1">
                <a:latin typeface="Calibri corpo"/>
              </a:rPr>
              <a:t>Thread</a:t>
            </a:r>
            <a:r>
              <a:rPr lang="it-IT" sz="2000" dirty="0">
                <a:latin typeface="Calibri corpo"/>
              </a:rPr>
              <a:t> attraverso il </a:t>
            </a:r>
            <a:r>
              <a:rPr lang="it-IT" sz="2000" dirty="0" err="1">
                <a:latin typeface="Calibri corpo"/>
              </a:rPr>
              <a:t>Runnable</a:t>
            </a:r>
            <a:r>
              <a:rPr lang="it-IT" sz="2000" dirty="0">
                <a:latin typeface="Calibri corpo"/>
              </a:rPr>
              <a:t> creato, utilizzando </a:t>
            </a:r>
            <a:r>
              <a:rPr lang="it-IT" sz="2000" b="1" dirty="0" err="1">
                <a:latin typeface="Calibri corpo"/>
              </a:rPr>
              <a:t>Thread</a:t>
            </a:r>
            <a:r>
              <a:rPr lang="it-IT" sz="2000" b="1" dirty="0">
                <a:latin typeface="Calibri corpo"/>
              </a:rPr>
              <a:t>(</a:t>
            </a:r>
            <a:r>
              <a:rPr lang="it-IT" sz="2000" b="1" dirty="0" err="1">
                <a:latin typeface="Calibri corpo"/>
              </a:rPr>
              <a:t>Runnable</a:t>
            </a:r>
            <a:r>
              <a:rPr lang="it-IT" sz="2000" b="1" dirty="0">
                <a:latin typeface="Calibri corpo"/>
              </a:rPr>
              <a:t> target)</a:t>
            </a:r>
          </a:p>
          <a:p>
            <a:endParaRPr lang="it-IT" sz="2000" dirty="0">
              <a:latin typeface="Calibri corpo"/>
            </a:endParaRPr>
          </a:p>
          <a:p>
            <a:r>
              <a:rPr lang="it-IT" sz="2000" b="1" dirty="0">
                <a:latin typeface="Calibri corpo"/>
              </a:rPr>
              <a:t>Passo 4</a:t>
            </a:r>
            <a:r>
              <a:rPr lang="it-IT" sz="2000" dirty="0">
                <a:latin typeface="Calibri corpo"/>
              </a:rPr>
              <a:t>: avviare il </a:t>
            </a:r>
            <a:r>
              <a:rPr lang="it-IT" sz="2000" i="1" dirty="0" err="1">
                <a:latin typeface="Calibri corpo"/>
              </a:rPr>
              <a:t>thread</a:t>
            </a:r>
            <a:r>
              <a:rPr lang="it-IT" sz="2000" dirty="0">
                <a:latin typeface="Calibri corpo"/>
              </a:rPr>
              <a:t> invocando </a:t>
            </a:r>
            <a:r>
              <a:rPr lang="it-IT" sz="2000" b="1" i="1" dirty="0">
                <a:latin typeface="Calibri corpo"/>
              </a:rPr>
              <a:t>start() </a:t>
            </a:r>
            <a:r>
              <a:rPr lang="it-IT" sz="2000" dirty="0" err="1">
                <a:latin typeface="Calibri corpo"/>
              </a:rPr>
              <a:t>sull</a:t>
            </a:r>
            <a:r>
              <a:rPr lang="ja-JP" altLang="it-IT" sz="2000" dirty="0">
                <a:latin typeface="Calibri corpo"/>
              </a:rPr>
              <a:t>’</a:t>
            </a:r>
            <a:r>
              <a:rPr lang="it-IT" sz="2000" dirty="0">
                <a:latin typeface="Calibri corpo"/>
              </a:rPr>
              <a:t>oggetto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E1050-6B38-1946-9677-F1DA10CA313D}" type="slidenum">
              <a:rPr lang="it-IT"/>
              <a:pPr/>
              <a:t>10</a:t>
            </a:fld>
            <a:endParaRPr lang="it-IT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dirty="0"/>
              <a:t>Schema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983038" y="1816100"/>
            <a:ext cx="4837112" cy="3773488"/>
          </a:xfrm>
          <a:solidFill>
            <a:srgbClr val="E4FCA2">
              <a:alpha val="39999"/>
            </a:srgbClr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endParaRPr lang="it-IT" sz="1600">
              <a:latin typeface="Courier New" charset="0"/>
            </a:endParaRPr>
          </a:p>
          <a:p>
            <a:pPr>
              <a:buFontTx/>
              <a:buNone/>
            </a:pPr>
            <a:r>
              <a:rPr lang="it-IT" sz="1600">
                <a:latin typeface="Courier New" charset="0"/>
              </a:rPr>
              <a:t>class MyClass </a:t>
            </a:r>
            <a:r>
              <a:rPr lang="it-IT" sz="1600">
                <a:solidFill>
                  <a:srgbClr val="0066FF"/>
                </a:solidFill>
                <a:latin typeface="Courier New" charset="0"/>
              </a:rPr>
              <a:t>implements</a:t>
            </a:r>
            <a:r>
              <a:rPr lang="it-IT" sz="1600">
                <a:latin typeface="Courier New" charset="0"/>
              </a:rPr>
              <a:t> Runnable {</a:t>
            </a:r>
          </a:p>
          <a:p>
            <a:pPr>
              <a:buFontTx/>
              <a:buNone/>
            </a:pPr>
            <a:r>
              <a:rPr lang="it-IT" sz="1600">
                <a:latin typeface="Courier New" charset="0"/>
              </a:rPr>
              <a:t>     …</a:t>
            </a:r>
          </a:p>
          <a:p>
            <a:pPr>
              <a:buFontTx/>
              <a:buNone/>
            </a:pPr>
            <a:r>
              <a:rPr lang="it-IT" sz="1600">
                <a:latin typeface="Courier New" charset="0"/>
              </a:rPr>
              <a:t>     public void </a:t>
            </a:r>
            <a:r>
              <a:rPr lang="it-IT" sz="1600" b="1">
                <a:solidFill>
                  <a:srgbClr val="D60093"/>
                </a:solidFill>
                <a:latin typeface="Courier New" charset="0"/>
              </a:rPr>
              <a:t>run</a:t>
            </a:r>
            <a:r>
              <a:rPr lang="it-IT" sz="1600">
                <a:latin typeface="Courier New" charset="0"/>
              </a:rPr>
              <a:t>() {…}</a:t>
            </a:r>
          </a:p>
          <a:p>
            <a:pPr>
              <a:buFontTx/>
              <a:buNone/>
            </a:pPr>
            <a:r>
              <a:rPr lang="it-IT" sz="1600">
                <a:latin typeface="Courier New" charset="0"/>
              </a:rPr>
              <a:t>     ...</a:t>
            </a:r>
          </a:p>
          <a:p>
            <a:pPr>
              <a:buFontTx/>
              <a:buNone/>
            </a:pPr>
            <a:r>
              <a:rPr lang="it-IT" sz="1600">
                <a:latin typeface="Courier New" charset="0"/>
              </a:rPr>
              <a:t>}</a:t>
            </a:r>
          </a:p>
          <a:p>
            <a:pPr>
              <a:buFontTx/>
              <a:buNone/>
            </a:pPr>
            <a:endParaRPr lang="it-IT" sz="1600">
              <a:latin typeface="Courier New" charset="0"/>
            </a:endParaRPr>
          </a:p>
          <a:p>
            <a:pPr>
              <a:buFontTx/>
              <a:buNone/>
            </a:pPr>
            <a:r>
              <a:rPr lang="it-IT" sz="1600">
                <a:latin typeface="Verdana" charset="0"/>
              </a:rPr>
              <a:t>Nel main</a:t>
            </a:r>
          </a:p>
          <a:p>
            <a:pPr>
              <a:buFontTx/>
              <a:buNone/>
            </a:pPr>
            <a:r>
              <a:rPr lang="it-IT" sz="1800"/>
              <a:t>…</a:t>
            </a:r>
          </a:p>
          <a:p>
            <a:pPr>
              <a:buFontTx/>
              <a:buNone/>
            </a:pPr>
            <a:r>
              <a:rPr lang="it-IT" sz="1600">
                <a:latin typeface="Courier New" charset="0"/>
              </a:rPr>
              <a:t>MyClass p = new MyClass();</a:t>
            </a:r>
          </a:p>
          <a:p>
            <a:pPr>
              <a:buFontTx/>
              <a:buNone/>
            </a:pPr>
            <a:r>
              <a:rPr lang="it-IT" sz="1600">
                <a:latin typeface="Courier New" charset="0"/>
              </a:rPr>
              <a:t>Thread tr = new Thread(p);</a:t>
            </a:r>
          </a:p>
          <a:p>
            <a:pPr>
              <a:buFontTx/>
              <a:buNone/>
            </a:pPr>
            <a:r>
              <a:rPr lang="it-IT" sz="1600">
                <a:latin typeface="Courier New" charset="0"/>
              </a:rPr>
              <a:t>tr.</a:t>
            </a:r>
            <a:r>
              <a:rPr lang="it-IT" sz="1600" b="1">
                <a:solidFill>
                  <a:schemeClr val="hlink"/>
                </a:solidFill>
                <a:latin typeface="Courier New" charset="0"/>
              </a:rPr>
              <a:t>start</a:t>
            </a:r>
            <a:r>
              <a:rPr lang="it-IT" sz="1600">
                <a:latin typeface="Courier New" charset="0"/>
              </a:rPr>
              <a:t>();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71C32E-EFC0-584A-A4F1-B4F2983679B0}" type="slidenum">
              <a:rPr lang="it-IT"/>
              <a:pPr/>
              <a:t>11</a:t>
            </a:fld>
            <a:endParaRPr lang="it-IT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914400" y="2590800"/>
            <a:ext cx="1981200" cy="914400"/>
          </a:xfrm>
          <a:prstGeom prst="rect">
            <a:avLst/>
          </a:prstGeom>
          <a:solidFill>
            <a:srgbClr val="D4FF5B">
              <a:alpha val="7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it-IT" sz="2000">
                <a:solidFill>
                  <a:srgbClr val="0066FF"/>
                </a:solidFill>
                <a:latin typeface="Verdana" charset="0"/>
              </a:rPr>
              <a:t>Runnable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914400" y="4343400"/>
            <a:ext cx="1981200" cy="914400"/>
          </a:xfrm>
          <a:prstGeom prst="rect">
            <a:avLst/>
          </a:prstGeom>
          <a:solidFill>
            <a:srgbClr val="83B200">
              <a:alpha val="8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43684" dir="2700000" algn="ctr" rotWithShape="0">
              <a:schemeClr val="folHlink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it-IT" sz="2000">
                <a:solidFill>
                  <a:schemeClr val="bg1"/>
                </a:solidFill>
                <a:latin typeface="Verdana" charset="0"/>
              </a:rPr>
              <a:t>MyClass</a:t>
            </a:r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>
            <a:off x="1905000" y="35052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179388" y="3741738"/>
            <a:ext cx="1543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sz="1800" b="0">
                <a:latin typeface="Verdana" charset="0"/>
              </a:rPr>
              <a:t>implementa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E9A8-A187-4643-BBD6-6348637BDEAA}" type="slidenum">
              <a:rPr lang="it-IT"/>
              <a:pPr/>
              <a:t>12</a:t>
            </a:fld>
            <a:endParaRPr lang="it-IT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00188" y="274638"/>
            <a:ext cx="7643812" cy="1143000"/>
          </a:xfrm>
        </p:spPr>
        <p:txBody>
          <a:bodyPr>
            <a:normAutofit/>
          </a:bodyPr>
          <a:lstStyle/>
          <a:p>
            <a:r>
              <a:rPr lang="it-IT" sz="3200" dirty="0"/>
              <a:t>Stati di un </a:t>
            </a:r>
            <a:r>
              <a:rPr lang="it-IT" sz="3200" dirty="0" err="1"/>
              <a:t>thread</a:t>
            </a:r>
            <a:endParaRPr lang="it-IT" sz="3200" dirty="0"/>
          </a:p>
        </p:txBody>
      </p:sp>
      <p:sp>
        <p:nvSpPr>
          <p:cNvPr id="35846" name="Oval 6"/>
          <p:cNvSpPr>
            <a:spLocks noChangeArrowheads="1"/>
          </p:cNvSpPr>
          <p:nvPr/>
        </p:nvSpPr>
        <p:spPr bwMode="auto">
          <a:xfrm>
            <a:off x="539750" y="3860800"/>
            <a:ext cx="1152525" cy="10080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sz="2200" b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New</a:t>
            </a:r>
          </a:p>
        </p:txBody>
      </p:sp>
      <p:sp>
        <p:nvSpPr>
          <p:cNvPr id="35849" name="Oval 9"/>
          <p:cNvSpPr>
            <a:spLocks noChangeArrowheads="1"/>
          </p:cNvSpPr>
          <p:nvPr/>
        </p:nvSpPr>
        <p:spPr bwMode="auto">
          <a:xfrm>
            <a:off x="3852863" y="1844675"/>
            <a:ext cx="1871662" cy="10080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sz="2000" b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Waiting OR</a:t>
            </a:r>
          </a:p>
          <a:p>
            <a:pPr algn="ctr"/>
            <a:r>
              <a:rPr lang="it-IT" sz="2000" b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Blocking</a:t>
            </a:r>
          </a:p>
        </p:txBody>
      </p:sp>
      <p:sp>
        <p:nvSpPr>
          <p:cNvPr id="35850" name="Oval 10"/>
          <p:cNvSpPr>
            <a:spLocks noChangeArrowheads="1"/>
          </p:cNvSpPr>
          <p:nvPr/>
        </p:nvSpPr>
        <p:spPr bwMode="auto">
          <a:xfrm>
            <a:off x="7308850" y="3860800"/>
            <a:ext cx="1152525" cy="10080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sz="2200" b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Dead</a:t>
            </a:r>
          </a:p>
        </p:txBody>
      </p:sp>
      <p:sp>
        <p:nvSpPr>
          <p:cNvPr id="35851" name="Oval 11"/>
          <p:cNvSpPr>
            <a:spLocks noChangeArrowheads="1"/>
          </p:cNvSpPr>
          <p:nvPr/>
        </p:nvSpPr>
        <p:spPr bwMode="auto">
          <a:xfrm>
            <a:off x="4859338" y="3860800"/>
            <a:ext cx="1511300" cy="10080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sz="2200" b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Running</a:t>
            </a:r>
          </a:p>
        </p:txBody>
      </p:sp>
      <p:sp>
        <p:nvSpPr>
          <p:cNvPr id="35852" name="Oval 12"/>
          <p:cNvSpPr>
            <a:spLocks noChangeArrowheads="1"/>
          </p:cNvSpPr>
          <p:nvPr/>
        </p:nvSpPr>
        <p:spPr bwMode="auto">
          <a:xfrm>
            <a:off x="3276600" y="3860800"/>
            <a:ext cx="1511300" cy="10080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sz="2200" b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Runnable</a:t>
            </a:r>
          </a:p>
        </p:txBody>
      </p:sp>
      <p:sp>
        <p:nvSpPr>
          <p:cNvPr id="35853" name="Line 13"/>
          <p:cNvSpPr>
            <a:spLocks noChangeShapeType="1"/>
          </p:cNvSpPr>
          <p:nvPr/>
        </p:nvSpPr>
        <p:spPr bwMode="auto">
          <a:xfrm>
            <a:off x="250825" y="501332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5855" name="AutoShape 15"/>
          <p:cNvCxnSpPr>
            <a:cxnSpLocks noChangeShapeType="1"/>
            <a:stCxn id="35846" idx="6"/>
            <a:endCxn id="35852" idx="2"/>
          </p:cNvCxnSpPr>
          <p:nvPr/>
        </p:nvCxnSpPr>
        <p:spPr bwMode="auto">
          <a:xfrm>
            <a:off x="1692275" y="4365625"/>
            <a:ext cx="1584325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857" name="AutoShape 17"/>
          <p:cNvCxnSpPr>
            <a:cxnSpLocks noChangeShapeType="1"/>
            <a:stCxn id="35852" idx="5"/>
            <a:endCxn id="35851" idx="3"/>
          </p:cNvCxnSpPr>
          <p:nvPr/>
        </p:nvCxnSpPr>
        <p:spPr bwMode="auto">
          <a:xfrm rot="16200000" flipH="1">
            <a:off x="4822825" y="4465638"/>
            <a:ext cx="1588" cy="512762"/>
          </a:xfrm>
          <a:prstGeom prst="bentConnector3">
            <a:avLst>
              <a:gd name="adj1" fmla="val 23700000"/>
            </a:avLst>
          </a:prstGeom>
          <a:noFill/>
          <a:ln w="38100">
            <a:solidFill>
              <a:schemeClr val="accent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858" name="AutoShape 18"/>
          <p:cNvCxnSpPr>
            <a:cxnSpLocks noChangeShapeType="1"/>
            <a:stCxn id="35851" idx="1"/>
            <a:endCxn id="35852" idx="7"/>
          </p:cNvCxnSpPr>
          <p:nvPr/>
        </p:nvCxnSpPr>
        <p:spPr bwMode="auto">
          <a:xfrm rot="16200000" flipH="1" flipV="1">
            <a:off x="4822825" y="3752851"/>
            <a:ext cx="1587" cy="512762"/>
          </a:xfrm>
          <a:prstGeom prst="bentConnector3">
            <a:avLst>
              <a:gd name="adj1" fmla="val -23700000"/>
            </a:avLst>
          </a:prstGeom>
          <a:noFill/>
          <a:ln w="38100">
            <a:solidFill>
              <a:schemeClr val="accent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859" name="Text Box 19"/>
          <p:cNvSpPr txBox="1">
            <a:spLocks noChangeArrowheads="1"/>
          </p:cNvSpPr>
          <p:nvPr/>
        </p:nvSpPr>
        <p:spPr bwMode="auto">
          <a:xfrm>
            <a:off x="7916863" y="5032375"/>
            <a:ext cx="61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800" b="0"/>
              <a:t>time</a:t>
            </a:r>
          </a:p>
        </p:txBody>
      </p:sp>
      <p:cxnSp>
        <p:nvCxnSpPr>
          <p:cNvPr id="35860" name="AutoShape 20"/>
          <p:cNvCxnSpPr>
            <a:cxnSpLocks noChangeShapeType="1"/>
            <a:stCxn id="35851" idx="6"/>
            <a:endCxn id="35850" idx="2"/>
          </p:cNvCxnSpPr>
          <p:nvPr/>
        </p:nvCxnSpPr>
        <p:spPr bwMode="auto">
          <a:xfrm>
            <a:off x="6370638" y="4365625"/>
            <a:ext cx="938212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861" name="AutoShape 21"/>
          <p:cNvCxnSpPr>
            <a:cxnSpLocks noChangeShapeType="1"/>
            <a:stCxn id="35849" idx="2"/>
            <a:endCxn id="35852" idx="0"/>
          </p:cNvCxnSpPr>
          <p:nvPr/>
        </p:nvCxnSpPr>
        <p:spPr bwMode="auto">
          <a:xfrm rot="10800000" flipH="1" flipV="1">
            <a:off x="3852863" y="2349500"/>
            <a:ext cx="179387" cy="1511300"/>
          </a:xfrm>
          <a:prstGeom prst="bentConnector4">
            <a:avLst>
              <a:gd name="adj1" fmla="val -127435"/>
              <a:gd name="adj2" fmla="val 66704"/>
            </a:avLst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862" name="AutoShape 22"/>
          <p:cNvCxnSpPr>
            <a:cxnSpLocks noChangeShapeType="1"/>
            <a:stCxn id="35851" idx="0"/>
            <a:endCxn id="35849" idx="6"/>
          </p:cNvCxnSpPr>
          <p:nvPr/>
        </p:nvCxnSpPr>
        <p:spPr bwMode="auto">
          <a:xfrm rot="16200000">
            <a:off x="4914107" y="3050381"/>
            <a:ext cx="1511300" cy="109537"/>
          </a:xfrm>
          <a:prstGeom prst="bentConnector4">
            <a:avLst>
              <a:gd name="adj1" fmla="val 33296"/>
              <a:gd name="adj2" fmla="val 308694"/>
            </a:avLst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866" name="Oval 26"/>
          <p:cNvSpPr>
            <a:spLocks noChangeArrowheads="1"/>
          </p:cNvSpPr>
          <p:nvPr/>
        </p:nvSpPr>
        <p:spPr bwMode="auto">
          <a:xfrm>
            <a:off x="2700338" y="3500438"/>
            <a:ext cx="4249737" cy="1873250"/>
          </a:xfrm>
          <a:prstGeom prst="ellipse">
            <a:avLst/>
          </a:prstGeom>
          <a:solidFill>
            <a:srgbClr val="6CBCC2">
              <a:alpha val="20000"/>
            </a:srgbClr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5" name="Rectangle 25"/>
          <p:cNvSpPr>
            <a:spLocks noChangeArrowheads="1"/>
          </p:cNvSpPr>
          <p:nvPr/>
        </p:nvSpPr>
        <p:spPr bwMode="auto">
          <a:xfrm>
            <a:off x="250825" y="1628775"/>
            <a:ext cx="8569325" cy="4392613"/>
          </a:xfrm>
          <a:prstGeom prst="rect">
            <a:avLst/>
          </a:prstGeom>
          <a:solidFill>
            <a:srgbClr val="BBE0E3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Passaggi di stato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628775"/>
            <a:ext cx="8229600" cy="49244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it-IT" sz="1800">
                <a:latin typeface="Verdana" charset="0"/>
              </a:rPr>
              <a:t>Un thread </a:t>
            </a:r>
            <a:r>
              <a:rPr lang="it-IT" sz="1800" b="1">
                <a:latin typeface="Verdana" charset="0"/>
              </a:rPr>
              <a:t>eseguibile</a:t>
            </a:r>
            <a:r>
              <a:rPr lang="it-IT" sz="1800">
                <a:latin typeface="Verdana" charset="0"/>
              </a:rPr>
              <a:t> oscilla continuamente tra Runnable e Running </a:t>
            </a:r>
            <a:r>
              <a:rPr lang="it-IT" sz="1600">
                <a:latin typeface="Verdana" charset="0"/>
              </a:rPr>
              <a:t>(utilizzo del processore)</a:t>
            </a:r>
          </a:p>
          <a:p>
            <a:pPr>
              <a:lnSpc>
                <a:spcPct val="90000"/>
              </a:lnSpc>
              <a:buFontTx/>
              <a:buNone/>
            </a:pPr>
            <a:endParaRPr lang="it-IT" sz="1600">
              <a:latin typeface="Verdana" charset="0"/>
            </a:endParaRPr>
          </a:p>
          <a:p>
            <a:pPr>
              <a:lnSpc>
                <a:spcPct val="90000"/>
              </a:lnSpc>
            </a:pPr>
            <a:r>
              <a:rPr lang="it-IT" sz="1800">
                <a:latin typeface="Verdana" charset="0"/>
              </a:rPr>
              <a:t>Un thread viene </a:t>
            </a:r>
            <a:r>
              <a:rPr lang="it-IT" sz="1800" b="1">
                <a:latin typeface="Verdana" charset="0"/>
              </a:rPr>
              <a:t>sospeso/bloccato</a:t>
            </a:r>
            <a:r>
              <a:rPr lang="it-IT" sz="1800">
                <a:latin typeface="Verdana" charset="0"/>
              </a:rPr>
              <a:t> se:</a:t>
            </a:r>
          </a:p>
          <a:p>
            <a:pPr lvl="1">
              <a:lnSpc>
                <a:spcPct val="90000"/>
              </a:lnSpc>
            </a:pPr>
            <a:r>
              <a:rPr lang="it-IT" sz="1600">
                <a:latin typeface="Verdana" charset="0"/>
              </a:rPr>
              <a:t>è stato chiamato il metodo </a:t>
            </a:r>
            <a:r>
              <a:rPr lang="it-IT" sz="1600" b="1">
                <a:latin typeface="Courier New" charset="0"/>
              </a:rPr>
              <a:t>sleep</a:t>
            </a:r>
          </a:p>
          <a:p>
            <a:pPr lvl="1">
              <a:lnSpc>
                <a:spcPct val="90000"/>
              </a:lnSpc>
            </a:pPr>
            <a:r>
              <a:rPr lang="it-IT" sz="1600">
                <a:latin typeface="Verdana" charset="0"/>
              </a:rPr>
              <a:t>ci sono operazioni di I/O bloccanti</a:t>
            </a:r>
          </a:p>
          <a:p>
            <a:pPr lvl="1">
              <a:lnSpc>
                <a:spcPct val="90000"/>
              </a:lnSpc>
            </a:pPr>
            <a:r>
              <a:rPr lang="it-IT" sz="1600">
                <a:latin typeface="Verdana" charset="0"/>
              </a:rPr>
              <a:t>è stato chiamato il metodo </a:t>
            </a:r>
            <a:r>
              <a:rPr lang="it-IT" sz="1600" b="1">
                <a:latin typeface="Courier New" charset="0"/>
              </a:rPr>
              <a:t>suspend</a:t>
            </a:r>
            <a:r>
              <a:rPr lang="it-IT" sz="1600" b="1">
                <a:solidFill>
                  <a:srgbClr val="CC0000"/>
                </a:solidFill>
                <a:latin typeface="Verdana" charset="0"/>
              </a:rPr>
              <a:t>*</a:t>
            </a:r>
          </a:p>
          <a:p>
            <a:pPr lvl="1">
              <a:lnSpc>
                <a:spcPct val="90000"/>
              </a:lnSpc>
            </a:pPr>
            <a:r>
              <a:rPr lang="it-IT" sz="1600">
                <a:latin typeface="Verdana" charset="0"/>
              </a:rPr>
              <a:t>è stato chiamato il metodo </a:t>
            </a:r>
            <a:r>
              <a:rPr lang="it-IT" sz="1600" b="1">
                <a:latin typeface="Courier New" charset="0"/>
              </a:rPr>
              <a:t>wait </a:t>
            </a:r>
            <a:r>
              <a:rPr lang="it-IT" sz="1200">
                <a:latin typeface="Verdana" charset="0"/>
              </a:rPr>
              <a:t>(usato per gestione sincronizzazione)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it-IT" sz="1200">
              <a:latin typeface="Verdana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it-IT" sz="1600" i="1">
                <a:latin typeface="Verdana" charset="0"/>
              </a:rPr>
              <a:t>Per tornare Runnable, è necessario eseguire sul thread le operazioni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t-IT" sz="1600" i="1">
                <a:latin typeface="Verdana" charset="0"/>
              </a:rPr>
              <a:t>inverse a quelle che lo hanno bloccato</a:t>
            </a:r>
            <a:r>
              <a:rPr lang="it-IT" sz="1600">
                <a:latin typeface="Verdana" charset="0"/>
              </a:rPr>
              <a:t>.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it-IT" sz="1600"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it-IT" sz="1800">
                <a:latin typeface="Verdana" charset="0"/>
              </a:rPr>
              <a:t>Un thread </a:t>
            </a:r>
            <a:r>
              <a:rPr lang="it-IT" sz="1800" b="1">
                <a:latin typeface="Verdana" charset="0"/>
              </a:rPr>
              <a:t>muore</a:t>
            </a:r>
            <a:r>
              <a:rPr lang="it-IT" sz="1800">
                <a:latin typeface="Verdana" charset="0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it-IT" sz="1600">
                <a:latin typeface="Verdana" charset="0"/>
              </a:rPr>
              <a:t>naturalmente, se il metodo </a:t>
            </a:r>
            <a:r>
              <a:rPr lang="it-IT" sz="1600" b="1">
                <a:latin typeface="Courier New" charset="0"/>
              </a:rPr>
              <a:t>run</a:t>
            </a:r>
            <a:r>
              <a:rPr lang="it-IT" sz="1600">
                <a:latin typeface="Verdana" charset="0"/>
              </a:rPr>
              <a:t> è terminato</a:t>
            </a:r>
          </a:p>
          <a:p>
            <a:pPr lvl="1">
              <a:lnSpc>
                <a:spcPct val="90000"/>
              </a:lnSpc>
            </a:pPr>
            <a:r>
              <a:rPr lang="ja-JP" altLang="it-IT" sz="1600">
                <a:latin typeface="Arial"/>
              </a:rPr>
              <a:t>“</a:t>
            </a:r>
            <a:r>
              <a:rPr lang="it-IT" sz="1600">
                <a:latin typeface="Verdana" charset="0"/>
              </a:rPr>
              <a:t>brutalmente</a:t>
            </a:r>
            <a:r>
              <a:rPr lang="ja-JP" altLang="it-IT" sz="1600">
                <a:latin typeface="Arial"/>
              </a:rPr>
              <a:t>”</a:t>
            </a:r>
            <a:r>
              <a:rPr lang="it-IT" sz="1600">
                <a:latin typeface="Verdana" charset="0"/>
              </a:rPr>
              <a:t>, se è stato chiamato lo </a:t>
            </a:r>
            <a:r>
              <a:rPr lang="it-IT" sz="1600" b="1">
                <a:latin typeface="Courier New" charset="0"/>
              </a:rPr>
              <a:t>stop</a:t>
            </a:r>
            <a:r>
              <a:rPr lang="it-IT" sz="1600" b="1">
                <a:solidFill>
                  <a:srgbClr val="CC0000"/>
                </a:solidFill>
                <a:latin typeface="Verdana" charset="0"/>
              </a:rPr>
              <a:t>*</a:t>
            </a:r>
          </a:p>
          <a:p>
            <a:pPr lvl="1">
              <a:lnSpc>
                <a:spcPct val="90000"/>
              </a:lnSpc>
            </a:pPr>
            <a:r>
              <a:rPr lang="it-IT" sz="1600">
                <a:latin typeface="Verdana" charset="0"/>
              </a:rPr>
              <a:t>accidentalmente, se sono state sollevate eccezioni non gestite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it-IT" sz="1600">
              <a:latin typeface="Verdana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it-IT" sz="1600" b="1">
                <a:solidFill>
                  <a:srgbClr val="CC0000"/>
                </a:solidFill>
                <a:latin typeface="Verdana" charset="0"/>
              </a:rPr>
              <a:t>*</a:t>
            </a:r>
            <a:r>
              <a:rPr lang="it-IT" sz="1200" b="1">
                <a:solidFill>
                  <a:srgbClr val="CC0000"/>
                </a:solidFill>
                <a:latin typeface="Verdana" charset="0"/>
              </a:rPr>
              <a:t> evitare di invocarlo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524D1-CC53-2048-909A-48D9A69B6104}" type="slidenum">
              <a:rPr lang="it-IT"/>
              <a:pPr/>
              <a:t>13</a:t>
            </a:fld>
            <a:endParaRPr lang="it-IT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250825" y="1628775"/>
            <a:ext cx="8569325" cy="4464050"/>
          </a:xfrm>
          <a:prstGeom prst="rect">
            <a:avLst/>
          </a:prstGeom>
          <a:solidFill>
            <a:srgbClr val="BBE0E3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Sincronizzazione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396700"/>
            <a:ext cx="7886700" cy="4351338"/>
          </a:xfrm>
        </p:spPr>
        <p:txBody>
          <a:bodyPr>
            <a:noAutofit/>
          </a:bodyPr>
          <a:lstStyle/>
          <a:p>
            <a:r>
              <a:rPr lang="it-IT" sz="2000" b="1" dirty="0">
                <a:latin typeface="Calibri corpo"/>
              </a:rPr>
              <a:t>Problema</a:t>
            </a:r>
            <a:r>
              <a:rPr lang="it-IT" sz="2000" dirty="0">
                <a:latin typeface="Calibri corpo"/>
              </a:rPr>
              <a:t>: </a:t>
            </a:r>
            <a:r>
              <a:rPr lang="it-IT" sz="2000" b="1" dirty="0">
                <a:solidFill>
                  <a:schemeClr val="accent2"/>
                </a:solidFill>
                <a:latin typeface="Calibri corpo"/>
              </a:rPr>
              <a:t>Stato di concorrenza</a:t>
            </a:r>
          </a:p>
          <a:p>
            <a:pPr>
              <a:buFontTx/>
              <a:buNone/>
            </a:pPr>
            <a:r>
              <a:rPr lang="it-IT" sz="2000" dirty="0">
                <a:latin typeface="Calibri corpo"/>
              </a:rPr>
              <a:t>	</a:t>
            </a:r>
            <a:r>
              <a:rPr lang="it-IT" sz="2000" dirty="0" err="1">
                <a:latin typeface="Calibri corpo"/>
              </a:rPr>
              <a:t>Thread</a:t>
            </a:r>
            <a:r>
              <a:rPr lang="it-IT" sz="2000" dirty="0">
                <a:latin typeface="Calibri corpo"/>
              </a:rPr>
              <a:t> diversi possono voler accedere a oggetti condivisi contemporaneamente </a:t>
            </a:r>
            <a:r>
              <a:rPr lang="it-IT" sz="2000" dirty="0">
                <a:latin typeface="Calibri corpo"/>
                <a:sym typeface="Wingdings" charset="0"/>
              </a:rPr>
              <a:t> si </a:t>
            </a:r>
            <a:r>
              <a:rPr lang="it-IT" sz="2000" u="sng" dirty="0">
                <a:latin typeface="Calibri corpo"/>
                <a:sym typeface="Wingdings" charset="0"/>
              </a:rPr>
              <a:t>ostacolano</a:t>
            </a:r>
            <a:r>
              <a:rPr lang="it-IT" sz="2000" dirty="0">
                <a:latin typeface="Calibri corpo"/>
                <a:sym typeface="Wingdings" charset="0"/>
              </a:rPr>
              <a:t> </a:t>
            </a:r>
            <a:r>
              <a:rPr lang="it-IT" sz="2000" dirty="0" err="1">
                <a:latin typeface="Calibri corpo"/>
                <a:sym typeface="Wingdings" charset="0"/>
              </a:rPr>
              <a:t>nell</a:t>
            </a:r>
            <a:r>
              <a:rPr lang="ja-JP" altLang="it-IT" sz="2000" dirty="0">
                <a:latin typeface="Calibri corpo"/>
                <a:sym typeface="Wingdings" charset="0"/>
              </a:rPr>
              <a:t>’</a:t>
            </a:r>
            <a:r>
              <a:rPr lang="it-IT" sz="2000" dirty="0">
                <a:latin typeface="Calibri corpo"/>
                <a:sym typeface="Wingdings" charset="0"/>
              </a:rPr>
              <a:t>esecuzione.</a:t>
            </a:r>
          </a:p>
          <a:p>
            <a:pPr>
              <a:buFontTx/>
              <a:buNone/>
            </a:pPr>
            <a:endParaRPr lang="it-IT" sz="2000" dirty="0">
              <a:latin typeface="Calibri corpo"/>
              <a:sym typeface="Wingdings" charset="0"/>
            </a:endParaRPr>
          </a:p>
          <a:p>
            <a:r>
              <a:rPr lang="it-IT" sz="2000" b="1" dirty="0">
                <a:latin typeface="Calibri corpo"/>
              </a:rPr>
              <a:t>Soluzione</a:t>
            </a:r>
            <a:r>
              <a:rPr lang="it-IT" sz="2000" dirty="0">
                <a:latin typeface="Calibri corpo"/>
              </a:rPr>
              <a:t>: </a:t>
            </a:r>
            <a:r>
              <a:rPr lang="it-IT" sz="2000" b="1" dirty="0">
                <a:solidFill>
                  <a:schemeClr val="accent2"/>
                </a:solidFill>
                <a:latin typeface="Calibri corpo"/>
              </a:rPr>
              <a:t>Sincronizzazione accessi</a:t>
            </a:r>
          </a:p>
          <a:p>
            <a:pPr lvl="1"/>
            <a:r>
              <a:rPr lang="it-IT" sz="2000" dirty="0">
                <a:latin typeface="Calibri corpo"/>
              </a:rPr>
              <a:t>Si assegna un</a:t>
            </a:r>
            <a:r>
              <a:rPr lang="ja-JP" altLang="it-IT" sz="2000" dirty="0">
                <a:latin typeface="Calibri corpo"/>
              </a:rPr>
              <a:t>’</a:t>
            </a:r>
            <a:r>
              <a:rPr lang="it-IT" sz="2000" dirty="0">
                <a:latin typeface="Calibri corpo"/>
              </a:rPr>
              <a:t>etichetta </a:t>
            </a:r>
            <a:r>
              <a:rPr lang="it-IT" sz="2000" b="1" dirty="0" err="1">
                <a:solidFill>
                  <a:srgbClr val="CC0000"/>
                </a:solidFill>
                <a:latin typeface="Calibri corpo"/>
              </a:rPr>
              <a:t>synchronized</a:t>
            </a:r>
            <a:r>
              <a:rPr lang="it-IT" sz="2000" b="1" dirty="0">
                <a:solidFill>
                  <a:srgbClr val="CC0000"/>
                </a:solidFill>
                <a:latin typeface="Calibri corpo"/>
              </a:rPr>
              <a:t> </a:t>
            </a:r>
            <a:r>
              <a:rPr lang="it-IT" sz="2000" dirty="0">
                <a:latin typeface="Calibri corpo"/>
              </a:rPr>
              <a:t>ai metodi che non devono essere interrotti, perché manipolano oggetti condivisi</a:t>
            </a:r>
          </a:p>
          <a:p>
            <a:pPr lvl="1">
              <a:buFontTx/>
              <a:buNone/>
            </a:pPr>
            <a:endParaRPr lang="it-IT" sz="2000" dirty="0">
              <a:latin typeface="Calibri corpo"/>
            </a:endParaRPr>
          </a:p>
          <a:p>
            <a:pPr lvl="1"/>
            <a:r>
              <a:rPr lang="it-IT" sz="2000" dirty="0">
                <a:latin typeface="Calibri corpo"/>
              </a:rPr>
              <a:t>gli oggetti coinvolti risultano</a:t>
            </a:r>
            <a:r>
              <a:rPr lang="it-IT" sz="2000" b="1" dirty="0">
                <a:solidFill>
                  <a:srgbClr val="CC0000"/>
                </a:solidFill>
                <a:latin typeface="Calibri corpo"/>
              </a:rPr>
              <a:t> </a:t>
            </a:r>
            <a:r>
              <a:rPr lang="ja-JP" altLang="it-IT" sz="2000" b="1" dirty="0">
                <a:solidFill>
                  <a:srgbClr val="CC0000"/>
                </a:solidFill>
                <a:latin typeface="Calibri corpo"/>
              </a:rPr>
              <a:t>“</a:t>
            </a:r>
            <a:r>
              <a:rPr lang="it-IT" sz="2000" b="1" dirty="0">
                <a:solidFill>
                  <a:srgbClr val="CC0000"/>
                </a:solidFill>
                <a:latin typeface="Calibri corpo"/>
              </a:rPr>
              <a:t>chiusi a chiave</a:t>
            </a:r>
            <a:r>
              <a:rPr lang="ja-JP" altLang="it-IT" sz="2000" b="1" dirty="0">
                <a:solidFill>
                  <a:srgbClr val="CC0000"/>
                </a:solidFill>
                <a:latin typeface="Calibri corpo"/>
              </a:rPr>
              <a:t>”</a:t>
            </a:r>
            <a:endParaRPr lang="it-IT" sz="2000" b="1" dirty="0">
              <a:solidFill>
                <a:srgbClr val="CC0000"/>
              </a:solidFill>
              <a:latin typeface="Calibri corpo"/>
            </a:endParaRPr>
          </a:p>
          <a:p>
            <a:pPr lvl="1">
              <a:buFontTx/>
              <a:buNone/>
            </a:pPr>
            <a:r>
              <a:rPr lang="it-IT" sz="2000" b="1" dirty="0">
                <a:solidFill>
                  <a:srgbClr val="CC0000"/>
                </a:solidFill>
                <a:latin typeface="Calibri corpo"/>
              </a:rPr>
              <a:t>	</a:t>
            </a:r>
            <a:r>
              <a:rPr lang="it-IT" sz="2000" dirty="0">
                <a:latin typeface="Calibri corpo"/>
              </a:rPr>
              <a:t>ogni </a:t>
            </a:r>
            <a:r>
              <a:rPr lang="it-IT" sz="2000" dirty="0" err="1">
                <a:latin typeface="Calibri corpo"/>
              </a:rPr>
              <a:t>thread</a:t>
            </a:r>
            <a:r>
              <a:rPr lang="it-IT" sz="2000" dirty="0">
                <a:latin typeface="Calibri corpo"/>
              </a:rPr>
              <a:t> che tenta di accedervi nel momento sbagliato, viene messo in lista di attesa</a:t>
            </a:r>
          </a:p>
          <a:p>
            <a:pPr lvl="1">
              <a:buFontTx/>
              <a:buNone/>
            </a:pPr>
            <a:endParaRPr lang="it-IT" sz="2000" dirty="0">
              <a:latin typeface="Calibri corpo"/>
            </a:endParaRPr>
          </a:p>
          <a:p>
            <a:pPr lvl="1"/>
            <a:r>
              <a:rPr lang="it-IT" sz="2000" dirty="0">
                <a:latin typeface="Calibri corpo"/>
              </a:rPr>
              <a:t>Una volta completata l</a:t>
            </a:r>
            <a:r>
              <a:rPr lang="ja-JP" altLang="it-IT" sz="2000" dirty="0">
                <a:latin typeface="Calibri corpo"/>
              </a:rPr>
              <a:t>’</a:t>
            </a:r>
            <a:r>
              <a:rPr lang="it-IT" sz="2000" dirty="0">
                <a:latin typeface="Calibri corpo"/>
              </a:rPr>
              <a:t>esecuzione del metodo </a:t>
            </a:r>
            <a:r>
              <a:rPr lang="it-IT" sz="2000" b="1" dirty="0" err="1">
                <a:latin typeface="Calibri corpo"/>
              </a:rPr>
              <a:t>synchronized</a:t>
            </a:r>
            <a:r>
              <a:rPr lang="it-IT" sz="2000" dirty="0">
                <a:latin typeface="Calibri corpo"/>
              </a:rPr>
              <a:t>, si ricomincia la </a:t>
            </a:r>
            <a:r>
              <a:rPr lang="ja-JP" altLang="it-IT" sz="2000" dirty="0">
                <a:latin typeface="Calibri corpo"/>
              </a:rPr>
              <a:t>“</a:t>
            </a:r>
            <a:r>
              <a:rPr lang="it-IT" sz="2000" b="1" dirty="0">
                <a:solidFill>
                  <a:srgbClr val="CC0000"/>
                </a:solidFill>
                <a:latin typeface="Calibri corpo"/>
              </a:rPr>
              <a:t>gara</a:t>
            </a:r>
            <a:r>
              <a:rPr lang="ja-JP" altLang="it-IT" sz="2000" dirty="0">
                <a:latin typeface="Calibri corpo"/>
              </a:rPr>
              <a:t>”</a:t>
            </a:r>
            <a:r>
              <a:rPr lang="it-IT" sz="2000" dirty="0">
                <a:latin typeface="Calibri corpo"/>
              </a:rPr>
              <a:t> per guadagnare la precedenza nella chiamate dei metodi (ora </a:t>
            </a:r>
            <a:r>
              <a:rPr lang="it-IT" sz="2000" dirty="0">
                <a:solidFill>
                  <a:srgbClr val="CC0000"/>
                </a:solidFill>
                <a:latin typeface="Calibri corpo"/>
              </a:rPr>
              <a:t>valgono le prenotazioni</a:t>
            </a:r>
            <a:r>
              <a:rPr lang="it-IT" sz="2000" dirty="0">
                <a:latin typeface="Calibri corpo"/>
              </a:rPr>
              <a:t> ottenute in precedenza)</a:t>
            </a:r>
          </a:p>
          <a:p>
            <a:pPr lvl="1">
              <a:buFontTx/>
              <a:buNone/>
            </a:pPr>
            <a:endParaRPr lang="it-IT" sz="2000" dirty="0">
              <a:latin typeface="Calibri corpo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D57F4-0A80-DD4C-B08E-E62A170420CF}" type="slidenum">
              <a:rPr lang="it-IT"/>
              <a:pPr/>
              <a:t>14</a:t>
            </a:fld>
            <a:endParaRPr lang="it-IT"/>
          </a:p>
        </p:txBody>
      </p:sp>
      <p:sp>
        <p:nvSpPr>
          <p:cNvPr id="38916" name="Lock"/>
          <p:cNvSpPr>
            <a:spLocks noEditPoints="1" noChangeArrowheads="1"/>
          </p:cNvSpPr>
          <p:nvPr/>
        </p:nvSpPr>
        <p:spPr bwMode="auto">
          <a:xfrm>
            <a:off x="6443663" y="3644900"/>
            <a:ext cx="503237" cy="593725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9606 h 21600"/>
              <a:gd name="T4" fmla="*/ 10800 w 21600"/>
              <a:gd name="T5" fmla="*/ 21600 h 21600"/>
              <a:gd name="T6" fmla="*/ 0 w 21600"/>
              <a:gd name="T7" fmla="*/ 9606 h 21600"/>
              <a:gd name="T8" fmla="*/ 744 w 21600"/>
              <a:gd name="T9" fmla="*/ 9904 h 21600"/>
              <a:gd name="T10" fmla="*/ 21134 w 21600"/>
              <a:gd name="T11" fmla="*/ 1533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93" y="9606"/>
                </a:moveTo>
                <a:lnTo>
                  <a:pt x="2048" y="9606"/>
                </a:lnTo>
                <a:lnTo>
                  <a:pt x="2048" y="4713"/>
                </a:lnTo>
                <a:lnTo>
                  <a:pt x="2420" y="3818"/>
                </a:lnTo>
                <a:lnTo>
                  <a:pt x="2979" y="3028"/>
                </a:lnTo>
                <a:lnTo>
                  <a:pt x="3537" y="2446"/>
                </a:lnTo>
                <a:lnTo>
                  <a:pt x="3956" y="1998"/>
                </a:lnTo>
                <a:lnTo>
                  <a:pt x="4492" y="1581"/>
                </a:lnTo>
                <a:lnTo>
                  <a:pt x="5143" y="1238"/>
                </a:lnTo>
                <a:lnTo>
                  <a:pt x="5912" y="880"/>
                </a:lnTo>
                <a:lnTo>
                  <a:pt x="6587" y="641"/>
                </a:lnTo>
                <a:lnTo>
                  <a:pt x="7518" y="372"/>
                </a:lnTo>
                <a:lnTo>
                  <a:pt x="8425" y="208"/>
                </a:lnTo>
                <a:lnTo>
                  <a:pt x="9496" y="59"/>
                </a:lnTo>
                <a:lnTo>
                  <a:pt x="10637" y="14"/>
                </a:lnTo>
                <a:lnTo>
                  <a:pt x="11614" y="59"/>
                </a:lnTo>
                <a:lnTo>
                  <a:pt x="12382" y="119"/>
                </a:lnTo>
                <a:lnTo>
                  <a:pt x="13034" y="253"/>
                </a:lnTo>
                <a:lnTo>
                  <a:pt x="13779" y="417"/>
                </a:lnTo>
                <a:lnTo>
                  <a:pt x="14500" y="611"/>
                </a:lnTo>
                <a:lnTo>
                  <a:pt x="14733" y="686"/>
                </a:lnTo>
                <a:lnTo>
                  <a:pt x="14989" y="790"/>
                </a:lnTo>
                <a:lnTo>
                  <a:pt x="15175" y="865"/>
                </a:lnTo>
                <a:lnTo>
                  <a:pt x="15385" y="954"/>
                </a:lnTo>
                <a:lnTo>
                  <a:pt x="15431" y="969"/>
                </a:lnTo>
                <a:lnTo>
                  <a:pt x="15594" y="1059"/>
                </a:lnTo>
                <a:lnTo>
                  <a:pt x="15757" y="1148"/>
                </a:lnTo>
                <a:lnTo>
                  <a:pt x="15920" y="1267"/>
                </a:lnTo>
                <a:lnTo>
                  <a:pt x="16106" y="1372"/>
                </a:lnTo>
                <a:lnTo>
                  <a:pt x="16665" y="1730"/>
                </a:lnTo>
                <a:lnTo>
                  <a:pt x="17014" y="1998"/>
                </a:lnTo>
                <a:lnTo>
                  <a:pt x="17480" y="2356"/>
                </a:lnTo>
                <a:lnTo>
                  <a:pt x="17852" y="2804"/>
                </a:lnTo>
                <a:lnTo>
                  <a:pt x="18178" y="3192"/>
                </a:lnTo>
                <a:lnTo>
                  <a:pt x="18527" y="3639"/>
                </a:lnTo>
                <a:lnTo>
                  <a:pt x="18806" y="4132"/>
                </a:lnTo>
                <a:lnTo>
                  <a:pt x="19086" y="4713"/>
                </a:lnTo>
                <a:lnTo>
                  <a:pt x="19272" y="5191"/>
                </a:lnTo>
                <a:lnTo>
                  <a:pt x="19295" y="9606"/>
                </a:lnTo>
                <a:lnTo>
                  <a:pt x="21600" y="9606"/>
                </a:lnTo>
                <a:lnTo>
                  <a:pt x="21600" y="16289"/>
                </a:lnTo>
                <a:lnTo>
                  <a:pt x="21413" y="17184"/>
                </a:lnTo>
                <a:lnTo>
                  <a:pt x="21041" y="17900"/>
                </a:lnTo>
                <a:lnTo>
                  <a:pt x="20668" y="18377"/>
                </a:lnTo>
                <a:lnTo>
                  <a:pt x="20343" y="18855"/>
                </a:lnTo>
                <a:lnTo>
                  <a:pt x="19924" y="19332"/>
                </a:lnTo>
                <a:lnTo>
                  <a:pt x="19388" y="19809"/>
                </a:lnTo>
                <a:lnTo>
                  <a:pt x="18806" y="20242"/>
                </a:lnTo>
                <a:lnTo>
                  <a:pt x="18062" y="20585"/>
                </a:lnTo>
                <a:lnTo>
                  <a:pt x="17270" y="20883"/>
                </a:lnTo>
                <a:lnTo>
                  <a:pt x="16525" y="21182"/>
                </a:lnTo>
                <a:lnTo>
                  <a:pt x="15548" y="21420"/>
                </a:lnTo>
                <a:lnTo>
                  <a:pt x="14803" y="21540"/>
                </a:lnTo>
                <a:lnTo>
                  <a:pt x="13662" y="21674"/>
                </a:lnTo>
                <a:lnTo>
                  <a:pt x="8379" y="21659"/>
                </a:lnTo>
                <a:lnTo>
                  <a:pt x="7168" y="21540"/>
                </a:lnTo>
                <a:lnTo>
                  <a:pt x="6098" y="21331"/>
                </a:lnTo>
                <a:lnTo>
                  <a:pt x="5050" y="21092"/>
                </a:lnTo>
                <a:lnTo>
                  <a:pt x="4003" y="20764"/>
                </a:lnTo>
                <a:lnTo>
                  <a:pt x="3258" y="20391"/>
                </a:lnTo>
                <a:lnTo>
                  <a:pt x="2769" y="20123"/>
                </a:lnTo>
                <a:lnTo>
                  <a:pt x="2281" y="19720"/>
                </a:lnTo>
                <a:lnTo>
                  <a:pt x="1862" y="19407"/>
                </a:lnTo>
                <a:lnTo>
                  <a:pt x="1489" y="19079"/>
                </a:lnTo>
                <a:lnTo>
                  <a:pt x="1070" y="18676"/>
                </a:lnTo>
                <a:lnTo>
                  <a:pt x="744" y="18258"/>
                </a:lnTo>
                <a:lnTo>
                  <a:pt x="325" y="17661"/>
                </a:lnTo>
                <a:lnTo>
                  <a:pt x="162" y="17035"/>
                </a:lnTo>
                <a:lnTo>
                  <a:pt x="93" y="16468"/>
                </a:lnTo>
                <a:lnTo>
                  <a:pt x="93" y="9606"/>
                </a:lnTo>
                <a:close/>
                <a:moveTo>
                  <a:pt x="6098" y="9591"/>
                </a:moveTo>
                <a:lnTo>
                  <a:pt x="6098" y="5220"/>
                </a:lnTo>
                <a:lnTo>
                  <a:pt x="6191" y="4907"/>
                </a:lnTo>
                <a:lnTo>
                  <a:pt x="6307" y="4639"/>
                </a:lnTo>
                <a:lnTo>
                  <a:pt x="6517" y="4370"/>
                </a:lnTo>
                <a:lnTo>
                  <a:pt x="6680" y="4087"/>
                </a:lnTo>
                <a:lnTo>
                  <a:pt x="6889" y="3878"/>
                </a:lnTo>
                <a:lnTo>
                  <a:pt x="7308" y="3520"/>
                </a:lnTo>
                <a:lnTo>
                  <a:pt x="7843" y="3281"/>
                </a:lnTo>
                <a:lnTo>
                  <a:pt x="8402" y="3013"/>
                </a:lnTo>
                <a:lnTo>
                  <a:pt x="9031" y="2834"/>
                </a:lnTo>
                <a:lnTo>
                  <a:pt x="9659" y="2700"/>
                </a:lnTo>
                <a:lnTo>
                  <a:pt x="10497" y="2625"/>
                </a:lnTo>
                <a:lnTo>
                  <a:pt x="11125" y="2655"/>
                </a:lnTo>
                <a:lnTo>
                  <a:pt x="11987" y="2789"/>
                </a:lnTo>
                <a:lnTo>
                  <a:pt x="12522" y="2893"/>
                </a:lnTo>
                <a:lnTo>
                  <a:pt x="13011" y="3028"/>
                </a:lnTo>
                <a:lnTo>
                  <a:pt x="13290" y="3192"/>
                </a:lnTo>
                <a:lnTo>
                  <a:pt x="13709" y="3371"/>
                </a:lnTo>
                <a:lnTo>
                  <a:pt x="13872" y="3505"/>
                </a:lnTo>
                <a:lnTo>
                  <a:pt x="14058" y="3639"/>
                </a:lnTo>
                <a:lnTo>
                  <a:pt x="14291" y="3788"/>
                </a:lnTo>
                <a:lnTo>
                  <a:pt x="14431" y="3953"/>
                </a:lnTo>
                <a:lnTo>
                  <a:pt x="14617" y="4102"/>
                </a:lnTo>
                <a:lnTo>
                  <a:pt x="14826" y="4311"/>
                </a:lnTo>
                <a:lnTo>
                  <a:pt x="14919" y="4534"/>
                </a:lnTo>
                <a:lnTo>
                  <a:pt x="15036" y="4773"/>
                </a:lnTo>
                <a:lnTo>
                  <a:pt x="15175" y="5027"/>
                </a:lnTo>
                <a:lnTo>
                  <a:pt x="15245" y="5220"/>
                </a:lnTo>
                <a:lnTo>
                  <a:pt x="15245" y="9591"/>
                </a:lnTo>
                <a:lnTo>
                  <a:pt x="6098" y="9591"/>
                </a:lnTo>
                <a:close/>
              </a:path>
              <a:path w="21600" h="21600" extrusionOk="0">
                <a:moveTo>
                  <a:pt x="93" y="9606"/>
                </a:moveTo>
                <a:lnTo>
                  <a:pt x="21600" y="9606"/>
                </a:lnTo>
                <a:close/>
              </a:path>
              <a:path w="21600" h="21600" extrusionOk="0">
                <a:moveTo>
                  <a:pt x="11684" y="17109"/>
                </a:moveTo>
                <a:lnTo>
                  <a:pt x="12266" y="19317"/>
                </a:lnTo>
                <a:lnTo>
                  <a:pt x="9659" y="19317"/>
                </a:lnTo>
                <a:lnTo>
                  <a:pt x="10287" y="17124"/>
                </a:lnTo>
                <a:lnTo>
                  <a:pt x="10008" y="16975"/>
                </a:lnTo>
                <a:lnTo>
                  <a:pt x="9799" y="16722"/>
                </a:lnTo>
                <a:lnTo>
                  <a:pt x="9752" y="16408"/>
                </a:lnTo>
                <a:lnTo>
                  <a:pt x="9822" y="16170"/>
                </a:lnTo>
                <a:lnTo>
                  <a:pt x="10008" y="16006"/>
                </a:lnTo>
                <a:lnTo>
                  <a:pt x="10148" y="15871"/>
                </a:lnTo>
                <a:lnTo>
                  <a:pt x="10381" y="15782"/>
                </a:lnTo>
                <a:lnTo>
                  <a:pt x="10660" y="15692"/>
                </a:lnTo>
                <a:lnTo>
                  <a:pt x="11009" y="15677"/>
                </a:lnTo>
                <a:lnTo>
                  <a:pt x="11288" y="15722"/>
                </a:lnTo>
                <a:lnTo>
                  <a:pt x="11614" y="15782"/>
                </a:lnTo>
                <a:lnTo>
                  <a:pt x="11893" y="15946"/>
                </a:lnTo>
                <a:lnTo>
                  <a:pt x="12033" y="16080"/>
                </a:lnTo>
                <a:lnTo>
                  <a:pt x="12173" y="16229"/>
                </a:lnTo>
                <a:lnTo>
                  <a:pt x="12196" y="16408"/>
                </a:lnTo>
                <a:lnTo>
                  <a:pt x="12103" y="16722"/>
                </a:lnTo>
                <a:lnTo>
                  <a:pt x="11987" y="16856"/>
                </a:lnTo>
                <a:lnTo>
                  <a:pt x="11847" y="16975"/>
                </a:lnTo>
                <a:lnTo>
                  <a:pt x="11684" y="17109"/>
                </a:lnTo>
              </a:path>
            </a:pathLst>
          </a:custGeom>
          <a:solidFill>
            <a:srgbClr val="339966">
              <a:alpha val="80000"/>
            </a:srgbClr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Il </a:t>
            </a:r>
            <a:r>
              <a:rPr lang="it-IT" sz="3200" dirty="0" err="1"/>
              <a:t>lock</a:t>
            </a:r>
            <a:endParaRPr lang="it-IT" sz="3200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196752"/>
            <a:ext cx="8229600" cy="4852988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endParaRPr lang="it-IT" sz="2000" dirty="0">
              <a:latin typeface="Calibri corpo"/>
            </a:endParaRPr>
          </a:p>
          <a:p>
            <a:pPr>
              <a:lnSpc>
                <a:spcPct val="80000"/>
              </a:lnSpc>
            </a:pPr>
            <a:r>
              <a:rPr lang="it-IT" sz="2000" dirty="0">
                <a:latin typeface="Calibri corpo"/>
              </a:rPr>
              <a:t>Gli oggetti condivisi vengono gestiti attraverso un </a:t>
            </a:r>
            <a:r>
              <a:rPr lang="it-IT" sz="2000" b="1" dirty="0">
                <a:latin typeface="Calibri corpo"/>
              </a:rPr>
              <a:t>Lock</a:t>
            </a:r>
            <a:r>
              <a:rPr lang="it-IT" sz="2000" dirty="0">
                <a:latin typeface="Calibri corpo"/>
              </a:rPr>
              <a:t>.</a:t>
            </a:r>
          </a:p>
          <a:p>
            <a:pPr>
              <a:lnSpc>
                <a:spcPct val="80000"/>
              </a:lnSpc>
              <a:buFontTx/>
              <a:buNone/>
            </a:pPr>
            <a:endParaRPr lang="it-IT" sz="2000" i="1" dirty="0">
              <a:latin typeface="Calibri corpo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it-IT" sz="2000" i="1" dirty="0">
                <a:latin typeface="Calibri corpo"/>
              </a:rPr>
              <a:t>	</a:t>
            </a:r>
            <a:r>
              <a:rPr lang="ja-JP" altLang="it-IT" sz="2000" i="1" dirty="0">
                <a:latin typeface="Calibri corpo"/>
              </a:rPr>
              <a:t>“</a:t>
            </a:r>
            <a:r>
              <a:rPr lang="it-IT" sz="2000" i="1" dirty="0">
                <a:latin typeface="Calibri corpo"/>
              </a:rPr>
              <a:t>E</a:t>
            </a:r>
            <a:r>
              <a:rPr lang="ja-JP" altLang="it-IT" sz="2000" i="1" dirty="0">
                <a:latin typeface="Calibri corpo"/>
              </a:rPr>
              <a:t>’</a:t>
            </a:r>
            <a:r>
              <a:rPr lang="it-IT" sz="2000" i="1" dirty="0">
                <a:latin typeface="Calibri corpo"/>
              </a:rPr>
              <a:t> come se l</a:t>
            </a:r>
            <a:r>
              <a:rPr lang="ja-JP" altLang="it-IT" sz="2000" i="1" dirty="0">
                <a:latin typeface="Calibri corpo"/>
              </a:rPr>
              <a:t>’</a:t>
            </a:r>
            <a:r>
              <a:rPr lang="it-IT" sz="2000" i="1" dirty="0">
                <a:latin typeface="Calibri corpo"/>
              </a:rPr>
              <a:t>oggetto avesse un </a:t>
            </a:r>
            <a:r>
              <a:rPr lang="it-IT" sz="2000" b="1" i="1" dirty="0">
                <a:latin typeface="Calibri corpo"/>
              </a:rPr>
              <a:t>lucchetto</a:t>
            </a:r>
            <a:r>
              <a:rPr lang="it-IT" sz="2000" i="1" dirty="0">
                <a:latin typeface="Calibri corpo"/>
              </a:rPr>
              <a:t>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sz="2000" i="1" dirty="0">
                <a:latin typeface="Calibri corpo"/>
              </a:rPr>
              <a:t>	Quando un </a:t>
            </a:r>
            <a:r>
              <a:rPr lang="it-IT" sz="2000" i="1" dirty="0" err="1">
                <a:latin typeface="Calibri corpo"/>
              </a:rPr>
              <a:t>thread</a:t>
            </a:r>
            <a:r>
              <a:rPr lang="it-IT" sz="2000" i="1" dirty="0">
                <a:latin typeface="Calibri corpo"/>
              </a:rPr>
              <a:t> esegue il metodo sincronizzato che manipola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sz="2000" i="1" dirty="0">
                <a:latin typeface="Calibri corpo"/>
              </a:rPr>
              <a:t>	l</a:t>
            </a:r>
            <a:r>
              <a:rPr lang="ja-JP" altLang="it-IT" sz="2000" i="1" dirty="0">
                <a:latin typeface="Calibri corpo"/>
              </a:rPr>
              <a:t>’</a:t>
            </a:r>
            <a:r>
              <a:rPr lang="it-IT" sz="2000" i="1" dirty="0">
                <a:latin typeface="Calibri corpo"/>
              </a:rPr>
              <a:t>oggetto, è come se chiudesse la porta a chiave dietro di </a:t>
            </a:r>
            <a:r>
              <a:rPr lang="it-IT" sz="2000" i="1" dirty="0" err="1">
                <a:latin typeface="Calibri corpo"/>
              </a:rPr>
              <a:t>sè</a:t>
            </a:r>
            <a:r>
              <a:rPr lang="it-IT" sz="2000" i="1" dirty="0">
                <a:latin typeface="Calibri corpo"/>
              </a:rPr>
              <a:t>.</a:t>
            </a:r>
            <a:r>
              <a:rPr lang="ja-JP" altLang="it-IT" sz="2000" i="1" dirty="0">
                <a:latin typeface="Calibri corpo"/>
              </a:rPr>
              <a:t>”</a:t>
            </a:r>
            <a:endParaRPr lang="it-IT" sz="2000" i="1" dirty="0">
              <a:latin typeface="Calibri corpo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it-IT" sz="2000" i="1" dirty="0">
              <a:latin typeface="Calibri corpo"/>
            </a:endParaRPr>
          </a:p>
          <a:p>
            <a:pPr>
              <a:lnSpc>
                <a:spcPct val="80000"/>
              </a:lnSpc>
            </a:pPr>
            <a:r>
              <a:rPr lang="it-IT" sz="2000" dirty="0" smtClean="0">
                <a:latin typeface="Calibri corpo"/>
              </a:rPr>
              <a:t>L</a:t>
            </a:r>
            <a:r>
              <a:rPr lang="ja-JP" altLang="it-IT" sz="2000" dirty="0">
                <a:latin typeface="Calibri corpo"/>
              </a:rPr>
              <a:t>’</a:t>
            </a:r>
            <a:r>
              <a:rPr lang="it-IT" sz="2000" dirty="0">
                <a:latin typeface="Calibri corpo"/>
              </a:rPr>
              <a:t>invocazione del metodo </a:t>
            </a:r>
            <a:r>
              <a:rPr lang="it-IT" sz="2000" b="1" dirty="0" err="1">
                <a:solidFill>
                  <a:srgbClr val="33CC33"/>
                </a:solidFill>
                <a:latin typeface="Calibri corpo"/>
              </a:rPr>
              <a:t>wait</a:t>
            </a:r>
            <a:r>
              <a:rPr lang="it-IT" sz="2000" b="1" dirty="0">
                <a:latin typeface="Calibri corpo"/>
              </a:rPr>
              <a:t>() </a:t>
            </a:r>
            <a:r>
              <a:rPr lang="it-IT" sz="2000" dirty="0" err="1">
                <a:latin typeface="Calibri corpo"/>
              </a:rPr>
              <a:t>sull</a:t>
            </a:r>
            <a:r>
              <a:rPr lang="ja-JP" altLang="it-IT" sz="2000" dirty="0">
                <a:latin typeface="Calibri corpo"/>
              </a:rPr>
              <a:t>’</a:t>
            </a:r>
            <a:r>
              <a:rPr lang="it-IT" sz="2000" dirty="0">
                <a:latin typeface="Calibri corpo"/>
              </a:rPr>
              <a:t>oggetto costringe il </a:t>
            </a:r>
            <a:r>
              <a:rPr lang="it-IT" sz="2000" dirty="0" err="1">
                <a:latin typeface="Calibri corpo"/>
              </a:rPr>
              <a:t>thread</a:t>
            </a:r>
            <a:r>
              <a:rPr lang="it-IT" sz="2000" dirty="0">
                <a:latin typeface="Calibri corpo"/>
              </a:rPr>
              <a:t> ad attendere un messaggio di notifica a procedere e lo mette nello stato di </a:t>
            </a:r>
            <a:r>
              <a:rPr lang="it-IT" sz="2000" b="1" dirty="0" err="1">
                <a:latin typeface="Calibri corpo"/>
              </a:rPr>
              <a:t>Waiting-Blocking</a:t>
            </a:r>
            <a:endParaRPr lang="it-IT" sz="2000" b="1" dirty="0">
              <a:latin typeface="Calibri corpo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it-IT" sz="2000" b="1" dirty="0">
              <a:latin typeface="Calibri corpo"/>
            </a:endParaRPr>
          </a:p>
          <a:p>
            <a:pPr>
              <a:lnSpc>
                <a:spcPct val="80000"/>
              </a:lnSpc>
            </a:pPr>
            <a:r>
              <a:rPr lang="it-IT" sz="2000" dirty="0">
                <a:latin typeface="Calibri corpo"/>
              </a:rPr>
              <a:t>L</a:t>
            </a:r>
            <a:r>
              <a:rPr lang="ja-JP" altLang="it-IT" sz="2000" dirty="0">
                <a:latin typeface="Calibri corpo"/>
              </a:rPr>
              <a:t>’</a:t>
            </a:r>
            <a:r>
              <a:rPr lang="it-IT" sz="2000" dirty="0">
                <a:latin typeface="Calibri corpo"/>
              </a:rPr>
              <a:t>invocazione a </a:t>
            </a:r>
            <a:r>
              <a:rPr lang="it-IT" sz="2000" b="1" dirty="0" err="1">
                <a:solidFill>
                  <a:srgbClr val="33CC33"/>
                </a:solidFill>
                <a:latin typeface="Calibri corpo"/>
              </a:rPr>
              <a:t>notifyAll</a:t>
            </a:r>
            <a:r>
              <a:rPr lang="it-IT" sz="2000" b="1" dirty="0">
                <a:latin typeface="Calibri corpo"/>
              </a:rPr>
              <a:t>()</a:t>
            </a:r>
            <a:r>
              <a:rPr lang="it-IT" sz="2000" dirty="0">
                <a:latin typeface="Calibri corpo"/>
              </a:rPr>
              <a:t>da parte </a:t>
            </a:r>
            <a:r>
              <a:rPr lang="it-IT" sz="2000" dirty="0" err="1">
                <a:latin typeface="Calibri corpo"/>
              </a:rPr>
              <a:t>dell</a:t>
            </a:r>
            <a:r>
              <a:rPr lang="ja-JP" altLang="it-IT" sz="2000" dirty="0">
                <a:latin typeface="Calibri corpo"/>
              </a:rPr>
              <a:t>’</a:t>
            </a:r>
            <a:r>
              <a:rPr lang="it-IT" sz="2000" dirty="0">
                <a:latin typeface="Calibri corpo"/>
              </a:rPr>
              <a:t>oggetto</a:t>
            </a:r>
            <a:r>
              <a:rPr lang="it-IT" sz="2000" b="1" dirty="0">
                <a:latin typeface="Calibri corpo"/>
              </a:rPr>
              <a:t> </a:t>
            </a:r>
            <a:r>
              <a:rPr lang="it-IT" sz="2000" dirty="0">
                <a:latin typeface="Calibri corpo"/>
              </a:rPr>
              <a:t>sblocca tutti i </a:t>
            </a:r>
            <a:r>
              <a:rPr lang="it-IT" sz="2000" dirty="0" err="1">
                <a:latin typeface="Calibri corpo"/>
              </a:rPr>
              <a:t>thread</a:t>
            </a:r>
            <a:r>
              <a:rPr lang="it-IT" sz="2000" dirty="0">
                <a:latin typeface="Calibri corpo"/>
              </a:rPr>
              <a:t> che erano rimasti in attesa con </a:t>
            </a:r>
            <a:r>
              <a:rPr lang="it-IT" sz="2000" b="1" dirty="0" err="1">
                <a:latin typeface="Calibri corpo"/>
              </a:rPr>
              <a:t>wait</a:t>
            </a:r>
            <a:r>
              <a:rPr lang="it-IT" sz="2000" b="1" dirty="0">
                <a:latin typeface="Calibri corpo"/>
              </a:rPr>
              <a:t>. </a:t>
            </a:r>
            <a:r>
              <a:rPr lang="it-IT" sz="2000" dirty="0">
                <a:latin typeface="Calibri corpo"/>
              </a:rPr>
              <a:t>I </a:t>
            </a:r>
            <a:r>
              <a:rPr lang="it-IT" sz="2000" dirty="0" err="1">
                <a:latin typeface="Calibri corpo"/>
              </a:rPr>
              <a:t>thread</a:t>
            </a:r>
            <a:r>
              <a:rPr lang="it-IT" sz="2000" dirty="0">
                <a:latin typeface="Calibri corpo"/>
              </a:rPr>
              <a:t> risvegliati ricominciano l</a:t>
            </a:r>
            <a:r>
              <a:rPr lang="ja-JP" altLang="it-IT" sz="2000" dirty="0">
                <a:latin typeface="Calibri corpo"/>
              </a:rPr>
              <a:t>’</a:t>
            </a:r>
            <a:r>
              <a:rPr lang="it-IT" sz="2000" dirty="0">
                <a:latin typeface="Calibri corpo"/>
              </a:rPr>
              <a:t>esecuzione subito dopo il </a:t>
            </a:r>
            <a:r>
              <a:rPr lang="it-IT" sz="2000" b="1" dirty="0" err="1">
                <a:latin typeface="Calibri corpo"/>
              </a:rPr>
              <a:t>wait</a:t>
            </a:r>
            <a:r>
              <a:rPr lang="it-IT" sz="2000" dirty="0">
                <a:latin typeface="Calibri corpo"/>
              </a:rPr>
              <a:t> (</a:t>
            </a:r>
            <a:r>
              <a:rPr lang="it-IT" sz="2000" dirty="0" err="1">
                <a:latin typeface="Calibri corpo"/>
              </a:rPr>
              <a:t>all</a:t>
            </a:r>
            <a:r>
              <a:rPr lang="ja-JP" altLang="it-IT" sz="2000" dirty="0">
                <a:latin typeface="Calibri corpo"/>
              </a:rPr>
              <a:t>’</a:t>
            </a:r>
            <a:r>
              <a:rPr lang="it-IT" sz="2000" u="sng" dirty="0">
                <a:latin typeface="Calibri corpo"/>
              </a:rPr>
              <a:t>interno</a:t>
            </a:r>
            <a:r>
              <a:rPr lang="it-IT" sz="2000" dirty="0">
                <a:latin typeface="Calibri corpo"/>
              </a:rPr>
              <a:t> del </a:t>
            </a:r>
            <a:r>
              <a:rPr lang="it-IT" sz="2000" u="sng" dirty="0">
                <a:latin typeface="Calibri corpo"/>
              </a:rPr>
              <a:t>metodo sincronizzato</a:t>
            </a:r>
            <a:r>
              <a:rPr lang="it-IT" sz="2000" dirty="0">
                <a:latin typeface="Calibri corpo"/>
              </a:rPr>
              <a:t>)</a:t>
            </a:r>
          </a:p>
          <a:p>
            <a:pPr>
              <a:lnSpc>
                <a:spcPct val="80000"/>
              </a:lnSpc>
            </a:pPr>
            <a:endParaRPr lang="it-IT" sz="2000" dirty="0">
              <a:latin typeface="Calibri corpo"/>
            </a:endParaRPr>
          </a:p>
          <a:p>
            <a:pPr>
              <a:lnSpc>
                <a:spcPct val="80000"/>
              </a:lnSpc>
            </a:pPr>
            <a:r>
              <a:rPr lang="it-IT" sz="2000" dirty="0">
                <a:latin typeface="Calibri corpo"/>
              </a:rPr>
              <a:t>L</a:t>
            </a:r>
            <a:r>
              <a:rPr lang="ja-JP" altLang="it-IT" sz="2000" dirty="0">
                <a:latin typeface="Calibri corpo"/>
              </a:rPr>
              <a:t>’</a:t>
            </a:r>
            <a:r>
              <a:rPr lang="it-IT" sz="2000" dirty="0">
                <a:latin typeface="Calibri corpo"/>
              </a:rPr>
              <a:t>invocazione a </a:t>
            </a:r>
            <a:r>
              <a:rPr lang="it-IT" sz="2000" b="1" dirty="0" err="1">
                <a:solidFill>
                  <a:srgbClr val="33CC33"/>
                </a:solidFill>
                <a:latin typeface="Calibri corpo"/>
              </a:rPr>
              <a:t>notify</a:t>
            </a:r>
            <a:r>
              <a:rPr lang="it-IT" sz="2000" b="1" dirty="0">
                <a:latin typeface="Calibri corpo"/>
              </a:rPr>
              <a:t>()</a:t>
            </a:r>
            <a:r>
              <a:rPr lang="it-IT" sz="2000" dirty="0">
                <a:latin typeface="Calibri corpo"/>
              </a:rPr>
              <a:t>da parte </a:t>
            </a:r>
            <a:r>
              <a:rPr lang="it-IT" sz="2000" dirty="0" err="1">
                <a:latin typeface="Calibri corpo"/>
              </a:rPr>
              <a:t>dell</a:t>
            </a:r>
            <a:r>
              <a:rPr lang="ja-JP" altLang="it-IT" sz="2000" dirty="0">
                <a:latin typeface="Calibri corpo"/>
              </a:rPr>
              <a:t>’</a:t>
            </a:r>
            <a:r>
              <a:rPr lang="it-IT" sz="2000" dirty="0">
                <a:latin typeface="Calibri corpo"/>
              </a:rPr>
              <a:t>oggetto</a:t>
            </a:r>
            <a:r>
              <a:rPr lang="it-IT" sz="2000" b="1" dirty="0">
                <a:latin typeface="Calibri corpo"/>
              </a:rPr>
              <a:t> </a:t>
            </a:r>
            <a:r>
              <a:rPr lang="it-IT" sz="2000" dirty="0">
                <a:latin typeface="Calibri corpo"/>
              </a:rPr>
              <a:t>sblocca un </a:t>
            </a:r>
            <a:r>
              <a:rPr lang="it-IT" sz="2000" dirty="0" err="1">
                <a:latin typeface="Calibri corpo"/>
              </a:rPr>
              <a:t>thread</a:t>
            </a:r>
            <a:r>
              <a:rPr lang="it-IT" sz="2000" dirty="0">
                <a:latin typeface="Calibri corpo"/>
              </a:rPr>
              <a:t> a caso tra quelli in </a:t>
            </a:r>
            <a:r>
              <a:rPr lang="it-IT" sz="2000" b="1" dirty="0" err="1" smtClean="0">
                <a:latin typeface="Calibri corpo"/>
              </a:rPr>
              <a:t>wait</a:t>
            </a:r>
            <a:endParaRPr lang="it-IT" sz="2000" b="1" dirty="0">
              <a:latin typeface="Calibri corpo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it-IT" sz="2000" dirty="0">
                <a:solidFill>
                  <a:srgbClr val="CC0000"/>
                </a:solidFill>
                <a:latin typeface="Calibri corpo"/>
              </a:rPr>
              <a:t>* </a:t>
            </a:r>
            <a:r>
              <a:rPr lang="it-IT" sz="2000" dirty="0" err="1">
                <a:solidFill>
                  <a:srgbClr val="CC0000"/>
                </a:solidFill>
                <a:latin typeface="Calibri corpo"/>
              </a:rPr>
              <a:t>wait</a:t>
            </a:r>
            <a:r>
              <a:rPr lang="it-IT" sz="2000" dirty="0">
                <a:solidFill>
                  <a:srgbClr val="CC0000"/>
                </a:solidFill>
                <a:latin typeface="Calibri corpo"/>
              </a:rPr>
              <a:t>, </a:t>
            </a:r>
            <a:r>
              <a:rPr lang="it-IT" sz="2000" dirty="0" err="1">
                <a:solidFill>
                  <a:srgbClr val="CC0000"/>
                </a:solidFill>
                <a:latin typeface="Calibri corpo"/>
              </a:rPr>
              <a:t>notifyAll</a:t>
            </a:r>
            <a:r>
              <a:rPr lang="it-IT" sz="2000" dirty="0">
                <a:solidFill>
                  <a:srgbClr val="CC0000"/>
                </a:solidFill>
                <a:latin typeface="Calibri corpo"/>
              </a:rPr>
              <a:t>, </a:t>
            </a:r>
            <a:r>
              <a:rPr lang="it-IT" sz="2000" dirty="0" err="1">
                <a:solidFill>
                  <a:srgbClr val="CC0000"/>
                </a:solidFill>
                <a:latin typeface="Calibri corpo"/>
              </a:rPr>
              <a:t>notify</a:t>
            </a:r>
            <a:r>
              <a:rPr lang="it-IT" sz="2000" dirty="0">
                <a:solidFill>
                  <a:srgbClr val="CC0000"/>
                </a:solidFill>
                <a:latin typeface="Calibri corpo"/>
              </a:rPr>
              <a:t> sono metodi di Object.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6B80-64BD-4348-9447-3B7EB6176DCB}" type="slidenum">
              <a:rPr lang="it-IT"/>
              <a:pPr/>
              <a:t>15</a:t>
            </a:fld>
            <a:endParaRPr lang="it-IT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395286" y="1383015"/>
            <a:ext cx="8353425" cy="1795462"/>
          </a:xfrm>
          <a:prstGeom prst="rect">
            <a:avLst/>
          </a:prstGeom>
          <a:solidFill>
            <a:srgbClr val="C8F4AA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0" name="Lock"/>
          <p:cNvSpPr>
            <a:spLocks noEditPoints="1" noChangeArrowheads="1"/>
          </p:cNvSpPr>
          <p:nvPr/>
        </p:nvSpPr>
        <p:spPr bwMode="auto">
          <a:xfrm>
            <a:off x="7772400" y="1828800"/>
            <a:ext cx="647700" cy="647700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9606 h 21600"/>
              <a:gd name="T4" fmla="*/ 10800 w 21600"/>
              <a:gd name="T5" fmla="*/ 21600 h 21600"/>
              <a:gd name="T6" fmla="*/ 0 w 21600"/>
              <a:gd name="T7" fmla="*/ 9606 h 21600"/>
              <a:gd name="T8" fmla="*/ 744 w 21600"/>
              <a:gd name="T9" fmla="*/ 9904 h 21600"/>
              <a:gd name="T10" fmla="*/ 21134 w 21600"/>
              <a:gd name="T11" fmla="*/ 1533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93" y="9606"/>
                </a:moveTo>
                <a:lnTo>
                  <a:pt x="2048" y="9606"/>
                </a:lnTo>
                <a:lnTo>
                  <a:pt x="2048" y="4713"/>
                </a:lnTo>
                <a:lnTo>
                  <a:pt x="2420" y="3818"/>
                </a:lnTo>
                <a:lnTo>
                  <a:pt x="2979" y="3028"/>
                </a:lnTo>
                <a:lnTo>
                  <a:pt x="3537" y="2446"/>
                </a:lnTo>
                <a:lnTo>
                  <a:pt x="3956" y="1998"/>
                </a:lnTo>
                <a:lnTo>
                  <a:pt x="4492" y="1581"/>
                </a:lnTo>
                <a:lnTo>
                  <a:pt x="5143" y="1238"/>
                </a:lnTo>
                <a:lnTo>
                  <a:pt x="5912" y="880"/>
                </a:lnTo>
                <a:lnTo>
                  <a:pt x="6587" y="641"/>
                </a:lnTo>
                <a:lnTo>
                  <a:pt x="7518" y="372"/>
                </a:lnTo>
                <a:lnTo>
                  <a:pt x="8425" y="208"/>
                </a:lnTo>
                <a:lnTo>
                  <a:pt x="9496" y="59"/>
                </a:lnTo>
                <a:lnTo>
                  <a:pt x="10637" y="14"/>
                </a:lnTo>
                <a:lnTo>
                  <a:pt x="11614" y="59"/>
                </a:lnTo>
                <a:lnTo>
                  <a:pt x="12382" y="119"/>
                </a:lnTo>
                <a:lnTo>
                  <a:pt x="13034" y="253"/>
                </a:lnTo>
                <a:lnTo>
                  <a:pt x="13779" y="417"/>
                </a:lnTo>
                <a:lnTo>
                  <a:pt x="14500" y="611"/>
                </a:lnTo>
                <a:lnTo>
                  <a:pt x="14733" y="686"/>
                </a:lnTo>
                <a:lnTo>
                  <a:pt x="14989" y="790"/>
                </a:lnTo>
                <a:lnTo>
                  <a:pt x="15175" y="865"/>
                </a:lnTo>
                <a:lnTo>
                  <a:pt x="15385" y="954"/>
                </a:lnTo>
                <a:lnTo>
                  <a:pt x="15431" y="969"/>
                </a:lnTo>
                <a:lnTo>
                  <a:pt x="15594" y="1059"/>
                </a:lnTo>
                <a:lnTo>
                  <a:pt x="15757" y="1148"/>
                </a:lnTo>
                <a:lnTo>
                  <a:pt x="15920" y="1267"/>
                </a:lnTo>
                <a:lnTo>
                  <a:pt x="16106" y="1372"/>
                </a:lnTo>
                <a:lnTo>
                  <a:pt x="16665" y="1730"/>
                </a:lnTo>
                <a:lnTo>
                  <a:pt x="17014" y="1998"/>
                </a:lnTo>
                <a:lnTo>
                  <a:pt x="17480" y="2356"/>
                </a:lnTo>
                <a:lnTo>
                  <a:pt x="17852" y="2804"/>
                </a:lnTo>
                <a:lnTo>
                  <a:pt x="18178" y="3192"/>
                </a:lnTo>
                <a:lnTo>
                  <a:pt x="18527" y="3639"/>
                </a:lnTo>
                <a:lnTo>
                  <a:pt x="18806" y="4132"/>
                </a:lnTo>
                <a:lnTo>
                  <a:pt x="19086" y="4713"/>
                </a:lnTo>
                <a:lnTo>
                  <a:pt x="19272" y="5191"/>
                </a:lnTo>
                <a:lnTo>
                  <a:pt x="19295" y="9606"/>
                </a:lnTo>
                <a:lnTo>
                  <a:pt x="21600" y="9606"/>
                </a:lnTo>
                <a:lnTo>
                  <a:pt x="21600" y="16289"/>
                </a:lnTo>
                <a:lnTo>
                  <a:pt x="21413" y="17184"/>
                </a:lnTo>
                <a:lnTo>
                  <a:pt x="21041" y="17900"/>
                </a:lnTo>
                <a:lnTo>
                  <a:pt x="20668" y="18377"/>
                </a:lnTo>
                <a:lnTo>
                  <a:pt x="20343" y="18855"/>
                </a:lnTo>
                <a:lnTo>
                  <a:pt x="19924" y="19332"/>
                </a:lnTo>
                <a:lnTo>
                  <a:pt x="19388" y="19809"/>
                </a:lnTo>
                <a:lnTo>
                  <a:pt x="18806" y="20242"/>
                </a:lnTo>
                <a:lnTo>
                  <a:pt x="18062" y="20585"/>
                </a:lnTo>
                <a:lnTo>
                  <a:pt x="17270" y="20883"/>
                </a:lnTo>
                <a:lnTo>
                  <a:pt x="16525" y="21182"/>
                </a:lnTo>
                <a:lnTo>
                  <a:pt x="15548" y="21420"/>
                </a:lnTo>
                <a:lnTo>
                  <a:pt x="14803" y="21540"/>
                </a:lnTo>
                <a:lnTo>
                  <a:pt x="13662" y="21674"/>
                </a:lnTo>
                <a:lnTo>
                  <a:pt x="8379" y="21659"/>
                </a:lnTo>
                <a:lnTo>
                  <a:pt x="7168" y="21540"/>
                </a:lnTo>
                <a:lnTo>
                  <a:pt x="6098" y="21331"/>
                </a:lnTo>
                <a:lnTo>
                  <a:pt x="5050" y="21092"/>
                </a:lnTo>
                <a:lnTo>
                  <a:pt x="4003" y="20764"/>
                </a:lnTo>
                <a:lnTo>
                  <a:pt x="3258" y="20391"/>
                </a:lnTo>
                <a:lnTo>
                  <a:pt x="2769" y="20123"/>
                </a:lnTo>
                <a:lnTo>
                  <a:pt x="2281" y="19720"/>
                </a:lnTo>
                <a:lnTo>
                  <a:pt x="1862" y="19407"/>
                </a:lnTo>
                <a:lnTo>
                  <a:pt x="1489" y="19079"/>
                </a:lnTo>
                <a:lnTo>
                  <a:pt x="1070" y="18676"/>
                </a:lnTo>
                <a:lnTo>
                  <a:pt x="744" y="18258"/>
                </a:lnTo>
                <a:lnTo>
                  <a:pt x="325" y="17661"/>
                </a:lnTo>
                <a:lnTo>
                  <a:pt x="162" y="17035"/>
                </a:lnTo>
                <a:lnTo>
                  <a:pt x="93" y="16468"/>
                </a:lnTo>
                <a:lnTo>
                  <a:pt x="93" y="9606"/>
                </a:lnTo>
                <a:close/>
                <a:moveTo>
                  <a:pt x="6098" y="9591"/>
                </a:moveTo>
                <a:lnTo>
                  <a:pt x="6098" y="5220"/>
                </a:lnTo>
                <a:lnTo>
                  <a:pt x="6191" y="4907"/>
                </a:lnTo>
                <a:lnTo>
                  <a:pt x="6307" y="4639"/>
                </a:lnTo>
                <a:lnTo>
                  <a:pt x="6517" y="4370"/>
                </a:lnTo>
                <a:lnTo>
                  <a:pt x="6680" y="4087"/>
                </a:lnTo>
                <a:lnTo>
                  <a:pt x="6889" y="3878"/>
                </a:lnTo>
                <a:lnTo>
                  <a:pt x="7308" y="3520"/>
                </a:lnTo>
                <a:lnTo>
                  <a:pt x="7843" y="3281"/>
                </a:lnTo>
                <a:lnTo>
                  <a:pt x="8402" y="3013"/>
                </a:lnTo>
                <a:lnTo>
                  <a:pt x="9031" y="2834"/>
                </a:lnTo>
                <a:lnTo>
                  <a:pt x="9659" y="2700"/>
                </a:lnTo>
                <a:lnTo>
                  <a:pt x="10497" y="2625"/>
                </a:lnTo>
                <a:lnTo>
                  <a:pt x="11125" y="2655"/>
                </a:lnTo>
                <a:lnTo>
                  <a:pt x="11987" y="2789"/>
                </a:lnTo>
                <a:lnTo>
                  <a:pt x="12522" y="2893"/>
                </a:lnTo>
                <a:lnTo>
                  <a:pt x="13011" y="3028"/>
                </a:lnTo>
                <a:lnTo>
                  <a:pt x="13290" y="3192"/>
                </a:lnTo>
                <a:lnTo>
                  <a:pt x="13709" y="3371"/>
                </a:lnTo>
                <a:lnTo>
                  <a:pt x="13872" y="3505"/>
                </a:lnTo>
                <a:lnTo>
                  <a:pt x="14058" y="3639"/>
                </a:lnTo>
                <a:lnTo>
                  <a:pt x="14291" y="3788"/>
                </a:lnTo>
                <a:lnTo>
                  <a:pt x="14431" y="3953"/>
                </a:lnTo>
                <a:lnTo>
                  <a:pt x="14617" y="4102"/>
                </a:lnTo>
                <a:lnTo>
                  <a:pt x="14826" y="4311"/>
                </a:lnTo>
                <a:lnTo>
                  <a:pt x="14919" y="4534"/>
                </a:lnTo>
                <a:lnTo>
                  <a:pt x="15036" y="4773"/>
                </a:lnTo>
                <a:lnTo>
                  <a:pt x="15175" y="5027"/>
                </a:lnTo>
                <a:lnTo>
                  <a:pt x="15245" y="5220"/>
                </a:lnTo>
                <a:lnTo>
                  <a:pt x="15245" y="9591"/>
                </a:lnTo>
                <a:lnTo>
                  <a:pt x="6098" y="9591"/>
                </a:lnTo>
                <a:close/>
              </a:path>
              <a:path w="21600" h="21600" extrusionOk="0">
                <a:moveTo>
                  <a:pt x="93" y="9606"/>
                </a:moveTo>
                <a:lnTo>
                  <a:pt x="21600" y="9606"/>
                </a:lnTo>
                <a:close/>
              </a:path>
              <a:path w="21600" h="21600" extrusionOk="0">
                <a:moveTo>
                  <a:pt x="11684" y="17109"/>
                </a:moveTo>
                <a:lnTo>
                  <a:pt x="12266" y="19317"/>
                </a:lnTo>
                <a:lnTo>
                  <a:pt x="9659" y="19317"/>
                </a:lnTo>
                <a:lnTo>
                  <a:pt x="10287" y="17124"/>
                </a:lnTo>
                <a:lnTo>
                  <a:pt x="10008" y="16975"/>
                </a:lnTo>
                <a:lnTo>
                  <a:pt x="9799" y="16722"/>
                </a:lnTo>
                <a:lnTo>
                  <a:pt x="9752" y="16408"/>
                </a:lnTo>
                <a:lnTo>
                  <a:pt x="9822" y="16170"/>
                </a:lnTo>
                <a:lnTo>
                  <a:pt x="10008" y="16006"/>
                </a:lnTo>
                <a:lnTo>
                  <a:pt x="10148" y="15871"/>
                </a:lnTo>
                <a:lnTo>
                  <a:pt x="10381" y="15782"/>
                </a:lnTo>
                <a:lnTo>
                  <a:pt x="10660" y="15692"/>
                </a:lnTo>
                <a:lnTo>
                  <a:pt x="11009" y="15677"/>
                </a:lnTo>
                <a:lnTo>
                  <a:pt x="11288" y="15722"/>
                </a:lnTo>
                <a:lnTo>
                  <a:pt x="11614" y="15782"/>
                </a:lnTo>
                <a:lnTo>
                  <a:pt x="11893" y="15946"/>
                </a:lnTo>
                <a:lnTo>
                  <a:pt x="12033" y="16080"/>
                </a:lnTo>
                <a:lnTo>
                  <a:pt x="12173" y="16229"/>
                </a:lnTo>
                <a:lnTo>
                  <a:pt x="12196" y="16408"/>
                </a:lnTo>
                <a:lnTo>
                  <a:pt x="12103" y="16722"/>
                </a:lnTo>
                <a:lnTo>
                  <a:pt x="11987" y="16856"/>
                </a:lnTo>
                <a:lnTo>
                  <a:pt x="11847" y="16975"/>
                </a:lnTo>
                <a:lnTo>
                  <a:pt x="11684" y="17109"/>
                </a:lnTo>
              </a:path>
            </a:pathLst>
          </a:custGeom>
          <a:solidFill>
            <a:srgbClr val="99CC00">
              <a:alpha val="80000"/>
            </a:srgbClr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188913"/>
            <a:ext cx="7643812" cy="1143000"/>
          </a:xfrm>
          <a:noFill/>
          <a:ln/>
        </p:spPr>
        <p:txBody>
          <a:bodyPr>
            <a:normAutofit/>
          </a:bodyPr>
          <a:lstStyle/>
          <a:p>
            <a:r>
              <a:rPr lang="it-IT" sz="3200" dirty="0"/>
              <a:t>Metodi di </a:t>
            </a:r>
            <a:r>
              <a:rPr lang="it-IT" sz="3200" dirty="0" err="1"/>
              <a:t>Thread</a:t>
            </a:r>
            <a:endParaRPr lang="it-IT" sz="32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249363" y="1455738"/>
            <a:ext cx="7210425" cy="110807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DFDFFF">
                    <a:alpha val="30000"/>
                  </a:srgbClr>
                </a:solidFill>
              </a14:hiddenFill>
            </a:ext>
          </a:extLst>
        </p:spPr>
        <p:txBody>
          <a:bodyPr>
            <a:normAutofit fontScale="25000" lnSpcReduction="20000"/>
          </a:bodyPr>
          <a:lstStyle/>
          <a:p>
            <a:r>
              <a:rPr lang="it-IT" sz="1400" b="1">
                <a:latin typeface="Verdana" charset="0"/>
              </a:rPr>
              <a:t>Alcuni costruttori:</a:t>
            </a:r>
          </a:p>
          <a:p>
            <a:pPr lvl="1"/>
            <a:r>
              <a:rPr lang="it-IT" sz="1200" b="1">
                <a:latin typeface="Verdana" charset="0"/>
              </a:rPr>
              <a:t>Thread()</a:t>
            </a:r>
          </a:p>
          <a:p>
            <a:pPr lvl="1"/>
            <a:r>
              <a:rPr lang="it-IT" sz="1200" b="1">
                <a:latin typeface="Verdana" charset="0"/>
              </a:rPr>
              <a:t>Thread(Runnable target)</a:t>
            </a:r>
          </a:p>
          <a:p>
            <a:pPr lvl="1"/>
            <a:r>
              <a:rPr lang="it-IT" sz="1200" b="1">
                <a:latin typeface="Verdana" charset="0"/>
              </a:rPr>
              <a:t>Thread(Runnable target,String name)</a:t>
            </a:r>
          </a:p>
          <a:p>
            <a:pPr lvl="1">
              <a:buFontTx/>
              <a:buNone/>
            </a:pPr>
            <a:endParaRPr lang="it-IT" sz="1200" b="1">
              <a:latin typeface="Verdana" charset="0"/>
            </a:endParaRPr>
          </a:p>
          <a:p>
            <a:r>
              <a:rPr lang="it-IT" sz="1400" b="1">
                <a:latin typeface="Verdana" charset="0"/>
              </a:rPr>
              <a:t>start</a:t>
            </a:r>
            <a:r>
              <a:rPr lang="it-IT" sz="1400">
                <a:latin typeface="Verdana" charset="0"/>
              </a:rPr>
              <a:t>()</a:t>
            </a:r>
          </a:p>
          <a:p>
            <a:pPr>
              <a:buFontTx/>
              <a:buNone/>
            </a:pPr>
            <a:r>
              <a:rPr lang="it-IT" sz="1000">
                <a:latin typeface="Verdana" charset="0"/>
              </a:rPr>
              <a:t>	</a:t>
            </a:r>
            <a:r>
              <a:rPr lang="it-IT" sz="1200">
                <a:latin typeface="Verdana" charset="0"/>
              </a:rPr>
              <a:t>avvia il thread (la JVM invoca il metodo run)</a:t>
            </a:r>
          </a:p>
          <a:p>
            <a:r>
              <a:rPr lang="it-IT" sz="1400" b="1">
                <a:latin typeface="Verdana" charset="0"/>
              </a:rPr>
              <a:t>stop</a:t>
            </a:r>
            <a:r>
              <a:rPr lang="it-IT" sz="1400">
                <a:latin typeface="Verdana" charset="0"/>
              </a:rPr>
              <a:t>() - </a:t>
            </a:r>
            <a:r>
              <a:rPr lang="it-IT" sz="1400" b="1">
                <a:latin typeface="Verdana" charset="0"/>
              </a:rPr>
              <a:t>suspend</a:t>
            </a:r>
            <a:r>
              <a:rPr lang="it-IT" sz="1400">
                <a:latin typeface="Verdana" charset="0"/>
              </a:rPr>
              <a:t>()</a:t>
            </a:r>
            <a:endParaRPr lang="it-IT" sz="1200" i="1">
              <a:latin typeface="Verdana" charset="0"/>
            </a:endParaRPr>
          </a:p>
          <a:p>
            <a:pPr>
              <a:buFontTx/>
              <a:buNone/>
            </a:pPr>
            <a:r>
              <a:rPr lang="it-IT" sz="1400" i="1">
                <a:latin typeface="Verdana" charset="0"/>
              </a:rPr>
              <a:t>	</a:t>
            </a:r>
            <a:r>
              <a:rPr lang="it-IT" sz="1200">
                <a:latin typeface="Verdana" charset="0"/>
              </a:rPr>
              <a:t>interrompe/sospende l</a:t>
            </a:r>
            <a:r>
              <a:rPr lang="ja-JP" altLang="it-IT" sz="1200">
                <a:latin typeface="Arial"/>
              </a:rPr>
              <a:t>’</a:t>
            </a:r>
            <a:r>
              <a:rPr lang="it-IT" sz="1200">
                <a:latin typeface="Verdana" charset="0"/>
              </a:rPr>
              <a:t>esecuzione del thread (</a:t>
            </a:r>
            <a:r>
              <a:rPr lang="it-IT" sz="1200" b="1">
                <a:latin typeface="Verdana" charset="0"/>
              </a:rPr>
              <a:t>deprecated</a:t>
            </a:r>
            <a:r>
              <a:rPr lang="it-IT" sz="1200">
                <a:latin typeface="Verdana" charset="0"/>
              </a:rPr>
              <a:t> per ragioni sicurezza)</a:t>
            </a:r>
          </a:p>
          <a:p>
            <a:pPr>
              <a:buFontTx/>
              <a:buNone/>
            </a:pPr>
            <a:endParaRPr lang="it-IT" sz="1200">
              <a:latin typeface="Verdana" charset="0"/>
            </a:endParaRPr>
          </a:p>
          <a:p>
            <a:r>
              <a:rPr lang="it-IT" sz="1400" b="1">
                <a:latin typeface="Verdana" charset="0"/>
              </a:rPr>
              <a:t>setPriority</a:t>
            </a:r>
            <a:r>
              <a:rPr lang="it-IT" sz="1400">
                <a:latin typeface="Verdana" charset="0"/>
              </a:rPr>
              <a:t>(int)  - </a:t>
            </a:r>
            <a:r>
              <a:rPr lang="it-IT" sz="1400" b="1">
                <a:latin typeface="Verdana" charset="0"/>
              </a:rPr>
              <a:t>getPriority</a:t>
            </a:r>
            <a:r>
              <a:rPr lang="it-IT" sz="1400">
                <a:latin typeface="Verdana" charset="0"/>
              </a:rPr>
              <a:t>() </a:t>
            </a:r>
          </a:p>
          <a:p>
            <a:pPr>
              <a:buFontTx/>
              <a:buNone/>
            </a:pPr>
            <a:r>
              <a:rPr lang="it-IT" sz="1400">
                <a:latin typeface="Verdana" charset="0"/>
              </a:rPr>
              <a:t>	</a:t>
            </a:r>
            <a:r>
              <a:rPr lang="it-IT" sz="1200">
                <a:latin typeface="Verdana" charset="0"/>
              </a:rPr>
              <a:t>modifica/legge la priorità di esecuzione del thread</a:t>
            </a:r>
          </a:p>
          <a:p>
            <a:r>
              <a:rPr lang="it-IT" sz="1400" b="1">
                <a:latin typeface="Verdana" charset="0"/>
              </a:rPr>
              <a:t>setName</a:t>
            </a:r>
            <a:r>
              <a:rPr lang="it-IT" sz="1400">
                <a:latin typeface="Verdana" charset="0"/>
              </a:rPr>
              <a:t>(String)  - </a:t>
            </a:r>
            <a:r>
              <a:rPr lang="it-IT" sz="1400" b="1">
                <a:latin typeface="Verdana" charset="0"/>
              </a:rPr>
              <a:t>getName</a:t>
            </a:r>
            <a:r>
              <a:rPr lang="it-IT" sz="1400">
                <a:latin typeface="Verdana" charset="0"/>
              </a:rPr>
              <a:t>()</a:t>
            </a:r>
          </a:p>
          <a:p>
            <a:pPr>
              <a:buFontTx/>
              <a:buNone/>
            </a:pPr>
            <a:r>
              <a:rPr lang="it-IT" sz="1400">
                <a:latin typeface="Verdana" charset="0"/>
              </a:rPr>
              <a:t>	</a:t>
            </a:r>
            <a:r>
              <a:rPr lang="it-IT" sz="1200">
                <a:latin typeface="Verdana" charset="0"/>
              </a:rPr>
              <a:t>modifica/legge il nome identificativo del thread  (nome di </a:t>
            </a:r>
            <a:r>
              <a:rPr lang="it-IT" sz="1200" b="1">
                <a:latin typeface="Verdana" charset="0"/>
              </a:rPr>
              <a:t>default</a:t>
            </a:r>
            <a:r>
              <a:rPr lang="it-IT" sz="1200">
                <a:latin typeface="Verdana" charset="0"/>
              </a:rPr>
              <a:t> è </a:t>
            </a:r>
            <a:r>
              <a:rPr lang="ja-JP" altLang="it-IT" sz="1200">
                <a:latin typeface="Arial"/>
              </a:rPr>
              <a:t>“</a:t>
            </a:r>
            <a:r>
              <a:rPr lang="it-IT" sz="1200">
                <a:latin typeface="Verdana" charset="0"/>
              </a:rPr>
              <a:t>Thread-n</a:t>
            </a:r>
            <a:r>
              <a:rPr lang="ja-JP" altLang="it-IT" sz="1200">
                <a:latin typeface="Arial"/>
              </a:rPr>
              <a:t>”</a:t>
            </a:r>
            <a:r>
              <a:rPr lang="it-IT" sz="1200">
                <a:latin typeface="Verdana" charset="0"/>
              </a:rPr>
              <a:t> )</a:t>
            </a:r>
          </a:p>
          <a:p>
            <a:pPr>
              <a:buFontTx/>
              <a:buNone/>
            </a:pPr>
            <a:endParaRPr lang="it-IT" sz="1000">
              <a:latin typeface="Verdana" charset="0"/>
            </a:endParaRPr>
          </a:p>
          <a:p>
            <a:r>
              <a:rPr lang="it-IT" sz="1400" b="1">
                <a:latin typeface="Verdana" charset="0"/>
              </a:rPr>
              <a:t>sleep</a:t>
            </a:r>
            <a:r>
              <a:rPr lang="it-IT" sz="1400">
                <a:latin typeface="Verdana" charset="0"/>
              </a:rPr>
              <a:t>(long)</a:t>
            </a:r>
          </a:p>
          <a:p>
            <a:pPr>
              <a:buFontTx/>
              <a:buNone/>
            </a:pPr>
            <a:r>
              <a:rPr lang="it-IT" sz="1200">
                <a:latin typeface="Verdana" charset="0"/>
              </a:rPr>
              <a:t>	metodo </a:t>
            </a:r>
            <a:r>
              <a:rPr lang="it-IT" sz="1200" b="1">
                <a:latin typeface="Verdana" charset="0"/>
              </a:rPr>
              <a:t>statico</a:t>
            </a:r>
            <a:r>
              <a:rPr lang="it-IT" sz="1200">
                <a:latin typeface="Verdana" charset="0"/>
              </a:rPr>
              <a:t> che </a:t>
            </a:r>
            <a:r>
              <a:rPr lang="ja-JP" altLang="it-IT" sz="1200">
                <a:latin typeface="Arial"/>
              </a:rPr>
              <a:t>“</a:t>
            </a:r>
            <a:r>
              <a:rPr lang="it-IT" sz="1200">
                <a:latin typeface="Verdana" charset="0"/>
              </a:rPr>
              <a:t>addormenta</a:t>
            </a:r>
            <a:r>
              <a:rPr lang="ja-JP" altLang="it-IT" sz="1200">
                <a:latin typeface="Arial"/>
              </a:rPr>
              <a:t>”</a:t>
            </a:r>
            <a:r>
              <a:rPr lang="it-IT" sz="1200">
                <a:latin typeface="Verdana" charset="0"/>
              </a:rPr>
              <a:t> il </a:t>
            </a:r>
            <a:r>
              <a:rPr lang="it-IT" sz="1200" b="1">
                <a:latin typeface="Verdana" charset="0"/>
              </a:rPr>
              <a:t>thread corrente</a:t>
            </a:r>
            <a:r>
              <a:rPr lang="it-IT" sz="1200">
                <a:latin typeface="Verdana" charset="0"/>
              </a:rPr>
              <a:t> per i millisecondi specificati</a:t>
            </a:r>
          </a:p>
          <a:p>
            <a:pPr>
              <a:buFontTx/>
              <a:buNone/>
            </a:pPr>
            <a:r>
              <a:rPr lang="it-IT" sz="1200">
                <a:latin typeface="Verdana" charset="0"/>
              </a:rPr>
              <a:t>	Lo stato del thread passa da </a:t>
            </a:r>
            <a:r>
              <a:rPr lang="it-IT" sz="1200" b="1">
                <a:latin typeface="Verdana" charset="0"/>
              </a:rPr>
              <a:t>Runnable a Blocked</a:t>
            </a:r>
          </a:p>
          <a:p>
            <a:r>
              <a:rPr lang="it-IT" sz="1400" b="1">
                <a:latin typeface="Verdana" charset="0"/>
              </a:rPr>
              <a:t>yield</a:t>
            </a:r>
            <a:r>
              <a:rPr lang="it-IT" sz="1400">
                <a:latin typeface="Verdana" charset="0"/>
              </a:rPr>
              <a:t>()</a:t>
            </a:r>
          </a:p>
          <a:p>
            <a:pPr>
              <a:buFontTx/>
              <a:buNone/>
            </a:pPr>
            <a:r>
              <a:rPr lang="it-IT" sz="1200">
                <a:latin typeface="Verdana" charset="0"/>
              </a:rPr>
              <a:t>	metodo </a:t>
            </a:r>
            <a:r>
              <a:rPr lang="it-IT" sz="1200" b="1">
                <a:latin typeface="Verdana" charset="0"/>
              </a:rPr>
              <a:t>statico</a:t>
            </a:r>
            <a:r>
              <a:rPr lang="it-IT" sz="1200">
                <a:latin typeface="Verdana" charset="0"/>
              </a:rPr>
              <a:t> che costringe il </a:t>
            </a:r>
            <a:r>
              <a:rPr lang="it-IT" sz="1200" b="1">
                <a:latin typeface="Verdana" charset="0"/>
              </a:rPr>
              <a:t>thread corrente</a:t>
            </a:r>
            <a:r>
              <a:rPr lang="it-IT" sz="1200">
                <a:latin typeface="Verdana" charset="0"/>
              </a:rPr>
              <a:t> a cedere il controllo ad altri thread con la stessa priorità.  Lo stato del thread resta </a:t>
            </a:r>
            <a:r>
              <a:rPr lang="it-IT" sz="1200" b="1">
                <a:latin typeface="Verdana" charset="0"/>
              </a:rPr>
              <a:t>Runnable</a:t>
            </a:r>
            <a:r>
              <a:rPr lang="it-IT" sz="1200">
                <a:latin typeface="Verdana" charset="0"/>
              </a:rPr>
              <a:t>, ma ovviamente </a:t>
            </a:r>
            <a:r>
              <a:rPr lang="it-IT" sz="1200" b="1">
                <a:latin typeface="Verdana" charset="0"/>
              </a:rPr>
              <a:t>non più Running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C251E-334E-734B-9F56-62118715AC15}" type="slidenum">
              <a:rPr lang="it-IT"/>
              <a:pPr/>
              <a:t>16</a:t>
            </a:fld>
            <a:endParaRPr lang="it-IT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1260475" y="1412875"/>
            <a:ext cx="7056438" cy="1150938"/>
          </a:xfrm>
          <a:prstGeom prst="rect">
            <a:avLst/>
          </a:prstGeom>
          <a:solidFill>
            <a:srgbClr val="BBE0E3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1260475" y="4940300"/>
            <a:ext cx="7056438" cy="864964"/>
          </a:xfrm>
          <a:prstGeom prst="rect">
            <a:avLst/>
          </a:prstGeom>
          <a:solidFill>
            <a:srgbClr val="FCCD56">
              <a:alpha val="7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1260475" y="3644900"/>
            <a:ext cx="7056438" cy="1295400"/>
          </a:xfrm>
          <a:prstGeom prst="rect">
            <a:avLst/>
          </a:prstGeom>
          <a:solidFill>
            <a:srgbClr val="E4FCA2">
              <a:alpha val="7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260475" y="2563813"/>
            <a:ext cx="7056438" cy="1081087"/>
          </a:xfrm>
          <a:prstGeom prst="rect">
            <a:avLst/>
          </a:prstGeom>
          <a:solidFill>
            <a:srgbClr val="FCA2FC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Problemi di sincronizzazione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>
                <a:latin typeface="Calibri corpo"/>
              </a:rPr>
              <a:t>Un </a:t>
            </a:r>
            <a:r>
              <a:rPr lang="it-IT" sz="2000" dirty="0">
                <a:solidFill>
                  <a:srgbClr val="CC3399"/>
                </a:solidFill>
                <a:latin typeface="Calibri corpo"/>
              </a:rPr>
              <a:t>genitore</a:t>
            </a:r>
            <a:r>
              <a:rPr lang="it-IT" sz="2000" dirty="0">
                <a:latin typeface="Calibri corpo"/>
              </a:rPr>
              <a:t> regala la paghetta al figlio ogni mese.</a:t>
            </a:r>
          </a:p>
          <a:p>
            <a:r>
              <a:rPr lang="it-IT" sz="2000" dirty="0">
                <a:latin typeface="Calibri corpo"/>
              </a:rPr>
              <a:t>Il valore della paghetta è casuale.</a:t>
            </a:r>
          </a:p>
          <a:p>
            <a:r>
              <a:rPr lang="it-IT" sz="2000" dirty="0">
                <a:latin typeface="Calibri corpo"/>
              </a:rPr>
              <a:t>Il </a:t>
            </a:r>
            <a:r>
              <a:rPr lang="it-IT" sz="2000" dirty="0">
                <a:solidFill>
                  <a:srgbClr val="CC3399"/>
                </a:solidFill>
                <a:latin typeface="Calibri corpo"/>
              </a:rPr>
              <a:t>genitore</a:t>
            </a:r>
            <a:r>
              <a:rPr lang="it-IT" sz="2000" dirty="0">
                <a:latin typeface="Calibri corpo"/>
              </a:rPr>
              <a:t> ripone i soldi in un cassetto </a:t>
            </a:r>
          </a:p>
          <a:p>
            <a:r>
              <a:rPr lang="it-IT" sz="2000" dirty="0">
                <a:latin typeface="Calibri corpo"/>
              </a:rPr>
              <a:t>Il </a:t>
            </a:r>
            <a:r>
              <a:rPr lang="it-IT" sz="2000" dirty="0">
                <a:solidFill>
                  <a:srgbClr val="3399FF"/>
                </a:solidFill>
                <a:latin typeface="Calibri corpo"/>
              </a:rPr>
              <a:t>figlio</a:t>
            </a:r>
            <a:r>
              <a:rPr lang="it-IT" sz="2000" dirty="0">
                <a:latin typeface="Calibri corpo"/>
              </a:rPr>
              <a:t> li prende dal medesimo cassetto.</a:t>
            </a:r>
          </a:p>
          <a:p>
            <a:endParaRPr lang="it-IT" sz="2000" dirty="0">
              <a:latin typeface="Calibri corpo"/>
            </a:endParaRPr>
          </a:p>
          <a:p>
            <a:r>
              <a:rPr lang="it-IT" sz="2000" dirty="0">
                <a:latin typeface="Calibri corpo"/>
              </a:rPr>
              <a:t>Regole:</a:t>
            </a:r>
          </a:p>
          <a:p>
            <a:pPr lvl="1"/>
            <a:r>
              <a:rPr lang="it-IT" sz="2000" dirty="0">
                <a:latin typeface="Calibri corpo"/>
              </a:rPr>
              <a:t>il </a:t>
            </a:r>
            <a:r>
              <a:rPr lang="it-IT" sz="2000" dirty="0">
                <a:solidFill>
                  <a:srgbClr val="CC3399"/>
                </a:solidFill>
                <a:latin typeface="Calibri corpo"/>
              </a:rPr>
              <a:t>genitore</a:t>
            </a:r>
            <a:r>
              <a:rPr lang="it-IT" sz="2000" dirty="0">
                <a:latin typeface="Calibri corpo"/>
              </a:rPr>
              <a:t> non aggiunge soldi se il figlio non ha ritirato i precedenti</a:t>
            </a:r>
          </a:p>
          <a:p>
            <a:pPr lvl="1"/>
            <a:r>
              <a:rPr lang="it-IT" sz="2000" dirty="0">
                <a:latin typeface="Calibri corpo"/>
              </a:rPr>
              <a:t>il </a:t>
            </a:r>
            <a:r>
              <a:rPr lang="it-IT" sz="2000" dirty="0">
                <a:solidFill>
                  <a:srgbClr val="3399FF"/>
                </a:solidFill>
                <a:latin typeface="Calibri corpo"/>
              </a:rPr>
              <a:t>figlio</a:t>
            </a:r>
            <a:r>
              <a:rPr lang="it-IT" sz="2000" dirty="0">
                <a:latin typeface="Calibri corpo"/>
              </a:rPr>
              <a:t> non può prelevare più di una mensilità per volta.</a:t>
            </a:r>
          </a:p>
          <a:p>
            <a:pPr lvl="1"/>
            <a:endParaRPr lang="it-IT" sz="2000" dirty="0">
              <a:latin typeface="Calibri corpo"/>
            </a:endParaRPr>
          </a:p>
          <a:p>
            <a:pPr lvl="1">
              <a:buFontTx/>
              <a:buNone/>
            </a:pPr>
            <a:endParaRPr lang="it-IT" sz="2000" dirty="0">
              <a:latin typeface="Calibri corpo"/>
            </a:endParaRPr>
          </a:p>
          <a:p>
            <a:r>
              <a:rPr lang="it-IT" sz="2000" dirty="0">
                <a:latin typeface="Calibri corpo"/>
              </a:rPr>
              <a:t>Gestire i problemi di sincronizzazione relativi </a:t>
            </a:r>
            <a:r>
              <a:rPr lang="it-IT" sz="2000" dirty="0" err="1">
                <a:latin typeface="Calibri corpo"/>
              </a:rPr>
              <a:t>all</a:t>
            </a:r>
            <a:r>
              <a:rPr lang="ja-JP" altLang="it-IT" sz="2000" dirty="0">
                <a:latin typeface="Calibri corpo"/>
              </a:rPr>
              <a:t>’</a:t>
            </a:r>
            <a:r>
              <a:rPr lang="it-IT" sz="2000" dirty="0">
                <a:latin typeface="Calibri corpo"/>
              </a:rPr>
              <a:t>avvicendarsi di genitori e figli </a:t>
            </a:r>
            <a:r>
              <a:rPr lang="it-IT" sz="2000" dirty="0" err="1">
                <a:latin typeface="Calibri corpo"/>
              </a:rPr>
              <a:t>nell</a:t>
            </a:r>
            <a:r>
              <a:rPr lang="ja-JP" altLang="it-IT" sz="2000" dirty="0">
                <a:latin typeface="Calibri corpo"/>
              </a:rPr>
              <a:t>’</a:t>
            </a:r>
            <a:r>
              <a:rPr lang="it-IT" sz="2000" dirty="0">
                <a:latin typeface="Calibri corpo"/>
              </a:rPr>
              <a:t>utilizzo del cassetto .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65C9-53E7-824A-907C-DCDEDB70C402}" type="slidenum">
              <a:rPr lang="it-IT"/>
              <a:pPr/>
              <a:t>17</a:t>
            </a:fld>
            <a:endParaRPr lang="it-IT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860032" y="0"/>
            <a:ext cx="3544585" cy="1275259"/>
          </a:xfrm>
        </p:spPr>
        <p:txBody>
          <a:bodyPr>
            <a:normAutofit/>
          </a:bodyPr>
          <a:lstStyle/>
          <a:p>
            <a:r>
              <a:rPr lang="it-IT" sz="3200" dirty="0"/>
              <a:t>Task e Multitasking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124745"/>
            <a:ext cx="8458200" cy="453650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it-IT" sz="2000" dirty="0">
                <a:latin typeface="Calibri corpo"/>
                <a:cs typeface="Times New Roman" charset="0"/>
              </a:rPr>
              <a:t>Un </a:t>
            </a:r>
            <a:r>
              <a:rPr lang="it-IT" sz="2000" b="1" dirty="0">
                <a:solidFill>
                  <a:schemeClr val="accent2"/>
                </a:solidFill>
                <a:latin typeface="Calibri corpo"/>
                <a:cs typeface="Times New Roman" charset="0"/>
              </a:rPr>
              <a:t>processo</a:t>
            </a:r>
            <a:r>
              <a:rPr lang="it-IT" sz="2000" dirty="0">
                <a:latin typeface="Calibri corpo"/>
                <a:cs typeface="Times New Roman" charset="0"/>
              </a:rPr>
              <a:t> e</a:t>
            </a:r>
            <a:r>
              <a:rPr lang="ja-JP" altLang="it-IT" sz="2000" dirty="0">
                <a:latin typeface="Calibri corpo"/>
                <a:cs typeface="Times New Roman" charset="0"/>
              </a:rPr>
              <a:t>’</a:t>
            </a:r>
            <a:r>
              <a:rPr lang="it-IT" sz="2000" dirty="0">
                <a:latin typeface="Calibri corpo"/>
                <a:cs typeface="Times New Roman" charset="0"/>
              </a:rPr>
              <a:t> un </a:t>
            </a:r>
            <a:r>
              <a:rPr lang="it-IT" sz="2000" dirty="0">
                <a:latin typeface="Calibri corpo"/>
              </a:rPr>
              <a:t>programma</a:t>
            </a:r>
            <a:r>
              <a:rPr lang="it-IT" sz="2000" dirty="0">
                <a:latin typeface="Calibri corpo"/>
                <a:cs typeface="Times New Roman" charset="0"/>
              </a:rPr>
              <a:t> in esecuzione o una parte di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sz="2000" dirty="0">
                <a:latin typeface="Calibri corpo"/>
                <a:cs typeface="Times New Roman" charset="0"/>
              </a:rPr>
              <a:t>esso. </a:t>
            </a:r>
            <a:r>
              <a:rPr lang="it-IT" sz="2000" i="1" dirty="0">
                <a:solidFill>
                  <a:srgbClr val="000000"/>
                </a:solidFill>
                <a:latin typeface="Calibri corpo"/>
                <a:cs typeface="Times New Roman" charset="0"/>
              </a:rPr>
              <a:t>(Si serve delle risorse allocate per il programma)</a:t>
            </a:r>
          </a:p>
          <a:p>
            <a:pPr>
              <a:lnSpc>
                <a:spcPct val="90000"/>
              </a:lnSpc>
              <a:buFontTx/>
              <a:buNone/>
            </a:pPr>
            <a:endParaRPr lang="it-IT" sz="2000" dirty="0">
              <a:latin typeface="Calibri corpo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it-IT" sz="2000" dirty="0">
                <a:latin typeface="Calibri corpo"/>
              </a:rPr>
              <a:t>Il </a:t>
            </a:r>
            <a:r>
              <a:rPr lang="it-IT" sz="2000" b="1" dirty="0">
                <a:solidFill>
                  <a:schemeClr val="accent2"/>
                </a:solidFill>
                <a:latin typeface="Calibri corpo"/>
              </a:rPr>
              <a:t>multitasking</a:t>
            </a:r>
            <a:r>
              <a:rPr lang="it-IT" sz="2000" dirty="0">
                <a:latin typeface="Calibri corpo"/>
              </a:rPr>
              <a:t> è la possibilità del sistema operativo di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sz="2000" dirty="0">
                <a:latin typeface="Calibri corpo"/>
              </a:rPr>
              <a:t>eseguire </a:t>
            </a:r>
            <a:r>
              <a:rPr lang="it-IT" sz="2000" b="1" dirty="0">
                <a:solidFill>
                  <a:schemeClr val="accent2"/>
                </a:solidFill>
                <a:latin typeface="Calibri corpo"/>
              </a:rPr>
              <a:t>più processi</a:t>
            </a:r>
            <a:r>
              <a:rPr lang="it-IT" sz="2000" dirty="0">
                <a:latin typeface="Calibri corpo"/>
              </a:rPr>
              <a:t> </a:t>
            </a:r>
            <a:r>
              <a:rPr lang="it-IT" sz="2000" i="1" dirty="0">
                <a:latin typeface="Calibri corpo"/>
              </a:rPr>
              <a:t>contemporaneamente</a:t>
            </a:r>
            <a:endParaRPr lang="it-IT" sz="2000" dirty="0">
              <a:latin typeface="Calibri corpo"/>
            </a:endParaRPr>
          </a:p>
          <a:p>
            <a:pPr>
              <a:lnSpc>
                <a:spcPct val="80000"/>
              </a:lnSpc>
            </a:pPr>
            <a:endParaRPr lang="it-IT" sz="2000" dirty="0">
              <a:latin typeface="Calibri corpo"/>
            </a:endParaRPr>
          </a:p>
          <a:p>
            <a:pPr>
              <a:lnSpc>
                <a:spcPct val="80000"/>
              </a:lnSpc>
            </a:pPr>
            <a:r>
              <a:rPr lang="it-IT" sz="2000" b="1" dirty="0">
                <a:latin typeface="Calibri corpo"/>
              </a:rPr>
              <a:t>Tipi di Multitasking:</a:t>
            </a:r>
            <a:r>
              <a:rPr lang="it-IT" sz="2000" dirty="0">
                <a:latin typeface="Calibri corpo"/>
              </a:rPr>
              <a:t>  </a:t>
            </a:r>
          </a:p>
          <a:p>
            <a:pPr lvl="1">
              <a:lnSpc>
                <a:spcPct val="80000"/>
              </a:lnSpc>
            </a:pPr>
            <a:r>
              <a:rPr lang="it-IT" sz="2000" b="1" dirty="0">
                <a:solidFill>
                  <a:srgbClr val="CC0000"/>
                </a:solidFill>
                <a:latin typeface="Calibri corpo"/>
              </a:rPr>
              <a:t>Cooperativo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it-IT" sz="2000" dirty="0">
                <a:latin typeface="Calibri corpo"/>
              </a:rPr>
              <a:t>	il controllo del processore è affidato ai processi stessi</a:t>
            </a:r>
          </a:p>
          <a:p>
            <a:pPr lvl="1">
              <a:lnSpc>
                <a:spcPct val="80000"/>
              </a:lnSpc>
            </a:pPr>
            <a:r>
              <a:rPr lang="it-IT" sz="2000" b="1" dirty="0">
                <a:solidFill>
                  <a:srgbClr val="CC0000"/>
                </a:solidFill>
                <a:latin typeface="Calibri corpo"/>
              </a:rPr>
              <a:t>Time-</a:t>
            </a:r>
            <a:r>
              <a:rPr lang="it-IT" sz="2000" b="1" dirty="0" err="1">
                <a:solidFill>
                  <a:srgbClr val="CC0000"/>
                </a:solidFill>
                <a:latin typeface="Calibri corpo"/>
              </a:rPr>
              <a:t>slicing</a:t>
            </a:r>
            <a:endParaRPr lang="it-IT" sz="2000" b="1" dirty="0">
              <a:solidFill>
                <a:srgbClr val="CC0000"/>
              </a:solidFill>
              <a:latin typeface="Calibri corpo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it-IT" sz="2000" dirty="0">
                <a:latin typeface="Calibri corpo"/>
              </a:rPr>
              <a:t>	il sistema operativo assegna tempi di utilizzo del processore ai vari processi (processo </a:t>
            </a:r>
            <a:r>
              <a:rPr lang="it-IT" sz="2000" b="1" i="1" dirty="0" err="1">
                <a:latin typeface="Calibri corpo"/>
              </a:rPr>
              <a:t>scheduler</a:t>
            </a:r>
            <a:r>
              <a:rPr lang="it-IT" sz="2000" dirty="0">
                <a:latin typeface="Calibri corpo"/>
              </a:rPr>
              <a:t> gestisce i processi</a:t>
            </a:r>
            <a:r>
              <a:rPr lang="it-IT" sz="2000" dirty="0" smtClean="0">
                <a:latin typeface="Calibri corpo"/>
              </a:rPr>
              <a:t>)</a:t>
            </a:r>
            <a:endParaRPr lang="it-IT" sz="2000" dirty="0">
              <a:latin typeface="Calibri corpo"/>
            </a:endParaRPr>
          </a:p>
          <a:p>
            <a:pPr>
              <a:lnSpc>
                <a:spcPct val="80000"/>
              </a:lnSpc>
            </a:pPr>
            <a:r>
              <a:rPr lang="it-IT" sz="2000" b="1" dirty="0">
                <a:latin typeface="Calibri corpo"/>
              </a:rPr>
              <a:t>Caratteristiche</a:t>
            </a:r>
            <a:r>
              <a:rPr lang="it-IT" sz="2000" dirty="0">
                <a:latin typeface="Calibri corpo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it-IT" sz="2000" dirty="0">
                <a:latin typeface="Calibri corpo"/>
              </a:rPr>
              <a:t>ogni processo ha un </a:t>
            </a:r>
            <a:r>
              <a:rPr lang="it-IT" sz="2000" b="1" dirty="0">
                <a:solidFill>
                  <a:srgbClr val="0066FF"/>
                </a:solidFill>
                <a:latin typeface="Calibri corpo"/>
              </a:rPr>
              <a:t>proprio spazio indirizzato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it-IT" sz="2000" dirty="0">
                <a:latin typeface="Calibri corpo"/>
              </a:rPr>
              <a:t>	(esiste maggiore protezione)</a:t>
            </a:r>
          </a:p>
          <a:p>
            <a:pPr lvl="1">
              <a:lnSpc>
                <a:spcPct val="80000"/>
              </a:lnSpc>
            </a:pPr>
            <a:r>
              <a:rPr lang="it-IT" sz="2000" dirty="0" smtClean="0">
                <a:latin typeface="Calibri corpo"/>
              </a:rPr>
              <a:t>la </a:t>
            </a:r>
            <a:r>
              <a:rPr lang="it-IT" sz="2000" dirty="0">
                <a:latin typeface="Calibri corpo"/>
              </a:rPr>
              <a:t>comunicazione è effettuata con </a:t>
            </a:r>
            <a:r>
              <a:rPr lang="it-IT" sz="2000" b="1" dirty="0">
                <a:solidFill>
                  <a:srgbClr val="0066FF"/>
                </a:solidFill>
                <a:latin typeface="Calibri corpo"/>
              </a:rPr>
              <a:t>funzioni a basso livello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it-IT" sz="2000" dirty="0">
                <a:latin typeface="Calibri corpo"/>
              </a:rPr>
              <a:t>	l</a:t>
            </a:r>
            <a:r>
              <a:rPr lang="ja-JP" altLang="it-IT" sz="2000" dirty="0">
                <a:latin typeface="Calibri corpo"/>
              </a:rPr>
              <a:t>’</a:t>
            </a:r>
            <a:r>
              <a:rPr lang="it-IT" sz="2000" dirty="0">
                <a:latin typeface="Calibri corpo"/>
              </a:rPr>
              <a:t>interazione è complessa </a:t>
            </a:r>
            <a:r>
              <a:rPr lang="it-IT" sz="2000" i="1" dirty="0">
                <a:latin typeface="Calibri corpo"/>
              </a:rPr>
              <a:t>(e talvolta inefficiente)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22690-A849-D749-8183-6B5CFCB9C353}" type="slidenum">
              <a:rPr lang="it-IT"/>
              <a:pPr/>
              <a:t>2</a:t>
            </a:fld>
            <a:endParaRPr lang="it-IT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dirty="0" err="1"/>
              <a:t>Thread</a:t>
            </a:r>
            <a:endParaRPr lang="it-IT" sz="3200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57338"/>
            <a:ext cx="8278813" cy="5040312"/>
          </a:xfrm>
          <a:noFill/>
          <a:ln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it-IT" sz="2000" dirty="0">
                <a:latin typeface="Calibri corpo"/>
                <a:cs typeface="Times New Roman" charset="0"/>
              </a:rPr>
              <a:t>Un </a:t>
            </a:r>
            <a:r>
              <a:rPr lang="it-IT" sz="2000" b="1" dirty="0" err="1">
                <a:solidFill>
                  <a:schemeClr val="accent2"/>
                </a:solidFill>
                <a:latin typeface="Calibri corpo"/>
                <a:cs typeface="Times New Roman" charset="0"/>
              </a:rPr>
              <a:t>thread</a:t>
            </a:r>
            <a:r>
              <a:rPr lang="it-IT" sz="2000" dirty="0">
                <a:latin typeface="Calibri corpo"/>
                <a:cs typeface="Times New Roman" charset="0"/>
              </a:rPr>
              <a:t> è un flusso di esecuzione </a:t>
            </a:r>
            <a:r>
              <a:rPr lang="it-IT" sz="2000" dirty="0" err="1">
                <a:latin typeface="Calibri corpo"/>
                <a:cs typeface="Times New Roman" charset="0"/>
              </a:rPr>
              <a:t>all</a:t>
            </a:r>
            <a:r>
              <a:rPr lang="ja-JP" altLang="it-IT" sz="2000" dirty="0">
                <a:latin typeface="Calibri corpo"/>
                <a:cs typeface="Times New Roman" charset="0"/>
              </a:rPr>
              <a:t>’</a:t>
            </a:r>
            <a:r>
              <a:rPr lang="it-IT" sz="2000" dirty="0">
                <a:latin typeface="Calibri corpo"/>
                <a:cs typeface="Times New Roman" charset="0"/>
              </a:rPr>
              <a:t>interno di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sz="2000" dirty="0">
                <a:latin typeface="Calibri corpo"/>
                <a:cs typeface="Times New Roman" charset="0"/>
              </a:rPr>
              <a:t>un processo.</a:t>
            </a:r>
          </a:p>
          <a:p>
            <a:pPr>
              <a:spcBef>
                <a:spcPct val="0"/>
              </a:spcBef>
            </a:pPr>
            <a:endParaRPr lang="it-IT" sz="2000" dirty="0">
              <a:latin typeface="Calibri corpo"/>
              <a:cs typeface="Times New Roman" charset="0"/>
            </a:endParaRPr>
          </a:p>
          <a:p>
            <a:pPr>
              <a:spcBef>
                <a:spcPct val="0"/>
              </a:spcBef>
            </a:pPr>
            <a:r>
              <a:rPr lang="it-IT" sz="2000" dirty="0">
                <a:latin typeface="Calibri corpo"/>
                <a:cs typeface="Times New Roman" charset="0"/>
              </a:rPr>
              <a:t>Può essere dunque un processo o una parte di esso.</a:t>
            </a:r>
          </a:p>
          <a:p>
            <a:r>
              <a:rPr lang="it-IT" sz="2000" dirty="0">
                <a:latin typeface="Calibri corpo"/>
              </a:rPr>
              <a:t>Un processo si può quindi vedere come un insieme di flussi: ciascuno di essi è un </a:t>
            </a:r>
            <a:r>
              <a:rPr lang="it-IT" sz="2000" b="1" i="1" dirty="0" err="1">
                <a:solidFill>
                  <a:schemeClr val="accent2"/>
                </a:solidFill>
                <a:latin typeface="Calibri corpo"/>
              </a:rPr>
              <a:t>Thread</a:t>
            </a:r>
            <a:r>
              <a:rPr lang="it-IT" sz="2000" b="1" i="1" dirty="0">
                <a:solidFill>
                  <a:schemeClr val="accent2"/>
                </a:solidFill>
                <a:latin typeface="Calibri corpo"/>
              </a:rPr>
              <a:t>.</a:t>
            </a:r>
          </a:p>
          <a:p>
            <a:pPr>
              <a:buFontTx/>
              <a:buNone/>
            </a:pPr>
            <a:endParaRPr lang="it-IT" sz="2000" b="1" i="1" dirty="0">
              <a:solidFill>
                <a:schemeClr val="accent2"/>
              </a:solidFill>
              <a:latin typeface="Calibri corpo"/>
            </a:endParaRPr>
          </a:p>
          <a:p>
            <a:r>
              <a:rPr lang="it-IT" sz="2000" dirty="0">
                <a:latin typeface="Calibri corpo"/>
              </a:rPr>
              <a:t>Ogni processo ha almeno un </a:t>
            </a:r>
            <a:r>
              <a:rPr lang="it-IT" sz="2000" dirty="0" err="1">
                <a:latin typeface="Calibri corpo"/>
              </a:rPr>
              <a:t>thread</a:t>
            </a:r>
            <a:r>
              <a:rPr lang="it-IT" sz="2000" dirty="0">
                <a:latin typeface="Calibri corpo"/>
              </a:rPr>
              <a:t> </a:t>
            </a:r>
            <a:r>
              <a:rPr lang="it-IT" sz="2000" b="1" dirty="0">
                <a:latin typeface="Calibri corpo"/>
              </a:rPr>
              <a:t>principale</a:t>
            </a:r>
            <a:r>
              <a:rPr lang="it-IT" sz="2000" dirty="0">
                <a:latin typeface="Calibri corpo"/>
              </a:rPr>
              <a:t>, che può dare origine a quelli </a:t>
            </a:r>
            <a:r>
              <a:rPr lang="it-IT" sz="2000" b="1" dirty="0">
                <a:latin typeface="Calibri corpo"/>
              </a:rPr>
              <a:t>secondari</a:t>
            </a:r>
          </a:p>
          <a:p>
            <a:r>
              <a:rPr lang="it-IT" sz="2000" dirty="0">
                <a:latin typeface="Calibri corpo"/>
              </a:rPr>
              <a:t>Ogni </a:t>
            </a:r>
            <a:r>
              <a:rPr lang="it-IT" sz="2000" dirty="0" err="1">
                <a:latin typeface="Calibri corpo"/>
              </a:rPr>
              <a:t>thread</a:t>
            </a:r>
            <a:r>
              <a:rPr lang="it-IT" sz="2000" dirty="0">
                <a:latin typeface="Calibri corpo"/>
              </a:rPr>
              <a:t> ha un </a:t>
            </a:r>
            <a:r>
              <a:rPr lang="it-IT" sz="2000" b="1" dirty="0">
                <a:latin typeface="Calibri corpo"/>
              </a:rPr>
              <a:t>ordine di priorità</a:t>
            </a:r>
            <a:r>
              <a:rPr lang="it-IT" sz="2000" dirty="0">
                <a:latin typeface="Calibri corpo"/>
              </a:rPr>
              <a:t> rispetto agli altri (da 1 a 10)</a:t>
            </a:r>
          </a:p>
          <a:p>
            <a:pPr>
              <a:buFontTx/>
              <a:buNone/>
            </a:pPr>
            <a:endParaRPr lang="it-IT" sz="2000" dirty="0">
              <a:latin typeface="Calibri corpo"/>
            </a:endParaRPr>
          </a:p>
          <a:p>
            <a:pPr>
              <a:buFontTx/>
              <a:buNone/>
            </a:pPr>
            <a:endParaRPr lang="it-IT" sz="2000" dirty="0">
              <a:latin typeface="Calibri corpo"/>
              <a:cs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863C1-07B3-C849-AE4D-22E43B7C12A4}" type="slidenum">
              <a:rPr lang="it-IT"/>
              <a:pPr/>
              <a:t>3</a:t>
            </a:fld>
            <a:endParaRPr lang="it-IT"/>
          </a:p>
        </p:txBody>
      </p:sp>
      <p:pic>
        <p:nvPicPr>
          <p:cNvPr id="25608" name="Picture 8" descr="multithr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817516"/>
            <a:ext cx="4464050" cy="1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dirty="0"/>
              <a:t>Multithreading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645553" y="1353157"/>
            <a:ext cx="7886700" cy="4351338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it-IT" sz="2000" dirty="0">
                <a:latin typeface="Calibri corpo"/>
                <a:cs typeface="Times New Roman" charset="0"/>
              </a:rPr>
              <a:t>Il </a:t>
            </a:r>
            <a:r>
              <a:rPr lang="it-IT" sz="2000" b="1" dirty="0">
                <a:solidFill>
                  <a:schemeClr val="accent2"/>
                </a:solidFill>
                <a:latin typeface="Calibri corpo"/>
                <a:cs typeface="Times New Roman" charset="0"/>
              </a:rPr>
              <a:t>multithreading</a:t>
            </a:r>
            <a:r>
              <a:rPr lang="it-IT" sz="2000" dirty="0">
                <a:latin typeface="Calibri corpo"/>
                <a:cs typeface="Times New Roman" charset="0"/>
              </a:rPr>
              <a:t> rappresenta la possibilità di eseguire </a:t>
            </a:r>
            <a:r>
              <a:rPr lang="it-IT" sz="2000" dirty="0">
                <a:solidFill>
                  <a:schemeClr val="accent2"/>
                </a:solidFill>
                <a:latin typeface="Calibri corpo"/>
                <a:cs typeface="Times New Roman" charset="0"/>
              </a:rPr>
              <a:t>parti</a:t>
            </a:r>
          </a:p>
          <a:p>
            <a:pPr>
              <a:buFontTx/>
              <a:buNone/>
            </a:pPr>
            <a:r>
              <a:rPr lang="it-IT" sz="2000" dirty="0">
                <a:solidFill>
                  <a:schemeClr val="accent2"/>
                </a:solidFill>
                <a:latin typeface="Calibri corpo"/>
                <a:cs typeface="Times New Roman" charset="0"/>
              </a:rPr>
              <a:t>diverse </a:t>
            </a:r>
            <a:r>
              <a:rPr lang="it-IT" sz="2000" dirty="0">
                <a:latin typeface="Calibri corpo"/>
                <a:cs typeface="Times New Roman" charset="0"/>
              </a:rPr>
              <a:t>di uno</a:t>
            </a:r>
            <a:r>
              <a:rPr lang="it-IT" sz="2000" dirty="0">
                <a:solidFill>
                  <a:schemeClr val="accent2"/>
                </a:solidFill>
                <a:latin typeface="Calibri corpo"/>
                <a:cs typeface="Times New Roman" charset="0"/>
              </a:rPr>
              <a:t> stesso programma</a:t>
            </a:r>
            <a:r>
              <a:rPr lang="it-IT" sz="2000" dirty="0">
                <a:latin typeface="Calibri corpo"/>
                <a:cs typeface="Times New Roman" charset="0"/>
              </a:rPr>
              <a:t> parallelamente</a:t>
            </a:r>
          </a:p>
          <a:p>
            <a:pPr>
              <a:buFontTx/>
              <a:buNone/>
            </a:pPr>
            <a:endParaRPr lang="it-IT" sz="2000" dirty="0">
              <a:latin typeface="Calibri corpo"/>
            </a:endParaRPr>
          </a:p>
          <a:p>
            <a:r>
              <a:rPr lang="it-IT" sz="2000" dirty="0">
                <a:latin typeface="Calibri corpo"/>
              </a:rPr>
              <a:t>Caratteristiche:</a:t>
            </a:r>
          </a:p>
          <a:p>
            <a:pPr lvl="1"/>
            <a:r>
              <a:rPr lang="it-IT" sz="2000" dirty="0" err="1">
                <a:latin typeface="Calibri corpo"/>
              </a:rPr>
              <a:t>Thread</a:t>
            </a:r>
            <a:r>
              <a:rPr lang="it-IT" sz="2000" dirty="0">
                <a:latin typeface="Calibri corpo"/>
              </a:rPr>
              <a:t> diversi girano nello </a:t>
            </a:r>
            <a:r>
              <a:rPr lang="it-IT" sz="2000" b="1" dirty="0">
                <a:solidFill>
                  <a:srgbClr val="3399FF"/>
                </a:solidFill>
                <a:latin typeface="Calibri corpo"/>
              </a:rPr>
              <a:t>stesso spazio di memoria</a:t>
            </a:r>
          </a:p>
          <a:p>
            <a:pPr lvl="1"/>
            <a:r>
              <a:rPr lang="it-IT" sz="2000" dirty="0">
                <a:latin typeface="Calibri corpo"/>
              </a:rPr>
              <a:t>comunicazione efficiente (utilizzo </a:t>
            </a:r>
            <a:r>
              <a:rPr lang="it-IT" sz="2000" b="1" dirty="0">
                <a:solidFill>
                  <a:srgbClr val="3399FF"/>
                </a:solidFill>
                <a:latin typeface="Calibri corpo"/>
              </a:rPr>
              <a:t>memoria condivisa</a:t>
            </a:r>
            <a:r>
              <a:rPr lang="it-IT" sz="2000" dirty="0">
                <a:latin typeface="Calibri corpo"/>
              </a:rPr>
              <a:t>)</a:t>
            </a:r>
          </a:p>
          <a:p>
            <a:pPr lvl="1"/>
            <a:r>
              <a:rPr lang="it-IT" sz="2000" dirty="0">
                <a:latin typeface="Calibri corpo"/>
              </a:rPr>
              <a:t>problemi di </a:t>
            </a:r>
            <a:r>
              <a:rPr lang="it-IT" sz="2000" b="1" dirty="0">
                <a:solidFill>
                  <a:srgbClr val="CC0000"/>
                </a:solidFill>
                <a:latin typeface="Calibri corpo"/>
              </a:rPr>
              <a:t>sincronizzazione</a:t>
            </a:r>
            <a:r>
              <a:rPr lang="it-IT" sz="2000" dirty="0">
                <a:latin typeface="Calibri corpo"/>
              </a:rPr>
              <a:t> (accesso a oggetti condivisi)</a:t>
            </a:r>
          </a:p>
          <a:p>
            <a:pPr lvl="1"/>
            <a:endParaRPr lang="it-IT" sz="2000" dirty="0">
              <a:latin typeface="Calibri corpo"/>
            </a:endParaRPr>
          </a:p>
          <a:p>
            <a:pPr>
              <a:lnSpc>
                <a:spcPct val="80000"/>
              </a:lnSpc>
            </a:pPr>
            <a:r>
              <a:rPr lang="it-IT" sz="2000" b="1" dirty="0">
                <a:latin typeface="Calibri corpo"/>
              </a:rPr>
              <a:t>Tipi di Multithreading:</a:t>
            </a:r>
            <a:r>
              <a:rPr lang="it-IT" sz="2000" dirty="0">
                <a:latin typeface="Calibri corpo"/>
              </a:rPr>
              <a:t>  </a:t>
            </a:r>
          </a:p>
          <a:p>
            <a:pPr lvl="1">
              <a:lnSpc>
                <a:spcPct val="80000"/>
              </a:lnSpc>
            </a:pPr>
            <a:r>
              <a:rPr lang="it-IT" sz="2000" b="1" dirty="0">
                <a:solidFill>
                  <a:srgbClr val="CC0000"/>
                </a:solidFill>
                <a:latin typeface="Calibri corpo"/>
              </a:rPr>
              <a:t>Cooperativo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it-IT" sz="2000" dirty="0">
                <a:latin typeface="Calibri corpo"/>
              </a:rPr>
              <a:t>	ogni </a:t>
            </a:r>
            <a:r>
              <a:rPr lang="it-IT" sz="2000" dirty="0" err="1">
                <a:latin typeface="Calibri corpo"/>
              </a:rPr>
              <a:t>thread</a:t>
            </a:r>
            <a:r>
              <a:rPr lang="it-IT" sz="2000" dirty="0">
                <a:latin typeface="Calibri corpo"/>
              </a:rPr>
              <a:t> incapsula regole/criteri di accesso al processore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it-IT" sz="2000" dirty="0">
              <a:latin typeface="Calibri corpo"/>
            </a:endParaRPr>
          </a:p>
          <a:p>
            <a:pPr lvl="1">
              <a:lnSpc>
                <a:spcPct val="80000"/>
              </a:lnSpc>
            </a:pPr>
            <a:r>
              <a:rPr lang="it-IT" sz="2000" b="1" dirty="0">
                <a:solidFill>
                  <a:srgbClr val="CC0000"/>
                </a:solidFill>
                <a:latin typeface="Calibri corpo"/>
              </a:rPr>
              <a:t>Time-</a:t>
            </a:r>
            <a:r>
              <a:rPr lang="it-IT" sz="2000" b="1" dirty="0" err="1">
                <a:solidFill>
                  <a:srgbClr val="CC0000"/>
                </a:solidFill>
                <a:latin typeface="Calibri corpo"/>
              </a:rPr>
              <a:t>slicing</a:t>
            </a:r>
            <a:endParaRPr lang="it-IT" sz="2000" b="1" dirty="0">
              <a:solidFill>
                <a:srgbClr val="CC0000"/>
              </a:solidFill>
              <a:latin typeface="Calibri corpo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it-IT" sz="2000" dirty="0">
                <a:latin typeface="Calibri corpo"/>
              </a:rPr>
              <a:t>	</a:t>
            </a:r>
            <a:r>
              <a:rPr lang="it-IT" sz="2000" dirty="0" err="1">
                <a:latin typeface="Calibri corpo"/>
              </a:rPr>
              <a:t>scheduling</a:t>
            </a:r>
            <a:r>
              <a:rPr lang="it-IT" sz="2000" dirty="0">
                <a:latin typeface="Calibri corpo"/>
              </a:rPr>
              <a:t> dei </a:t>
            </a:r>
            <a:r>
              <a:rPr lang="it-IT" sz="2000" dirty="0" err="1">
                <a:latin typeface="Calibri corpo"/>
              </a:rPr>
              <a:t>thread</a:t>
            </a:r>
            <a:r>
              <a:rPr lang="it-IT" sz="2000" dirty="0">
                <a:latin typeface="Calibri corpo"/>
              </a:rPr>
              <a:t> è affidato al </a:t>
            </a:r>
            <a:r>
              <a:rPr lang="it-IT" sz="2000" dirty="0" err="1">
                <a:latin typeface="Calibri corpo"/>
              </a:rPr>
              <a:t>thread</a:t>
            </a:r>
            <a:r>
              <a:rPr lang="it-IT" sz="2000" dirty="0">
                <a:latin typeface="Calibri corpo"/>
              </a:rPr>
              <a:t> principale, che si appoggia al sistema operativo per assegnare tempi di utilizzo del processore 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04EC6-0074-D44D-B2C5-5053B6BB533F}" type="slidenum">
              <a:rPr lang="it-IT"/>
              <a:pPr/>
              <a:t>4</a:t>
            </a:fld>
            <a:endParaRPr lang="it-IT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260350"/>
            <a:ext cx="7643812" cy="1143000"/>
          </a:xfrm>
        </p:spPr>
        <p:txBody>
          <a:bodyPr>
            <a:normAutofit/>
          </a:bodyPr>
          <a:lstStyle/>
          <a:p>
            <a:r>
              <a:rPr lang="it-IT" sz="3200" dirty="0"/>
              <a:t>Il </a:t>
            </a:r>
            <a:r>
              <a:rPr lang="it-IT" sz="3200" dirty="0" err="1"/>
              <a:t>thread</a:t>
            </a:r>
            <a:r>
              <a:rPr lang="it-IT" sz="3200" dirty="0"/>
              <a:t> </a:t>
            </a:r>
            <a:r>
              <a:rPr lang="it-IT" sz="3200" dirty="0" err="1"/>
              <a:t>main</a:t>
            </a:r>
            <a:endParaRPr lang="it-IT" sz="32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231441" y="1386575"/>
            <a:ext cx="8459787" cy="496887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it-IT" sz="2000" dirty="0">
              <a:latin typeface="Calibri corpo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it-IT" sz="2000" dirty="0">
                <a:latin typeface="Calibri corpo"/>
              </a:rPr>
              <a:t>Il </a:t>
            </a:r>
            <a:r>
              <a:rPr lang="it-IT" sz="2000" dirty="0" err="1">
                <a:latin typeface="Calibri corpo"/>
              </a:rPr>
              <a:t>main</a:t>
            </a:r>
            <a:r>
              <a:rPr lang="it-IT" sz="2000" dirty="0">
                <a:latin typeface="Calibri corpo"/>
              </a:rPr>
              <a:t> è il </a:t>
            </a:r>
            <a:r>
              <a:rPr lang="it-IT" sz="2000" b="1" dirty="0" err="1">
                <a:solidFill>
                  <a:srgbClr val="0066FF"/>
                </a:solidFill>
                <a:latin typeface="Calibri corpo"/>
              </a:rPr>
              <a:t>thread</a:t>
            </a:r>
            <a:r>
              <a:rPr lang="it-IT" sz="2000" b="1" dirty="0">
                <a:solidFill>
                  <a:srgbClr val="0066FF"/>
                </a:solidFill>
                <a:latin typeface="Calibri corpo"/>
              </a:rPr>
              <a:t> principale</a:t>
            </a:r>
            <a:r>
              <a:rPr lang="it-IT" sz="2000" b="1" dirty="0">
                <a:latin typeface="Calibri corpo"/>
              </a:rPr>
              <a:t> 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it-IT" sz="2000" dirty="0">
                <a:latin typeface="Calibri corpo"/>
              </a:rPr>
              <a:t>e può lanciare altri </a:t>
            </a:r>
            <a:r>
              <a:rPr lang="it-IT" sz="2000" dirty="0" err="1">
                <a:latin typeface="Calibri corpo"/>
              </a:rPr>
              <a:t>thread</a:t>
            </a:r>
            <a:r>
              <a:rPr lang="it-IT" sz="2000" dirty="0">
                <a:latin typeface="Calibri corpo"/>
              </a:rPr>
              <a:t> secondari </a:t>
            </a:r>
          </a:p>
          <a:p>
            <a:pPr>
              <a:lnSpc>
                <a:spcPct val="110000"/>
              </a:lnSpc>
              <a:buFontTx/>
              <a:buNone/>
            </a:pPr>
            <a:endParaRPr lang="it-IT" sz="2000" dirty="0">
              <a:latin typeface="Calibri corpo"/>
            </a:endParaRPr>
          </a:p>
          <a:p>
            <a:pPr>
              <a:lnSpc>
                <a:spcPct val="110000"/>
              </a:lnSpc>
              <a:buFontTx/>
              <a:buChar char="-"/>
            </a:pPr>
            <a:r>
              <a:rPr lang="it-IT" sz="2000" dirty="0" smtClean="0">
                <a:latin typeface="Calibri corpo"/>
              </a:rPr>
              <a:t>I </a:t>
            </a:r>
            <a:r>
              <a:rPr lang="it-IT" sz="2000" dirty="0">
                <a:latin typeface="Calibri corpo"/>
              </a:rPr>
              <a:t>nuovi </a:t>
            </a:r>
            <a:r>
              <a:rPr lang="it-IT" sz="2000" dirty="0" err="1">
                <a:latin typeface="Calibri corpo"/>
              </a:rPr>
              <a:t>thread</a:t>
            </a:r>
            <a:r>
              <a:rPr lang="it-IT" sz="2000" dirty="0">
                <a:latin typeface="Calibri corpo"/>
              </a:rPr>
              <a:t> lavorano in </a:t>
            </a:r>
            <a:r>
              <a:rPr lang="it-IT" sz="2000" dirty="0" smtClean="0">
                <a:latin typeface="Calibri corpo"/>
              </a:rPr>
              <a:t>parallelo </a:t>
            </a:r>
            <a:r>
              <a:rPr lang="it-IT" sz="2000" dirty="0">
                <a:latin typeface="Calibri corpo"/>
              </a:rPr>
              <a:t>tra </a:t>
            </a:r>
            <a:endParaRPr lang="it-IT" sz="2000" dirty="0" smtClean="0">
              <a:latin typeface="Calibri corpo"/>
            </a:endParaRPr>
          </a:p>
          <a:p>
            <a:pPr>
              <a:lnSpc>
                <a:spcPct val="110000"/>
              </a:lnSpc>
              <a:buFontTx/>
              <a:buChar char="-"/>
            </a:pPr>
            <a:r>
              <a:rPr lang="it-IT" sz="2000" dirty="0" smtClean="0">
                <a:latin typeface="Calibri corpo"/>
              </a:rPr>
              <a:t>oro e rispetto al </a:t>
            </a:r>
            <a:r>
              <a:rPr lang="it-IT" sz="2000" dirty="0" err="1" smtClean="0">
                <a:latin typeface="Calibri corpo"/>
              </a:rPr>
              <a:t>main</a:t>
            </a:r>
            <a:r>
              <a:rPr lang="it-IT" sz="2000" dirty="0" smtClean="0">
                <a:latin typeface="Calibri corpo"/>
              </a:rPr>
              <a:t> stesso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it-IT" sz="2000" dirty="0" smtClean="0">
                <a:latin typeface="Calibri corpo"/>
              </a:rPr>
              <a:t> </a:t>
            </a:r>
            <a:r>
              <a:rPr lang="it-IT" sz="2000" dirty="0">
                <a:latin typeface="Calibri corpo"/>
              </a:rPr>
              <a:t>Ognuno completa il proprio </a:t>
            </a:r>
            <a:r>
              <a:rPr lang="it-IT" sz="2000" dirty="0" smtClean="0">
                <a:latin typeface="Calibri corpo"/>
              </a:rPr>
              <a:t>lavoro,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it-IT" sz="2000" dirty="0" smtClean="0">
                <a:latin typeface="Calibri corpo"/>
              </a:rPr>
              <a:t> </a:t>
            </a:r>
            <a:r>
              <a:rPr lang="it-IT" sz="2000" dirty="0">
                <a:latin typeface="Calibri corpo"/>
              </a:rPr>
              <a:t>indipendentemente </a:t>
            </a:r>
            <a:r>
              <a:rPr lang="it-IT" sz="2000" dirty="0" smtClean="0">
                <a:latin typeface="Calibri corpo"/>
              </a:rPr>
              <a:t>dagli altri</a:t>
            </a:r>
            <a:endParaRPr lang="it-IT" sz="2000" dirty="0">
              <a:latin typeface="Calibri corpo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it-IT" sz="2000" dirty="0">
              <a:latin typeface="Calibri corpo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it-IT" sz="2000" dirty="0">
                <a:latin typeface="Calibri corpo"/>
              </a:rPr>
              <a:t>	</a:t>
            </a:r>
          </a:p>
        </p:txBody>
      </p:sp>
      <p:sp>
        <p:nvSpPr>
          <p:cNvPr id="5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8B54F-C62F-0444-A30C-0E823AE9CBA0}" type="slidenum">
              <a:rPr lang="it-IT"/>
              <a:pPr/>
              <a:t>5</a:t>
            </a:fld>
            <a:endParaRPr lang="it-IT" dirty="0"/>
          </a:p>
        </p:txBody>
      </p:sp>
      <p:sp>
        <p:nvSpPr>
          <p:cNvPr id="5188" name="Rectangle 68"/>
          <p:cNvSpPr>
            <a:spLocks noChangeArrowheads="1"/>
          </p:cNvSpPr>
          <p:nvPr/>
        </p:nvSpPr>
        <p:spPr bwMode="auto">
          <a:xfrm>
            <a:off x="5457830" y="1060230"/>
            <a:ext cx="3671888" cy="172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135" name="Group 15"/>
          <p:cNvGrpSpPr>
            <a:grpSpLocks/>
          </p:cNvGrpSpPr>
          <p:nvPr/>
        </p:nvGrpSpPr>
        <p:grpSpPr bwMode="auto">
          <a:xfrm>
            <a:off x="5626718" y="1248463"/>
            <a:ext cx="3492500" cy="1520825"/>
            <a:chOff x="1104" y="2069"/>
            <a:chExt cx="3320" cy="1409"/>
          </a:xfrm>
        </p:grpSpPr>
        <p:sp>
          <p:nvSpPr>
            <p:cNvPr id="5124" name="Rectangle 4"/>
            <p:cNvSpPr>
              <a:spLocks noChangeArrowheads="1"/>
            </p:cNvSpPr>
            <p:nvPr/>
          </p:nvSpPr>
          <p:spPr bwMode="auto">
            <a:xfrm>
              <a:off x="2304" y="2069"/>
              <a:ext cx="86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it-IT" sz="1400" dirty="0" err="1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charset="0"/>
                </a:rPr>
                <a:t>main</a:t>
              </a:r>
              <a:endParaRPr lang="it-IT" sz="14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</a:endParaRPr>
            </a:p>
          </p:txBody>
        </p:sp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1104" y="2933"/>
              <a:ext cx="864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it-IT" sz="1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charset="0"/>
                </a:rPr>
                <a:t>A</a:t>
              </a:r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2304" y="2933"/>
              <a:ext cx="864" cy="288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it-IT" sz="1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charset="0"/>
                </a:rPr>
                <a:t>B</a:t>
              </a: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3560" y="2931"/>
              <a:ext cx="864" cy="2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it-IT" sz="1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charset="0"/>
                </a:rPr>
                <a:t>C</a:t>
              </a:r>
            </a:p>
          </p:txBody>
        </p:sp>
        <p:sp>
          <p:nvSpPr>
            <p:cNvPr id="5128" name="Line 8"/>
            <p:cNvSpPr>
              <a:spLocks noChangeShapeType="1"/>
            </p:cNvSpPr>
            <p:nvPr/>
          </p:nvSpPr>
          <p:spPr bwMode="auto">
            <a:xfrm flipH="1">
              <a:off x="1536" y="2357"/>
              <a:ext cx="120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9" name="Line 9"/>
            <p:cNvSpPr>
              <a:spLocks noChangeShapeType="1"/>
            </p:cNvSpPr>
            <p:nvPr/>
          </p:nvSpPr>
          <p:spPr bwMode="auto">
            <a:xfrm>
              <a:off x="2736" y="2357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" name="Line 10"/>
            <p:cNvSpPr>
              <a:spLocks noChangeShapeType="1"/>
            </p:cNvSpPr>
            <p:nvPr/>
          </p:nvSpPr>
          <p:spPr bwMode="auto">
            <a:xfrm>
              <a:off x="2736" y="2357"/>
              <a:ext cx="124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" name="Text Box 11"/>
            <p:cNvSpPr txBox="1">
              <a:spLocks noChangeArrowheads="1"/>
            </p:cNvSpPr>
            <p:nvPr/>
          </p:nvSpPr>
          <p:spPr bwMode="auto">
            <a:xfrm>
              <a:off x="2400" y="3250"/>
              <a:ext cx="65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it-IT" sz="1000" b="0">
                  <a:latin typeface="Tahoma" charset="0"/>
                </a:rPr>
                <a:t>Thread</a:t>
              </a:r>
            </a:p>
          </p:txBody>
        </p:sp>
        <p:sp>
          <p:nvSpPr>
            <p:cNvPr id="5133" name="Text Box 13"/>
            <p:cNvSpPr txBox="1">
              <a:spLocks noChangeArrowheads="1"/>
            </p:cNvSpPr>
            <p:nvPr/>
          </p:nvSpPr>
          <p:spPr bwMode="auto">
            <a:xfrm>
              <a:off x="3629" y="3250"/>
              <a:ext cx="65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it-IT" sz="1000" b="0">
                  <a:latin typeface="Tahoma" charset="0"/>
                </a:rPr>
                <a:t>Thread</a:t>
              </a:r>
            </a:p>
          </p:txBody>
        </p:sp>
        <p:sp>
          <p:nvSpPr>
            <p:cNvPr id="5134" name="Text Box 14"/>
            <p:cNvSpPr txBox="1">
              <a:spLocks noChangeArrowheads="1"/>
            </p:cNvSpPr>
            <p:nvPr/>
          </p:nvSpPr>
          <p:spPr bwMode="auto">
            <a:xfrm>
              <a:off x="1178" y="3252"/>
              <a:ext cx="659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it-IT" sz="1000" b="0">
                  <a:latin typeface="Tahoma" charset="0"/>
                </a:rPr>
                <a:t>Thread</a:t>
              </a:r>
            </a:p>
          </p:txBody>
        </p:sp>
      </p:grpSp>
      <p:grpSp>
        <p:nvGrpSpPr>
          <p:cNvPr id="5193" name="Group 73"/>
          <p:cNvGrpSpPr>
            <a:grpSpLocks/>
          </p:cNvGrpSpPr>
          <p:nvPr/>
        </p:nvGrpSpPr>
        <p:grpSpPr bwMode="auto">
          <a:xfrm>
            <a:off x="4701387" y="2891181"/>
            <a:ext cx="4392612" cy="3429000"/>
            <a:chOff x="385" y="2115"/>
            <a:chExt cx="2767" cy="2160"/>
          </a:xfrm>
        </p:grpSpPr>
        <p:sp>
          <p:nvSpPr>
            <p:cNvPr id="5186" name="Rectangle 66"/>
            <p:cNvSpPr>
              <a:spLocks noChangeArrowheads="1"/>
            </p:cNvSpPr>
            <p:nvPr/>
          </p:nvSpPr>
          <p:spPr bwMode="auto">
            <a:xfrm>
              <a:off x="385" y="2115"/>
              <a:ext cx="2767" cy="21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" name="Rectangle 20"/>
            <p:cNvSpPr>
              <a:spLocks noChangeArrowheads="1"/>
            </p:cNvSpPr>
            <p:nvPr/>
          </p:nvSpPr>
          <p:spPr bwMode="auto">
            <a:xfrm>
              <a:off x="1338" y="2205"/>
              <a:ext cx="498" cy="9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Rectangle 21"/>
            <p:cNvSpPr>
              <a:spLocks noChangeArrowheads="1"/>
            </p:cNvSpPr>
            <p:nvPr/>
          </p:nvSpPr>
          <p:spPr bwMode="auto">
            <a:xfrm>
              <a:off x="1338" y="2341"/>
              <a:ext cx="498" cy="9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" name="Rectangle 22"/>
            <p:cNvSpPr>
              <a:spLocks noChangeArrowheads="1"/>
            </p:cNvSpPr>
            <p:nvPr/>
          </p:nvSpPr>
          <p:spPr bwMode="auto">
            <a:xfrm>
              <a:off x="1338" y="2477"/>
              <a:ext cx="498" cy="9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" name="Rectangle 23"/>
            <p:cNvSpPr>
              <a:spLocks noChangeArrowheads="1"/>
            </p:cNvSpPr>
            <p:nvPr/>
          </p:nvSpPr>
          <p:spPr bwMode="auto">
            <a:xfrm>
              <a:off x="1338" y="2613"/>
              <a:ext cx="498" cy="9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Rectangle 24"/>
            <p:cNvSpPr>
              <a:spLocks noChangeArrowheads="1"/>
            </p:cNvSpPr>
            <p:nvPr/>
          </p:nvSpPr>
          <p:spPr bwMode="auto">
            <a:xfrm>
              <a:off x="1338" y="2749"/>
              <a:ext cx="498" cy="9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" name="Rectangle 26"/>
            <p:cNvSpPr>
              <a:spLocks noChangeArrowheads="1"/>
            </p:cNvSpPr>
            <p:nvPr/>
          </p:nvSpPr>
          <p:spPr bwMode="auto">
            <a:xfrm>
              <a:off x="476" y="3157"/>
              <a:ext cx="498" cy="9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" name="Rectangle 27"/>
            <p:cNvSpPr>
              <a:spLocks noChangeArrowheads="1"/>
            </p:cNvSpPr>
            <p:nvPr/>
          </p:nvSpPr>
          <p:spPr bwMode="auto">
            <a:xfrm>
              <a:off x="476" y="3293"/>
              <a:ext cx="498" cy="9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Rectangle 28"/>
            <p:cNvSpPr>
              <a:spLocks noChangeArrowheads="1"/>
            </p:cNvSpPr>
            <p:nvPr/>
          </p:nvSpPr>
          <p:spPr bwMode="auto">
            <a:xfrm>
              <a:off x="476" y="3429"/>
              <a:ext cx="498" cy="9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" name="Rectangle 29"/>
            <p:cNvSpPr>
              <a:spLocks noChangeArrowheads="1"/>
            </p:cNvSpPr>
            <p:nvPr/>
          </p:nvSpPr>
          <p:spPr bwMode="auto">
            <a:xfrm>
              <a:off x="476" y="3565"/>
              <a:ext cx="498" cy="9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" name="Rectangle 30"/>
            <p:cNvSpPr>
              <a:spLocks noChangeArrowheads="1"/>
            </p:cNvSpPr>
            <p:nvPr/>
          </p:nvSpPr>
          <p:spPr bwMode="auto">
            <a:xfrm>
              <a:off x="1020" y="3157"/>
              <a:ext cx="498" cy="9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Rectangle 31"/>
            <p:cNvSpPr>
              <a:spLocks noChangeArrowheads="1"/>
            </p:cNvSpPr>
            <p:nvPr/>
          </p:nvSpPr>
          <p:spPr bwMode="auto">
            <a:xfrm>
              <a:off x="1020" y="3293"/>
              <a:ext cx="498" cy="9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" name="Rectangle 32"/>
            <p:cNvSpPr>
              <a:spLocks noChangeArrowheads="1"/>
            </p:cNvSpPr>
            <p:nvPr/>
          </p:nvSpPr>
          <p:spPr bwMode="auto">
            <a:xfrm>
              <a:off x="1020" y="3429"/>
              <a:ext cx="498" cy="9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Rectangle 33"/>
            <p:cNvSpPr>
              <a:spLocks noChangeArrowheads="1"/>
            </p:cNvSpPr>
            <p:nvPr/>
          </p:nvSpPr>
          <p:spPr bwMode="auto">
            <a:xfrm>
              <a:off x="1020" y="3565"/>
              <a:ext cx="498" cy="9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" name="Rectangle 34"/>
            <p:cNvSpPr>
              <a:spLocks noChangeArrowheads="1"/>
            </p:cNvSpPr>
            <p:nvPr/>
          </p:nvSpPr>
          <p:spPr bwMode="auto">
            <a:xfrm>
              <a:off x="1610" y="3157"/>
              <a:ext cx="498" cy="9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5" name="Rectangle 35"/>
            <p:cNvSpPr>
              <a:spLocks noChangeArrowheads="1"/>
            </p:cNvSpPr>
            <p:nvPr/>
          </p:nvSpPr>
          <p:spPr bwMode="auto">
            <a:xfrm>
              <a:off x="1610" y="3293"/>
              <a:ext cx="498" cy="9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Rectangle 36"/>
            <p:cNvSpPr>
              <a:spLocks noChangeArrowheads="1"/>
            </p:cNvSpPr>
            <p:nvPr/>
          </p:nvSpPr>
          <p:spPr bwMode="auto">
            <a:xfrm>
              <a:off x="1610" y="3429"/>
              <a:ext cx="498" cy="9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7" name="Rectangle 37"/>
            <p:cNvSpPr>
              <a:spLocks noChangeArrowheads="1"/>
            </p:cNvSpPr>
            <p:nvPr/>
          </p:nvSpPr>
          <p:spPr bwMode="auto">
            <a:xfrm>
              <a:off x="1610" y="3565"/>
              <a:ext cx="498" cy="9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" name="Rectangle 38"/>
            <p:cNvSpPr>
              <a:spLocks noChangeArrowheads="1"/>
            </p:cNvSpPr>
            <p:nvPr/>
          </p:nvSpPr>
          <p:spPr bwMode="auto">
            <a:xfrm>
              <a:off x="2200" y="3157"/>
              <a:ext cx="498" cy="9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" name="Rectangle 39"/>
            <p:cNvSpPr>
              <a:spLocks noChangeArrowheads="1"/>
            </p:cNvSpPr>
            <p:nvPr/>
          </p:nvSpPr>
          <p:spPr bwMode="auto">
            <a:xfrm>
              <a:off x="2200" y="3293"/>
              <a:ext cx="498" cy="9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0" name="Rectangle 40"/>
            <p:cNvSpPr>
              <a:spLocks noChangeArrowheads="1"/>
            </p:cNvSpPr>
            <p:nvPr/>
          </p:nvSpPr>
          <p:spPr bwMode="auto">
            <a:xfrm>
              <a:off x="2199" y="3429"/>
              <a:ext cx="498" cy="9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Rectangle 41"/>
            <p:cNvSpPr>
              <a:spLocks noChangeArrowheads="1"/>
            </p:cNvSpPr>
            <p:nvPr/>
          </p:nvSpPr>
          <p:spPr bwMode="auto">
            <a:xfrm>
              <a:off x="2199" y="3565"/>
              <a:ext cx="498" cy="9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Rectangle 42"/>
            <p:cNvSpPr>
              <a:spLocks noChangeArrowheads="1"/>
            </p:cNvSpPr>
            <p:nvPr/>
          </p:nvSpPr>
          <p:spPr bwMode="auto">
            <a:xfrm>
              <a:off x="476" y="3702"/>
              <a:ext cx="498" cy="9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Rectangle 46"/>
            <p:cNvSpPr>
              <a:spLocks noChangeArrowheads="1"/>
            </p:cNvSpPr>
            <p:nvPr/>
          </p:nvSpPr>
          <p:spPr bwMode="auto">
            <a:xfrm>
              <a:off x="1020" y="3702"/>
              <a:ext cx="498" cy="9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Rectangle 47"/>
            <p:cNvSpPr>
              <a:spLocks noChangeArrowheads="1"/>
            </p:cNvSpPr>
            <p:nvPr/>
          </p:nvSpPr>
          <p:spPr bwMode="auto">
            <a:xfrm>
              <a:off x="1020" y="3838"/>
              <a:ext cx="498" cy="9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Rectangle 48"/>
            <p:cNvSpPr>
              <a:spLocks noChangeArrowheads="1"/>
            </p:cNvSpPr>
            <p:nvPr/>
          </p:nvSpPr>
          <p:spPr bwMode="auto">
            <a:xfrm>
              <a:off x="1020" y="3974"/>
              <a:ext cx="498" cy="9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Rectangle 49"/>
            <p:cNvSpPr>
              <a:spLocks noChangeArrowheads="1"/>
            </p:cNvSpPr>
            <p:nvPr/>
          </p:nvSpPr>
          <p:spPr bwMode="auto">
            <a:xfrm>
              <a:off x="1020" y="4110"/>
              <a:ext cx="498" cy="9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Rectangle 50"/>
            <p:cNvSpPr>
              <a:spLocks noChangeArrowheads="1"/>
            </p:cNvSpPr>
            <p:nvPr/>
          </p:nvSpPr>
          <p:spPr bwMode="auto">
            <a:xfrm>
              <a:off x="1610" y="3702"/>
              <a:ext cx="498" cy="9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Rectangle 51"/>
            <p:cNvSpPr>
              <a:spLocks noChangeArrowheads="1"/>
            </p:cNvSpPr>
            <p:nvPr/>
          </p:nvSpPr>
          <p:spPr bwMode="auto">
            <a:xfrm>
              <a:off x="1610" y="3838"/>
              <a:ext cx="498" cy="9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Rectangle 52"/>
            <p:cNvSpPr>
              <a:spLocks noChangeArrowheads="1"/>
            </p:cNvSpPr>
            <p:nvPr/>
          </p:nvSpPr>
          <p:spPr bwMode="auto">
            <a:xfrm>
              <a:off x="1610" y="3974"/>
              <a:ext cx="498" cy="9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4" name="Rectangle 54"/>
            <p:cNvSpPr>
              <a:spLocks noChangeArrowheads="1"/>
            </p:cNvSpPr>
            <p:nvPr/>
          </p:nvSpPr>
          <p:spPr bwMode="auto">
            <a:xfrm>
              <a:off x="2200" y="3702"/>
              <a:ext cx="498" cy="9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5" name="Rectangle 55"/>
            <p:cNvSpPr>
              <a:spLocks noChangeArrowheads="1"/>
            </p:cNvSpPr>
            <p:nvPr/>
          </p:nvSpPr>
          <p:spPr bwMode="auto">
            <a:xfrm>
              <a:off x="2200" y="3838"/>
              <a:ext cx="498" cy="9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8" name="Text Box 58"/>
            <p:cNvSpPr txBox="1">
              <a:spLocks noChangeArrowheads="1"/>
            </p:cNvSpPr>
            <p:nvPr/>
          </p:nvSpPr>
          <p:spPr bwMode="auto">
            <a:xfrm>
              <a:off x="2186" y="2205"/>
              <a:ext cx="830" cy="179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it-IT" sz="1200"/>
                <a:t>inizio del main</a:t>
              </a:r>
            </a:p>
          </p:txBody>
        </p:sp>
        <p:sp>
          <p:nvSpPr>
            <p:cNvPr id="5179" name="Text Box 59"/>
            <p:cNvSpPr txBox="1">
              <a:spLocks noChangeArrowheads="1"/>
            </p:cNvSpPr>
            <p:nvPr/>
          </p:nvSpPr>
          <p:spPr bwMode="auto">
            <a:xfrm>
              <a:off x="2080" y="2933"/>
              <a:ext cx="1003" cy="179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sz="1200"/>
                <a:t>avvio di altri thread</a:t>
              </a:r>
            </a:p>
          </p:txBody>
        </p:sp>
        <p:sp>
          <p:nvSpPr>
            <p:cNvPr id="5180" name="Rectangle 60"/>
            <p:cNvSpPr>
              <a:spLocks noChangeArrowheads="1"/>
            </p:cNvSpPr>
            <p:nvPr/>
          </p:nvSpPr>
          <p:spPr bwMode="auto">
            <a:xfrm>
              <a:off x="1338" y="2885"/>
              <a:ext cx="498" cy="9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1" name="Rectangle 61"/>
            <p:cNvSpPr>
              <a:spLocks noChangeArrowheads="1"/>
            </p:cNvSpPr>
            <p:nvPr/>
          </p:nvSpPr>
          <p:spPr bwMode="auto">
            <a:xfrm>
              <a:off x="1338" y="3021"/>
              <a:ext cx="498" cy="9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3" name="Line 63"/>
            <p:cNvSpPr>
              <a:spLocks noChangeShapeType="1"/>
            </p:cNvSpPr>
            <p:nvPr/>
          </p:nvSpPr>
          <p:spPr bwMode="auto">
            <a:xfrm flipH="1">
              <a:off x="1882" y="3067"/>
              <a:ext cx="1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84" name="Line 64"/>
            <p:cNvSpPr>
              <a:spLocks noChangeShapeType="1"/>
            </p:cNvSpPr>
            <p:nvPr/>
          </p:nvSpPr>
          <p:spPr bwMode="auto">
            <a:xfrm flipH="1">
              <a:off x="1927" y="2250"/>
              <a:ext cx="1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89" name="WordArt 69"/>
            <p:cNvSpPr>
              <a:spLocks noChangeArrowheads="1" noChangeShapeType="1" noTextEdit="1"/>
            </p:cNvSpPr>
            <p:nvPr/>
          </p:nvSpPr>
          <p:spPr bwMode="auto">
            <a:xfrm>
              <a:off x="1202" y="3612"/>
              <a:ext cx="156" cy="161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 xmlns="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A</a:t>
              </a:r>
            </a:p>
          </p:txBody>
        </p:sp>
        <p:sp>
          <p:nvSpPr>
            <p:cNvPr id="5190" name="WordArt 70"/>
            <p:cNvSpPr>
              <a:spLocks noChangeArrowheads="1" noChangeShapeType="1" noTextEdit="1"/>
            </p:cNvSpPr>
            <p:nvPr/>
          </p:nvSpPr>
          <p:spPr bwMode="auto">
            <a:xfrm>
              <a:off x="1791" y="3612"/>
              <a:ext cx="156" cy="161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 xmlns="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B</a:t>
              </a:r>
            </a:p>
          </p:txBody>
        </p:sp>
        <p:sp>
          <p:nvSpPr>
            <p:cNvPr id="5191" name="WordArt 71"/>
            <p:cNvSpPr>
              <a:spLocks noChangeArrowheads="1" noChangeShapeType="1" noTextEdit="1"/>
            </p:cNvSpPr>
            <p:nvPr/>
          </p:nvSpPr>
          <p:spPr bwMode="auto">
            <a:xfrm>
              <a:off x="2381" y="3612"/>
              <a:ext cx="156" cy="161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 xmlns="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C</a:t>
              </a:r>
            </a:p>
          </p:txBody>
        </p:sp>
        <p:sp>
          <p:nvSpPr>
            <p:cNvPr id="5192" name="WordArt 72"/>
            <p:cNvSpPr>
              <a:spLocks noChangeArrowheads="1" noChangeShapeType="1" noTextEdit="1"/>
            </p:cNvSpPr>
            <p:nvPr/>
          </p:nvSpPr>
          <p:spPr bwMode="auto">
            <a:xfrm>
              <a:off x="521" y="3566"/>
              <a:ext cx="384" cy="18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 xmlns="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10160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Courier New"/>
                  <a:ea typeface="Courier New"/>
                  <a:cs typeface="Courier New"/>
                </a:rPr>
                <a:t>main</a:t>
              </a: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JVM e </a:t>
            </a:r>
            <a:r>
              <a:rPr lang="it-IT" sz="3200" dirty="0" err="1"/>
              <a:t>thread</a:t>
            </a:r>
            <a:endParaRPr lang="it-IT" sz="3200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353157"/>
            <a:ext cx="7886700" cy="4351338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it-IT" sz="2000" dirty="0">
                <a:latin typeface="Calibri corpo"/>
              </a:rPr>
              <a:t>La JVM </a:t>
            </a:r>
            <a:r>
              <a:rPr lang="it-IT" sz="2000" u="sng" dirty="0">
                <a:latin typeface="Calibri corpo"/>
              </a:rPr>
              <a:t>non fa affidamento</a:t>
            </a:r>
            <a:r>
              <a:rPr lang="it-IT" sz="2000" dirty="0">
                <a:latin typeface="Calibri corpo"/>
              </a:rPr>
              <a:t> al supporto multi </a:t>
            </a:r>
            <a:r>
              <a:rPr lang="it-IT" sz="2000" dirty="0" err="1">
                <a:latin typeface="Calibri corpo"/>
              </a:rPr>
              <a:t>thread</a:t>
            </a:r>
            <a:r>
              <a:rPr lang="it-IT" sz="2000" dirty="0">
                <a:latin typeface="Calibri corpo"/>
              </a:rPr>
              <a:t> del SO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sz="2000" dirty="0">
                <a:latin typeface="Calibri corpo"/>
              </a:rPr>
              <a:t>	(ragioni portabilità)</a:t>
            </a:r>
          </a:p>
          <a:p>
            <a:pPr>
              <a:lnSpc>
                <a:spcPct val="80000"/>
              </a:lnSpc>
              <a:buFontTx/>
              <a:buNone/>
            </a:pPr>
            <a:endParaRPr lang="it-IT" sz="2000" dirty="0">
              <a:latin typeface="Calibri corpo"/>
            </a:endParaRPr>
          </a:p>
          <a:p>
            <a:pPr>
              <a:lnSpc>
                <a:spcPct val="80000"/>
              </a:lnSpc>
            </a:pPr>
            <a:r>
              <a:rPr lang="it-IT" sz="2000" dirty="0">
                <a:latin typeface="Calibri corpo"/>
              </a:rPr>
              <a:t>Criterio base della JVM è </a:t>
            </a:r>
            <a:r>
              <a:rPr lang="it-IT" sz="2000" b="1" dirty="0" err="1">
                <a:solidFill>
                  <a:srgbClr val="0066FF"/>
                </a:solidFill>
                <a:latin typeface="Calibri corpo"/>
              </a:rPr>
              <a:t>fixed-priority</a:t>
            </a:r>
            <a:r>
              <a:rPr lang="it-IT" sz="2000" b="1" dirty="0">
                <a:solidFill>
                  <a:srgbClr val="0066FF"/>
                </a:solidFill>
                <a:latin typeface="Calibri corpo"/>
              </a:rPr>
              <a:t> </a:t>
            </a:r>
            <a:r>
              <a:rPr lang="it-IT" sz="2000" b="1" dirty="0" err="1">
                <a:solidFill>
                  <a:srgbClr val="0066FF"/>
                </a:solidFill>
                <a:latin typeface="Calibri corpo"/>
              </a:rPr>
              <a:t>scheduling</a:t>
            </a:r>
            <a:endParaRPr lang="it-IT" sz="2000" b="1" dirty="0">
              <a:solidFill>
                <a:srgbClr val="0066FF"/>
              </a:solidFill>
              <a:latin typeface="Calibri corpo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it-IT" sz="2000" b="1" dirty="0">
              <a:solidFill>
                <a:srgbClr val="0066FF"/>
              </a:solidFill>
              <a:latin typeface="Calibri corpo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it-IT" sz="2000" b="1" dirty="0">
                <a:solidFill>
                  <a:srgbClr val="0066FF"/>
                </a:solidFill>
                <a:latin typeface="Calibri corpo"/>
              </a:rPr>
              <a:t>	</a:t>
            </a:r>
            <a:r>
              <a:rPr lang="it-IT" sz="2000" b="1" dirty="0">
                <a:latin typeface="Calibri corpo"/>
              </a:rPr>
              <a:t>-</a:t>
            </a:r>
            <a:r>
              <a:rPr lang="it-IT" sz="2000" b="1" dirty="0">
                <a:solidFill>
                  <a:srgbClr val="0066FF"/>
                </a:solidFill>
                <a:latin typeface="Calibri corpo"/>
              </a:rPr>
              <a:t> </a:t>
            </a:r>
            <a:r>
              <a:rPr lang="it-IT" sz="2000" b="1" dirty="0">
                <a:latin typeface="Calibri corpo"/>
              </a:rPr>
              <a:t>Se il SO ha lo </a:t>
            </a:r>
            <a:r>
              <a:rPr lang="it-IT" sz="2000" b="1" dirty="0" err="1">
                <a:latin typeface="Calibri corpo"/>
              </a:rPr>
              <a:t>scheduler</a:t>
            </a:r>
            <a:r>
              <a:rPr lang="it-IT" sz="2000" dirty="0">
                <a:latin typeface="Calibri corpo"/>
              </a:rPr>
              <a:t>, allora la JVM lo usa (ma non c</a:t>
            </a:r>
            <a:r>
              <a:rPr lang="ja-JP" altLang="it-IT" sz="2000" dirty="0">
                <a:latin typeface="Calibri corpo"/>
              </a:rPr>
              <a:t>’</a:t>
            </a:r>
            <a:r>
              <a:rPr lang="it-IT" sz="2000" dirty="0">
                <a:latin typeface="Calibri corpo"/>
              </a:rPr>
              <a:t>è garanzia assoluta: lo </a:t>
            </a:r>
            <a:r>
              <a:rPr lang="it-IT" sz="2000" dirty="0" err="1">
                <a:latin typeface="Calibri corpo"/>
              </a:rPr>
              <a:t>scheduler</a:t>
            </a:r>
            <a:r>
              <a:rPr lang="it-IT" sz="2000" dirty="0">
                <a:latin typeface="Calibri corpo"/>
              </a:rPr>
              <a:t> può mandare in esecuzione </a:t>
            </a:r>
            <a:r>
              <a:rPr lang="it-IT" sz="2000" dirty="0" err="1">
                <a:latin typeface="Calibri corpo"/>
              </a:rPr>
              <a:t>thread</a:t>
            </a:r>
            <a:r>
              <a:rPr lang="it-IT" sz="2000" dirty="0">
                <a:latin typeface="Calibri corpo"/>
              </a:rPr>
              <a:t> a bassa priorità per evitare stalli o eccessivo consumo risorse)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sz="2000" b="1" dirty="0">
                <a:solidFill>
                  <a:srgbClr val="0066FF"/>
                </a:solidFill>
                <a:latin typeface="Calibri corpo"/>
              </a:rPr>
              <a:t>	</a:t>
            </a:r>
            <a:r>
              <a:rPr lang="it-IT" sz="2000" b="1" dirty="0">
                <a:latin typeface="Calibri corpo"/>
              </a:rPr>
              <a:t>-</a:t>
            </a:r>
            <a:r>
              <a:rPr lang="it-IT" sz="2000" b="1" dirty="0">
                <a:solidFill>
                  <a:srgbClr val="0066FF"/>
                </a:solidFill>
                <a:latin typeface="Calibri corpo"/>
              </a:rPr>
              <a:t> </a:t>
            </a:r>
            <a:r>
              <a:rPr lang="it-IT" sz="2000" b="1" dirty="0">
                <a:latin typeface="Calibri corpo"/>
              </a:rPr>
              <a:t>Se il SO è cooperativo,</a:t>
            </a:r>
            <a:r>
              <a:rPr lang="it-IT" sz="2000" dirty="0">
                <a:latin typeface="Calibri corpo"/>
              </a:rPr>
              <a:t> la </a:t>
            </a:r>
            <a:r>
              <a:rPr lang="it-IT" sz="2000" dirty="0" err="1">
                <a:latin typeface="Calibri corpo"/>
              </a:rPr>
              <a:t>scheduling</a:t>
            </a:r>
            <a:r>
              <a:rPr lang="it-IT" sz="2000" dirty="0">
                <a:latin typeface="Calibri corpo"/>
              </a:rPr>
              <a:t> dovrebbe essere gestito dal programmatore </a:t>
            </a:r>
            <a:endParaRPr lang="it-IT" sz="2000" dirty="0">
              <a:solidFill>
                <a:srgbClr val="0066FF"/>
              </a:solidFill>
              <a:latin typeface="Calibri corpo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it-IT" sz="2000" dirty="0">
              <a:latin typeface="Calibri corpo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it-IT" sz="2000" dirty="0">
              <a:latin typeface="Calibri corpo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it-IT" sz="2000" dirty="0">
                <a:latin typeface="Calibri corpo"/>
              </a:rPr>
              <a:t>	</a:t>
            </a:r>
            <a:r>
              <a:rPr lang="it-IT" sz="2000" b="1" dirty="0">
                <a:latin typeface="Calibri corpo"/>
              </a:rPr>
              <a:t>Conclusione</a:t>
            </a:r>
            <a:r>
              <a:rPr lang="it-IT" sz="2000" dirty="0">
                <a:latin typeface="Calibri corpo"/>
              </a:rPr>
              <a:t>: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it-IT" sz="2000" dirty="0">
                <a:latin typeface="Calibri corpo"/>
              </a:rPr>
              <a:t>	Applicazione </a:t>
            </a:r>
            <a:r>
              <a:rPr lang="it-IT" sz="2000" b="1" dirty="0">
                <a:latin typeface="Calibri corpo"/>
              </a:rPr>
              <a:t>portabile</a:t>
            </a:r>
            <a:r>
              <a:rPr lang="it-IT" sz="2000" dirty="0">
                <a:latin typeface="Calibri corpo"/>
              </a:rPr>
              <a:t> necessita di una </a:t>
            </a:r>
            <a:r>
              <a:rPr lang="it-IT" sz="2000" dirty="0">
                <a:latin typeface="Calibri corpo"/>
                <a:sym typeface="Wingdings" charset="0"/>
              </a:rPr>
              <a:t>progettazione 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it-IT" sz="2000" dirty="0">
                <a:latin typeface="Calibri corpo"/>
                <a:sym typeface="Wingdings" charset="0"/>
              </a:rPr>
              <a:t>	di </a:t>
            </a:r>
            <a:r>
              <a:rPr lang="it-IT" sz="2000" dirty="0" err="1">
                <a:latin typeface="Calibri corpo"/>
                <a:sym typeface="Wingdings" charset="0"/>
              </a:rPr>
              <a:t>thread</a:t>
            </a:r>
            <a:r>
              <a:rPr lang="it-IT" sz="2000" dirty="0">
                <a:latin typeface="Calibri corpo"/>
                <a:sym typeface="Wingdings" charset="0"/>
              </a:rPr>
              <a:t> che gestiscano le risorse autonomamente 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it-IT" sz="2000" dirty="0">
                <a:latin typeface="Calibri corpo"/>
                <a:sym typeface="Wingdings" charset="0"/>
              </a:rPr>
              <a:t>	e le rilascino quando opportuno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5D40-A6EA-0E43-8EF5-D9597B62B993}" type="slidenum">
              <a:rPr lang="it-IT"/>
              <a:pPr/>
              <a:t>6</a:t>
            </a:fld>
            <a:endParaRPr lang="it-IT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539750" y="4581128"/>
            <a:ext cx="7777163" cy="1584325"/>
          </a:xfrm>
          <a:prstGeom prst="rect">
            <a:avLst/>
          </a:prstGeom>
          <a:solidFill>
            <a:srgbClr val="BBE0E3">
              <a:alpha val="39999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Creare un </a:t>
            </a:r>
            <a:r>
              <a:rPr lang="it-IT" sz="3200" dirty="0" err="1"/>
              <a:t>thread</a:t>
            </a:r>
            <a:endParaRPr lang="it-IT" sz="32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1" y="1244631"/>
            <a:ext cx="8229600" cy="52578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it-IT" sz="2000" dirty="0">
                <a:latin typeface="Calibri corpo"/>
              </a:rPr>
              <a:t>Il comportamento di un </a:t>
            </a:r>
            <a:r>
              <a:rPr lang="it-IT" sz="2000" dirty="0" err="1">
                <a:latin typeface="Calibri corpo"/>
              </a:rPr>
              <a:t>thread</a:t>
            </a:r>
            <a:r>
              <a:rPr lang="it-IT" sz="2000" dirty="0">
                <a:latin typeface="Calibri corpo"/>
              </a:rPr>
              <a:t> è definito </a:t>
            </a:r>
            <a:r>
              <a:rPr lang="it-IT" sz="2000" dirty="0" err="1">
                <a:latin typeface="Calibri corpo"/>
              </a:rPr>
              <a:t>dall</a:t>
            </a:r>
            <a:r>
              <a:rPr lang="ja-JP" altLang="it-IT" sz="2000" dirty="0">
                <a:latin typeface="Calibri corpo"/>
              </a:rPr>
              <a:t>’</a:t>
            </a:r>
            <a:r>
              <a:rPr lang="it-IT" sz="2000" dirty="0">
                <a:latin typeface="Calibri corpo"/>
              </a:rPr>
              <a:t>interfaccia </a:t>
            </a:r>
            <a:r>
              <a:rPr lang="it-IT" sz="2000" b="1" i="1" dirty="0" err="1">
                <a:solidFill>
                  <a:schemeClr val="accent2"/>
                </a:solidFill>
                <a:latin typeface="Calibri corpo"/>
              </a:rPr>
              <a:t>Runnable</a:t>
            </a:r>
            <a:endParaRPr lang="it-IT" sz="2000" b="1" i="1" dirty="0">
              <a:solidFill>
                <a:schemeClr val="accent2"/>
              </a:solidFill>
              <a:latin typeface="Calibri corpo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it-IT" sz="2000" b="1" dirty="0">
                <a:latin typeface="Calibri corpo"/>
              </a:rPr>
              <a:t>	</a:t>
            </a:r>
            <a:r>
              <a:rPr lang="it-IT" sz="2000" b="1" dirty="0" smtClean="0">
                <a:latin typeface="Calibri corpo"/>
              </a:rPr>
              <a:t>public </a:t>
            </a:r>
            <a:r>
              <a:rPr lang="it-IT" sz="2000" b="1" dirty="0" err="1">
                <a:latin typeface="Calibri corpo"/>
              </a:rPr>
              <a:t>interface</a:t>
            </a:r>
            <a:r>
              <a:rPr lang="it-IT" sz="2000" b="1" dirty="0">
                <a:latin typeface="Calibri corpo"/>
              </a:rPr>
              <a:t> </a:t>
            </a:r>
            <a:r>
              <a:rPr lang="it-IT" sz="2000" b="1" dirty="0" err="1">
                <a:latin typeface="Calibri corpo"/>
              </a:rPr>
              <a:t>Runnable</a:t>
            </a:r>
            <a:r>
              <a:rPr lang="it-IT" sz="2000" b="1" dirty="0">
                <a:latin typeface="Calibri corpo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sz="2000" dirty="0">
                <a:latin typeface="Calibri corpo"/>
              </a:rPr>
              <a:t>		// rappresenta l</a:t>
            </a:r>
            <a:r>
              <a:rPr lang="ja-JP" altLang="it-IT" sz="2000" dirty="0">
                <a:latin typeface="Calibri corpo"/>
              </a:rPr>
              <a:t>’</a:t>
            </a:r>
            <a:r>
              <a:rPr lang="it-IT" sz="2000" dirty="0">
                <a:latin typeface="Calibri corpo"/>
              </a:rPr>
              <a:t>azione che il </a:t>
            </a:r>
            <a:r>
              <a:rPr lang="it-IT" sz="2000" dirty="0" err="1">
                <a:latin typeface="Calibri corpo"/>
              </a:rPr>
              <a:t>thread</a:t>
            </a:r>
            <a:r>
              <a:rPr lang="it-IT" sz="2000" dirty="0">
                <a:latin typeface="Calibri corpo"/>
              </a:rPr>
              <a:t> dovrà compiere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sz="2000" b="1" dirty="0">
                <a:latin typeface="Calibri corpo"/>
              </a:rPr>
              <a:t>		public </a:t>
            </a:r>
            <a:r>
              <a:rPr lang="it-IT" sz="2000" b="1" dirty="0" err="1">
                <a:latin typeface="Calibri corpo"/>
              </a:rPr>
              <a:t>void</a:t>
            </a:r>
            <a:r>
              <a:rPr lang="it-IT" sz="2000" b="1" dirty="0">
                <a:latin typeface="Calibri corpo"/>
              </a:rPr>
              <a:t> </a:t>
            </a:r>
            <a:r>
              <a:rPr lang="it-IT" sz="2000" b="1" dirty="0" err="1">
                <a:latin typeface="Calibri corpo"/>
              </a:rPr>
              <a:t>run</a:t>
            </a:r>
            <a:r>
              <a:rPr lang="it-IT" sz="2000" b="1" dirty="0">
                <a:latin typeface="Calibri corpo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sz="2000" b="1" dirty="0">
                <a:latin typeface="Calibri corpo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endParaRPr lang="it-IT" sz="2000" b="1" dirty="0">
              <a:latin typeface="Calibri corpo"/>
            </a:endParaRPr>
          </a:p>
          <a:p>
            <a:pPr>
              <a:lnSpc>
                <a:spcPct val="80000"/>
              </a:lnSpc>
            </a:pPr>
            <a:r>
              <a:rPr lang="it-IT" sz="2000" dirty="0" smtClean="0">
                <a:latin typeface="Calibri corpo"/>
              </a:rPr>
              <a:t>La </a:t>
            </a:r>
            <a:r>
              <a:rPr lang="it-IT" sz="2000" dirty="0">
                <a:latin typeface="Calibri corpo"/>
              </a:rPr>
              <a:t>classe </a:t>
            </a:r>
            <a:r>
              <a:rPr lang="it-IT" sz="2000" b="1" i="1" dirty="0" err="1">
                <a:solidFill>
                  <a:schemeClr val="accent2"/>
                </a:solidFill>
                <a:latin typeface="Calibri corpo"/>
              </a:rPr>
              <a:t>Thread</a:t>
            </a:r>
            <a:r>
              <a:rPr lang="it-IT" sz="2000" dirty="0">
                <a:latin typeface="Calibri corpo"/>
              </a:rPr>
              <a:t> è un</a:t>
            </a:r>
            <a:r>
              <a:rPr lang="ja-JP" altLang="it-IT" sz="2000" dirty="0">
                <a:latin typeface="Calibri corpo"/>
              </a:rPr>
              <a:t>’</a:t>
            </a:r>
            <a:r>
              <a:rPr lang="it-IT" sz="2000" dirty="0">
                <a:latin typeface="Calibri corpo"/>
              </a:rPr>
              <a:t>implementazione di </a:t>
            </a:r>
            <a:r>
              <a:rPr lang="it-IT" sz="2000" i="1" dirty="0" err="1">
                <a:latin typeface="Calibri corpo"/>
              </a:rPr>
              <a:t>Runnable</a:t>
            </a:r>
            <a:r>
              <a:rPr lang="it-IT" sz="2000" dirty="0">
                <a:latin typeface="Calibri corpo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it-IT" sz="2000" dirty="0">
                <a:latin typeface="Calibri corpo"/>
              </a:rPr>
              <a:t>fornisce strumenti per gestione dei </a:t>
            </a:r>
            <a:r>
              <a:rPr lang="it-IT" sz="2000" dirty="0" err="1">
                <a:latin typeface="Calibri corpo"/>
              </a:rPr>
              <a:t>thread</a:t>
            </a:r>
            <a:r>
              <a:rPr lang="it-IT" sz="2000" dirty="0">
                <a:latin typeface="Calibri corpo"/>
              </a:rPr>
              <a:t> (</a:t>
            </a:r>
            <a:r>
              <a:rPr lang="it-IT" sz="2000" b="1" dirty="0">
                <a:latin typeface="Calibri corpo"/>
              </a:rPr>
              <a:t>creazione inclusa)</a:t>
            </a:r>
          </a:p>
          <a:p>
            <a:pPr lvl="1">
              <a:lnSpc>
                <a:spcPct val="80000"/>
              </a:lnSpc>
            </a:pPr>
            <a:r>
              <a:rPr lang="it-IT" sz="2000" dirty="0">
                <a:latin typeface="Calibri corpo"/>
              </a:rPr>
              <a:t>implementa </a:t>
            </a:r>
            <a:r>
              <a:rPr lang="it-IT" sz="2000" b="1" dirty="0" err="1">
                <a:latin typeface="Calibri corpo"/>
              </a:rPr>
              <a:t>run</a:t>
            </a:r>
            <a:r>
              <a:rPr lang="it-IT" sz="2000" b="1" dirty="0">
                <a:latin typeface="Calibri corpo"/>
              </a:rPr>
              <a:t>()</a:t>
            </a:r>
            <a:r>
              <a:rPr lang="it-IT" sz="2000" dirty="0">
                <a:latin typeface="Calibri corpo"/>
              </a:rPr>
              <a:t>, il quale però </a:t>
            </a:r>
            <a:r>
              <a:rPr lang="it-IT" sz="2000" u="sng" dirty="0">
                <a:latin typeface="Calibri corpo"/>
              </a:rPr>
              <a:t>non</a:t>
            </a:r>
            <a:r>
              <a:rPr lang="it-IT" sz="2000" dirty="0">
                <a:latin typeface="Calibri corpo"/>
              </a:rPr>
              <a:t> esegue NULLA.</a:t>
            </a:r>
          </a:p>
          <a:p>
            <a:pPr>
              <a:lnSpc>
                <a:spcPct val="80000"/>
              </a:lnSpc>
              <a:buFontTx/>
              <a:buNone/>
            </a:pPr>
            <a:endParaRPr lang="it-IT" sz="2000" dirty="0">
              <a:latin typeface="Calibri corpo"/>
            </a:endParaRPr>
          </a:p>
          <a:p>
            <a:pPr>
              <a:lnSpc>
                <a:spcPct val="80000"/>
              </a:lnSpc>
            </a:pPr>
            <a:r>
              <a:rPr lang="it-IT" sz="2000" b="1" dirty="0">
                <a:latin typeface="Calibri corpo"/>
              </a:rPr>
              <a:t>Creare un </a:t>
            </a:r>
            <a:r>
              <a:rPr lang="it-IT" sz="2000" b="1" dirty="0" err="1">
                <a:latin typeface="Calibri corpo"/>
              </a:rPr>
              <a:t>thread</a:t>
            </a:r>
            <a:r>
              <a:rPr lang="it-IT" sz="2000" b="1" dirty="0">
                <a:latin typeface="Calibri corpo"/>
              </a:rPr>
              <a:t> quindi comporta:</a:t>
            </a:r>
          </a:p>
          <a:p>
            <a:pPr lvl="1">
              <a:lnSpc>
                <a:spcPct val="80000"/>
              </a:lnSpc>
            </a:pPr>
            <a:r>
              <a:rPr lang="it-IT" sz="2000" b="1" i="1" dirty="0">
                <a:solidFill>
                  <a:schemeClr val="accent2"/>
                </a:solidFill>
                <a:latin typeface="Calibri corpo"/>
              </a:rPr>
              <a:t>estendere</a:t>
            </a:r>
            <a:r>
              <a:rPr lang="it-IT" sz="2000" dirty="0">
                <a:latin typeface="Calibri corpo"/>
              </a:rPr>
              <a:t> la classe </a:t>
            </a:r>
            <a:r>
              <a:rPr lang="it-IT" sz="2000" dirty="0" err="1">
                <a:latin typeface="Calibri corpo"/>
              </a:rPr>
              <a:t>Thread</a:t>
            </a:r>
            <a:r>
              <a:rPr lang="it-IT" sz="2000" dirty="0">
                <a:latin typeface="Calibri corpo"/>
              </a:rPr>
              <a:t>		</a:t>
            </a:r>
            <a:r>
              <a:rPr lang="it-IT" sz="2000" i="1" dirty="0">
                <a:latin typeface="Calibri corpo"/>
              </a:rPr>
              <a:t>oppure</a:t>
            </a:r>
          </a:p>
          <a:p>
            <a:pPr lvl="1">
              <a:lnSpc>
                <a:spcPct val="80000"/>
              </a:lnSpc>
            </a:pPr>
            <a:r>
              <a:rPr lang="it-IT" sz="2000" b="1" i="1" dirty="0">
                <a:solidFill>
                  <a:schemeClr val="accent2"/>
                </a:solidFill>
                <a:latin typeface="Calibri corpo"/>
              </a:rPr>
              <a:t>implementare</a:t>
            </a:r>
            <a:r>
              <a:rPr lang="it-IT" sz="2000" dirty="0">
                <a:latin typeface="Calibri corpo"/>
              </a:rPr>
              <a:t> l</a:t>
            </a:r>
            <a:r>
              <a:rPr lang="ja-JP" altLang="it-IT" sz="2000" dirty="0">
                <a:latin typeface="Calibri corpo"/>
              </a:rPr>
              <a:t>’</a:t>
            </a:r>
            <a:r>
              <a:rPr lang="it-IT" sz="2000" dirty="0">
                <a:latin typeface="Calibri corpo"/>
              </a:rPr>
              <a:t>interfaccia </a:t>
            </a:r>
            <a:r>
              <a:rPr lang="it-IT" sz="2000" dirty="0" err="1">
                <a:latin typeface="Calibri corpo"/>
              </a:rPr>
              <a:t>Runnable</a:t>
            </a:r>
            <a:endParaRPr lang="it-IT" sz="2000" dirty="0">
              <a:latin typeface="Calibri corpo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it-IT" sz="2000" dirty="0">
              <a:latin typeface="Calibri corpo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it-IT" sz="2000" dirty="0">
                <a:latin typeface="Calibri corpo"/>
              </a:rPr>
              <a:t>NOTA: </a:t>
            </a:r>
            <a:r>
              <a:rPr lang="it-IT" sz="2000" dirty="0" err="1">
                <a:latin typeface="Calibri corpo"/>
              </a:rPr>
              <a:t>Runnable</a:t>
            </a:r>
            <a:r>
              <a:rPr lang="it-IT" sz="2000" dirty="0">
                <a:latin typeface="Calibri corpo"/>
              </a:rPr>
              <a:t> consente ad una classe di lavorare come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sz="2000" dirty="0">
                <a:latin typeface="Calibri corpo"/>
              </a:rPr>
              <a:t>un </a:t>
            </a:r>
            <a:r>
              <a:rPr lang="it-IT" sz="2000" dirty="0" err="1">
                <a:latin typeface="Calibri corpo"/>
              </a:rPr>
              <a:t>thread</a:t>
            </a:r>
            <a:r>
              <a:rPr lang="it-IT" sz="2000" dirty="0">
                <a:latin typeface="Calibri corpo"/>
              </a:rPr>
              <a:t>, quando questa non può estendere la classe </a:t>
            </a:r>
            <a:r>
              <a:rPr lang="it-IT" sz="2000" dirty="0" err="1">
                <a:latin typeface="Calibri corpo"/>
              </a:rPr>
              <a:t>Thread</a:t>
            </a:r>
            <a:r>
              <a:rPr lang="it-IT" sz="2000" dirty="0">
                <a:latin typeface="Calibri corpo"/>
              </a:rPr>
              <a:t>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3E9D-334F-DD4D-8B28-72D9BA03749C}" type="slidenum">
              <a:rPr lang="it-IT"/>
              <a:pPr/>
              <a:t>7</a:t>
            </a:fld>
            <a:endParaRPr lang="it-IT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503238" y="1556792"/>
            <a:ext cx="6983412" cy="1223962"/>
          </a:xfrm>
          <a:prstGeom prst="rect">
            <a:avLst/>
          </a:prstGeom>
          <a:solidFill>
            <a:srgbClr val="BBE0E3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Utilizzo di </a:t>
            </a:r>
            <a:r>
              <a:rPr lang="it-IT" sz="3200" dirty="0" err="1"/>
              <a:t>Thread</a:t>
            </a:r>
            <a:endParaRPr lang="it-IT" sz="3200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333625"/>
          </a:xfrm>
          <a:solidFill>
            <a:srgbClr val="DFDFFF">
              <a:alpha val="39999"/>
            </a:srgbClr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it-IT" sz="2000" b="1" dirty="0">
              <a:latin typeface="Calibri corpo"/>
            </a:endParaRPr>
          </a:p>
          <a:p>
            <a:pPr>
              <a:lnSpc>
                <a:spcPct val="80000"/>
              </a:lnSpc>
            </a:pPr>
            <a:r>
              <a:rPr lang="it-IT" sz="2000" b="1" dirty="0">
                <a:latin typeface="Calibri corpo"/>
              </a:rPr>
              <a:t>Passo 1</a:t>
            </a:r>
            <a:r>
              <a:rPr lang="it-IT" sz="2000" dirty="0">
                <a:latin typeface="Calibri corpo"/>
              </a:rPr>
              <a:t>: estendere la classe </a:t>
            </a:r>
            <a:r>
              <a:rPr lang="it-IT" sz="2000" dirty="0" err="1">
                <a:latin typeface="Calibri corpo"/>
              </a:rPr>
              <a:t>java.lang.</a:t>
            </a:r>
            <a:r>
              <a:rPr lang="it-IT" sz="2000" b="1" dirty="0" err="1">
                <a:latin typeface="Calibri corpo"/>
              </a:rPr>
              <a:t>Thread</a:t>
            </a:r>
            <a:endParaRPr lang="it-IT" sz="2000" b="1" dirty="0">
              <a:latin typeface="Calibri corpo"/>
            </a:endParaRPr>
          </a:p>
          <a:p>
            <a:pPr>
              <a:lnSpc>
                <a:spcPct val="80000"/>
              </a:lnSpc>
            </a:pPr>
            <a:endParaRPr lang="it-IT" sz="2000" b="1" dirty="0">
              <a:latin typeface="Calibri corpo"/>
            </a:endParaRPr>
          </a:p>
          <a:p>
            <a:pPr>
              <a:lnSpc>
                <a:spcPct val="80000"/>
              </a:lnSpc>
            </a:pPr>
            <a:r>
              <a:rPr lang="it-IT" sz="2000" b="1" dirty="0">
                <a:latin typeface="Calibri corpo"/>
              </a:rPr>
              <a:t>Passo 2</a:t>
            </a:r>
            <a:r>
              <a:rPr lang="it-IT" sz="2000" dirty="0">
                <a:latin typeface="Calibri corpo"/>
              </a:rPr>
              <a:t>: ridefinire il metodo </a:t>
            </a:r>
            <a:r>
              <a:rPr lang="it-IT" sz="2000" b="1" i="1" dirty="0" err="1">
                <a:latin typeface="Calibri corpo"/>
              </a:rPr>
              <a:t>run</a:t>
            </a:r>
            <a:r>
              <a:rPr lang="it-IT" sz="2000" b="1" i="1" dirty="0">
                <a:latin typeface="Calibri corpo"/>
              </a:rPr>
              <a:t>()</a:t>
            </a:r>
            <a:endParaRPr lang="it-IT" sz="2000" dirty="0">
              <a:latin typeface="Calibri corpo"/>
            </a:endParaRPr>
          </a:p>
          <a:p>
            <a:pPr>
              <a:lnSpc>
                <a:spcPct val="80000"/>
              </a:lnSpc>
            </a:pPr>
            <a:endParaRPr lang="it-IT" sz="2000" b="1" dirty="0">
              <a:latin typeface="Calibri corpo"/>
            </a:endParaRPr>
          </a:p>
          <a:p>
            <a:pPr>
              <a:lnSpc>
                <a:spcPct val="80000"/>
              </a:lnSpc>
            </a:pPr>
            <a:r>
              <a:rPr lang="it-IT" sz="2000" b="1" dirty="0">
                <a:latin typeface="Calibri corpo"/>
              </a:rPr>
              <a:t>Passo 3</a:t>
            </a:r>
            <a:r>
              <a:rPr lang="it-IT" sz="2000" dirty="0">
                <a:latin typeface="Calibri corpo"/>
              </a:rPr>
              <a:t>: creare il </a:t>
            </a:r>
            <a:r>
              <a:rPr lang="it-IT" sz="2000" i="1" dirty="0" err="1">
                <a:latin typeface="Calibri corpo"/>
              </a:rPr>
              <a:t>thread</a:t>
            </a:r>
            <a:r>
              <a:rPr lang="it-IT" sz="2000" dirty="0">
                <a:latin typeface="Calibri corpo"/>
              </a:rPr>
              <a:t> e avviarlo con </a:t>
            </a:r>
            <a:r>
              <a:rPr lang="it-IT" sz="2000" b="1" i="1" dirty="0">
                <a:latin typeface="Calibri corpo"/>
              </a:rPr>
              <a:t>start()</a:t>
            </a:r>
          </a:p>
          <a:p>
            <a:pPr>
              <a:lnSpc>
                <a:spcPct val="80000"/>
              </a:lnSpc>
              <a:buFontTx/>
              <a:buNone/>
            </a:pPr>
            <a:endParaRPr lang="it-IT" sz="2000" b="1" i="1" dirty="0">
              <a:latin typeface="Calibri corpo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6551-A058-7642-A394-D2A4C8C9F3DA}" type="slidenum">
              <a:rPr lang="it-IT"/>
              <a:pPr/>
              <a:t>8</a:t>
            </a:fld>
            <a:endParaRPr lang="it-IT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468313" y="4364038"/>
            <a:ext cx="8229600" cy="1801812"/>
          </a:xfrm>
          <a:prstGeom prst="rect">
            <a:avLst/>
          </a:prstGeom>
          <a:solidFill>
            <a:schemeClr val="bg1">
              <a:alpha val="3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it-IT" sz="2000" dirty="0">
              <a:latin typeface="Calibri corpo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it-IT" sz="2000" b="0" dirty="0">
                <a:latin typeface="Calibri corpo"/>
              </a:rPr>
              <a:t>Il metodo start() invoca il metodo </a:t>
            </a:r>
            <a:r>
              <a:rPr lang="it-IT" sz="2000" b="0" dirty="0" err="1">
                <a:latin typeface="Calibri corpo"/>
              </a:rPr>
              <a:t>run</a:t>
            </a:r>
            <a:r>
              <a:rPr lang="it-IT" sz="2000" b="0" dirty="0">
                <a:latin typeface="Calibri corpo"/>
              </a:rPr>
              <a:t>().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it-IT" sz="2000" b="0" dirty="0">
                <a:latin typeface="Calibri corpo"/>
              </a:rPr>
              <a:t>E</a:t>
            </a:r>
            <a:r>
              <a:rPr lang="ja-JP" altLang="it-IT" sz="2000" b="0" dirty="0">
                <a:latin typeface="Calibri corpo"/>
              </a:rPr>
              <a:t>’</a:t>
            </a:r>
            <a:r>
              <a:rPr lang="it-IT" sz="2000" b="0" dirty="0">
                <a:latin typeface="Calibri corpo"/>
              </a:rPr>
              <a:t> importante invocare start() e non </a:t>
            </a:r>
            <a:r>
              <a:rPr lang="it-IT" sz="2000" b="0" dirty="0" err="1">
                <a:latin typeface="Calibri corpo"/>
              </a:rPr>
              <a:t>run</a:t>
            </a:r>
            <a:r>
              <a:rPr lang="it-IT" sz="2000" b="0" dirty="0">
                <a:latin typeface="Calibri corpo"/>
              </a:rPr>
              <a:t>() perché la chiamata avviene modo asincrono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it-IT" sz="2000" b="0" dirty="0">
                <a:latin typeface="Calibri corpo"/>
              </a:rPr>
              <a:t>Chiamando </a:t>
            </a:r>
            <a:r>
              <a:rPr lang="it-IT" sz="2000" b="0" dirty="0" err="1">
                <a:latin typeface="Calibri corpo"/>
              </a:rPr>
              <a:t>run</a:t>
            </a:r>
            <a:r>
              <a:rPr lang="it-IT" sz="2000" b="0" dirty="0">
                <a:latin typeface="Calibri corpo"/>
              </a:rPr>
              <a:t>() esplicitamente, non si realizza il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it-IT" sz="2000" b="0" dirty="0">
                <a:latin typeface="Calibri corpo"/>
              </a:rPr>
              <a:t>multithreading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dirty="0"/>
              <a:t>Schema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424363" y="1960563"/>
            <a:ext cx="4108450" cy="3773487"/>
          </a:xfrm>
          <a:solidFill>
            <a:srgbClr val="DFDFFF">
              <a:alpha val="30000"/>
            </a:srgbClr>
          </a:solidFill>
          <a:ln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it-IT" sz="1600">
              <a:latin typeface="Courier New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it-IT" sz="1600">
                <a:latin typeface="Courier New" charset="0"/>
              </a:rPr>
              <a:t>class MyThread </a:t>
            </a:r>
            <a:r>
              <a:rPr lang="it-IT" sz="1600">
                <a:solidFill>
                  <a:srgbClr val="0066FF"/>
                </a:solidFill>
                <a:latin typeface="Courier New" charset="0"/>
              </a:rPr>
              <a:t>extends</a:t>
            </a:r>
            <a:r>
              <a:rPr lang="it-IT" sz="1600">
                <a:latin typeface="Courier New" charset="0"/>
              </a:rPr>
              <a:t> Thread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sz="1600">
                <a:latin typeface="Courier New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sz="1600">
                <a:latin typeface="Courier New" charset="0"/>
              </a:rPr>
              <a:t>      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sz="1600">
                <a:latin typeface="Courier New" charset="0"/>
              </a:rPr>
              <a:t>      public void </a:t>
            </a:r>
            <a:r>
              <a:rPr lang="it-IT" sz="1600" b="1">
                <a:solidFill>
                  <a:srgbClr val="D60093"/>
                </a:solidFill>
                <a:latin typeface="Courier New" charset="0"/>
              </a:rPr>
              <a:t>run</a:t>
            </a:r>
            <a:r>
              <a:rPr lang="it-IT" sz="1600">
                <a:latin typeface="Courier New" charset="0"/>
              </a:rPr>
              <a:t>() {…}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sz="1600">
                <a:latin typeface="Courier New" charset="0"/>
              </a:rPr>
              <a:t>      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sz="160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it-IT" sz="1600">
              <a:latin typeface="Courier New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it-IT" sz="1600">
                <a:latin typeface="Verdana" charset="0"/>
              </a:rPr>
              <a:t>Nel main</a:t>
            </a:r>
          </a:p>
          <a:p>
            <a:pPr>
              <a:lnSpc>
                <a:spcPct val="90000"/>
              </a:lnSpc>
              <a:buFontTx/>
              <a:buNone/>
            </a:pPr>
            <a:endParaRPr lang="it-IT" sz="1600"/>
          </a:p>
          <a:p>
            <a:pPr>
              <a:lnSpc>
                <a:spcPct val="90000"/>
              </a:lnSpc>
              <a:buFontTx/>
              <a:buNone/>
            </a:pPr>
            <a:r>
              <a:rPr lang="it-IT" sz="1600"/>
              <a:t>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sz="1600">
                <a:latin typeface="Courier New" charset="0"/>
              </a:rPr>
              <a:t>MyThread tr = new MyThread();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sz="1600">
                <a:latin typeface="Courier New" charset="0"/>
              </a:rPr>
              <a:t>tr.</a:t>
            </a:r>
            <a:r>
              <a:rPr lang="it-IT" sz="1600" b="1">
                <a:solidFill>
                  <a:schemeClr val="hlink"/>
                </a:solidFill>
                <a:latin typeface="Courier New" charset="0"/>
              </a:rPr>
              <a:t>start</a:t>
            </a:r>
            <a:r>
              <a:rPr lang="it-IT" sz="1600">
                <a:latin typeface="Courier New" charset="0"/>
              </a:rPr>
              <a:t>();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2CC3D0-5376-2440-9246-4459C8CB62DA}" type="slidenum">
              <a:rPr lang="it-IT"/>
              <a:pPr/>
              <a:t>9</a:t>
            </a:fld>
            <a:endParaRPr lang="it-IT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914400" y="2590800"/>
            <a:ext cx="2073275" cy="914400"/>
          </a:xfrm>
          <a:prstGeom prst="rect">
            <a:avLst/>
          </a:prstGeom>
          <a:solidFill>
            <a:srgbClr val="D5EBE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it-IT" sz="2000">
                <a:solidFill>
                  <a:srgbClr val="0066FF"/>
                </a:solidFill>
                <a:latin typeface="Verdana" charset="0"/>
              </a:rPr>
              <a:t>Thread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914400" y="4343400"/>
            <a:ext cx="2073275" cy="914400"/>
          </a:xfrm>
          <a:prstGeom prst="rect">
            <a:avLst/>
          </a:prstGeom>
          <a:solidFill>
            <a:srgbClr val="7AC2C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43684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it-IT" sz="2000">
                <a:latin typeface="Verdana" charset="0"/>
              </a:rPr>
              <a:t>MyThread</a:t>
            </a:r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1905000" y="35052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539750" y="3740150"/>
            <a:ext cx="1187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sz="2000" b="0">
                <a:latin typeface="Verdana" charset="0"/>
              </a:rPr>
              <a:t>estende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14F66E3C-9CAD-457F-B76B-86C5E304F192}" vid="{B9B6F82D-51C1-4FD6-B6FB-A54F8C26365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1264</TotalTime>
  <Words>674</Words>
  <Application>Microsoft Office PowerPoint</Application>
  <PresentationFormat>Presentazione su schermo (4:3)</PresentationFormat>
  <Paragraphs>270</Paragraphs>
  <Slides>17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9" baseType="lpstr">
      <vt:lpstr>ＭＳ Ｐゴシック</vt:lpstr>
      <vt:lpstr>Arial</vt:lpstr>
      <vt:lpstr>Calibri</vt:lpstr>
      <vt:lpstr>Calibri corpo</vt:lpstr>
      <vt:lpstr>Calibri Light</vt:lpstr>
      <vt:lpstr>Courier New</vt:lpstr>
      <vt:lpstr>Impact</vt:lpstr>
      <vt:lpstr>Tahoma</vt:lpstr>
      <vt:lpstr>Times New Roman</vt:lpstr>
      <vt:lpstr>Verdana</vt:lpstr>
      <vt:lpstr>Wingdings</vt:lpstr>
      <vt:lpstr>Tema1</vt:lpstr>
      <vt:lpstr>Corso JAVA I thread  </vt:lpstr>
      <vt:lpstr>Task e Multitasking</vt:lpstr>
      <vt:lpstr>Thread</vt:lpstr>
      <vt:lpstr>Multithreading</vt:lpstr>
      <vt:lpstr>Il thread main</vt:lpstr>
      <vt:lpstr>JVM e thread</vt:lpstr>
      <vt:lpstr>Creare un thread</vt:lpstr>
      <vt:lpstr>Utilizzo di Thread</vt:lpstr>
      <vt:lpstr>Schema</vt:lpstr>
      <vt:lpstr>Utilizzo di Runnable</vt:lpstr>
      <vt:lpstr>Schema</vt:lpstr>
      <vt:lpstr>Stati di un thread</vt:lpstr>
      <vt:lpstr>Passaggi di stato</vt:lpstr>
      <vt:lpstr>Sincronizzazione</vt:lpstr>
      <vt:lpstr>Il lock</vt:lpstr>
      <vt:lpstr>Metodi di Thread</vt:lpstr>
      <vt:lpstr>Problemi di sincronizzazione</vt:lpstr>
    </vt:vector>
  </TitlesOfParts>
  <Company>Casa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Java_16 Thread</dc:title>
  <dc:creator>Romina Fiorenza</dc:creator>
  <cp:lastModifiedBy>Annalisa Marra</cp:lastModifiedBy>
  <cp:revision>57</cp:revision>
  <dcterms:created xsi:type="dcterms:W3CDTF">2004-10-11T23:17:56Z</dcterms:created>
  <dcterms:modified xsi:type="dcterms:W3CDTF">2020-03-12T10:53:25Z</dcterms:modified>
</cp:coreProperties>
</file>