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36"/>
  </p:notesMasterIdLst>
  <p:sldIdLst>
    <p:sldId id="29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03D265-41DF-724B-B1CD-AAB8B92E6C4A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081A6-2FEA-EC47-9099-F3FBABE9344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16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5164" y="0"/>
            <a:ext cx="2971199" cy="457274"/>
          </a:xfrm>
          <a:prstGeom prst="rect">
            <a:avLst/>
          </a:prstGeom>
        </p:spPr>
        <p:txBody>
          <a:bodyPr lIns="91431" tIns="45716" rIns="91431" bIns="45716"/>
          <a:lstStyle/>
          <a:p>
            <a:pPr>
              <a:defRPr/>
            </a:pPr>
            <a:fld id="{6F0CDA34-C319-4D6B-A1C7-8FEA83AD9854}" type="datetime1">
              <a:rPr lang="it-IT">
                <a:solidFill>
                  <a:prstClr val="black"/>
                </a:solidFill>
                <a:latin typeface="Calibri"/>
              </a:rPr>
              <a:pPr>
                <a:defRPr/>
              </a:pPr>
              <a:t>12/03/2020</a:t>
            </a:fld>
            <a:endParaRPr lang="it-IT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410" name="Segnaposto piè di pagina 5"/>
          <p:cNvSpPr>
            <a:spLocks noGrp="1"/>
          </p:cNvSpPr>
          <p:nvPr>
            <p:ph type="ftr" sz="quarter" idx="4"/>
          </p:nvPr>
        </p:nvSpPr>
        <p:spPr bwMode="auto">
          <a:xfrm>
            <a:off x="1" y="8685242"/>
            <a:ext cx="2971199" cy="45727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1" tIns="45716" rIns="91431" bIns="45716"/>
          <a:lstStyle/>
          <a:p>
            <a:r>
              <a:rPr lang="it-IT" smtClean="0">
                <a:solidFill>
                  <a:prstClr val="black"/>
                </a:solidFill>
                <a:latin typeface="Calibri"/>
              </a:rPr>
              <a:t>Prometeo Management Consulting S.r.l.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5164" y="8685242"/>
            <a:ext cx="2971199" cy="457274"/>
          </a:xfrm>
          <a:prstGeom prst="rect">
            <a:avLst/>
          </a:prstGeom>
        </p:spPr>
        <p:txBody>
          <a:bodyPr lIns="91431" tIns="45716" rIns="91431" bIns="45716"/>
          <a:lstStyle/>
          <a:p>
            <a:pPr>
              <a:defRPr/>
            </a:pPr>
            <a:fld id="{76EA9950-708C-46BF-8C4C-216EE377DEAB}" type="slidenum">
              <a:rPr lang="it-IT">
                <a:solidFill>
                  <a:prstClr val="black"/>
                </a:solidFill>
                <a:latin typeface="Calibri"/>
              </a:rPr>
              <a:pPr>
                <a:defRPr/>
              </a:pPr>
              <a:t>1</a:t>
            </a:fld>
            <a:endParaRPr lang="it-IT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41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it-IT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2"/>
          <p:cNvSpPr>
            <a:spLocks noGrp="1"/>
          </p:cNvSpPr>
          <p:nvPr>
            <p:ph type="title"/>
          </p:nvPr>
        </p:nvSpPr>
        <p:spPr>
          <a:xfrm>
            <a:off x="628650" y="4354830"/>
            <a:ext cx="7886700" cy="1473698"/>
          </a:xfrm>
          <a:prstGeom prst="rect">
            <a:avLst/>
          </a:prstGeom>
        </p:spPr>
        <p:txBody>
          <a:bodyPr/>
          <a:lstStyle>
            <a:lvl1pPr algn="ctr">
              <a:lnSpc>
                <a:spcPct val="114000"/>
              </a:lnSpc>
              <a:defRPr lang="it-IT" sz="2402" b="1" kern="1200" spc="41" dirty="0" smtClean="0">
                <a:solidFill>
                  <a:srgbClr val="1A2C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ea typeface="Calibri"/>
                <a:cs typeface="+mj-cs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12" name="Rettangolo arrotondato 11"/>
          <p:cNvSpPr/>
          <p:nvPr/>
        </p:nvSpPr>
        <p:spPr>
          <a:xfrm>
            <a:off x="628650" y="6361200"/>
            <a:ext cx="7886700" cy="354330"/>
          </a:xfrm>
          <a:prstGeom prst="roundRect">
            <a:avLst/>
          </a:prstGeom>
          <a:solidFill>
            <a:srgbClr val="FF9C00"/>
          </a:solidFill>
          <a:ln>
            <a:solidFill>
              <a:srgbClr val="FF9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 sz="764"/>
          </a:p>
        </p:txBody>
      </p:sp>
      <p:sp>
        <p:nvSpPr>
          <p:cNvPr id="13" name="CasellaDiTesto 12"/>
          <p:cNvSpPr txBox="1"/>
          <p:nvPr/>
        </p:nvSpPr>
        <p:spPr>
          <a:xfrm>
            <a:off x="628650" y="6374228"/>
            <a:ext cx="1215562" cy="2268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874" dirty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</a:rPr>
              <a:t>www.synclab.it</a:t>
            </a:r>
            <a:endParaRPr lang="it-IT" sz="764" dirty="0">
              <a:ln w="10160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843862" y="6376978"/>
            <a:ext cx="671489" cy="2268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874" dirty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</a:rPr>
              <a:t>© 2017</a:t>
            </a:r>
            <a:endParaRPr lang="it-IT" sz="874" dirty="0">
              <a:ln w="10160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042" y="1"/>
            <a:ext cx="3217919" cy="429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58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82D63-0148-8848-831C-C4F208CD306C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AC17-275D-CE4D-BBB2-A3D14A456E2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73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43675" y="1479479"/>
            <a:ext cx="1971676" cy="4697484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8650" y="1479479"/>
            <a:ext cx="5800726" cy="4697484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82D63-0148-8848-831C-C4F208CD306C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AC17-275D-CE4D-BBB2-A3D14A456E2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148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6"/>
          <p:cNvSpPr txBox="1"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300"/>
              <a:buFont typeface="Verdana"/>
              <a:buNone/>
              <a:defRPr sz="2184" b="1" i="1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15" name="Google Shape;15;p2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ctr">
              <a:spcBef>
                <a:spcPts val="291"/>
              </a:spcBef>
              <a:spcAft>
                <a:spcPts val="0"/>
              </a:spcAft>
              <a:buClr>
                <a:srgbClr val="000066"/>
              </a:buClr>
              <a:buSzPts val="2200"/>
              <a:buNone/>
              <a:defRPr sz="1456" b="1" i="1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spcBef>
                <a:spcPts val="410"/>
              </a:spcBef>
              <a:spcAft>
                <a:spcPts val="0"/>
              </a:spcAft>
              <a:buClr>
                <a:srgbClr val="888888"/>
              </a:buClr>
              <a:buSzPts val="3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57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91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91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91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91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91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91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/>
          </a:p>
        </p:txBody>
      </p:sp>
      <p:sp>
        <p:nvSpPr>
          <p:cNvPr id="16" name="Google Shape;16;p26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2BF82D63-0148-8848-831C-C4F208CD306C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17" name="Google Shape;17;p26"/>
          <p:cNvSpPr txBox="1">
            <a:spLocks noGrp="1"/>
          </p:cNvSpPr>
          <p:nvPr>
            <p:ph type="ftr" idx="11"/>
          </p:nvPr>
        </p:nvSpPr>
        <p:spPr>
          <a:xfrm>
            <a:off x="3124200" y="6375474"/>
            <a:ext cx="2895600" cy="326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56" b="1" i="1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</a:pPr>
            <a:endParaRPr lang="en-US" dirty="0"/>
          </a:p>
        </p:txBody>
      </p:sp>
      <p:sp>
        <p:nvSpPr>
          <p:cNvPr id="18" name="Google Shape;18;p26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B612AC17-275D-CE4D-BBB2-A3D14A456E2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85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799709" y="107756"/>
            <a:ext cx="3544585" cy="127525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82D63-0148-8848-831C-C4F208CD306C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AC17-275D-CE4D-BBB2-A3D14A456E2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18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3276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1310">
                <a:solidFill>
                  <a:schemeClr val="tx1">
                    <a:tint val="75000"/>
                  </a:schemeClr>
                </a:solidFill>
              </a:defRPr>
            </a:lvl1pPr>
            <a:lvl2pPr marL="249624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2pPr>
            <a:lvl3pPr marL="499249" indent="0">
              <a:buNone/>
              <a:defRPr sz="982">
                <a:solidFill>
                  <a:schemeClr val="tx1">
                    <a:tint val="75000"/>
                  </a:schemeClr>
                </a:solidFill>
              </a:defRPr>
            </a:lvl3pPr>
            <a:lvl4pPr marL="748873" indent="0">
              <a:buNone/>
              <a:defRPr sz="874">
                <a:solidFill>
                  <a:schemeClr val="tx1">
                    <a:tint val="75000"/>
                  </a:schemeClr>
                </a:solidFill>
              </a:defRPr>
            </a:lvl4pPr>
            <a:lvl5pPr marL="998498" indent="0">
              <a:buNone/>
              <a:defRPr sz="874">
                <a:solidFill>
                  <a:schemeClr val="tx1">
                    <a:tint val="75000"/>
                  </a:schemeClr>
                </a:solidFill>
              </a:defRPr>
            </a:lvl5pPr>
            <a:lvl6pPr marL="1248122" indent="0">
              <a:buNone/>
              <a:defRPr sz="874">
                <a:solidFill>
                  <a:schemeClr val="tx1">
                    <a:tint val="75000"/>
                  </a:schemeClr>
                </a:solidFill>
              </a:defRPr>
            </a:lvl6pPr>
            <a:lvl7pPr marL="1497746" indent="0">
              <a:buNone/>
              <a:defRPr sz="874">
                <a:solidFill>
                  <a:schemeClr val="tx1">
                    <a:tint val="75000"/>
                  </a:schemeClr>
                </a:solidFill>
              </a:defRPr>
            </a:lvl7pPr>
            <a:lvl8pPr marL="1747370" indent="0">
              <a:buNone/>
              <a:defRPr sz="874">
                <a:solidFill>
                  <a:schemeClr val="tx1">
                    <a:tint val="75000"/>
                  </a:schemeClr>
                </a:solidFill>
              </a:defRPr>
            </a:lvl8pPr>
            <a:lvl9pPr marL="1996995" indent="0">
              <a:buNone/>
              <a:defRPr sz="8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82D63-0148-8848-831C-C4F208CD306C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AC17-275D-CE4D-BBB2-A3D14A456E2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44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82D63-0148-8848-831C-C4F208CD306C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AC17-275D-CE4D-BBB2-A3D14A456E2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22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310" b="1"/>
            </a:lvl1pPr>
            <a:lvl2pPr marL="249624" indent="0">
              <a:buNone/>
              <a:defRPr sz="1092" b="1"/>
            </a:lvl2pPr>
            <a:lvl3pPr marL="499249" indent="0">
              <a:buNone/>
              <a:defRPr sz="982" b="1"/>
            </a:lvl3pPr>
            <a:lvl4pPr marL="748873" indent="0">
              <a:buNone/>
              <a:defRPr sz="874" b="1"/>
            </a:lvl4pPr>
            <a:lvl5pPr marL="998498" indent="0">
              <a:buNone/>
              <a:defRPr sz="874" b="1"/>
            </a:lvl5pPr>
            <a:lvl6pPr marL="1248122" indent="0">
              <a:buNone/>
              <a:defRPr sz="874" b="1"/>
            </a:lvl6pPr>
            <a:lvl7pPr marL="1497746" indent="0">
              <a:buNone/>
              <a:defRPr sz="874" b="1"/>
            </a:lvl7pPr>
            <a:lvl8pPr marL="1747370" indent="0">
              <a:buNone/>
              <a:defRPr sz="874" b="1"/>
            </a:lvl8pPr>
            <a:lvl9pPr marL="1996995" indent="0">
              <a:buNone/>
              <a:defRPr sz="874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310" b="1"/>
            </a:lvl1pPr>
            <a:lvl2pPr marL="249624" indent="0">
              <a:buNone/>
              <a:defRPr sz="1092" b="1"/>
            </a:lvl2pPr>
            <a:lvl3pPr marL="499249" indent="0">
              <a:buNone/>
              <a:defRPr sz="982" b="1"/>
            </a:lvl3pPr>
            <a:lvl4pPr marL="748873" indent="0">
              <a:buNone/>
              <a:defRPr sz="874" b="1"/>
            </a:lvl4pPr>
            <a:lvl5pPr marL="998498" indent="0">
              <a:buNone/>
              <a:defRPr sz="874" b="1"/>
            </a:lvl5pPr>
            <a:lvl6pPr marL="1248122" indent="0">
              <a:buNone/>
              <a:defRPr sz="874" b="1"/>
            </a:lvl6pPr>
            <a:lvl7pPr marL="1497746" indent="0">
              <a:buNone/>
              <a:defRPr sz="874" b="1"/>
            </a:lvl7pPr>
            <a:lvl8pPr marL="1747370" indent="0">
              <a:buNone/>
              <a:defRPr sz="874" b="1"/>
            </a:lvl8pPr>
            <a:lvl9pPr marL="1996995" indent="0">
              <a:buNone/>
              <a:defRPr sz="874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82D63-0148-8848-831C-C4F208CD306C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AC17-275D-CE4D-BBB2-A3D14A456E2D}" type="slidenum">
              <a:rPr lang="en-US" smtClean="0"/>
              <a:t>‹N›</a:t>
            </a:fld>
            <a:endParaRPr lang="en-US"/>
          </a:p>
        </p:txBody>
      </p:sp>
      <p:sp>
        <p:nvSpPr>
          <p:cNvPr id="10" name="Titolo 1"/>
          <p:cNvSpPr>
            <a:spLocks noGrp="1"/>
          </p:cNvSpPr>
          <p:nvPr>
            <p:ph type="title"/>
          </p:nvPr>
        </p:nvSpPr>
        <p:spPr>
          <a:xfrm>
            <a:off x="2799709" y="97482"/>
            <a:ext cx="3544585" cy="127525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36778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82D63-0148-8848-831C-C4F208CD306C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AC17-275D-CE4D-BBB2-A3D14A456E2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0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82D63-0148-8848-831C-C4F208CD306C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AC17-275D-CE4D-BBB2-A3D14A456E2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03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9841" y="1412696"/>
            <a:ext cx="2949179" cy="1600200"/>
          </a:xfrm>
        </p:spPr>
        <p:txBody>
          <a:bodyPr anchor="b"/>
          <a:lstStyle>
            <a:lvl1pPr>
              <a:defRPr sz="1748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391" y="2057400"/>
            <a:ext cx="4629150" cy="3803650"/>
          </a:xfrm>
        </p:spPr>
        <p:txBody>
          <a:bodyPr/>
          <a:lstStyle>
            <a:lvl1pPr>
              <a:defRPr sz="1748"/>
            </a:lvl1pPr>
            <a:lvl2pPr>
              <a:defRPr sz="1529"/>
            </a:lvl2pPr>
            <a:lvl3pPr>
              <a:defRPr sz="1310"/>
            </a:lvl3pPr>
            <a:lvl4pPr>
              <a:defRPr sz="1092"/>
            </a:lvl4pPr>
            <a:lvl5pPr>
              <a:defRPr sz="1092"/>
            </a:lvl5pPr>
            <a:lvl6pPr>
              <a:defRPr sz="1092"/>
            </a:lvl6pPr>
            <a:lvl7pPr>
              <a:defRPr sz="1092"/>
            </a:lvl7pPr>
            <a:lvl8pPr>
              <a:defRPr sz="1092"/>
            </a:lvl8pPr>
            <a:lvl9pPr>
              <a:defRPr sz="1092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29841" y="3051425"/>
            <a:ext cx="2949179" cy="2817563"/>
          </a:xfrm>
        </p:spPr>
        <p:txBody>
          <a:bodyPr/>
          <a:lstStyle>
            <a:lvl1pPr marL="0" indent="0">
              <a:buNone/>
              <a:defRPr sz="874"/>
            </a:lvl1pPr>
            <a:lvl2pPr marL="249624" indent="0">
              <a:buNone/>
              <a:defRPr sz="764"/>
            </a:lvl2pPr>
            <a:lvl3pPr marL="499249" indent="0">
              <a:buNone/>
              <a:defRPr sz="656"/>
            </a:lvl3pPr>
            <a:lvl4pPr marL="748873" indent="0">
              <a:buNone/>
              <a:defRPr sz="546"/>
            </a:lvl4pPr>
            <a:lvl5pPr marL="998498" indent="0">
              <a:buNone/>
              <a:defRPr sz="546"/>
            </a:lvl5pPr>
            <a:lvl6pPr marL="1248122" indent="0">
              <a:buNone/>
              <a:defRPr sz="546"/>
            </a:lvl6pPr>
            <a:lvl7pPr marL="1497746" indent="0">
              <a:buNone/>
              <a:defRPr sz="546"/>
            </a:lvl7pPr>
            <a:lvl8pPr marL="1747370" indent="0">
              <a:buNone/>
              <a:defRPr sz="546"/>
            </a:lvl8pPr>
            <a:lvl9pPr marL="1996995" indent="0">
              <a:buNone/>
              <a:defRPr sz="546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82D63-0148-8848-831C-C4F208CD306C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AC17-275D-CE4D-BBB2-A3D14A456E2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96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8650" y="1584788"/>
            <a:ext cx="2949179" cy="1600200"/>
          </a:xfrm>
        </p:spPr>
        <p:txBody>
          <a:bodyPr anchor="b"/>
          <a:lstStyle>
            <a:lvl1pPr>
              <a:defRPr sz="1748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391" y="2057400"/>
            <a:ext cx="4629150" cy="3803650"/>
          </a:xfrm>
        </p:spPr>
        <p:txBody>
          <a:bodyPr/>
          <a:lstStyle>
            <a:lvl1pPr marL="0" indent="0">
              <a:buNone/>
              <a:defRPr sz="1748"/>
            </a:lvl1pPr>
            <a:lvl2pPr marL="249624" indent="0">
              <a:buNone/>
              <a:defRPr sz="1529"/>
            </a:lvl2pPr>
            <a:lvl3pPr marL="499249" indent="0">
              <a:buNone/>
              <a:defRPr sz="1310"/>
            </a:lvl3pPr>
            <a:lvl4pPr marL="748873" indent="0">
              <a:buNone/>
              <a:defRPr sz="1092"/>
            </a:lvl4pPr>
            <a:lvl5pPr marL="998498" indent="0">
              <a:buNone/>
              <a:defRPr sz="1092"/>
            </a:lvl5pPr>
            <a:lvl6pPr marL="1248122" indent="0">
              <a:buNone/>
              <a:defRPr sz="1092"/>
            </a:lvl6pPr>
            <a:lvl7pPr marL="1497746" indent="0">
              <a:buNone/>
              <a:defRPr sz="1092"/>
            </a:lvl7pPr>
            <a:lvl8pPr marL="1747370" indent="0">
              <a:buNone/>
              <a:defRPr sz="1092"/>
            </a:lvl8pPr>
            <a:lvl9pPr marL="1996995" indent="0">
              <a:buNone/>
              <a:defRPr sz="1092"/>
            </a:lvl9pPr>
          </a:lstStyle>
          <a:p>
            <a:r>
              <a:rPr lang="it-IT" smtClean="0"/>
              <a:t>Fare clic sull'icona per inserire un'immagine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29841" y="3184989"/>
            <a:ext cx="2949179" cy="2683999"/>
          </a:xfrm>
        </p:spPr>
        <p:txBody>
          <a:bodyPr/>
          <a:lstStyle>
            <a:lvl1pPr marL="0" indent="0">
              <a:buNone/>
              <a:defRPr sz="874"/>
            </a:lvl1pPr>
            <a:lvl2pPr marL="249624" indent="0">
              <a:buNone/>
              <a:defRPr sz="764"/>
            </a:lvl2pPr>
            <a:lvl3pPr marL="499249" indent="0">
              <a:buNone/>
              <a:defRPr sz="656"/>
            </a:lvl3pPr>
            <a:lvl4pPr marL="748873" indent="0">
              <a:buNone/>
              <a:defRPr sz="546"/>
            </a:lvl4pPr>
            <a:lvl5pPr marL="998498" indent="0">
              <a:buNone/>
              <a:defRPr sz="546"/>
            </a:lvl5pPr>
            <a:lvl6pPr marL="1248122" indent="0">
              <a:buNone/>
              <a:defRPr sz="546"/>
            </a:lvl6pPr>
            <a:lvl7pPr marL="1497746" indent="0">
              <a:buNone/>
              <a:defRPr sz="546"/>
            </a:lvl7pPr>
            <a:lvl8pPr marL="1747370" indent="0">
              <a:buNone/>
              <a:defRPr sz="546"/>
            </a:lvl8pPr>
            <a:lvl9pPr marL="1996995" indent="0">
              <a:buNone/>
              <a:defRPr sz="546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82D63-0148-8848-831C-C4F208CD306C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AC17-275D-CE4D-BBB2-A3D14A456E2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36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arrotondato 7"/>
          <p:cNvSpPr/>
          <p:nvPr/>
        </p:nvSpPr>
        <p:spPr>
          <a:xfrm>
            <a:off x="628650" y="6361886"/>
            <a:ext cx="7886700" cy="354330"/>
          </a:xfrm>
          <a:prstGeom prst="roundRect">
            <a:avLst/>
          </a:prstGeom>
          <a:solidFill>
            <a:srgbClr val="FF9C00"/>
          </a:solidFill>
          <a:ln>
            <a:solidFill>
              <a:srgbClr val="FF9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 sz="764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874" kern="120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2BF82D63-0148-8848-831C-C4F208CD306C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it-IT" sz="874" kern="1200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499249" rtl="0" eaLnBrk="1" latinLnBrk="0" hangingPunct="1">
              <a:defRPr lang="it-IT" sz="874" kern="120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B612AC17-275D-CE4D-BBB2-A3D14A456E2D}" type="slidenum">
              <a:rPr lang="en-US" smtClean="0"/>
              <a:t>‹N›</a:t>
            </a:fld>
            <a:endParaRPr lang="en-US"/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799709" y="107949"/>
            <a:ext cx="3544585" cy="12752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</a:t>
            </a:r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20546"/>
            <a:ext cx="2083118" cy="85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174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ransition spd="med">
    <p:fade/>
  </p:transition>
  <p:txStyles>
    <p:titleStyle>
      <a:lvl1pPr algn="ctr" defTabSz="499249" rtl="0" eaLnBrk="1" latinLnBrk="0" hangingPunct="1">
        <a:lnSpc>
          <a:spcPct val="90000"/>
        </a:lnSpc>
        <a:spcBef>
          <a:spcPct val="0"/>
        </a:spcBef>
        <a:buNone/>
        <a:defRPr sz="1748" kern="1200">
          <a:solidFill>
            <a:srgbClr val="1A2C4B"/>
          </a:solidFill>
          <a:latin typeface="+mj-lt"/>
          <a:ea typeface="+mj-ea"/>
          <a:cs typeface="+mj-cs"/>
        </a:defRPr>
      </a:lvl1pPr>
    </p:titleStyle>
    <p:bodyStyle>
      <a:lvl1pPr marL="124812" indent="-124812" algn="l" defTabSz="499249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529" kern="1200">
          <a:solidFill>
            <a:srgbClr val="1A2C4B"/>
          </a:solidFill>
          <a:latin typeface="+mn-lt"/>
          <a:ea typeface="+mn-ea"/>
          <a:cs typeface="+mn-cs"/>
        </a:defRPr>
      </a:lvl1pPr>
      <a:lvl2pPr marL="374437" indent="-124812" algn="l" defTabSz="499249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1310" kern="1200">
          <a:solidFill>
            <a:srgbClr val="FF9C00"/>
          </a:solidFill>
          <a:latin typeface="+mn-lt"/>
          <a:ea typeface="+mn-ea"/>
          <a:cs typeface="+mn-cs"/>
        </a:defRPr>
      </a:lvl2pPr>
      <a:lvl3pPr marL="624061" indent="-124812" algn="l" defTabSz="499249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1092" kern="1200">
          <a:solidFill>
            <a:srgbClr val="1A2C4B"/>
          </a:solidFill>
          <a:latin typeface="+mn-lt"/>
          <a:ea typeface="+mn-ea"/>
          <a:cs typeface="+mn-cs"/>
        </a:defRPr>
      </a:lvl3pPr>
      <a:lvl4pPr marL="873686" indent="-124812" algn="l" defTabSz="499249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2" kern="1200">
          <a:solidFill>
            <a:srgbClr val="FF9C00"/>
          </a:solidFill>
          <a:latin typeface="+mn-lt"/>
          <a:ea typeface="+mn-ea"/>
          <a:cs typeface="+mn-cs"/>
        </a:defRPr>
      </a:lvl4pPr>
      <a:lvl5pPr marL="1123310" indent="-124812" algn="l" defTabSz="499249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2" kern="1200">
          <a:solidFill>
            <a:srgbClr val="1A2C4B"/>
          </a:solidFill>
          <a:latin typeface="+mn-lt"/>
          <a:ea typeface="+mn-ea"/>
          <a:cs typeface="+mn-cs"/>
        </a:defRPr>
      </a:lvl5pPr>
      <a:lvl6pPr marL="1372934" indent="-124812" algn="l" defTabSz="499249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2" kern="1200">
          <a:solidFill>
            <a:schemeClr val="tx1"/>
          </a:solidFill>
          <a:latin typeface="+mn-lt"/>
          <a:ea typeface="+mn-ea"/>
          <a:cs typeface="+mn-cs"/>
        </a:defRPr>
      </a:lvl6pPr>
      <a:lvl7pPr marL="1622558" indent="-124812" algn="l" defTabSz="499249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2" kern="1200">
          <a:solidFill>
            <a:schemeClr val="tx1"/>
          </a:solidFill>
          <a:latin typeface="+mn-lt"/>
          <a:ea typeface="+mn-ea"/>
          <a:cs typeface="+mn-cs"/>
        </a:defRPr>
      </a:lvl7pPr>
      <a:lvl8pPr marL="1872182" indent="-124812" algn="l" defTabSz="499249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2" kern="1200">
          <a:solidFill>
            <a:schemeClr val="tx1"/>
          </a:solidFill>
          <a:latin typeface="+mn-lt"/>
          <a:ea typeface="+mn-ea"/>
          <a:cs typeface="+mn-cs"/>
        </a:defRPr>
      </a:lvl8pPr>
      <a:lvl9pPr marL="2121807" indent="-124812" algn="l" defTabSz="499249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99249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1pPr>
      <a:lvl2pPr marL="249624" algn="l" defTabSz="499249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2pPr>
      <a:lvl3pPr marL="499249" algn="l" defTabSz="499249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3pPr>
      <a:lvl4pPr marL="748873" algn="l" defTabSz="499249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4pPr>
      <a:lvl5pPr marL="998498" algn="l" defTabSz="499249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5pPr>
      <a:lvl6pPr marL="1248122" algn="l" defTabSz="499249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6pPr>
      <a:lvl7pPr marL="1497746" algn="l" defTabSz="499249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7pPr>
      <a:lvl8pPr marL="1747370" algn="l" defTabSz="499249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8pPr>
      <a:lvl9pPr marL="1996995" algn="l" defTabSz="499249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>
            <a:spLocks noGrp="1"/>
          </p:cNvSpPr>
          <p:nvPr>
            <p:ph type="ctrTitle"/>
          </p:nvPr>
        </p:nvSpPr>
        <p:spPr>
          <a:xfrm>
            <a:off x="376238" y="2240427"/>
            <a:ext cx="8391525" cy="342082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t-IT" sz="3600" spc="300" dirty="0">
                <a:solidFill>
                  <a:srgbClr val="FFC000"/>
                </a:solidFill>
                <a:latin typeface="Impact" pitchFamily="34" charset="0"/>
              </a:rPr>
              <a:t>Corso </a:t>
            </a:r>
            <a:r>
              <a:rPr lang="it-IT" sz="3600" spc="300" dirty="0" smtClean="0">
                <a:solidFill>
                  <a:srgbClr val="FFC000"/>
                </a:solidFill>
                <a:latin typeface="Impact" pitchFamily="34" charset="0"/>
              </a:rPr>
              <a:t>JAVA</a:t>
            </a:r>
            <a:br>
              <a:rPr lang="it-IT" sz="3600" spc="300" dirty="0" smtClean="0">
                <a:solidFill>
                  <a:srgbClr val="FFC000"/>
                </a:solidFill>
                <a:latin typeface="Impact" pitchFamily="34" charset="0"/>
              </a:rPr>
            </a:br>
            <a:r>
              <a:rPr lang="it-IT" sz="2800" spc="300" dirty="0">
                <a:solidFill>
                  <a:srgbClr val="FFC000"/>
                </a:solidFill>
                <a:latin typeface="Impact" pitchFamily="34" charset="0"/>
              </a:rPr>
              <a:t/>
            </a:r>
            <a:br>
              <a:rPr lang="it-IT" sz="2800" spc="300" dirty="0">
                <a:solidFill>
                  <a:srgbClr val="FFC000"/>
                </a:solidFill>
                <a:latin typeface="Impact" pitchFamily="34" charset="0"/>
              </a:rPr>
            </a:br>
            <a:r>
              <a:rPr lang="it-IT" sz="2800" spc="300" dirty="0" smtClean="0">
                <a:solidFill>
                  <a:srgbClr val="FFC000"/>
                </a:solidFill>
                <a:latin typeface="Impact" pitchFamily="34" charset="0"/>
              </a:rPr>
              <a:t>JDBC</a:t>
            </a:r>
            <a:r>
              <a:rPr lang="it-IT" sz="3600" spc="500" dirty="0">
                <a:solidFill>
                  <a:schemeClr val="accent1"/>
                </a:solidFill>
                <a:latin typeface="Impact" pitchFamily="34" charset="0"/>
              </a:rPr>
              <a:t/>
            </a:r>
            <a:br>
              <a:rPr lang="it-IT" sz="3600" spc="500" dirty="0">
                <a:solidFill>
                  <a:schemeClr val="accent1"/>
                </a:solidFill>
                <a:latin typeface="Impact" pitchFamily="34" charset="0"/>
              </a:rPr>
            </a:br>
            <a:r>
              <a:rPr lang="it-IT" sz="1400" dirty="0" smtClean="0">
                <a:solidFill>
                  <a:schemeClr val="accent1"/>
                </a:solidFill>
                <a:latin typeface="Arial" charset="0"/>
              </a:rPr>
              <a:t> </a:t>
            </a:r>
            <a:endParaRPr lang="it-IT" sz="2000" dirty="0">
              <a:solidFill>
                <a:schemeClr val="accent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79608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Driver di tipo 2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000" dirty="0"/>
              <a:t>Driver diretti</a:t>
            </a:r>
          </a:p>
          <a:p>
            <a:pPr>
              <a:buFont typeface="Wingdings" charset="0"/>
              <a:buNone/>
            </a:pPr>
            <a:endParaRPr lang="it-IT" sz="2000" dirty="0"/>
          </a:p>
          <a:p>
            <a:r>
              <a:rPr lang="it-IT" sz="2000" dirty="0"/>
              <a:t>Traducono le chiamate JDBC in chiamate di </a:t>
            </a:r>
            <a:r>
              <a:rPr lang="it-IT" sz="2000" b="1" i="1" dirty="0"/>
              <a:t>driver nativi </a:t>
            </a:r>
            <a:r>
              <a:rPr lang="it-IT" sz="2000" i="1" dirty="0"/>
              <a:t>già esistenti sulla macchina</a:t>
            </a:r>
            <a:endParaRPr lang="it-IT" sz="20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</p:spPr>
        <p:txBody>
          <a:bodyPr/>
          <a:lstStyle/>
          <a:p>
            <a:fld id="{4CAD81E4-DA8B-9143-BCF4-E14C7F98DBE8}" type="slidenum">
              <a:rPr lang="it-IT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68405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Driver di tipo 2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</p:spPr>
        <p:txBody>
          <a:bodyPr/>
          <a:lstStyle/>
          <a:p>
            <a:fld id="{6177E0FD-F28A-D947-8B38-D6A53F59255F}" type="slidenum">
              <a:rPr lang="it-IT"/>
              <a:pPr/>
              <a:t>11</a:t>
            </a:fld>
            <a:endParaRPr lang="it-IT"/>
          </a:p>
        </p:txBody>
      </p:sp>
      <p:pic>
        <p:nvPicPr>
          <p:cNvPr id="102404" name="Picture 4" descr="snap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209800"/>
            <a:ext cx="2354263" cy="362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3261271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Driver di tipo 3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</p:spPr>
        <p:txBody>
          <a:bodyPr/>
          <a:lstStyle/>
          <a:p>
            <a:fld id="{D9C8AC10-FB16-E743-9ED1-31BF6264C959}" type="slidenum">
              <a:rPr lang="it-IT"/>
              <a:pPr/>
              <a:t>12</a:t>
            </a:fld>
            <a:endParaRPr lang="it-IT"/>
          </a:p>
        </p:txBody>
      </p:sp>
      <p:pic>
        <p:nvPicPr>
          <p:cNvPr id="104452" name="Picture 4" descr="snap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981200"/>
            <a:ext cx="3189288" cy="439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908090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Driver di tipo 4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</p:spPr>
        <p:txBody>
          <a:bodyPr/>
          <a:lstStyle/>
          <a:p>
            <a:fld id="{CD914B47-16EE-C946-B99D-95577CD70468}" type="slidenum">
              <a:rPr lang="it-IT"/>
              <a:pPr/>
              <a:t>13</a:t>
            </a:fld>
            <a:endParaRPr lang="it-IT"/>
          </a:p>
        </p:txBody>
      </p:sp>
      <p:pic>
        <p:nvPicPr>
          <p:cNvPr id="107524" name="Picture 4" descr="snap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1989138"/>
            <a:ext cx="2503487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590870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3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Aprire un collegamento ODBC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</p:spPr>
        <p:txBody>
          <a:bodyPr/>
          <a:lstStyle/>
          <a:p>
            <a:fld id="{60940439-EDC7-F841-BD3A-0AA06D365D16}" type="slidenum">
              <a:rPr lang="it-IT"/>
              <a:pPr/>
              <a:t>14</a:t>
            </a:fld>
            <a:endParaRPr lang="it-IT"/>
          </a:p>
        </p:txBody>
      </p:sp>
      <p:sp>
        <p:nvSpPr>
          <p:cNvPr id="145412" name="Text Box 4"/>
          <p:cNvSpPr txBox="1">
            <a:spLocks noChangeArrowheads="1"/>
          </p:cNvSpPr>
          <p:nvPr/>
        </p:nvSpPr>
        <p:spPr bwMode="auto">
          <a:xfrm>
            <a:off x="952789" y="1570182"/>
            <a:ext cx="613873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it-IT" sz="2000" dirty="0"/>
              <a:t> </a:t>
            </a:r>
            <a:r>
              <a:rPr lang="it-IT" sz="2000" dirty="0">
                <a:solidFill>
                  <a:schemeClr val="hlink"/>
                </a:solidFill>
              </a:rPr>
              <a:t>Creare</a:t>
            </a:r>
            <a:r>
              <a:rPr lang="it-IT" sz="2000" dirty="0"/>
              <a:t> il database (file .</a:t>
            </a:r>
            <a:r>
              <a:rPr lang="it-IT" sz="2000" dirty="0" err="1"/>
              <a:t>mdb</a:t>
            </a:r>
            <a:r>
              <a:rPr lang="it-IT" sz="2000" dirty="0"/>
              <a:t>)</a:t>
            </a:r>
          </a:p>
          <a:p>
            <a:pPr>
              <a:buFontTx/>
              <a:buChar char="•"/>
            </a:pPr>
            <a:r>
              <a:rPr lang="it-IT" sz="2000" dirty="0"/>
              <a:t> </a:t>
            </a:r>
            <a:r>
              <a:rPr lang="it-IT" sz="2000" dirty="0">
                <a:solidFill>
                  <a:schemeClr val="hlink"/>
                </a:solidFill>
              </a:rPr>
              <a:t>Configurare</a:t>
            </a:r>
            <a:r>
              <a:rPr lang="it-IT" sz="2000" dirty="0"/>
              <a:t> la connessione:</a:t>
            </a:r>
          </a:p>
          <a:p>
            <a:pPr>
              <a:buFontTx/>
              <a:buChar char="•"/>
            </a:pPr>
            <a:r>
              <a:rPr lang="it-IT" sz="2000" dirty="0"/>
              <a:t> Pannello di controllo </a:t>
            </a:r>
            <a:r>
              <a:rPr lang="it-IT" sz="2000" dirty="0">
                <a:sym typeface="Wingdings" charset="0"/>
              </a:rPr>
              <a:t> Strumenti di Amministrazione </a:t>
            </a:r>
          </a:p>
          <a:p>
            <a:r>
              <a:rPr lang="it-IT" sz="2000" dirty="0">
                <a:sym typeface="Wingdings" charset="0"/>
              </a:rPr>
              <a:t>     Origine dati ODBC</a:t>
            </a:r>
          </a:p>
          <a:p>
            <a:pPr>
              <a:buFontTx/>
              <a:buChar char="•"/>
            </a:pPr>
            <a:r>
              <a:rPr lang="it-IT" sz="2000" dirty="0">
                <a:sym typeface="Wingdings" charset="0"/>
              </a:rPr>
              <a:t> Scegliere DSN di sistema</a:t>
            </a:r>
          </a:p>
          <a:p>
            <a:pPr>
              <a:buFontTx/>
              <a:buChar char="•"/>
            </a:pPr>
            <a:r>
              <a:rPr lang="it-IT" sz="2000" dirty="0">
                <a:sym typeface="Wingdings" charset="0"/>
              </a:rPr>
              <a:t> Click su aggiungi</a:t>
            </a:r>
          </a:p>
          <a:p>
            <a:pPr>
              <a:buFontTx/>
              <a:buChar char="•"/>
            </a:pPr>
            <a:r>
              <a:rPr lang="it-IT" sz="2000" dirty="0">
                <a:sym typeface="Wingdings" charset="0"/>
              </a:rPr>
              <a:t> </a:t>
            </a:r>
            <a:r>
              <a:rPr lang="it-IT" sz="2000" dirty="0">
                <a:solidFill>
                  <a:schemeClr val="folHlink"/>
                </a:solidFill>
                <a:sym typeface="Wingdings" charset="0"/>
              </a:rPr>
              <a:t>Scegliere un driver</a:t>
            </a:r>
            <a:r>
              <a:rPr lang="it-IT" sz="2000" dirty="0">
                <a:sym typeface="Wingdings" charset="0"/>
              </a:rPr>
              <a:t> nella lista e click su fine</a:t>
            </a:r>
          </a:p>
          <a:p>
            <a:pPr>
              <a:buFontTx/>
              <a:buChar char="•"/>
            </a:pPr>
            <a:r>
              <a:rPr lang="it-IT" sz="2000" dirty="0">
                <a:sym typeface="Wingdings" charset="0"/>
              </a:rPr>
              <a:t> Dare un nome arbitrario a “</a:t>
            </a:r>
            <a:r>
              <a:rPr lang="it-IT" sz="2000" dirty="0">
                <a:solidFill>
                  <a:srgbClr val="CC3399"/>
                </a:solidFill>
                <a:sym typeface="Wingdings" charset="0"/>
              </a:rPr>
              <a:t>nome origine dati</a:t>
            </a:r>
            <a:r>
              <a:rPr lang="it-IT" sz="2000" dirty="0">
                <a:sym typeface="Wingdings" charset="0"/>
              </a:rPr>
              <a:t>”. </a:t>
            </a:r>
          </a:p>
          <a:p>
            <a:r>
              <a:rPr lang="it-IT" sz="2000" dirty="0">
                <a:sym typeface="Wingdings" charset="0"/>
              </a:rPr>
              <a:t>  Questo nome comparirà nel programma Java </a:t>
            </a:r>
          </a:p>
          <a:p>
            <a:r>
              <a:rPr lang="it-IT" sz="2000" dirty="0">
                <a:sym typeface="Wingdings" charset="0"/>
              </a:rPr>
              <a:t>  </a:t>
            </a:r>
            <a:r>
              <a:rPr lang="it-IT" sz="2000" dirty="0" err="1">
                <a:sym typeface="Wingdings" charset="0"/>
              </a:rPr>
              <a:t>DriverManager.getConnection</a:t>
            </a:r>
            <a:r>
              <a:rPr lang="it-IT" sz="2000" dirty="0">
                <a:sym typeface="Wingdings" charset="0"/>
              </a:rPr>
              <a:t>(“</a:t>
            </a:r>
            <a:r>
              <a:rPr lang="it-IT" sz="2000" dirty="0" err="1">
                <a:sym typeface="Wingdings" charset="0"/>
              </a:rPr>
              <a:t>jdbc:odbc:</a:t>
            </a:r>
            <a:r>
              <a:rPr lang="it-IT" sz="2000" dirty="0" err="1">
                <a:solidFill>
                  <a:schemeClr val="hlink"/>
                </a:solidFill>
                <a:sym typeface="Wingdings" charset="0"/>
              </a:rPr>
              <a:t>nome</a:t>
            </a:r>
            <a:r>
              <a:rPr lang="it-IT" sz="2000" dirty="0">
                <a:sym typeface="Wingdings" charset="0"/>
              </a:rPr>
              <a:t>”);</a:t>
            </a:r>
          </a:p>
          <a:p>
            <a:pPr>
              <a:buFontTx/>
              <a:buChar char="•"/>
            </a:pPr>
            <a:r>
              <a:rPr lang="it-IT" sz="2000" dirty="0">
                <a:sym typeface="Wingdings" charset="0"/>
              </a:rPr>
              <a:t> Click su seleziona e </a:t>
            </a:r>
            <a:r>
              <a:rPr lang="it-IT" sz="2000" dirty="0">
                <a:solidFill>
                  <a:schemeClr val="folHlink"/>
                </a:solidFill>
                <a:sym typeface="Wingdings" charset="0"/>
              </a:rPr>
              <a:t>selezionare il file .</a:t>
            </a:r>
            <a:r>
              <a:rPr lang="it-IT" sz="2000" dirty="0" err="1">
                <a:solidFill>
                  <a:schemeClr val="folHlink"/>
                </a:solidFill>
                <a:sym typeface="Wingdings" charset="0"/>
              </a:rPr>
              <a:t>mdb</a:t>
            </a:r>
            <a:r>
              <a:rPr lang="it-IT" sz="2000" dirty="0">
                <a:sym typeface="Wingdings" charset="0"/>
              </a:rPr>
              <a:t> del database</a:t>
            </a:r>
          </a:p>
          <a:p>
            <a:pPr>
              <a:buFontTx/>
              <a:buChar char="•"/>
            </a:pPr>
            <a:r>
              <a:rPr lang="it-IT" sz="2000" dirty="0">
                <a:sym typeface="Wingdings" charset="0"/>
              </a:rPr>
              <a:t> Ok su tutte le finestre.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1556257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240581" y="249846"/>
            <a:ext cx="4303055" cy="1275259"/>
          </a:xfrm>
        </p:spPr>
        <p:txBody>
          <a:bodyPr>
            <a:normAutofit/>
          </a:bodyPr>
          <a:lstStyle/>
          <a:p>
            <a:r>
              <a:rPr lang="it-IT" sz="3200" dirty="0"/>
              <a:t>Caricare i driver di JDBC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>
          <a:xfrm>
            <a:off x="536431" y="1509713"/>
            <a:ext cx="7772400" cy="4535487"/>
          </a:xfrm>
        </p:spPr>
        <p:txBody>
          <a:bodyPr>
            <a:normAutofit/>
          </a:bodyPr>
          <a:lstStyle/>
          <a:p>
            <a:r>
              <a:rPr lang="it-IT" sz="2000" dirty="0"/>
              <a:t>I driver JDBC di qualsiasi tipo vengono caricati dall’applicazione in maniera dinamica</a:t>
            </a:r>
          </a:p>
          <a:p>
            <a:pPr lvl="1"/>
            <a:r>
              <a:rPr lang="it-IT" sz="2000" dirty="0"/>
              <a:t>Mediante un’istruzione del tipo </a:t>
            </a:r>
            <a:r>
              <a:rPr lang="it-IT" sz="2000" dirty="0" err="1">
                <a:solidFill>
                  <a:schemeClr val="folHlink"/>
                </a:solidFill>
              </a:rPr>
              <a:t>Class</a:t>
            </a:r>
            <a:r>
              <a:rPr lang="it-IT" sz="2000" dirty="0" err="1"/>
              <a:t>.</a:t>
            </a:r>
            <a:r>
              <a:rPr lang="it-IT" sz="2000" dirty="0" err="1">
                <a:solidFill>
                  <a:schemeClr val="folHlink"/>
                </a:solidFill>
              </a:rPr>
              <a:t>forName</a:t>
            </a:r>
            <a:r>
              <a:rPr lang="it-IT" sz="2000" dirty="0"/>
              <a:t>(“</a:t>
            </a:r>
            <a:r>
              <a:rPr lang="it-IT" sz="2000" dirty="0" err="1"/>
              <a:t>package.class</a:t>
            </a:r>
            <a:r>
              <a:rPr lang="it-IT" sz="2000" dirty="0"/>
              <a:t>”)</a:t>
            </a:r>
          </a:p>
          <a:p>
            <a:pPr lvl="1"/>
            <a:r>
              <a:rPr lang="it-IT" sz="2000" dirty="0"/>
              <a:t>Nel caso di ODBC le classi Driver sono:</a:t>
            </a:r>
          </a:p>
          <a:p>
            <a:pPr lvl="2"/>
            <a:r>
              <a:rPr lang="it-IT" sz="2000" dirty="0" err="1"/>
              <a:t>sun.jdbc.odbc.JdbcOdbcDriver</a:t>
            </a:r>
            <a:endParaRPr lang="it-IT" sz="2000" dirty="0"/>
          </a:p>
          <a:p>
            <a:pPr lvl="2"/>
            <a:endParaRPr lang="it-IT" sz="2000" dirty="0"/>
          </a:p>
          <a:p>
            <a:r>
              <a:rPr lang="it-IT" sz="2000" dirty="0"/>
              <a:t>Una volta che il driver viene caricato</a:t>
            </a:r>
          </a:p>
          <a:p>
            <a:pPr lvl="1"/>
            <a:r>
              <a:rPr lang="it-IT" sz="2000" dirty="0"/>
              <a:t>È possibile connettersi al DB tramite metodi statici della classe </a:t>
            </a:r>
            <a:r>
              <a:rPr lang="it-IT" sz="2000" dirty="0" err="1"/>
              <a:t>DriverManager</a:t>
            </a:r>
            <a:endParaRPr lang="it-IT" sz="20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</p:spPr>
        <p:txBody>
          <a:bodyPr/>
          <a:lstStyle/>
          <a:p>
            <a:fld id="{4371020C-3902-5D44-8810-0E1DE1BC3023}" type="slidenum">
              <a:rPr lang="it-IT"/>
              <a:pPr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70889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I tipi chiave di JDBC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2000" dirty="0" err="1"/>
              <a:t>DriverManager</a:t>
            </a:r>
            <a:r>
              <a:rPr lang="it-IT" sz="2000" dirty="0"/>
              <a:t>  </a:t>
            </a:r>
            <a:r>
              <a:rPr lang="it-IT" sz="2000" b="1" i="1" dirty="0" err="1"/>
              <a:t>class</a:t>
            </a:r>
            <a:endParaRPr lang="it-IT" sz="2000" b="1" i="1" dirty="0"/>
          </a:p>
          <a:p>
            <a:pPr lvl="1">
              <a:lnSpc>
                <a:spcPct val="90000"/>
              </a:lnSpc>
            </a:pPr>
            <a:r>
              <a:rPr lang="it-IT" sz="2000" dirty="0"/>
              <a:t>Gestore dei driver</a:t>
            </a:r>
          </a:p>
          <a:p>
            <a:pPr lvl="1">
              <a:lnSpc>
                <a:spcPct val="90000"/>
              </a:lnSpc>
            </a:pPr>
            <a:r>
              <a:rPr lang="it-IT" sz="2000" dirty="0"/>
              <a:t>Fornisce la connessione al database</a:t>
            </a:r>
          </a:p>
          <a:p>
            <a:pPr>
              <a:lnSpc>
                <a:spcPct val="90000"/>
              </a:lnSpc>
            </a:pPr>
            <a:r>
              <a:rPr lang="it-IT" sz="2000" dirty="0"/>
              <a:t>Connection  </a:t>
            </a:r>
            <a:r>
              <a:rPr lang="it-IT" sz="2000" b="1" i="1" dirty="0" err="1"/>
              <a:t>interface</a:t>
            </a:r>
            <a:endParaRPr lang="it-IT" sz="2000" b="1" i="1" dirty="0"/>
          </a:p>
          <a:p>
            <a:pPr lvl="1">
              <a:lnSpc>
                <a:spcPct val="90000"/>
              </a:lnSpc>
            </a:pPr>
            <a:r>
              <a:rPr lang="it-IT" sz="2000" dirty="0"/>
              <a:t>Rappresenta la connessione al DB</a:t>
            </a:r>
          </a:p>
          <a:p>
            <a:pPr>
              <a:lnSpc>
                <a:spcPct val="90000"/>
              </a:lnSpc>
            </a:pPr>
            <a:r>
              <a:rPr lang="it-IT" sz="2000" dirty="0"/>
              <a:t>Statement   </a:t>
            </a:r>
            <a:r>
              <a:rPr lang="it-IT" sz="2000" b="1" i="1" dirty="0" err="1"/>
              <a:t>interface</a:t>
            </a:r>
            <a:endParaRPr lang="it-IT" sz="2000" dirty="0"/>
          </a:p>
          <a:p>
            <a:pPr lvl="1">
              <a:lnSpc>
                <a:spcPct val="90000"/>
              </a:lnSpc>
            </a:pPr>
            <a:r>
              <a:rPr lang="it-IT" sz="2000" dirty="0"/>
              <a:t>Classe </a:t>
            </a:r>
            <a:r>
              <a:rPr lang="it-IT" sz="2000" dirty="0" err="1"/>
              <a:t>wrapper</a:t>
            </a:r>
            <a:r>
              <a:rPr lang="it-IT" sz="2000" dirty="0"/>
              <a:t> per gli statement SQL</a:t>
            </a:r>
          </a:p>
          <a:p>
            <a:pPr>
              <a:lnSpc>
                <a:spcPct val="90000"/>
              </a:lnSpc>
            </a:pPr>
            <a:r>
              <a:rPr lang="it-IT" sz="2000" dirty="0" err="1"/>
              <a:t>ResultSet</a:t>
            </a:r>
            <a:r>
              <a:rPr lang="it-IT" sz="2000" dirty="0"/>
              <a:t>    </a:t>
            </a:r>
            <a:r>
              <a:rPr lang="it-IT" sz="2000" b="1" i="1" dirty="0" err="1"/>
              <a:t>interface</a:t>
            </a:r>
            <a:endParaRPr lang="it-IT" sz="2000" dirty="0"/>
          </a:p>
          <a:p>
            <a:pPr lvl="1">
              <a:lnSpc>
                <a:spcPct val="90000"/>
              </a:lnSpc>
            </a:pPr>
            <a:r>
              <a:rPr lang="it-IT" sz="2000" dirty="0"/>
              <a:t>Fornisce accessi ai risultati di una </a:t>
            </a:r>
            <a:r>
              <a:rPr lang="it-IT" sz="2000" dirty="0" err="1"/>
              <a:t>query</a:t>
            </a:r>
            <a:r>
              <a:rPr lang="it-IT" sz="2000" dirty="0"/>
              <a:t> SQL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</p:spPr>
        <p:txBody>
          <a:bodyPr/>
          <a:lstStyle/>
          <a:p>
            <a:fld id="{7DDF3E6C-A133-7148-82CC-C7CAE4B09BAC}" type="slidenum">
              <a:rPr lang="it-IT"/>
              <a:pPr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797539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 err="1"/>
              <a:t>DriverManager</a:t>
            </a:r>
            <a:r>
              <a:rPr lang="it-IT" sz="3200" dirty="0"/>
              <a:t> Class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000" dirty="0"/>
              <a:t>Gestisce i driver</a:t>
            </a:r>
          </a:p>
          <a:p>
            <a:r>
              <a:rPr lang="it-IT" sz="2000" dirty="0"/>
              <a:t>Crea le connessioni ai DB</a:t>
            </a:r>
          </a:p>
          <a:p>
            <a:r>
              <a:rPr lang="it-IT" sz="2000" dirty="0"/>
              <a:t>Fornisce delle utility per tenere traccia della connessione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</p:spPr>
        <p:txBody>
          <a:bodyPr/>
          <a:lstStyle/>
          <a:p>
            <a:fld id="{28661E69-1E9F-874E-95A1-E26CC920E8EE}" type="slidenum">
              <a:rPr lang="it-IT"/>
              <a:pPr/>
              <a:t>17</a:t>
            </a:fld>
            <a:endParaRPr lang="it-IT"/>
          </a:p>
        </p:txBody>
      </p:sp>
      <p:grpSp>
        <p:nvGrpSpPr>
          <p:cNvPr id="109574" name="Group 6"/>
          <p:cNvGrpSpPr>
            <a:grpSpLocks/>
          </p:cNvGrpSpPr>
          <p:nvPr/>
        </p:nvGrpSpPr>
        <p:grpSpPr bwMode="auto">
          <a:xfrm>
            <a:off x="1212273" y="3371273"/>
            <a:ext cx="6183313" cy="2171700"/>
            <a:chOff x="1008" y="2688"/>
            <a:chExt cx="3895" cy="1368"/>
          </a:xfrm>
        </p:grpSpPr>
        <p:pic>
          <p:nvPicPr>
            <p:cNvPr id="109572" name="Picture 4" descr="snap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2688"/>
              <a:ext cx="3895" cy="1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9573" name="Rectangle 5"/>
            <p:cNvSpPr>
              <a:spLocks noChangeArrowheads="1"/>
            </p:cNvSpPr>
            <p:nvPr/>
          </p:nvSpPr>
          <p:spPr bwMode="auto">
            <a:xfrm>
              <a:off x="1156" y="3748"/>
              <a:ext cx="3402" cy="1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837746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Creare le Connessioni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000" dirty="0"/>
              <a:t>Si utilizza </a:t>
            </a:r>
            <a:r>
              <a:rPr lang="it-IT" sz="2000" dirty="0" err="1"/>
              <a:t>getConnection</a:t>
            </a:r>
            <a:r>
              <a:rPr lang="it-IT" sz="2000" dirty="0"/>
              <a:t>(..) </a:t>
            </a:r>
          </a:p>
          <a:p>
            <a:r>
              <a:rPr lang="it-IT" sz="2000" dirty="0"/>
              <a:t>Esistono diversi </a:t>
            </a:r>
            <a:r>
              <a:rPr lang="it-IT" sz="2000" dirty="0" err="1"/>
              <a:t>overload</a:t>
            </a:r>
            <a:r>
              <a:rPr lang="it-IT" sz="2000" dirty="0"/>
              <a:t> del metodo</a:t>
            </a:r>
          </a:p>
          <a:p>
            <a:r>
              <a:rPr lang="it-IT" sz="2000" dirty="0"/>
              <a:t>Alcuni DB richiedono una password ed una </a:t>
            </a:r>
            <a:r>
              <a:rPr lang="it-IT" sz="2000" dirty="0" err="1"/>
              <a:t>userid</a:t>
            </a:r>
            <a:endParaRPr lang="it-IT" sz="20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</p:spPr>
        <p:txBody>
          <a:bodyPr/>
          <a:lstStyle/>
          <a:p>
            <a:fld id="{AB40CB8C-71AA-194C-883B-B4E194830B85}" type="slidenum">
              <a:rPr lang="it-IT"/>
              <a:pPr/>
              <a:t>18</a:t>
            </a:fld>
            <a:endParaRPr lang="it-IT"/>
          </a:p>
        </p:txBody>
      </p:sp>
      <p:pic>
        <p:nvPicPr>
          <p:cNvPr id="110596" name="Picture 4" descr="snap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38" y="3214687"/>
            <a:ext cx="7270750" cy="2732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5107485" y="4755787"/>
            <a:ext cx="3529012" cy="1200150"/>
          </a:xfrm>
          <a:prstGeom prst="rect">
            <a:avLst/>
          </a:prstGeom>
          <a:solidFill>
            <a:srgbClr val="FFFFFF">
              <a:alpha val="56000"/>
            </a:srgbClr>
          </a:solidFill>
          <a:ln w="9525">
            <a:solidFill>
              <a:srgbClr val="FFCC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it-IT" sz="1800" b="1"/>
              <a:t>Connection String</a:t>
            </a:r>
            <a:r>
              <a:rPr lang="it-IT" sz="1800"/>
              <a:t>,</a:t>
            </a:r>
          </a:p>
          <a:p>
            <a:r>
              <a:rPr lang="it-IT" sz="1800"/>
              <a:t>Sono i dati necessari </a:t>
            </a:r>
          </a:p>
          <a:p>
            <a:r>
              <a:rPr lang="it-IT" sz="1800"/>
              <a:t>per aprire la connessione </a:t>
            </a:r>
          </a:p>
          <a:p>
            <a:r>
              <a:rPr lang="it-IT" sz="1800"/>
              <a:t>con il driver scelto in precedenza</a:t>
            </a:r>
          </a:p>
        </p:txBody>
      </p:sp>
      <p:sp>
        <p:nvSpPr>
          <p:cNvPr id="110598" name="Line 6"/>
          <p:cNvSpPr>
            <a:spLocks noChangeShapeType="1"/>
          </p:cNvSpPr>
          <p:nvPr/>
        </p:nvSpPr>
        <p:spPr bwMode="auto">
          <a:xfrm>
            <a:off x="5111750" y="4580730"/>
            <a:ext cx="3095625" cy="0"/>
          </a:xfrm>
          <a:prstGeom prst="line">
            <a:avLst/>
          </a:prstGeom>
          <a:noFill/>
          <a:ln w="57150">
            <a:solidFill>
              <a:srgbClr val="FF99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0600" name="AutoShape 8"/>
          <p:cNvSpPr>
            <a:spLocks noChangeArrowheads="1"/>
          </p:cNvSpPr>
          <p:nvPr/>
        </p:nvSpPr>
        <p:spPr bwMode="auto">
          <a:xfrm rot="2454863" flipH="1">
            <a:off x="7739063" y="4076700"/>
            <a:ext cx="936625" cy="1008063"/>
          </a:xfrm>
          <a:custGeom>
            <a:avLst/>
            <a:gdLst>
              <a:gd name="G0" fmla="+- -831698 0 0"/>
              <a:gd name="G1" fmla="+- -9998107 0 0"/>
              <a:gd name="G2" fmla="+- -831698 0 -9998107"/>
              <a:gd name="G3" fmla="+- 10800 0 0"/>
              <a:gd name="G4" fmla="+- 0 0 -831698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6909 0 0"/>
              <a:gd name="G9" fmla="+- 0 0 -9998107"/>
              <a:gd name="G10" fmla="+- 6909 0 2700"/>
              <a:gd name="G11" fmla="cos G10 -831698"/>
              <a:gd name="G12" fmla="sin G10 -831698"/>
              <a:gd name="G13" fmla="cos 13500 -831698"/>
              <a:gd name="G14" fmla="sin 13500 -831698"/>
              <a:gd name="G15" fmla="+- G11 10800 0"/>
              <a:gd name="G16" fmla="+- G12 10800 0"/>
              <a:gd name="G17" fmla="+- G13 10800 0"/>
              <a:gd name="G18" fmla="+- G14 10800 0"/>
              <a:gd name="G19" fmla="*/ 6909 1 2"/>
              <a:gd name="G20" fmla="+- G19 5400 0"/>
              <a:gd name="G21" fmla="cos G20 -831698"/>
              <a:gd name="G22" fmla="sin G20 -831698"/>
              <a:gd name="G23" fmla="+- G21 10800 0"/>
              <a:gd name="G24" fmla="+- G12 G23 G22"/>
              <a:gd name="G25" fmla="+- G22 G23 G11"/>
              <a:gd name="G26" fmla="cos 10800 -831698"/>
              <a:gd name="G27" fmla="sin 10800 -831698"/>
              <a:gd name="G28" fmla="cos 6909 -831698"/>
              <a:gd name="G29" fmla="sin 6909 -831698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9998107"/>
              <a:gd name="G36" fmla="sin G34 -9998107"/>
              <a:gd name="G37" fmla="+/ -9998107 -831698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6909 G39"/>
              <a:gd name="G43" fmla="sin 6909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2186 w 21600"/>
              <a:gd name="T5" fmla="*/ 89 h 21600"/>
              <a:gd name="T6" fmla="*/ 2941 w 21600"/>
              <a:gd name="T7" fmla="*/ 6719 h 21600"/>
              <a:gd name="T8" fmla="*/ 11686 w 21600"/>
              <a:gd name="T9" fmla="*/ 3948 h 21600"/>
              <a:gd name="T10" fmla="*/ 23970 w 21600"/>
              <a:gd name="T11" fmla="*/ 7834 h 21600"/>
              <a:gd name="T12" fmla="*/ 20459 w 21600"/>
              <a:gd name="T13" fmla="*/ 13386 h 21600"/>
              <a:gd name="T14" fmla="*/ 14906 w 21600"/>
              <a:gd name="T15" fmla="*/ 9875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7540" y="9282"/>
                </a:moveTo>
                <a:cubicBezTo>
                  <a:pt x="16830" y="6130"/>
                  <a:pt x="14030" y="3890"/>
                  <a:pt x="10800" y="3890"/>
                </a:cubicBezTo>
                <a:cubicBezTo>
                  <a:pt x="8221" y="3890"/>
                  <a:pt x="5856" y="5327"/>
                  <a:pt x="4668" y="7616"/>
                </a:cubicBezTo>
                <a:lnTo>
                  <a:pt x="1215" y="5822"/>
                </a:lnTo>
                <a:cubicBezTo>
                  <a:pt x="3072" y="2245"/>
                  <a:pt x="6768" y="-1"/>
                  <a:pt x="10800" y="-1"/>
                </a:cubicBezTo>
                <a:cubicBezTo>
                  <a:pt x="15850" y="-1"/>
                  <a:pt x="20226" y="3500"/>
                  <a:pt x="21336" y="8427"/>
                </a:cubicBezTo>
                <a:lnTo>
                  <a:pt x="23970" y="7834"/>
                </a:lnTo>
                <a:lnTo>
                  <a:pt x="20459" y="13386"/>
                </a:lnTo>
                <a:lnTo>
                  <a:pt x="14906" y="9875"/>
                </a:lnTo>
                <a:lnTo>
                  <a:pt x="17540" y="9282"/>
                </a:lnTo>
                <a:close/>
              </a:path>
            </a:pathLst>
          </a:cu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87893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Interfaccia Connection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000" dirty="0"/>
              <a:t>Una connessione rappresenta una </a:t>
            </a:r>
            <a:r>
              <a:rPr lang="it-IT" sz="2000" b="1" dirty="0"/>
              <a:t>sessione</a:t>
            </a:r>
            <a:r>
              <a:rPr lang="it-IT" sz="2000" dirty="0"/>
              <a:t> con uno specifico DB</a:t>
            </a:r>
          </a:p>
          <a:p>
            <a:endParaRPr lang="it-IT" sz="2000" dirty="0"/>
          </a:p>
          <a:p>
            <a:pPr>
              <a:buFont typeface="Wingdings" charset="0"/>
              <a:buNone/>
            </a:pPr>
            <a:endParaRPr lang="it-IT" sz="2000" dirty="0"/>
          </a:p>
          <a:p>
            <a:pPr>
              <a:buFont typeface="Wingdings" charset="0"/>
              <a:buNone/>
            </a:pPr>
            <a:endParaRPr lang="it-IT" sz="2000" dirty="0"/>
          </a:p>
          <a:p>
            <a:r>
              <a:rPr lang="it-IT" sz="2000" dirty="0"/>
              <a:t>Fornisce il </a:t>
            </a:r>
            <a:r>
              <a:rPr lang="it-IT" sz="2000" b="1" dirty="0"/>
              <a:t>contesto</a:t>
            </a:r>
            <a:r>
              <a:rPr lang="it-IT" sz="2000" dirty="0"/>
              <a:t> per eseguire uno statement SQL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</p:spPr>
        <p:txBody>
          <a:bodyPr/>
          <a:lstStyle/>
          <a:p>
            <a:fld id="{A34D26E9-6E99-E84A-BFEF-F56BF0AB04E2}" type="slidenum">
              <a:rPr lang="it-IT"/>
              <a:pPr/>
              <a:t>19</a:t>
            </a:fld>
            <a:endParaRPr lang="it-IT"/>
          </a:p>
        </p:txBody>
      </p:sp>
      <p:pic>
        <p:nvPicPr>
          <p:cNvPr id="111622" name="Picture 6" descr="j02288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902075"/>
            <a:ext cx="1814513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594624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Scopo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4075112" cy="41148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it-IT" sz="2400" dirty="0"/>
              <a:t>Scrivere un’applicazione</a:t>
            </a:r>
          </a:p>
          <a:p>
            <a:pPr>
              <a:buFont typeface="Wingdings" charset="0"/>
              <a:buNone/>
            </a:pPr>
            <a:r>
              <a:rPr lang="it-IT" sz="2400" dirty="0"/>
              <a:t>java che si </a:t>
            </a:r>
            <a:r>
              <a:rPr lang="it-IT" sz="2400" dirty="0">
                <a:solidFill>
                  <a:schemeClr val="folHlink"/>
                </a:solidFill>
              </a:rPr>
              <a:t>interfacci con</a:t>
            </a:r>
          </a:p>
          <a:p>
            <a:pPr>
              <a:buFont typeface="Wingdings" charset="0"/>
              <a:buNone/>
            </a:pPr>
            <a:r>
              <a:rPr lang="it-IT" sz="2400" dirty="0">
                <a:solidFill>
                  <a:schemeClr val="folHlink"/>
                </a:solidFill>
              </a:rPr>
              <a:t>un DB</a:t>
            </a:r>
            <a:r>
              <a:rPr lang="it-IT" sz="2400" dirty="0"/>
              <a:t> a condizione che</a:t>
            </a:r>
          </a:p>
          <a:p>
            <a:pPr>
              <a:buFont typeface="Wingdings" charset="0"/>
              <a:buNone/>
            </a:pPr>
            <a:r>
              <a:rPr lang="it-IT" sz="2400" dirty="0"/>
              <a:t>abbia </a:t>
            </a:r>
            <a:r>
              <a:rPr lang="it-IT" sz="2400" dirty="0">
                <a:solidFill>
                  <a:srgbClr val="FF6600"/>
                </a:solidFill>
              </a:rPr>
              <a:t>stesso</a:t>
            </a:r>
          </a:p>
          <a:p>
            <a:pPr>
              <a:buFont typeface="Wingdings" charset="0"/>
              <a:buNone/>
            </a:pPr>
            <a:r>
              <a:rPr lang="it-IT" sz="2400" dirty="0">
                <a:solidFill>
                  <a:srgbClr val="FF6600"/>
                </a:solidFill>
              </a:rPr>
              <a:t>funzionamento</a:t>
            </a:r>
          </a:p>
          <a:p>
            <a:pPr>
              <a:buFont typeface="Wingdings" charset="0"/>
              <a:buNone/>
            </a:pPr>
            <a:r>
              <a:rPr lang="it-IT" sz="2400" u="sng" dirty="0"/>
              <a:t>indipendentemente</a:t>
            </a:r>
            <a:r>
              <a:rPr lang="it-IT" sz="2400" dirty="0"/>
              <a:t> dal</a:t>
            </a:r>
          </a:p>
          <a:p>
            <a:pPr>
              <a:buFont typeface="Wingdings" charset="0"/>
              <a:buNone/>
            </a:pPr>
            <a:r>
              <a:rPr lang="it-IT" sz="2400" dirty="0"/>
              <a:t>tipo di DB.</a:t>
            </a:r>
          </a:p>
          <a:p>
            <a:pPr lvl="1"/>
            <a:endParaRPr lang="it-IT" sz="2000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</p:spPr>
        <p:txBody>
          <a:bodyPr/>
          <a:lstStyle/>
          <a:p>
            <a:fld id="{BA3D269B-013D-F747-A0C1-DC11D921617F}" type="slidenum">
              <a:rPr lang="it-IT"/>
              <a:pPr/>
              <a:t>2</a:t>
            </a:fld>
            <a:endParaRPr lang="it-IT"/>
          </a:p>
        </p:txBody>
      </p:sp>
      <p:pic>
        <p:nvPicPr>
          <p:cNvPr id="15053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0088" y="4953000"/>
            <a:ext cx="1295400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5053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57400"/>
            <a:ext cx="12192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50539" name="Text Box 11"/>
          <p:cNvSpPr txBox="1">
            <a:spLocks noChangeArrowheads="1"/>
          </p:cNvSpPr>
          <p:nvPr/>
        </p:nvSpPr>
        <p:spPr bwMode="auto">
          <a:xfrm>
            <a:off x="7527925" y="2395538"/>
            <a:ext cx="74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/>
              <a:t>java</a:t>
            </a:r>
          </a:p>
        </p:txBody>
      </p:sp>
      <p:sp>
        <p:nvSpPr>
          <p:cNvPr id="150540" name="Text Box 12"/>
          <p:cNvSpPr txBox="1">
            <a:spLocks noChangeArrowheads="1"/>
          </p:cNvSpPr>
          <p:nvPr/>
        </p:nvSpPr>
        <p:spPr bwMode="auto">
          <a:xfrm>
            <a:off x="8116888" y="5181600"/>
            <a:ext cx="569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/>
              <a:t>DB</a:t>
            </a:r>
          </a:p>
        </p:txBody>
      </p:sp>
      <p:pic>
        <p:nvPicPr>
          <p:cNvPr id="150541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581400"/>
            <a:ext cx="990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50542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688" y="4876800"/>
            <a:ext cx="1295400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50543" name="Text Box 15"/>
          <p:cNvSpPr txBox="1">
            <a:spLocks noChangeArrowheads="1"/>
          </p:cNvSpPr>
          <p:nvPr/>
        </p:nvSpPr>
        <p:spPr bwMode="auto">
          <a:xfrm>
            <a:off x="6059488" y="5181600"/>
            <a:ext cx="569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/>
              <a:t>DB</a:t>
            </a:r>
          </a:p>
        </p:txBody>
      </p:sp>
    </p:spTree>
    <p:extLst>
      <p:ext uri="{BB962C8B-B14F-4D97-AF65-F5344CB8AC3E}">
        <p14:creationId xmlns:p14="http://schemas.microsoft.com/office/powerpoint/2010/main" val="1242893917"/>
      </p:ext>
    </p:extLst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Interfaccia Connection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</p:spPr>
        <p:txBody>
          <a:bodyPr/>
          <a:lstStyle/>
          <a:p>
            <a:fld id="{67331228-EE94-4449-A16D-563619637FC7}" type="slidenum">
              <a:rPr lang="it-IT"/>
              <a:pPr/>
              <a:t>20</a:t>
            </a:fld>
            <a:endParaRPr lang="it-IT"/>
          </a:p>
        </p:txBody>
      </p:sp>
      <p:pic>
        <p:nvPicPr>
          <p:cNvPr id="112644" name="Picture 4" descr="snap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14600"/>
            <a:ext cx="817245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2645" name="Rectangle 5"/>
          <p:cNvSpPr>
            <a:spLocks noChangeArrowheads="1"/>
          </p:cNvSpPr>
          <p:nvPr/>
        </p:nvSpPr>
        <p:spPr bwMode="auto">
          <a:xfrm>
            <a:off x="533400" y="4648200"/>
            <a:ext cx="6934200" cy="1447800"/>
          </a:xfrm>
          <a:prstGeom prst="rect">
            <a:avLst/>
          </a:prstGeom>
          <a:noFill/>
          <a:ln w="19050">
            <a:solidFill>
              <a:srgbClr val="CC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46" name="Text Box 6"/>
          <p:cNvSpPr txBox="1">
            <a:spLocks noChangeArrowheads="1"/>
          </p:cNvSpPr>
          <p:nvPr/>
        </p:nvSpPr>
        <p:spPr bwMode="auto">
          <a:xfrm>
            <a:off x="5913438" y="5410200"/>
            <a:ext cx="1401762" cy="406400"/>
          </a:xfrm>
          <a:prstGeom prst="rect">
            <a:avLst/>
          </a:prstGeom>
          <a:noFill/>
          <a:ln w="9525">
            <a:solidFill>
              <a:srgbClr val="CC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2000">
                <a:solidFill>
                  <a:srgbClr val="CC3399"/>
                </a:solidFill>
              </a:rPr>
              <a:t>transazioni</a:t>
            </a:r>
          </a:p>
        </p:txBody>
      </p:sp>
    </p:spTree>
    <p:extLst>
      <p:ext uri="{BB962C8B-B14F-4D97-AF65-F5344CB8AC3E}">
        <p14:creationId xmlns:p14="http://schemas.microsoft.com/office/powerpoint/2010/main" val="3072521838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Interfaccia Statement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62570"/>
            <a:ext cx="7886700" cy="4351338"/>
          </a:xfrm>
        </p:spPr>
        <p:txBody>
          <a:bodyPr>
            <a:normAutofit/>
          </a:bodyPr>
          <a:lstStyle/>
          <a:p>
            <a:r>
              <a:rPr lang="it-IT" sz="2000" dirty="0"/>
              <a:t>Utilizzata per effettuare istruzioni SQL:</a:t>
            </a:r>
          </a:p>
          <a:p>
            <a:pPr lvl="1"/>
            <a:r>
              <a:rPr lang="it-IT" sz="2000" dirty="0"/>
              <a:t>Istruzioni di modifica</a:t>
            </a:r>
          </a:p>
          <a:p>
            <a:pPr lvl="1"/>
            <a:r>
              <a:rPr lang="it-IT" sz="2000" dirty="0"/>
              <a:t>Interrogazioni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</p:spPr>
        <p:txBody>
          <a:bodyPr/>
          <a:lstStyle/>
          <a:p>
            <a:fld id="{C83668F4-4E43-A648-BC24-F8BF38566158}" type="slidenum">
              <a:rPr lang="it-IT"/>
              <a:pPr/>
              <a:t>21</a:t>
            </a:fld>
            <a:endParaRPr lang="it-IT"/>
          </a:p>
        </p:txBody>
      </p:sp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1066800" y="4114800"/>
            <a:ext cx="69342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3673" name="Group 9"/>
          <p:cNvGrpSpPr>
            <a:grpSpLocks/>
          </p:cNvGrpSpPr>
          <p:nvPr/>
        </p:nvGrpSpPr>
        <p:grpSpPr bwMode="auto">
          <a:xfrm>
            <a:off x="1219200" y="4238625"/>
            <a:ext cx="6180138" cy="1754188"/>
            <a:chOff x="768" y="2670"/>
            <a:chExt cx="3893" cy="1105"/>
          </a:xfrm>
        </p:grpSpPr>
        <p:sp>
          <p:nvSpPr>
            <p:cNvPr id="113669" name="Text Box 5"/>
            <p:cNvSpPr txBox="1">
              <a:spLocks noChangeArrowheads="1"/>
            </p:cNvSpPr>
            <p:nvPr/>
          </p:nvSpPr>
          <p:spPr bwMode="auto">
            <a:xfrm>
              <a:off x="768" y="2670"/>
              <a:ext cx="3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it-IT" sz="2000">
                  <a:latin typeface="Times New Roman" charset="0"/>
                </a:rPr>
                <a:t>int  </a:t>
              </a:r>
              <a:r>
                <a:rPr lang="it-IT" sz="2000" b="1">
                  <a:latin typeface="Times New Roman" charset="0"/>
                </a:rPr>
                <a:t>executeUpdate </a:t>
              </a:r>
              <a:r>
                <a:rPr lang="it-IT" sz="2000">
                  <a:latin typeface="Times New Roman" charset="0"/>
                </a:rPr>
                <a:t>(String s)  throws SQLException</a:t>
              </a:r>
            </a:p>
          </p:txBody>
        </p:sp>
        <p:sp>
          <p:nvSpPr>
            <p:cNvPr id="113670" name="Text Box 6"/>
            <p:cNvSpPr txBox="1">
              <a:spLocks noChangeArrowheads="1"/>
            </p:cNvSpPr>
            <p:nvPr/>
          </p:nvSpPr>
          <p:spPr bwMode="auto">
            <a:xfrm>
              <a:off x="768" y="2958"/>
              <a:ext cx="389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it-IT" sz="2000">
                  <a:latin typeface="Times New Roman" charset="0"/>
                </a:rPr>
                <a:t>ResultSet  </a:t>
              </a:r>
              <a:r>
                <a:rPr lang="it-IT" sz="2000" b="1">
                  <a:latin typeface="Times New Roman" charset="0"/>
                </a:rPr>
                <a:t>executeQuery </a:t>
              </a:r>
              <a:r>
                <a:rPr lang="it-IT" sz="2000">
                  <a:latin typeface="Times New Roman" charset="0"/>
                </a:rPr>
                <a:t>(String s)  throws SQLException</a:t>
              </a:r>
            </a:p>
          </p:txBody>
        </p:sp>
        <p:sp>
          <p:nvSpPr>
            <p:cNvPr id="113671" name="Text Box 7"/>
            <p:cNvSpPr txBox="1">
              <a:spLocks noChangeArrowheads="1"/>
            </p:cNvSpPr>
            <p:nvPr/>
          </p:nvSpPr>
          <p:spPr bwMode="auto">
            <a:xfrm>
              <a:off x="768" y="3246"/>
              <a:ext cx="335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it-IT" sz="2000">
                  <a:latin typeface="Times New Roman" charset="0"/>
                </a:rPr>
                <a:t>boolean  </a:t>
              </a:r>
              <a:r>
                <a:rPr lang="it-IT" sz="2000" b="1">
                  <a:latin typeface="Times New Roman" charset="0"/>
                </a:rPr>
                <a:t>execute </a:t>
              </a:r>
              <a:r>
                <a:rPr lang="it-IT" sz="2000">
                  <a:latin typeface="Times New Roman" charset="0"/>
                </a:rPr>
                <a:t>(String s)  throws SQLException</a:t>
              </a:r>
            </a:p>
          </p:txBody>
        </p:sp>
        <p:sp>
          <p:nvSpPr>
            <p:cNvPr id="113672" name="Text Box 8"/>
            <p:cNvSpPr txBox="1">
              <a:spLocks noChangeArrowheads="1"/>
            </p:cNvSpPr>
            <p:nvPr/>
          </p:nvSpPr>
          <p:spPr bwMode="auto">
            <a:xfrm>
              <a:off x="768" y="3525"/>
              <a:ext cx="24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it-IT" sz="2000">
                  <a:latin typeface="Times New Roman" charset="0"/>
                </a:rPr>
                <a:t>void  </a:t>
              </a:r>
              <a:r>
                <a:rPr lang="it-IT" sz="2000" b="1">
                  <a:latin typeface="Times New Roman" charset="0"/>
                </a:rPr>
                <a:t>close </a:t>
              </a:r>
              <a:r>
                <a:rPr lang="it-IT" sz="2000">
                  <a:latin typeface="Times New Roman" charset="0"/>
                </a:rPr>
                <a:t>()  throws SQLException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887116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799709" y="107756"/>
            <a:ext cx="4469309" cy="1275259"/>
          </a:xfrm>
        </p:spPr>
        <p:txBody>
          <a:bodyPr>
            <a:noAutofit/>
          </a:bodyPr>
          <a:lstStyle/>
          <a:p>
            <a:r>
              <a:rPr lang="it-IT" sz="3200" dirty="0"/>
              <a:t>Esecuzione di statement: </a:t>
            </a:r>
            <a:r>
              <a:rPr lang="it-IT" sz="3200" dirty="0" err="1"/>
              <a:t>executeUpdate</a:t>
            </a:r>
            <a:r>
              <a:rPr lang="it-IT" sz="3200" dirty="0"/>
              <a:t>()</a:t>
            </a:r>
          </a:p>
        </p:txBody>
      </p:sp>
      <p:sp>
        <p:nvSpPr>
          <p:cNvPr id="116739" name="Rectangle 1027"/>
          <p:cNvSpPr>
            <a:spLocks noGrp="1" noChangeArrowheads="1"/>
          </p:cNvSpPr>
          <p:nvPr>
            <p:ph idx="1"/>
          </p:nvPr>
        </p:nvSpPr>
        <p:spPr>
          <a:xfrm>
            <a:off x="1066800" y="1905000"/>
            <a:ext cx="7772400" cy="16764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it-IT" sz="2000" dirty="0"/>
              <a:t>Utilizzato per</a:t>
            </a:r>
          </a:p>
          <a:p>
            <a:pPr lvl="1">
              <a:lnSpc>
                <a:spcPct val="90000"/>
              </a:lnSpc>
            </a:pPr>
            <a:r>
              <a:rPr lang="it-IT" sz="2000" dirty="0"/>
              <a:t>INSERT, UPDATE, DELETE</a:t>
            </a:r>
          </a:p>
          <a:p>
            <a:pPr lvl="1">
              <a:lnSpc>
                <a:spcPct val="90000"/>
              </a:lnSpc>
            </a:pPr>
            <a:endParaRPr lang="it-IT" sz="2000" dirty="0"/>
          </a:p>
          <a:p>
            <a:pPr lvl="1">
              <a:lnSpc>
                <a:spcPct val="90000"/>
              </a:lnSpc>
            </a:pPr>
            <a:endParaRPr lang="it-IT" sz="2000" dirty="0"/>
          </a:p>
          <a:p>
            <a:pPr lvl="1">
              <a:lnSpc>
                <a:spcPct val="90000"/>
              </a:lnSpc>
            </a:pPr>
            <a:endParaRPr lang="it-IT" sz="2000" dirty="0"/>
          </a:p>
          <a:p>
            <a:pPr lvl="1">
              <a:lnSpc>
                <a:spcPct val="90000"/>
              </a:lnSpc>
            </a:pPr>
            <a:endParaRPr lang="it-IT" sz="2000" dirty="0"/>
          </a:p>
          <a:p>
            <a:pPr lvl="1">
              <a:lnSpc>
                <a:spcPct val="90000"/>
              </a:lnSpc>
            </a:pPr>
            <a:endParaRPr lang="it-IT" sz="2000" dirty="0"/>
          </a:p>
          <a:p>
            <a:pPr lvl="1">
              <a:lnSpc>
                <a:spcPct val="90000"/>
              </a:lnSpc>
            </a:pPr>
            <a:endParaRPr lang="it-IT" sz="2000" dirty="0"/>
          </a:p>
          <a:p>
            <a:pPr lvl="1">
              <a:lnSpc>
                <a:spcPct val="90000"/>
              </a:lnSpc>
              <a:buFont typeface="Wingdings" charset="0"/>
              <a:buNone/>
            </a:pPr>
            <a:endParaRPr lang="it-IT" sz="2000" dirty="0"/>
          </a:p>
          <a:p>
            <a:pPr lvl="1">
              <a:lnSpc>
                <a:spcPct val="90000"/>
              </a:lnSpc>
              <a:buFont typeface="Wingdings" charset="0"/>
              <a:buNone/>
            </a:pPr>
            <a:endParaRPr lang="it-IT" sz="2000" dirty="0"/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it-IT" sz="2000" dirty="0"/>
              <a:t>L’intero ritornato rappresenta le righe coinvolte nell’operazione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</p:spPr>
        <p:txBody>
          <a:bodyPr/>
          <a:lstStyle/>
          <a:p>
            <a:fld id="{364F4F7F-4B3A-0346-8974-D6511B87B29B}" type="slidenum">
              <a:rPr lang="it-IT"/>
              <a:pPr/>
              <a:t>22</a:t>
            </a:fld>
            <a:endParaRPr lang="it-IT"/>
          </a:p>
        </p:txBody>
      </p:sp>
      <p:sp>
        <p:nvSpPr>
          <p:cNvPr id="116741" name="Rectangle 1029"/>
          <p:cNvSpPr>
            <a:spLocks noChangeArrowheads="1"/>
          </p:cNvSpPr>
          <p:nvPr/>
        </p:nvSpPr>
        <p:spPr bwMode="auto">
          <a:xfrm>
            <a:off x="1371600" y="3200400"/>
            <a:ext cx="7239000" cy="2209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it-IT" sz="1800">
                <a:latin typeface="Courier New" charset="0"/>
              </a:rPr>
              <a:t>Statement st = connection.createStatement();</a:t>
            </a:r>
          </a:p>
          <a:p>
            <a:r>
              <a:rPr lang="it-IT" sz="1800">
                <a:latin typeface="Courier New" charset="0"/>
              </a:rPr>
              <a:t>int res1= st.</a:t>
            </a:r>
          </a:p>
          <a:p>
            <a:r>
              <a:rPr lang="it-IT" sz="1800">
                <a:latin typeface="Courier New" charset="0"/>
              </a:rPr>
              <a:t>executeUpdate(“insert into impiegati values</a:t>
            </a:r>
          </a:p>
          <a:p>
            <a:r>
              <a:rPr lang="it-IT" sz="1800">
                <a:latin typeface="Courier New" charset="0"/>
              </a:rPr>
              <a:t>               (‘francesco’,1000,’programmer’)”);</a:t>
            </a:r>
          </a:p>
          <a:p>
            <a:r>
              <a:rPr lang="it-IT" sz="1800">
                <a:latin typeface="Courier New" charset="0"/>
              </a:rPr>
              <a:t>int res2= st.</a:t>
            </a:r>
          </a:p>
          <a:p>
            <a:r>
              <a:rPr lang="it-IT" sz="1800">
                <a:latin typeface="Courier New" charset="0"/>
              </a:rPr>
              <a:t>executeUpdate(“update impiegati set salario=1500”);</a:t>
            </a:r>
          </a:p>
        </p:txBody>
      </p:sp>
    </p:spTree>
    <p:extLst>
      <p:ext uri="{BB962C8B-B14F-4D97-AF65-F5344CB8AC3E}">
        <p14:creationId xmlns:p14="http://schemas.microsoft.com/office/powerpoint/2010/main" val="1934978718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Istruzioni SQL sui dati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2400" cy="44354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it-IT" sz="2000" b="1" dirty="0">
                <a:solidFill>
                  <a:schemeClr val="folHlink"/>
                </a:solidFill>
              </a:rPr>
              <a:t>INSERT</a:t>
            </a:r>
            <a:r>
              <a:rPr lang="it-IT" sz="2000" dirty="0"/>
              <a:t>  INTO </a:t>
            </a:r>
            <a:r>
              <a:rPr lang="it-IT" sz="2000" dirty="0" err="1"/>
              <a:t>nomeTabella</a:t>
            </a:r>
            <a:r>
              <a:rPr lang="it-IT" sz="2000" dirty="0"/>
              <a:t> VALUES(value1, value2,…)</a:t>
            </a:r>
          </a:p>
          <a:p>
            <a:pPr>
              <a:lnSpc>
                <a:spcPct val="90000"/>
              </a:lnSpc>
            </a:pPr>
            <a:r>
              <a:rPr lang="it-IT" sz="2000" b="1" dirty="0">
                <a:solidFill>
                  <a:schemeClr val="folHlink"/>
                </a:solidFill>
              </a:rPr>
              <a:t>INSERT</a:t>
            </a:r>
            <a:r>
              <a:rPr lang="it-IT" sz="2000" dirty="0"/>
              <a:t>  INTO </a:t>
            </a:r>
            <a:r>
              <a:rPr lang="it-IT" sz="2000" dirty="0" err="1"/>
              <a:t>nomeTabella</a:t>
            </a:r>
            <a:r>
              <a:rPr lang="it-IT" sz="2000" dirty="0"/>
              <a:t> (</a:t>
            </a:r>
            <a:r>
              <a:rPr lang="it-IT" sz="2000" dirty="0" err="1"/>
              <a:t>columnX</a:t>
            </a:r>
            <a:r>
              <a:rPr lang="it-IT" sz="2000" dirty="0"/>
              <a:t>, </a:t>
            </a:r>
            <a:r>
              <a:rPr lang="it-IT" sz="2000" dirty="0" err="1"/>
              <a:t>columnY</a:t>
            </a:r>
            <a:r>
              <a:rPr lang="it-IT" sz="2000" dirty="0"/>
              <a:t>,..) VALUES(value1, value2,…)</a:t>
            </a:r>
          </a:p>
          <a:p>
            <a:pPr>
              <a:lnSpc>
                <a:spcPct val="90000"/>
              </a:lnSpc>
            </a:pPr>
            <a:r>
              <a:rPr lang="it-IT" sz="2000" b="1" dirty="0">
                <a:solidFill>
                  <a:srgbClr val="FF6600"/>
                </a:solidFill>
              </a:rPr>
              <a:t>UPDATE</a:t>
            </a:r>
            <a:r>
              <a:rPr lang="it-IT" sz="2000" dirty="0"/>
              <a:t> </a:t>
            </a:r>
            <a:r>
              <a:rPr lang="it-IT" sz="2000" dirty="0" err="1"/>
              <a:t>nomeTabella</a:t>
            </a:r>
            <a:r>
              <a:rPr lang="it-IT" sz="2000" dirty="0"/>
              <a:t> SET </a:t>
            </a:r>
            <a:r>
              <a:rPr lang="it-IT" sz="2000" dirty="0" err="1"/>
              <a:t>columnX</a:t>
            </a:r>
            <a:r>
              <a:rPr lang="it-IT" sz="2000" dirty="0"/>
              <a:t> = </a:t>
            </a:r>
            <a:r>
              <a:rPr lang="it-IT" sz="2000" dirty="0" err="1"/>
              <a:t>newValue</a:t>
            </a:r>
            <a:r>
              <a:rPr lang="it-IT" sz="2000" dirty="0"/>
              <a:t> [ WHERE </a:t>
            </a:r>
            <a:r>
              <a:rPr lang="it-IT" sz="2000" dirty="0" err="1"/>
              <a:t>condition</a:t>
            </a:r>
            <a:r>
              <a:rPr lang="it-IT" sz="2000" dirty="0"/>
              <a:t>]</a:t>
            </a:r>
          </a:p>
          <a:p>
            <a:pPr>
              <a:lnSpc>
                <a:spcPct val="90000"/>
              </a:lnSpc>
            </a:pPr>
            <a:r>
              <a:rPr lang="it-IT" sz="2000" b="1" dirty="0">
                <a:solidFill>
                  <a:schemeClr val="hlink"/>
                </a:solidFill>
              </a:rPr>
              <a:t>DELETE</a:t>
            </a:r>
            <a:r>
              <a:rPr lang="it-IT" sz="2000" dirty="0"/>
              <a:t> FROM </a:t>
            </a:r>
            <a:r>
              <a:rPr lang="it-IT" sz="2000" dirty="0" err="1"/>
              <a:t>nomeTabella</a:t>
            </a:r>
            <a:r>
              <a:rPr lang="it-IT" sz="2000" dirty="0"/>
              <a:t> [ WHERE </a:t>
            </a:r>
            <a:r>
              <a:rPr lang="it-IT" sz="2000" dirty="0" err="1"/>
              <a:t>condition</a:t>
            </a:r>
            <a:r>
              <a:rPr lang="it-IT" sz="2000" dirty="0"/>
              <a:t>]</a:t>
            </a:r>
          </a:p>
          <a:p>
            <a:pPr>
              <a:lnSpc>
                <a:spcPct val="90000"/>
              </a:lnSpc>
            </a:pPr>
            <a:r>
              <a:rPr lang="it-IT" sz="2000" b="1" dirty="0">
                <a:solidFill>
                  <a:srgbClr val="009900"/>
                </a:solidFill>
              </a:rPr>
              <a:t>SELECT</a:t>
            </a:r>
            <a:r>
              <a:rPr lang="it-IT" sz="2000" b="1" dirty="0"/>
              <a:t> </a:t>
            </a:r>
            <a:r>
              <a:rPr lang="it-IT" sz="2000" dirty="0" err="1"/>
              <a:t>columnX</a:t>
            </a:r>
            <a:r>
              <a:rPr lang="it-IT" sz="2000" dirty="0"/>
              <a:t>, </a:t>
            </a:r>
            <a:r>
              <a:rPr lang="it-IT" sz="2000" dirty="0" err="1"/>
              <a:t>columnY</a:t>
            </a:r>
            <a:r>
              <a:rPr lang="it-IT" sz="2000" dirty="0"/>
              <a:t> FROM nomeTabella1, nomeTabella2, … [ WHERE </a:t>
            </a:r>
            <a:r>
              <a:rPr lang="it-IT" sz="2000" dirty="0" err="1"/>
              <a:t>condition</a:t>
            </a:r>
            <a:r>
              <a:rPr lang="it-IT" sz="2000" dirty="0"/>
              <a:t>]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it-IT" sz="2000" dirty="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it-IT" sz="2000" b="1" i="1" dirty="0">
                <a:solidFill>
                  <a:schemeClr val="folHlink"/>
                </a:solidFill>
              </a:rPr>
              <a:t>Note</a:t>
            </a:r>
            <a:r>
              <a:rPr lang="it-IT" sz="2000" i="1" dirty="0">
                <a:solidFill>
                  <a:schemeClr val="folHlink"/>
                </a:solidFill>
              </a:rPr>
              <a:t>: 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it-IT" sz="2000" i="1" dirty="0">
                <a:solidFill>
                  <a:schemeClr val="folHlink"/>
                </a:solidFill>
              </a:rPr>
              <a:t>i valori stringa vanno scritti tra </a:t>
            </a:r>
            <a:r>
              <a:rPr lang="it-IT" sz="2000" b="1" i="1" dirty="0">
                <a:solidFill>
                  <a:schemeClr val="folHlink"/>
                </a:solidFill>
              </a:rPr>
              <a:t>singoli apici</a:t>
            </a:r>
            <a:r>
              <a:rPr lang="it-IT" sz="2000" i="1" dirty="0">
                <a:solidFill>
                  <a:schemeClr val="folHlink"/>
                </a:solidFill>
              </a:rPr>
              <a:t>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t-IT" sz="2000" i="1" dirty="0">
                <a:solidFill>
                  <a:schemeClr val="folHlink"/>
                </a:solidFill>
              </a:rPr>
              <a:t>-	se ci sono contatori nelle tabelle si usa la seconda forma di INSERT evitando di passare il valore del </a:t>
            </a:r>
            <a:r>
              <a:rPr lang="it-IT" sz="2000" b="1" i="1" dirty="0" err="1">
                <a:solidFill>
                  <a:schemeClr val="folHlink"/>
                </a:solidFill>
              </a:rPr>
              <a:t>counter</a:t>
            </a:r>
            <a:endParaRPr lang="it-IT" sz="2000" b="1" i="1" dirty="0">
              <a:solidFill>
                <a:schemeClr val="folHlink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</p:spPr>
        <p:txBody>
          <a:bodyPr/>
          <a:lstStyle/>
          <a:p>
            <a:fld id="{A58F2DD0-EA13-7C44-BE1C-38B8E5861381}" type="slidenum">
              <a:rPr lang="it-IT"/>
              <a:pPr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3407627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2799709" y="107756"/>
            <a:ext cx="4460073" cy="1275259"/>
          </a:xfrm>
        </p:spPr>
        <p:txBody>
          <a:bodyPr>
            <a:noAutofit/>
          </a:bodyPr>
          <a:lstStyle/>
          <a:p>
            <a:r>
              <a:rPr lang="it-IT" sz="3200" dirty="0"/>
              <a:t>Esecuzione di statement: </a:t>
            </a:r>
            <a:r>
              <a:rPr lang="it-IT" sz="3200" dirty="0" err="1"/>
              <a:t>executeQuery</a:t>
            </a:r>
            <a:r>
              <a:rPr lang="it-IT" sz="3200" dirty="0"/>
              <a:t>()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2400" cy="1182687"/>
          </a:xfrm>
        </p:spPr>
        <p:txBody>
          <a:bodyPr>
            <a:normAutofit/>
          </a:bodyPr>
          <a:lstStyle/>
          <a:p>
            <a:r>
              <a:rPr lang="it-IT" sz="2000" dirty="0"/>
              <a:t>Viene utilizzata dallo statement SELECT</a:t>
            </a:r>
          </a:p>
          <a:p>
            <a:r>
              <a:rPr lang="it-IT" sz="2000" dirty="0"/>
              <a:t>Restituisce un </a:t>
            </a:r>
            <a:r>
              <a:rPr lang="it-IT" sz="2000" dirty="0" err="1"/>
              <a:t>ResultSet</a:t>
            </a:r>
            <a:endParaRPr lang="it-IT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</p:spPr>
        <p:txBody>
          <a:bodyPr/>
          <a:lstStyle/>
          <a:p>
            <a:fld id="{804BB754-2EEF-D848-8F87-C4F6678A8766}" type="slidenum">
              <a:rPr lang="it-IT"/>
              <a:pPr/>
              <a:t>24</a:t>
            </a:fld>
            <a:endParaRPr lang="it-IT"/>
          </a:p>
        </p:txBody>
      </p:sp>
      <p:sp>
        <p:nvSpPr>
          <p:cNvPr id="115717" name="Rectangle 5"/>
          <p:cNvSpPr>
            <a:spLocks noChangeArrowheads="1"/>
          </p:cNvSpPr>
          <p:nvPr/>
        </p:nvSpPr>
        <p:spPr bwMode="auto">
          <a:xfrm>
            <a:off x="609600" y="3733800"/>
            <a:ext cx="8077200" cy="1447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it-IT" sz="1800">
                <a:latin typeface="Courier New" charset="0"/>
              </a:rPr>
              <a:t>Statement st = connection.createStatement();</a:t>
            </a:r>
          </a:p>
          <a:p>
            <a:r>
              <a:rPr lang="it-IT" sz="1800">
                <a:latin typeface="Courier New" charset="0"/>
              </a:rPr>
              <a:t>ResultSet res= st.executeQuery(“select * from impiegati”);</a:t>
            </a:r>
          </a:p>
        </p:txBody>
      </p:sp>
    </p:spTree>
    <p:extLst>
      <p:ext uri="{BB962C8B-B14F-4D97-AF65-F5344CB8AC3E}">
        <p14:creationId xmlns:p14="http://schemas.microsoft.com/office/powerpoint/2010/main" val="3761520144"/>
      </p:ext>
    </p:extLst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Interfaccia </a:t>
            </a:r>
            <a:r>
              <a:rPr lang="it-IT" sz="3200" dirty="0" err="1"/>
              <a:t>ResultSet</a:t>
            </a:r>
            <a:endParaRPr lang="it-IT" sz="3200" dirty="0"/>
          </a:p>
        </p:txBody>
      </p:sp>
      <p:sp>
        <p:nvSpPr>
          <p:cNvPr id="151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2000" dirty="0"/>
              <a:t>Permette di accedere ai risultati di una </a:t>
            </a:r>
            <a:r>
              <a:rPr lang="it-IT" sz="2000" dirty="0" err="1"/>
              <a:t>query</a:t>
            </a:r>
            <a:endParaRPr lang="it-IT" sz="2000" dirty="0"/>
          </a:p>
          <a:p>
            <a:pPr>
              <a:lnSpc>
                <a:spcPct val="90000"/>
              </a:lnSpc>
            </a:pPr>
            <a:r>
              <a:rPr lang="it-IT" sz="2000" dirty="0"/>
              <a:t>Si comporta come un “Iterator”, parte dalla “riga 0” </a:t>
            </a:r>
            <a:r>
              <a:rPr lang="it-IT" sz="2000" i="1" dirty="0"/>
              <a:t>cioè fuori dalla tabella</a:t>
            </a:r>
          </a:p>
          <a:p>
            <a:pPr>
              <a:lnSpc>
                <a:spcPct val="90000"/>
              </a:lnSpc>
            </a:pPr>
            <a:r>
              <a:rPr lang="it-IT" sz="2000" dirty="0"/>
              <a:t>L’accesso è ottenuto una riga alla volta</a:t>
            </a:r>
          </a:p>
          <a:p>
            <a:pPr>
              <a:lnSpc>
                <a:spcPct val="90000"/>
              </a:lnSpc>
            </a:pPr>
            <a:endParaRPr lang="it-IT" sz="2000" dirty="0"/>
          </a:p>
          <a:p>
            <a:pPr>
              <a:lnSpc>
                <a:spcPct val="90000"/>
              </a:lnSpc>
            </a:pPr>
            <a:r>
              <a:rPr lang="it-IT" sz="2000" dirty="0"/>
              <a:t>Si utilizzano i metodi </a:t>
            </a:r>
            <a:r>
              <a:rPr lang="it-IT" sz="2000" dirty="0" err="1">
                <a:latin typeface="Courier New" charset="0"/>
              </a:rPr>
              <a:t>getTipo</a:t>
            </a:r>
            <a:r>
              <a:rPr lang="it-IT" sz="2000" dirty="0"/>
              <a:t> per recuperare i valori di una colonna data la riga corrente</a:t>
            </a:r>
          </a:p>
          <a:p>
            <a:pPr lvl="1">
              <a:lnSpc>
                <a:spcPct val="90000"/>
              </a:lnSpc>
            </a:pPr>
            <a:r>
              <a:rPr lang="it-IT" sz="2000" dirty="0"/>
              <a:t>Si può utilizzare il nome della colonna o il suo indice intero all’interno del DB:</a:t>
            </a:r>
          </a:p>
          <a:p>
            <a:pPr lvl="2">
              <a:lnSpc>
                <a:spcPct val="90000"/>
              </a:lnSpc>
            </a:pPr>
            <a:r>
              <a:rPr lang="it-IT" sz="2000" b="1" dirty="0">
                <a:latin typeface="Courier New" charset="0"/>
              </a:rPr>
              <a:t>Tipo </a:t>
            </a:r>
            <a:r>
              <a:rPr lang="it-IT" sz="2000" b="1" dirty="0" err="1">
                <a:latin typeface="Courier New" charset="0"/>
              </a:rPr>
              <a:t>getTipo</a:t>
            </a:r>
            <a:r>
              <a:rPr lang="it-IT" sz="2000" b="1" dirty="0">
                <a:latin typeface="Courier New" charset="0"/>
              </a:rPr>
              <a:t>(</a:t>
            </a:r>
            <a:r>
              <a:rPr lang="it-IT" sz="2000" b="1" dirty="0" err="1">
                <a:latin typeface="Courier New" charset="0"/>
              </a:rPr>
              <a:t>int</a:t>
            </a:r>
            <a:r>
              <a:rPr lang="it-IT" sz="2000" b="1" dirty="0">
                <a:latin typeface="Courier New" charset="0"/>
              </a:rPr>
              <a:t> </a:t>
            </a:r>
            <a:r>
              <a:rPr lang="it-IT" sz="2000" b="1" dirty="0" err="1">
                <a:latin typeface="Courier New" charset="0"/>
              </a:rPr>
              <a:t>columnIndex</a:t>
            </a:r>
            <a:r>
              <a:rPr lang="it-IT" sz="2000" b="1" dirty="0">
                <a:latin typeface="Courier New" charset="0"/>
              </a:rPr>
              <a:t>)</a:t>
            </a:r>
            <a:r>
              <a:rPr lang="it-IT" sz="2000" dirty="0">
                <a:latin typeface="Courier New" charset="0"/>
              </a:rPr>
              <a:t> </a:t>
            </a:r>
          </a:p>
          <a:p>
            <a:pPr lvl="2">
              <a:lnSpc>
                <a:spcPct val="90000"/>
              </a:lnSpc>
              <a:buFont typeface="Wingdings" charset="0"/>
              <a:buNone/>
            </a:pPr>
            <a:r>
              <a:rPr lang="it-IT" sz="2000" i="1" dirty="0"/>
              <a:t>	metodo più efficiente</a:t>
            </a:r>
          </a:p>
          <a:p>
            <a:pPr lvl="2">
              <a:lnSpc>
                <a:spcPct val="90000"/>
              </a:lnSpc>
            </a:pPr>
            <a:r>
              <a:rPr lang="it-IT" sz="2000" b="1" dirty="0">
                <a:latin typeface="Courier New" charset="0"/>
              </a:rPr>
              <a:t>Tipo </a:t>
            </a:r>
            <a:r>
              <a:rPr lang="it-IT" sz="2000" b="1" dirty="0" err="1">
                <a:latin typeface="Courier New" charset="0"/>
              </a:rPr>
              <a:t>getTipo</a:t>
            </a:r>
            <a:r>
              <a:rPr lang="it-IT" sz="2000" b="1" dirty="0">
                <a:latin typeface="Courier New" charset="0"/>
              </a:rPr>
              <a:t>(</a:t>
            </a:r>
            <a:r>
              <a:rPr lang="it-IT" sz="2000" b="1" dirty="0" err="1">
                <a:latin typeface="Courier New" charset="0"/>
              </a:rPr>
              <a:t>String</a:t>
            </a:r>
            <a:r>
              <a:rPr lang="it-IT" sz="2000" b="1" dirty="0">
                <a:latin typeface="Courier New" charset="0"/>
              </a:rPr>
              <a:t> </a:t>
            </a:r>
            <a:r>
              <a:rPr lang="it-IT" sz="2000" b="1" dirty="0" err="1">
                <a:latin typeface="Courier New" charset="0"/>
              </a:rPr>
              <a:t>columnName</a:t>
            </a:r>
            <a:r>
              <a:rPr lang="it-IT" sz="2000" b="1" dirty="0">
                <a:latin typeface="Courier New" charset="0"/>
              </a:rPr>
              <a:t>)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</p:spPr>
        <p:txBody>
          <a:bodyPr/>
          <a:lstStyle/>
          <a:p>
            <a:fld id="{DF759DEF-E52A-8C4D-8744-187F645892B0}" type="slidenum">
              <a:rPr lang="it-IT"/>
              <a:pPr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6856389"/>
      </p:ext>
    </p:extLst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Interfaccia </a:t>
            </a:r>
            <a:r>
              <a:rPr lang="it-IT" sz="3200" dirty="0" err="1"/>
              <a:t>ResultSet</a:t>
            </a:r>
            <a:endParaRPr lang="it-IT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</p:spPr>
        <p:txBody>
          <a:bodyPr/>
          <a:lstStyle/>
          <a:p>
            <a:fld id="{F8D75188-52DF-0A4F-9DB1-D2B76F4C462E}" type="slidenum">
              <a:rPr lang="it-IT"/>
              <a:pPr/>
              <a:t>26</a:t>
            </a:fld>
            <a:endParaRPr lang="it-IT"/>
          </a:p>
        </p:txBody>
      </p:sp>
      <p:pic>
        <p:nvPicPr>
          <p:cNvPr id="152579" name="Picture 3" descr="snap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438400"/>
            <a:ext cx="7620000" cy="302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2580" name="Text Box 4"/>
          <p:cNvSpPr txBox="1">
            <a:spLocks noChangeArrowheads="1"/>
          </p:cNvSpPr>
          <p:nvPr/>
        </p:nvSpPr>
        <p:spPr bwMode="auto">
          <a:xfrm>
            <a:off x="704850" y="5666784"/>
            <a:ext cx="79216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folHlink"/>
                </a:solidFill>
              </a:rPr>
              <a:t>NB: </a:t>
            </a:r>
            <a:r>
              <a:rPr lang="it-IT" dirty="0" err="1">
                <a:solidFill>
                  <a:schemeClr val="folHlink"/>
                </a:solidFill>
              </a:rPr>
              <a:t>next</a:t>
            </a:r>
            <a:r>
              <a:rPr lang="it-IT" dirty="0">
                <a:solidFill>
                  <a:schemeClr val="folHlink"/>
                </a:solidFill>
              </a:rPr>
              <a:t>()  --- funziona come </a:t>
            </a:r>
            <a:r>
              <a:rPr lang="it-IT" dirty="0" err="1">
                <a:solidFill>
                  <a:schemeClr val="folHlink"/>
                </a:solidFill>
              </a:rPr>
              <a:t>hasNext</a:t>
            </a:r>
            <a:r>
              <a:rPr lang="it-IT" dirty="0">
                <a:solidFill>
                  <a:schemeClr val="folHlink"/>
                </a:solidFill>
              </a:rPr>
              <a:t>() + </a:t>
            </a:r>
            <a:r>
              <a:rPr lang="it-IT" dirty="0" err="1">
                <a:solidFill>
                  <a:schemeClr val="folHlink"/>
                </a:solidFill>
              </a:rPr>
              <a:t>next</a:t>
            </a:r>
            <a:r>
              <a:rPr lang="it-IT" dirty="0">
                <a:solidFill>
                  <a:schemeClr val="folHlink"/>
                </a:solidFill>
              </a:rPr>
              <a:t>() insieme</a:t>
            </a:r>
          </a:p>
          <a:p>
            <a:r>
              <a:rPr lang="it-IT" dirty="0">
                <a:solidFill>
                  <a:schemeClr val="folHlink"/>
                </a:solidFill>
              </a:rPr>
              <a:t>      </a:t>
            </a:r>
            <a:r>
              <a:rPr lang="it-IT" i="1" dirty="0">
                <a:solidFill>
                  <a:schemeClr val="folHlink"/>
                </a:solidFill>
              </a:rPr>
              <a:t>e punta sopra la prima riga</a:t>
            </a:r>
          </a:p>
        </p:txBody>
      </p:sp>
    </p:spTree>
    <p:extLst>
      <p:ext uri="{BB962C8B-B14F-4D97-AF65-F5344CB8AC3E}">
        <p14:creationId xmlns:p14="http://schemas.microsoft.com/office/powerpoint/2010/main" val="2309454434"/>
      </p:ext>
    </p:extLst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Navigare il </a:t>
            </a:r>
            <a:r>
              <a:rPr lang="it-IT" sz="3200" dirty="0" err="1"/>
              <a:t>ResultSet</a:t>
            </a:r>
            <a:endParaRPr lang="it-IT" sz="3200" dirty="0"/>
          </a:p>
        </p:txBody>
      </p:sp>
      <p:sp>
        <p:nvSpPr>
          <p:cNvPr id="154629" name="Rectangle 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buFont typeface="Wingdings" charset="0"/>
              <a:buNone/>
            </a:pPr>
            <a:r>
              <a:rPr lang="it-IT" sz="2400"/>
              <a:t>Es: Stampa a video le colonne</a:t>
            </a:r>
          </a:p>
          <a:p>
            <a:pPr lvl="1">
              <a:buFont typeface="Wingdings" charset="0"/>
              <a:buNone/>
            </a:pPr>
            <a:r>
              <a:rPr lang="it-IT" sz="2000"/>
              <a:t>- Nome	( colonna n°1 - tipo: testo)</a:t>
            </a:r>
          </a:p>
          <a:p>
            <a:pPr lvl="1">
              <a:buFont typeface="Wingdings" charset="0"/>
              <a:buNone/>
            </a:pPr>
            <a:r>
              <a:rPr lang="it-IT" sz="2000"/>
              <a:t>- Cognome	( colonna “cognome” - tipo: testo)</a:t>
            </a:r>
          </a:p>
          <a:p>
            <a:pPr lvl="1">
              <a:buFont typeface="Wingdings" charset="0"/>
              <a:buNone/>
            </a:pPr>
            <a:r>
              <a:rPr lang="it-IT" sz="2000"/>
              <a:t>di tutte le righe della tabella </a:t>
            </a:r>
            <a:r>
              <a:rPr lang="it-IT" sz="2000" b="1"/>
              <a:t>impiegati</a:t>
            </a:r>
            <a:r>
              <a:rPr lang="it-IT" sz="200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</p:spPr>
        <p:txBody>
          <a:bodyPr/>
          <a:lstStyle/>
          <a:p>
            <a:fld id="{A25E8BEC-228A-1648-B4DF-D880DA0C50C5}" type="slidenum">
              <a:rPr lang="it-IT"/>
              <a:pPr/>
              <a:t>27</a:t>
            </a:fld>
            <a:endParaRPr lang="it-IT"/>
          </a:p>
        </p:txBody>
      </p:sp>
      <p:sp>
        <p:nvSpPr>
          <p:cNvPr id="154628" name="Rectangle 4"/>
          <p:cNvSpPr>
            <a:spLocks noChangeArrowheads="1"/>
          </p:cNvSpPr>
          <p:nvPr/>
        </p:nvSpPr>
        <p:spPr bwMode="auto">
          <a:xfrm>
            <a:off x="152400" y="3733800"/>
            <a:ext cx="8839200" cy="2590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it-IT" sz="1800">
                <a:latin typeface="Courier New" charset="0"/>
              </a:rPr>
              <a:t>Statement st = connection.createStatement();</a:t>
            </a:r>
          </a:p>
          <a:p>
            <a:r>
              <a:rPr lang="it-IT" sz="1800">
                <a:latin typeface="Courier New" charset="0"/>
              </a:rPr>
              <a:t>ResultSet res= st.executeQuery(“select * from impiegati”);</a:t>
            </a:r>
          </a:p>
          <a:p>
            <a:r>
              <a:rPr lang="it-IT" sz="1800">
                <a:latin typeface="Courier New" charset="0"/>
              </a:rPr>
              <a:t>while(res.next()){</a:t>
            </a:r>
          </a:p>
          <a:p>
            <a:r>
              <a:rPr lang="it-IT" sz="1800">
                <a:latin typeface="Courier New" charset="0"/>
              </a:rPr>
              <a:t>	System.out.println(“Nome ”+ res.getString(1));</a:t>
            </a:r>
          </a:p>
          <a:p>
            <a:r>
              <a:rPr lang="it-IT" sz="1800">
                <a:latin typeface="Courier New" charset="0"/>
              </a:rPr>
              <a:t>	System.out.println(“Cognome ”+ res.getString(“cognome”));</a:t>
            </a:r>
          </a:p>
          <a:p>
            <a:r>
              <a:rPr lang="it-IT" sz="1800">
                <a:latin typeface="Courier New" charset="0"/>
              </a:rPr>
              <a:t>}</a:t>
            </a:r>
          </a:p>
          <a:p>
            <a:r>
              <a:rPr lang="it-IT" sz="1800">
                <a:latin typeface="Courier New" charset="0"/>
              </a:rPr>
              <a:t>st.close();</a:t>
            </a:r>
          </a:p>
          <a:p>
            <a:endParaRPr lang="it-IT" sz="180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699153"/>
      </p:ext>
    </p:extLst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799709" y="107756"/>
            <a:ext cx="3905891" cy="1275259"/>
          </a:xfrm>
        </p:spPr>
        <p:txBody>
          <a:bodyPr>
            <a:normAutofit/>
          </a:bodyPr>
          <a:lstStyle/>
          <a:p>
            <a:r>
              <a:rPr lang="it-IT" sz="3200" dirty="0"/>
              <a:t>Ordine delle colonne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000" dirty="0"/>
              <a:t>Non è garantito l’esatto ordine delle colonne nel risultato di una </a:t>
            </a:r>
            <a:r>
              <a:rPr lang="it-IT" sz="2000" dirty="0" err="1"/>
              <a:t>query</a:t>
            </a:r>
            <a:r>
              <a:rPr lang="it-IT" sz="2000" dirty="0"/>
              <a:t> tipo </a:t>
            </a:r>
          </a:p>
          <a:p>
            <a:pPr>
              <a:buFont typeface="Wingdings" charset="0"/>
              <a:buNone/>
            </a:pPr>
            <a:r>
              <a:rPr lang="it-IT" sz="2000" b="1" dirty="0">
                <a:latin typeface="Courier New" charset="0"/>
              </a:rPr>
              <a:t>				</a:t>
            </a:r>
            <a:r>
              <a:rPr lang="it-IT" sz="2000" b="1" dirty="0" err="1">
                <a:latin typeface="Courier New" charset="0"/>
              </a:rPr>
              <a:t>select</a:t>
            </a:r>
            <a:r>
              <a:rPr lang="it-IT" sz="2000" b="1" dirty="0">
                <a:latin typeface="Courier New" charset="0"/>
              </a:rPr>
              <a:t> *</a:t>
            </a:r>
          </a:p>
          <a:p>
            <a:pPr>
              <a:buFont typeface="Wingdings" charset="0"/>
              <a:buNone/>
            </a:pPr>
            <a:endParaRPr lang="it-IT" sz="2000" b="1" dirty="0">
              <a:latin typeface="Courier New" charset="0"/>
            </a:endParaRPr>
          </a:p>
          <a:p>
            <a:pPr>
              <a:buClr>
                <a:schemeClr val="hlink"/>
              </a:buClr>
              <a:buFont typeface="Wingdings" charset="0"/>
              <a:buNone/>
            </a:pPr>
            <a:r>
              <a:rPr lang="it-IT" sz="2000" dirty="0"/>
              <a:t>	Per garantire l’ordine, occorre specificare le colonne richieste nella </a:t>
            </a:r>
            <a:r>
              <a:rPr lang="it-IT" sz="2000" dirty="0" err="1"/>
              <a:t>query</a:t>
            </a:r>
            <a:r>
              <a:rPr lang="it-IT" sz="2000" dirty="0"/>
              <a:t>.</a:t>
            </a:r>
          </a:p>
          <a:p>
            <a:pPr>
              <a:buFont typeface="Wingdings" charset="0"/>
              <a:buNone/>
            </a:pPr>
            <a:r>
              <a:rPr lang="it-IT" sz="2000" b="1" dirty="0">
                <a:latin typeface="Courier New" charset="0"/>
              </a:rPr>
              <a:t>	</a:t>
            </a:r>
            <a:r>
              <a:rPr lang="it-IT" sz="2000" b="1" dirty="0" err="1">
                <a:latin typeface="Courier New" charset="0"/>
              </a:rPr>
              <a:t>select</a:t>
            </a:r>
            <a:r>
              <a:rPr lang="it-IT" sz="2000" b="1" dirty="0">
                <a:latin typeface="Courier New" charset="0"/>
              </a:rPr>
              <a:t> rowName1, rowName2 from </a:t>
            </a:r>
            <a:r>
              <a:rPr lang="it-IT" sz="2000" b="1" dirty="0" err="1">
                <a:latin typeface="Courier New" charset="0"/>
              </a:rPr>
              <a:t>tableName</a:t>
            </a:r>
            <a:endParaRPr lang="it-IT" sz="2000" b="1" dirty="0">
              <a:latin typeface="Courier New" charset="0"/>
            </a:endParaRPr>
          </a:p>
          <a:p>
            <a:pPr>
              <a:lnSpc>
                <a:spcPct val="50000"/>
              </a:lnSpc>
              <a:buClr>
                <a:schemeClr val="hlink"/>
              </a:buClr>
              <a:buFont typeface="Wingdings" charset="0"/>
              <a:buNone/>
            </a:pPr>
            <a:endParaRPr lang="it-IT" sz="20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</p:spPr>
        <p:txBody>
          <a:bodyPr/>
          <a:lstStyle/>
          <a:p>
            <a:fld id="{A8CED49A-B68A-1543-9CA4-D5DDFFBB0941}" type="slidenum">
              <a:rPr lang="it-IT"/>
              <a:pPr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0121881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05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i="1" dirty="0"/>
              <a:t>Note su</a:t>
            </a:r>
            <a:r>
              <a:rPr lang="it-IT" sz="3200" dirty="0"/>
              <a:t> </a:t>
            </a:r>
            <a:r>
              <a:rPr lang="it-IT" sz="3200" dirty="0" err="1"/>
              <a:t>ResultSet</a:t>
            </a:r>
            <a:endParaRPr lang="it-IT" sz="3200" dirty="0"/>
          </a:p>
        </p:txBody>
      </p:sp>
      <p:sp>
        <p:nvSpPr>
          <p:cNvPr id="159747" name="Rectangle 2051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000" dirty="0"/>
              <a:t>Il </a:t>
            </a:r>
            <a:r>
              <a:rPr lang="it-IT" sz="2000" dirty="0" err="1"/>
              <a:t>ResultSet</a:t>
            </a:r>
            <a:r>
              <a:rPr lang="it-IT" sz="2000" dirty="0"/>
              <a:t> “consuma” gli elementi: cioè </a:t>
            </a:r>
            <a:r>
              <a:rPr lang="it-IT" sz="2000" b="1" dirty="0"/>
              <a:t>righe</a:t>
            </a:r>
            <a:r>
              <a:rPr lang="it-IT" sz="2000" dirty="0"/>
              <a:t> e </a:t>
            </a:r>
            <a:r>
              <a:rPr lang="it-IT" sz="2000" b="1" dirty="0"/>
              <a:t>colonne</a:t>
            </a:r>
            <a:r>
              <a:rPr lang="it-IT" sz="2000" dirty="0"/>
              <a:t> si possono scorrere una </a:t>
            </a:r>
            <a:r>
              <a:rPr lang="it-IT" sz="2000" b="1" dirty="0">
                <a:solidFill>
                  <a:schemeClr val="folHlink"/>
                </a:solidFill>
              </a:rPr>
              <a:t>sola</a:t>
            </a:r>
            <a:r>
              <a:rPr lang="it-IT" sz="2000" dirty="0"/>
              <a:t> volta!</a:t>
            </a:r>
          </a:p>
          <a:p>
            <a:endParaRPr lang="it-IT" sz="2000" dirty="0"/>
          </a:p>
          <a:p>
            <a:r>
              <a:rPr lang="it-IT" sz="2000" dirty="0"/>
              <a:t>Se utilizzo più di una volta lo stesso oggetto statement (istruzione </a:t>
            </a:r>
            <a:r>
              <a:rPr lang="it-IT" sz="2000" dirty="0" err="1"/>
              <a:t>query</a:t>
            </a:r>
            <a:r>
              <a:rPr lang="it-IT" sz="2000" dirty="0"/>
              <a:t>), il relativo </a:t>
            </a:r>
            <a:r>
              <a:rPr lang="it-IT" sz="2000" dirty="0" err="1"/>
              <a:t>ResultSet</a:t>
            </a:r>
            <a:r>
              <a:rPr lang="it-IT" sz="2000" dirty="0"/>
              <a:t> viene </a:t>
            </a:r>
            <a:r>
              <a:rPr lang="it-IT" sz="2000" b="1" dirty="0">
                <a:solidFill>
                  <a:schemeClr val="folHlink"/>
                </a:solidFill>
              </a:rPr>
              <a:t>chiuso</a:t>
            </a:r>
            <a:r>
              <a:rPr lang="it-IT" sz="2000" b="1" dirty="0"/>
              <a:t> automaticamente</a:t>
            </a:r>
            <a:r>
              <a:rPr lang="it-IT" sz="2000" dirty="0"/>
              <a:t>.</a:t>
            </a:r>
          </a:p>
          <a:p>
            <a:endParaRPr lang="it-IT" sz="2000" dirty="0"/>
          </a:p>
          <a:p>
            <a:pPr>
              <a:lnSpc>
                <a:spcPct val="90000"/>
              </a:lnSpc>
            </a:pPr>
            <a:r>
              <a:rPr lang="it-IT" sz="2000" dirty="0"/>
              <a:t>Il numero/tipo/nome delle colonne si può recuperare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it-IT" sz="2000" dirty="0"/>
              <a:t>	attraverso metodi dell’oggetto </a:t>
            </a:r>
            <a:r>
              <a:rPr lang="it-IT" sz="2000" dirty="0" err="1">
                <a:solidFill>
                  <a:schemeClr val="tx2"/>
                </a:solidFill>
              </a:rPr>
              <a:t>ResultSetMetaData</a:t>
            </a:r>
            <a:r>
              <a:rPr lang="it-IT" sz="2000" dirty="0"/>
              <a:t>,</a:t>
            </a:r>
            <a:endParaRPr lang="it-IT" sz="20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it-IT" sz="2000" dirty="0"/>
              <a:t>	che si ottiene con </a:t>
            </a:r>
            <a:r>
              <a:rPr lang="it-IT" sz="2000" b="1" dirty="0" err="1">
                <a:latin typeface="Courier New" charset="0"/>
              </a:rPr>
              <a:t>getMetaData</a:t>
            </a:r>
            <a:r>
              <a:rPr lang="it-IT" sz="2000" b="1" dirty="0">
                <a:latin typeface="Courier New" charset="0"/>
              </a:rPr>
              <a:t>()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</p:spPr>
        <p:txBody>
          <a:bodyPr/>
          <a:lstStyle/>
          <a:p>
            <a:fld id="{BF5D297A-1257-6C41-A730-47FFC04C0488}" type="slidenum">
              <a:rPr lang="it-IT"/>
              <a:pPr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4011662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La soluzione è JDBC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2000" dirty="0"/>
              <a:t>Sono API Java per eseguire SQL</a:t>
            </a:r>
          </a:p>
          <a:p>
            <a:pPr>
              <a:lnSpc>
                <a:spcPct val="90000"/>
              </a:lnSpc>
            </a:pPr>
            <a:r>
              <a:rPr lang="it-IT" sz="2000" dirty="0"/>
              <a:t>Un’interfaccia a basso livello verso il DB</a:t>
            </a:r>
          </a:p>
          <a:p>
            <a:pPr>
              <a:lnSpc>
                <a:spcPct val="90000"/>
              </a:lnSpc>
            </a:pPr>
            <a:r>
              <a:rPr lang="it-IT" sz="2000" dirty="0"/>
              <a:t>Sono fornite nel package </a:t>
            </a:r>
            <a:r>
              <a:rPr lang="it-IT" sz="2000" b="1" dirty="0" err="1">
                <a:solidFill>
                  <a:srgbClr val="FF6600"/>
                </a:solidFill>
              </a:rPr>
              <a:t>java.sql</a:t>
            </a:r>
            <a:endParaRPr lang="it-IT" sz="2000" b="1" dirty="0">
              <a:solidFill>
                <a:srgbClr val="FF6600"/>
              </a:solidFill>
            </a:endParaRPr>
          </a:p>
          <a:p>
            <a:pPr>
              <a:lnSpc>
                <a:spcPct val="90000"/>
              </a:lnSpc>
            </a:pPr>
            <a:r>
              <a:rPr lang="it-IT" sz="2000" dirty="0"/>
              <a:t>Permettono:</a:t>
            </a:r>
          </a:p>
          <a:p>
            <a:pPr lvl="1">
              <a:lnSpc>
                <a:spcPct val="90000"/>
              </a:lnSpc>
            </a:pPr>
            <a:r>
              <a:rPr lang="it-IT" sz="2000" dirty="0"/>
              <a:t>Connessioni al database</a:t>
            </a:r>
          </a:p>
          <a:p>
            <a:pPr lvl="1">
              <a:lnSpc>
                <a:spcPct val="90000"/>
              </a:lnSpc>
            </a:pPr>
            <a:r>
              <a:rPr lang="it-IT" sz="2000" dirty="0"/>
              <a:t>Esecuzione di istruzioni SQL</a:t>
            </a:r>
          </a:p>
          <a:p>
            <a:pPr lvl="1">
              <a:lnSpc>
                <a:spcPct val="90000"/>
              </a:lnSpc>
            </a:pPr>
            <a:r>
              <a:rPr lang="it-IT" sz="2000" dirty="0"/>
              <a:t>Esecuzione di </a:t>
            </a:r>
            <a:r>
              <a:rPr lang="it-IT" sz="2000" dirty="0" err="1"/>
              <a:t>query</a:t>
            </a:r>
            <a:r>
              <a:rPr lang="it-IT" sz="2000" dirty="0"/>
              <a:t> SQL</a:t>
            </a:r>
          </a:p>
          <a:p>
            <a:pPr lvl="1">
              <a:lnSpc>
                <a:spcPct val="90000"/>
              </a:lnSpc>
            </a:pPr>
            <a:r>
              <a:rPr lang="it-IT" sz="2000" dirty="0"/>
              <a:t>Elaborazione dei risultati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</p:spPr>
        <p:txBody>
          <a:bodyPr/>
          <a:lstStyle/>
          <a:p>
            <a:fld id="{5CDD4EC5-D1D7-024F-8031-7F3B7BD201C8}" type="slidenum">
              <a:rPr lang="it-IT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143210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Interfaccia </a:t>
            </a:r>
            <a:r>
              <a:rPr lang="it-IT" sz="3200" dirty="0" err="1"/>
              <a:t>PreparedStatement</a:t>
            </a:r>
            <a:endParaRPr lang="it-IT" sz="3200" dirty="0"/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2400" cy="2020887"/>
          </a:xfrm>
        </p:spPr>
        <p:txBody>
          <a:bodyPr>
            <a:normAutofit/>
          </a:bodyPr>
          <a:lstStyle/>
          <a:p>
            <a:r>
              <a:rPr lang="it-IT" sz="2000" dirty="0"/>
              <a:t>Estende l’interfaccia Statement</a:t>
            </a:r>
          </a:p>
          <a:p>
            <a:r>
              <a:rPr lang="it-IT" sz="2000" dirty="0"/>
              <a:t>Migliora le performance per le </a:t>
            </a:r>
            <a:r>
              <a:rPr lang="it-IT" sz="2000" dirty="0" err="1"/>
              <a:t>query</a:t>
            </a:r>
            <a:r>
              <a:rPr lang="it-IT" sz="2000" dirty="0"/>
              <a:t> ripetute</a:t>
            </a:r>
          </a:p>
          <a:p>
            <a:r>
              <a:rPr lang="it-IT" sz="2000" dirty="0"/>
              <a:t>La stringa della </a:t>
            </a:r>
            <a:r>
              <a:rPr lang="it-IT" sz="2000" dirty="0" err="1"/>
              <a:t>query</a:t>
            </a:r>
            <a:r>
              <a:rPr lang="it-IT" sz="2000" dirty="0"/>
              <a:t> può contenere dei ‘?’</a:t>
            </a:r>
          </a:p>
          <a:p>
            <a:endParaRPr lang="it-IT" sz="2000" dirty="0"/>
          </a:p>
          <a:p>
            <a:r>
              <a:rPr lang="it-IT" sz="2000" dirty="0"/>
              <a:t>Evita di avere codice SQL ripetuto all’interno del codice Java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</p:spPr>
        <p:txBody>
          <a:bodyPr/>
          <a:lstStyle/>
          <a:p>
            <a:fld id="{51C80ACC-5AF0-1246-A10E-1AA21F335A72}" type="slidenum">
              <a:rPr lang="it-IT"/>
              <a:pPr/>
              <a:t>30</a:t>
            </a:fld>
            <a:endParaRPr lang="it-IT"/>
          </a:p>
        </p:txBody>
      </p:sp>
      <p:sp>
        <p:nvSpPr>
          <p:cNvPr id="119814" name="Rectangle 6"/>
          <p:cNvSpPr>
            <a:spLocks noChangeArrowheads="1"/>
          </p:cNvSpPr>
          <p:nvPr/>
        </p:nvSpPr>
        <p:spPr bwMode="auto">
          <a:xfrm>
            <a:off x="457200" y="4191000"/>
            <a:ext cx="8382000" cy="1828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it-IT" sz="2000">
                <a:latin typeface="Courier New" charset="0"/>
              </a:rPr>
              <a:t>PreparedStatement pst = </a:t>
            </a:r>
          </a:p>
          <a:p>
            <a:r>
              <a:rPr lang="it-IT" sz="2000">
                <a:latin typeface="Courier New" charset="0"/>
              </a:rPr>
              <a:t>connection.prepareStatement(“select * from impiegati </a:t>
            </a:r>
          </a:p>
          <a:p>
            <a:r>
              <a:rPr lang="it-IT" sz="2000">
                <a:latin typeface="Courier New" charset="0"/>
              </a:rPr>
              <a:t>				where matricola = ?”);</a:t>
            </a:r>
          </a:p>
          <a:p>
            <a:r>
              <a:rPr lang="it-IT" sz="2000">
                <a:latin typeface="Courier New" charset="0"/>
              </a:rPr>
              <a:t>pst.setInt(1,112504);</a:t>
            </a:r>
          </a:p>
          <a:p>
            <a:r>
              <a:rPr lang="it-IT" sz="2000">
                <a:latin typeface="Courier New" charset="0"/>
              </a:rPr>
              <a:t>ResultSet result = pst.executeQuery();</a:t>
            </a:r>
          </a:p>
        </p:txBody>
      </p:sp>
    </p:spTree>
    <p:extLst>
      <p:ext uri="{BB962C8B-B14F-4D97-AF65-F5344CB8AC3E}">
        <p14:creationId xmlns:p14="http://schemas.microsoft.com/office/powerpoint/2010/main" val="2520895960"/>
      </p:ext>
    </p:extLst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Interfaccia </a:t>
            </a:r>
            <a:r>
              <a:rPr lang="it-IT" sz="3200" dirty="0" err="1"/>
              <a:t>PreparedStatement</a:t>
            </a:r>
            <a:endParaRPr lang="it-IT" sz="3200" dirty="0"/>
          </a:p>
        </p:txBody>
      </p:sp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>
          <a:xfrm>
            <a:off x="582324" y="1383015"/>
            <a:ext cx="7772400" cy="4724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it-IT" sz="2000" dirty="0"/>
              <a:t>Dove sono presenti i ‘?’, i valori possono essere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it-IT" sz="2000" dirty="0"/>
              <a:t>forniti a </a:t>
            </a:r>
            <a:r>
              <a:rPr lang="it-IT" sz="2000" dirty="0" err="1"/>
              <a:t>run</a:t>
            </a:r>
            <a:r>
              <a:rPr lang="it-IT" sz="2000" dirty="0"/>
              <a:t>-time, utilizzando gli appropriati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it-IT" sz="2000" dirty="0"/>
              <a:t>metodi	  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it-IT" sz="2000" b="1" dirty="0">
                <a:latin typeface="Courier New" charset="0"/>
              </a:rPr>
              <a:t>			</a:t>
            </a:r>
            <a:r>
              <a:rPr lang="it-IT" sz="2000" b="1" dirty="0" err="1">
                <a:latin typeface="Courier New" charset="0"/>
              </a:rPr>
              <a:t>setTipo</a:t>
            </a:r>
            <a:r>
              <a:rPr lang="it-IT" sz="2000" b="1" dirty="0">
                <a:latin typeface="Courier New" charset="0"/>
              </a:rPr>
              <a:t> (</a:t>
            </a:r>
            <a:r>
              <a:rPr lang="it-IT" sz="2000" b="1" dirty="0" err="1">
                <a:latin typeface="Courier New" charset="0"/>
              </a:rPr>
              <a:t>index</a:t>
            </a:r>
            <a:r>
              <a:rPr lang="it-IT" sz="2000" b="1" dirty="0">
                <a:latin typeface="Courier New" charset="0"/>
              </a:rPr>
              <a:t>, </a:t>
            </a:r>
            <a:r>
              <a:rPr lang="it-IT" sz="2000" b="1" dirty="0" err="1">
                <a:latin typeface="Courier New" charset="0"/>
              </a:rPr>
              <a:t>value</a:t>
            </a:r>
            <a:r>
              <a:rPr lang="it-IT" sz="2000" b="1" dirty="0">
                <a:latin typeface="Courier New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it-IT" sz="2000" dirty="0" err="1"/>
              <a:t>index</a:t>
            </a:r>
            <a:r>
              <a:rPr lang="it-IT" sz="2000" dirty="0"/>
              <a:t> – indice relativo al ‘?’ 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it-IT" sz="2000" dirty="0"/>
              <a:t>	gli indici si contano a partire dal numero 1</a:t>
            </a:r>
          </a:p>
          <a:p>
            <a:pPr lvl="1">
              <a:lnSpc>
                <a:spcPct val="80000"/>
              </a:lnSpc>
            </a:pPr>
            <a:r>
              <a:rPr lang="it-IT" sz="2000" dirty="0" err="1"/>
              <a:t>value</a:t>
            </a:r>
            <a:r>
              <a:rPr lang="it-IT" sz="2000" dirty="0"/>
              <a:t> – valore relativo al ‘?’ in posizione </a:t>
            </a:r>
            <a:r>
              <a:rPr lang="it-IT" sz="2000" dirty="0" err="1"/>
              <a:t>index</a:t>
            </a:r>
            <a:endParaRPr lang="it-IT" sz="2000" dirty="0"/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it-IT" sz="2000" dirty="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it-IT" sz="2000" dirty="0"/>
              <a:t>Infine si invocano i metodi</a:t>
            </a:r>
          </a:p>
          <a:p>
            <a:pPr lvl="1">
              <a:lnSpc>
                <a:spcPct val="90000"/>
              </a:lnSpc>
            </a:pPr>
            <a:r>
              <a:rPr lang="it-IT" sz="2000" b="1" dirty="0" err="1">
                <a:latin typeface="Courier New" charset="0"/>
              </a:rPr>
              <a:t>executeUpdate</a:t>
            </a:r>
            <a:r>
              <a:rPr lang="it-IT" sz="2000" dirty="0"/>
              <a:t>() per effettuare modifiche</a:t>
            </a:r>
          </a:p>
          <a:p>
            <a:pPr lvl="1">
              <a:lnSpc>
                <a:spcPct val="90000"/>
              </a:lnSpc>
            </a:pPr>
            <a:r>
              <a:rPr lang="it-IT" sz="2000" b="1" dirty="0" err="1">
                <a:latin typeface="Courier New" charset="0"/>
              </a:rPr>
              <a:t>executeQuery</a:t>
            </a:r>
            <a:r>
              <a:rPr lang="it-IT" sz="2000" dirty="0"/>
              <a:t>() per interrogazioni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</p:spPr>
        <p:txBody>
          <a:bodyPr/>
          <a:lstStyle/>
          <a:p>
            <a:fld id="{C581497C-9113-8645-9263-7513CD1B5319}" type="slidenum">
              <a:rPr lang="it-IT"/>
              <a:pPr/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8761940"/>
      </p:ext>
    </p:extLst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2799709" y="107756"/>
            <a:ext cx="4725041" cy="1275259"/>
          </a:xfrm>
        </p:spPr>
        <p:txBody>
          <a:bodyPr>
            <a:normAutofit/>
          </a:bodyPr>
          <a:lstStyle/>
          <a:p>
            <a:r>
              <a:rPr lang="it-IT" sz="3200" dirty="0"/>
              <a:t>Settare il valore dei parametri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</p:spPr>
        <p:txBody>
          <a:bodyPr/>
          <a:lstStyle/>
          <a:p>
            <a:fld id="{65ECA18A-70D3-A148-A906-25DA96D90DCA}" type="slidenum">
              <a:rPr lang="it-IT"/>
              <a:pPr/>
              <a:t>32</a:t>
            </a:fld>
            <a:endParaRPr lang="it-IT"/>
          </a:p>
        </p:txBody>
      </p:sp>
      <p:pic>
        <p:nvPicPr>
          <p:cNvPr id="122884" name="Picture 4" descr="snap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8" y="1946275"/>
            <a:ext cx="7451725" cy="296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2885" name="Rectangle 5"/>
          <p:cNvSpPr>
            <a:spLocks noChangeArrowheads="1"/>
          </p:cNvSpPr>
          <p:nvPr/>
        </p:nvSpPr>
        <p:spPr bwMode="auto">
          <a:xfrm>
            <a:off x="6372225" y="3141663"/>
            <a:ext cx="1368425" cy="358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886" name="Rectangle 6"/>
          <p:cNvSpPr>
            <a:spLocks noChangeArrowheads="1"/>
          </p:cNvSpPr>
          <p:nvPr/>
        </p:nvSpPr>
        <p:spPr bwMode="auto">
          <a:xfrm>
            <a:off x="6156325" y="3573463"/>
            <a:ext cx="1368425" cy="358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887" name="Rectangle 7"/>
          <p:cNvSpPr>
            <a:spLocks noChangeArrowheads="1"/>
          </p:cNvSpPr>
          <p:nvPr/>
        </p:nvSpPr>
        <p:spPr bwMode="auto">
          <a:xfrm>
            <a:off x="6732588" y="3860800"/>
            <a:ext cx="1368425" cy="358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888" name="Rectangle 8"/>
          <p:cNvSpPr>
            <a:spLocks noChangeArrowheads="1"/>
          </p:cNvSpPr>
          <p:nvPr/>
        </p:nvSpPr>
        <p:spPr bwMode="auto">
          <a:xfrm>
            <a:off x="5940425" y="4292600"/>
            <a:ext cx="1368425" cy="358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889" name="Rectangle 9"/>
          <p:cNvSpPr>
            <a:spLocks noChangeArrowheads="1"/>
          </p:cNvSpPr>
          <p:nvPr/>
        </p:nvSpPr>
        <p:spPr bwMode="auto">
          <a:xfrm>
            <a:off x="6443663" y="3860800"/>
            <a:ext cx="1368425" cy="358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890" name="Rectangle 10"/>
          <p:cNvSpPr>
            <a:spLocks noChangeArrowheads="1"/>
          </p:cNvSpPr>
          <p:nvPr/>
        </p:nvSpPr>
        <p:spPr bwMode="auto">
          <a:xfrm>
            <a:off x="6011863" y="3141663"/>
            <a:ext cx="1368425" cy="358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891" name="Rectangle 11"/>
          <p:cNvSpPr>
            <a:spLocks noChangeArrowheads="1"/>
          </p:cNvSpPr>
          <p:nvPr/>
        </p:nvSpPr>
        <p:spPr bwMode="auto">
          <a:xfrm>
            <a:off x="5795963" y="3573463"/>
            <a:ext cx="1368425" cy="358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893" name="Text Box 13"/>
          <p:cNvSpPr txBox="1">
            <a:spLocks noChangeArrowheads="1"/>
          </p:cNvSpPr>
          <p:nvPr/>
        </p:nvSpPr>
        <p:spPr bwMode="auto">
          <a:xfrm>
            <a:off x="777876" y="4924426"/>
            <a:ext cx="7588250" cy="893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1800" dirty="0"/>
              <a:t>per il tipo </a:t>
            </a:r>
            <a:r>
              <a:rPr lang="it-IT" sz="1800" dirty="0" err="1"/>
              <a:t>java.sql.</a:t>
            </a:r>
            <a:r>
              <a:rPr lang="it-IT" sz="1800" dirty="0" err="1">
                <a:solidFill>
                  <a:schemeClr val="folHlink"/>
                </a:solidFill>
              </a:rPr>
              <a:t>Date</a:t>
            </a:r>
            <a:r>
              <a:rPr lang="it-IT" sz="1800" dirty="0"/>
              <a:t> si utilizza:</a:t>
            </a:r>
          </a:p>
          <a:p>
            <a:pPr>
              <a:lnSpc>
                <a:spcPct val="70000"/>
              </a:lnSpc>
            </a:pPr>
            <a:endParaRPr lang="it-IT" sz="1800" dirty="0"/>
          </a:p>
          <a:p>
            <a:r>
              <a:rPr lang="it-IT" sz="2200" dirty="0" err="1">
                <a:latin typeface="Courier New" charset="0"/>
              </a:rPr>
              <a:t>void</a:t>
            </a:r>
            <a:r>
              <a:rPr lang="it-IT" sz="2200" dirty="0">
                <a:latin typeface="Courier New" charset="0"/>
              </a:rPr>
              <a:t> </a:t>
            </a:r>
            <a:r>
              <a:rPr lang="it-IT" sz="2200" b="1" dirty="0" err="1">
                <a:latin typeface="Courier New" charset="0"/>
              </a:rPr>
              <a:t>setDate</a:t>
            </a:r>
            <a:r>
              <a:rPr lang="it-IT" sz="2200" dirty="0">
                <a:latin typeface="Courier New" charset="0"/>
              </a:rPr>
              <a:t>(</a:t>
            </a:r>
            <a:r>
              <a:rPr lang="it-IT" sz="2200" dirty="0" err="1">
                <a:latin typeface="Courier New" charset="0"/>
              </a:rPr>
              <a:t>int</a:t>
            </a:r>
            <a:r>
              <a:rPr lang="it-IT" sz="2200" dirty="0">
                <a:latin typeface="Courier New" charset="0"/>
              </a:rPr>
              <a:t>, Date) </a:t>
            </a:r>
            <a:r>
              <a:rPr lang="it-IT" sz="2200" dirty="0" err="1">
                <a:latin typeface="Courier New" charset="0"/>
              </a:rPr>
              <a:t>throws</a:t>
            </a:r>
            <a:r>
              <a:rPr lang="it-IT" sz="2200" dirty="0">
                <a:latin typeface="Courier New" charset="0"/>
              </a:rPr>
              <a:t> </a:t>
            </a:r>
            <a:r>
              <a:rPr lang="it-IT" sz="2200" dirty="0" err="1">
                <a:latin typeface="Courier New" charset="0"/>
              </a:rPr>
              <a:t>SQLException</a:t>
            </a:r>
            <a:r>
              <a:rPr lang="it-IT" sz="2200" dirty="0">
                <a:latin typeface="Courier New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0343409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Riepilogo tipi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2000" dirty="0"/>
              <a:t>I tipi chiave di JDBC</a:t>
            </a:r>
          </a:p>
          <a:p>
            <a:pPr lvl="1">
              <a:lnSpc>
                <a:spcPct val="90000"/>
              </a:lnSpc>
            </a:pPr>
            <a:r>
              <a:rPr lang="it-IT" sz="2000" dirty="0"/>
              <a:t>I diversi tipi di driver</a:t>
            </a:r>
          </a:p>
          <a:p>
            <a:pPr lvl="1">
              <a:lnSpc>
                <a:spcPct val="90000"/>
              </a:lnSpc>
            </a:pPr>
            <a:r>
              <a:rPr lang="it-IT" sz="2000" dirty="0" err="1"/>
              <a:t>DriverManager</a:t>
            </a:r>
            <a:endParaRPr lang="it-IT" sz="2000" dirty="0"/>
          </a:p>
          <a:p>
            <a:pPr lvl="2">
              <a:lnSpc>
                <a:spcPct val="90000"/>
              </a:lnSpc>
            </a:pPr>
            <a:r>
              <a:rPr lang="it-IT" sz="2000" dirty="0"/>
              <a:t>Gestore dei driver</a:t>
            </a:r>
          </a:p>
          <a:p>
            <a:pPr lvl="2">
              <a:lnSpc>
                <a:spcPct val="90000"/>
              </a:lnSpc>
            </a:pPr>
            <a:r>
              <a:rPr lang="it-IT" sz="2000" dirty="0"/>
              <a:t>Crea la connessione al DB</a:t>
            </a:r>
          </a:p>
          <a:p>
            <a:pPr lvl="1">
              <a:lnSpc>
                <a:spcPct val="90000"/>
              </a:lnSpc>
            </a:pPr>
            <a:r>
              <a:rPr lang="it-IT" sz="2000" dirty="0"/>
              <a:t>Connection</a:t>
            </a:r>
          </a:p>
          <a:p>
            <a:pPr lvl="2">
              <a:lnSpc>
                <a:spcPct val="90000"/>
              </a:lnSpc>
            </a:pPr>
            <a:r>
              <a:rPr lang="it-IT" sz="2000" dirty="0"/>
              <a:t>Crea gli Statement</a:t>
            </a:r>
          </a:p>
          <a:p>
            <a:pPr lvl="2">
              <a:lnSpc>
                <a:spcPct val="90000"/>
              </a:lnSpc>
            </a:pPr>
            <a:r>
              <a:rPr lang="it-IT" sz="2000" dirty="0"/>
              <a:t>Gestisce le transazioni</a:t>
            </a:r>
          </a:p>
          <a:p>
            <a:pPr lvl="1">
              <a:lnSpc>
                <a:spcPct val="90000"/>
              </a:lnSpc>
            </a:pPr>
            <a:r>
              <a:rPr lang="it-IT" sz="2000" dirty="0"/>
              <a:t>Statement &amp; </a:t>
            </a:r>
            <a:r>
              <a:rPr lang="it-IT" sz="2000" dirty="0" err="1"/>
              <a:t>PreparedStatement</a:t>
            </a:r>
            <a:endParaRPr lang="it-IT" sz="2000" dirty="0"/>
          </a:p>
          <a:p>
            <a:pPr lvl="2">
              <a:lnSpc>
                <a:spcPct val="90000"/>
              </a:lnSpc>
            </a:pPr>
            <a:r>
              <a:rPr lang="it-IT" sz="2000" dirty="0"/>
              <a:t>Costruisce e lancia istruzioni SQL</a:t>
            </a:r>
          </a:p>
          <a:p>
            <a:pPr lvl="1">
              <a:lnSpc>
                <a:spcPct val="90000"/>
              </a:lnSpc>
            </a:pPr>
            <a:r>
              <a:rPr lang="it-IT" sz="2000" dirty="0" err="1"/>
              <a:t>ResultSet</a:t>
            </a:r>
            <a:endParaRPr lang="it-IT" sz="2000" dirty="0"/>
          </a:p>
          <a:p>
            <a:pPr lvl="2">
              <a:lnSpc>
                <a:spcPct val="90000"/>
              </a:lnSpc>
            </a:pPr>
            <a:r>
              <a:rPr lang="it-IT" sz="2000" dirty="0"/>
              <a:t>Permette recupero dei risultati delle </a:t>
            </a:r>
            <a:r>
              <a:rPr lang="it-IT" sz="2000" dirty="0" err="1"/>
              <a:t>query</a:t>
            </a:r>
            <a:endParaRPr lang="it-IT" sz="20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</p:spPr>
        <p:txBody>
          <a:bodyPr/>
          <a:lstStyle/>
          <a:p>
            <a:fld id="{246AA424-2157-0943-B34E-672B7BC07EA7}" type="slidenum">
              <a:rPr lang="it-IT"/>
              <a:pPr/>
              <a:t>33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8843996"/>
      </p:ext>
    </p:extLst>
  </p:cSld>
  <p:clrMapOvr>
    <a:masterClrMapping/>
  </p:clrMapOvr>
  <p:transition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Riepilogo Passi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000" dirty="0"/>
              <a:t>1 creazione DB</a:t>
            </a:r>
          </a:p>
          <a:p>
            <a:r>
              <a:rPr lang="it-IT" sz="2000" dirty="0"/>
              <a:t>2 configurazione connessione</a:t>
            </a:r>
          </a:p>
          <a:p>
            <a:pPr>
              <a:buFont typeface="Wingdings" charset="0"/>
              <a:buNone/>
            </a:pPr>
            <a:endParaRPr lang="it-IT" sz="2000" dirty="0"/>
          </a:p>
          <a:p>
            <a:pPr>
              <a:buFont typeface="Wingdings" charset="0"/>
              <a:buNone/>
            </a:pPr>
            <a:endParaRPr lang="it-IT" sz="2000" dirty="0"/>
          </a:p>
          <a:p>
            <a:r>
              <a:rPr lang="it-IT" sz="2000" dirty="0"/>
              <a:t>3 caricamento driver</a:t>
            </a:r>
          </a:p>
          <a:p>
            <a:r>
              <a:rPr lang="it-IT" sz="2000" dirty="0"/>
              <a:t>4 recupero connessione</a:t>
            </a:r>
          </a:p>
          <a:p>
            <a:r>
              <a:rPr lang="it-IT" sz="2000" dirty="0"/>
              <a:t>5 esecuzione istruzioni SQL</a:t>
            </a:r>
          </a:p>
          <a:p>
            <a:r>
              <a:rPr lang="it-IT" sz="2000" dirty="0"/>
              <a:t>6 recupero eventuali risultati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</p:spPr>
        <p:txBody>
          <a:bodyPr/>
          <a:lstStyle/>
          <a:p>
            <a:fld id="{18EBD1D1-9E8D-9441-9AD4-5E40BC41BE5B}" type="slidenum">
              <a:rPr lang="it-IT"/>
              <a:pPr/>
              <a:t>34</a:t>
            </a:fld>
            <a:endParaRPr lang="it-IT"/>
          </a:p>
        </p:txBody>
      </p:sp>
      <p:sp>
        <p:nvSpPr>
          <p:cNvPr id="156676" name="Rectangle 4"/>
          <p:cNvSpPr>
            <a:spLocks noChangeArrowheads="1"/>
          </p:cNvSpPr>
          <p:nvPr/>
        </p:nvSpPr>
        <p:spPr bwMode="auto">
          <a:xfrm>
            <a:off x="569912" y="1681163"/>
            <a:ext cx="7010400" cy="1066800"/>
          </a:xfrm>
          <a:prstGeom prst="rect">
            <a:avLst/>
          </a:prstGeom>
          <a:noFill/>
          <a:ln w="38100">
            <a:solidFill>
              <a:srgbClr val="CC3399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677" name="Rectangle 5"/>
          <p:cNvSpPr>
            <a:spLocks noChangeArrowheads="1"/>
          </p:cNvSpPr>
          <p:nvPr/>
        </p:nvSpPr>
        <p:spPr bwMode="auto">
          <a:xfrm>
            <a:off x="553748" y="3046111"/>
            <a:ext cx="7010400" cy="2286000"/>
          </a:xfrm>
          <a:prstGeom prst="rect">
            <a:avLst/>
          </a:prstGeom>
          <a:noFill/>
          <a:ln w="38100">
            <a:solidFill>
              <a:srgbClr val="CC3399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678" name="Text Box 6"/>
          <p:cNvSpPr txBox="1">
            <a:spLocks noChangeArrowheads="1"/>
          </p:cNvSpPr>
          <p:nvPr/>
        </p:nvSpPr>
        <p:spPr bwMode="auto">
          <a:xfrm>
            <a:off x="6472382" y="3720452"/>
            <a:ext cx="1944688" cy="528637"/>
          </a:xfrm>
          <a:prstGeom prst="rect">
            <a:avLst/>
          </a:prstGeom>
          <a:solidFill>
            <a:schemeClr val="bg1"/>
          </a:solidFill>
          <a:ln w="9525">
            <a:solidFill>
              <a:srgbClr val="CC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2800"/>
              <a:t>Classe java</a:t>
            </a:r>
          </a:p>
        </p:txBody>
      </p:sp>
    </p:spTree>
    <p:extLst>
      <p:ext uri="{BB962C8B-B14F-4D97-AF65-F5344CB8AC3E}">
        <p14:creationId xmlns:p14="http://schemas.microsoft.com/office/powerpoint/2010/main" val="2488546089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Architettura JDBC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</p:spPr>
        <p:txBody>
          <a:bodyPr/>
          <a:lstStyle/>
          <a:p>
            <a:fld id="{BD8803BE-2E22-7544-9C90-26618075F1DB}" type="slidenum">
              <a:rPr lang="it-IT"/>
              <a:pPr/>
              <a:t>4</a:t>
            </a:fld>
            <a:endParaRPr lang="it-IT"/>
          </a:p>
        </p:txBody>
      </p:sp>
      <p:pic>
        <p:nvPicPr>
          <p:cNvPr id="97284" name="Picture 4" descr="snap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3" y="2133600"/>
            <a:ext cx="6846887" cy="363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7286" name="Rectangle 6"/>
          <p:cNvSpPr>
            <a:spLocks noChangeArrowheads="1"/>
          </p:cNvSpPr>
          <p:nvPr/>
        </p:nvSpPr>
        <p:spPr bwMode="auto">
          <a:xfrm>
            <a:off x="1219200" y="3733800"/>
            <a:ext cx="6553200" cy="22860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7" name="Text Box 7"/>
          <p:cNvSpPr txBox="1">
            <a:spLocks noChangeArrowheads="1"/>
          </p:cNvSpPr>
          <p:nvPr/>
        </p:nvSpPr>
        <p:spPr bwMode="auto">
          <a:xfrm>
            <a:off x="212725" y="4197350"/>
            <a:ext cx="827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2000">
                <a:solidFill>
                  <a:srgbClr val="006699"/>
                </a:solidFill>
              </a:rPr>
              <a:t>driver</a:t>
            </a:r>
          </a:p>
        </p:txBody>
      </p:sp>
      <p:sp>
        <p:nvSpPr>
          <p:cNvPr id="97288" name="Text Box 8"/>
          <p:cNvSpPr txBox="1">
            <a:spLocks noChangeArrowheads="1"/>
          </p:cNvSpPr>
          <p:nvPr/>
        </p:nvSpPr>
        <p:spPr bwMode="auto">
          <a:xfrm>
            <a:off x="152400" y="2944813"/>
            <a:ext cx="12779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2000">
                <a:solidFill>
                  <a:srgbClr val="006699"/>
                </a:solidFill>
              </a:rPr>
              <a:t>interfacce</a:t>
            </a:r>
          </a:p>
        </p:txBody>
      </p:sp>
    </p:spTree>
    <p:extLst>
      <p:ext uri="{BB962C8B-B14F-4D97-AF65-F5344CB8AC3E}">
        <p14:creationId xmlns:p14="http://schemas.microsoft.com/office/powerpoint/2010/main" val="10138663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Indipendenza dal DB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000" dirty="0"/>
              <a:t>E’ resa possibile dalla presenza dei drivers.</a:t>
            </a:r>
          </a:p>
          <a:p>
            <a:endParaRPr lang="it-IT" sz="2000" dirty="0"/>
          </a:p>
          <a:p>
            <a:pPr>
              <a:buFont typeface="Wingdings" charset="0"/>
              <a:buNone/>
            </a:pPr>
            <a:endParaRPr lang="it-IT" sz="2000" dirty="0"/>
          </a:p>
          <a:p>
            <a:r>
              <a:rPr lang="it-IT" sz="2000" dirty="0"/>
              <a:t>Si ottiene indipendenza della logica del sistema dal motore relazionale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</p:spPr>
        <p:txBody>
          <a:bodyPr/>
          <a:lstStyle/>
          <a:p>
            <a:fld id="{0601A254-F68F-5248-A901-FC579A05FE5E}" type="slidenum">
              <a:rPr lang="it-IT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042588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JDBC Drivers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000" dirty="0"/>
              <a:t>Sono classi per lavorare con i DB</a:t>
            </a:r>
          </a:p>
          <a:p>
            <a:pPr lvl="1"/>
            <a:r>
              <a:rPr lang="it-IT" sz="2000" dirty="0"/>
              <a:t>JDBC definisce l’interfaccia verso il driver</a:t>
            </a:r>
          </a:p>
          <a:p>
            <a:pPr lvl="1"/>
            <a:r>
              <a:rPr lang="it-IT" sz="2000" dirty="0"/>
              <a:t>I fornitori di DB implementano l’interfaccia</a:t>
            </a:r>
          </a:p>
          <a:p>
            <a:r>
              <a:rPr lang="it-IT" sz="2000" dirty="0"/>
              <a:t>I drivers sono forniti da</a:t>
            </a:r>
          </a:p>
          <a:p>
            <a:pPr lvl="1"/>
            <a:r>
              <a:rPr lang="it-IT" sz="2000" dirty="0" err="1"/>
              <a:t>Sun</a:t>
            </a:r>
            <a:endParaRPr lang="it-IT" sz="2000" dirty="0"/>
          </a:p>
          <a:p>
            <a:pPr lvl="1"/>
            <a:r>
              <a:rPr lang="it-IT" sz="2000" dirty="0"/>
              <a:t>IBM, Oracle,…</a:t>
            </a:r>
          </a:p>
          <a:p>
            <a:r>
              <a:rPr lang="it-IT" sz="2000" dirty="0"/>
              <a:t>I driver possono essere di 4 tipi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</p:spPr>
        <p:txBody>
          <a:bodyPr/>
          <a:lstStyle/>
          <a:p>
            <a:fld id="{9ACAECA7-3ECA-2C40-A234-B057F868D450}" type="slidenum">
              <a:rPr lang="it-IT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95776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sz="3200" dirty="0"/>
              <a:t>ODBC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000" dirty="0"/>
              <a:t>E’ una </a:t>
            </a:r>
            <a:r>
              <a:rPr lang="it-IT" sz="2000" b="1" dirty="0">
                <a:solidFill>
                  <a:schemeClr val="folHlink"/>
                </a:solidFill>
              </a:rPr>
              <a:t>componente di Windows</a:t>
            </a:r>
            <a:r>
              <a:rPr lang="it-IT" sz="2000" dirty="0"/>
              <a:t> per la gestione di drivers per DB</a:t>
            </a:r>
          </a:p>
          <a:p>
            <a:pPr>
              <a:buFont typeface="Wingdings" charset="0"/>
              <a:buNone/>
            </a:pPr>
            <a:endParaRPr lang="it-IT" sz="2000" dirty="0"/>
          </a:p>
          <a:p>
            <a:r>
              <a:rPr lang="it-IT" sz="2000" dirty="0"/>
              <a:t>E’ una famiglia di driver</a:t>
            </a:r>
          </a:p>
          <a:p>
            <a:pPr>
              <a:buFont typeface="Wingdings" charset="0"/>
              <a:buNone/>
            </a:pPr>
            <a:endParaRPr lang="it-IT" sz="2000" dirty="0"/>
          </a:p>
          <a:p>
            <a:r>
              <a:rPr lang="it-IT" sz="2000" dirty="0"/>
              <a:t>Le componenti JDBC si collegano direttamente alla componente ODBC (Driver 1)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</p:spPr>
        <p:txBody>
          <a:bodyPr/>
          <a:lstStyle/>
          <a:p>
            <a:fld id="{F282FB00-DCDD-5844-AFC8-33C96D0C035E}" type="slidenum">
              <a:rPr lang="it-IT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8404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Driver di tipo 1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757815" y="1383015"/>
            <a:ext cx="7772400" cy="4506912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</a:pPr>
            <a:r>
              <a:rPr lang="it-IT" sz="2000" b="1" dirty="0"/>
              <a:t>JDBC-ODBC Bridge</a:t>
            </a:r>
          </a:p>
          <a:p>
            <a:r>
              <a:rPr lang="it-IT" sz="2000" dirty="0"/>
              <a:t>Fa leva sul supporto ODBC esistente</a:t>
            </a:r>
          </a:p>
          <a:p>
            <a:pPr>
              <a:buFont typeface="Wingdings" charset="0"/>
              <a:buNone/>
            </a:pPr>
            <a:r>
              <a:rPr lang="it-IT" sz="2000" dirty="0"/>
              <a:t>   sulle macchine Windows</a:t>
            </a:r>
          </a:p>
          <a:p>
            <a:r>
              <a:rPr lang="it-IT" sz="2000" dirty="0"/>
              <a:t>Vantaggi</a:t>
            </a:r>
          </a:p>
          <a:p>
            <a:pPr lvl="1"/>
            <a:r>
              <a:rPr lang="it-IT" sz="2000" dirty="0"/>
              <a:t>La maggior parte dei DB supporta ODBC</a:t>
            </a:r>
          </a:p>
          <a:p>
            <a:pPr lvl="1"/>
            <a:r>
              <a:rPr lang="it-IT" sz="2000" dirty="0"/>
              <a:t>Facili da usare</a:t>
            </a:r>
          </a:p>
          <a:p>
            <a:r>
              <a:rPr lang="it-IT" sz="2000" dirty="0"/>
              <a:t>Svantaggi</a:t>
            </a:r>
          </a:p>
          <a:p>
            <a:pPr lvl="1"/>
            <a:r>
              <a:rPr lang="it-IT" sz="2000" dirty="0"/>
              <a:t>Le performance possono essere ridotte</a:t>
            </a:r>
          </a:p>
          <a:p>
            <a:pPr lvl="1">
              <a:buFont typeface="Wingdings" charset="0"/>
              <a:buNone/>
            </a:pPr>
            <a:r>
              <a:rPr lang="it-IT" sz="2000" dirty="0"/>
              <a:t>   (ulteriore passaggio)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</p:spPr>
        <p:txBody>
          <a:bodyPr/>
          <a:lstStyle/>
          <a:p>
            <a:fld id="{270A464C-B7CB-5345-B2D2-07376835056D}" type="slidenum">
              <a:rPr lang="it-IT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81231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Driver di tipo 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</p:spPr>
        <p:txBody>
          <a:bodyPr/>
          <a:lstStyle/>
          <a:p>
            <a:fld id="{66944D78-1931-A24E-ACCB-A86804422EB8}" type="slidenum">
              <a:rPr lang="it-IT"/>
              <a:pPr/>
              <a:t>9</a:t>
            </a:fld>
            <a:endParaRPr lang="it-IT"/>
          </a:p>
        </p:txBody>
      </p:sp>
      <p:pic>
        <p:nvPicPr>
          <p:cNvPr id="100356" name="Picture 4" descr="snap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057400"/>
            <a:ext cx="3505200" cy="412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343622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Tema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14F66E3C-9CAD-457F-B76B-86C5E304F192}" vid="{B9B6F82D-51C1-4FD6-B6FB-A54F8C26365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10</TotalTime>
  <Words>1061</Words>
  <Application>Microsoft Office PowerPoint</Application>
  <PresentationFormat>Presentazione su schermo (4:3)</PresentationFormat>
  <Paragraphs>278</Paragraphs>
  <Slides>34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34</vt:i4>
      </vt:variant>
    </vt:vector>
  </HeadingPairs>
  <TitlesOfParts>
    <vt:vector size="44" baseType="lpstr">
      <vt:lpstr>Arial</vt:lpstr>
      <vt:lpstr>Calibri</vt:lpstr>
      <vt:lpstr>Calibri Light</vt:lpstr>
      <vt:lpstr>Courier New</vt:lpstr>
      <vt:lpstr>Impact</vt:lpstr>
      <vt:lpstr>Tahoma</vt:lpstr>
      <vt:lpstr>Times New Roman</vt:lpstr>
      <vt:lpstr>Verdana</vt:lpstr>
      <vt:lpstr>Wingdings</vt:lpstr>
      <vt:lpstr>Tema1</vt:lpstr>
      <vt:lpstr>Corso JAVA  JDBC  </vt:lpstr>
      <vt:lpstr>Scopo</vt:lpstr>
      <vt:lpstr>La soluzione è JDBC</vt:lpstr>
      <vt:lpstr>Architettura JDBC</vt:lpstr>
      <vt:lpstr>Indipendenza dal DB</vt:lpstr>
      <vt:lpstr>JDBC Drivers</vt:lpstr>
      <vt:lpstr>ODBC</vt:lpstr>
      <vt:lpstr>Driver di tipo 1</vt:lpstr>
      <vt:lpstr>Driver di tipo 1</vt:lpstr>
      <vt:lpstr>Driver di tipo 2</vt:lpstr>
      <vt:lpstr>Driver di tipo 2</vt:lpstr>
      <vt:lpstr>Driver di tipo 3</vt:lpstr>
      <vt:lpstr>Driver di tipo 4</vt:lpstr>
      <vt:lpstr>Aprire un collegamento ODBC</vt:lpstr>
      <vt:lpstr>Caricare i driver di JDBC</vt:lpstr>
      <vt:lpstr>I tipi chiave di JDBC</vt:lpstr>
      <vt:lpstr>DriverManager Class</vt:lpstr>
      <vt:lpstr>Creare le Connessioni</vt:lpstr>
      <vt:lpstr>Interfaccia Connection</vt:lpstr>
      <vt:lpstr>Interfaccia Connection</vt:lpstr>
      <vt:lpstr>Interfaccia Statement</vt:lpstr>
      <vt:lpstr>Esecuzione di statement: executeUpdate()</vt:lpstr>
      <vt:lpstr>Istruzioni SQL sui dati</vt:lpstr>
      <vt:lpstr>Esecuzione di statement: executeQuery()</vt:lpstr>
      <vt:lpstr>Interfaccia ResultSet</vt:lpstr>
      <vt:lpstr>Interfaccia ResultSet</vt:lpstr>
      <vt:lpstr>Navigare il ResultSet</vt:lpstr>
      <vt:lpstr>Ordine delle colonne</vt:lpstr>
      <vt:lpstr>Note su ResultSet</vt:lpstr>
      <vt:lpstr>Interfaccia PreparedStatement</vt:lpstr>
      <vt:lpstr>Interfaccia PreparedStatement</vt:lpstr>
      <vt:lpstr>Settare il valore dei parametri</vt:lpstr>
      <vt:lpstr>Riepilogo tipi</vt:lpstr>
      <vt:lpstr>Riepilogo Passi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Corso JAVA JDBC Roma </dc:title>
  <dc:creator>-- --</dc:creator>
  <cp:lastModifiedBy>Annalisa Marra</cp:lastModifiedBy>
  <cp:revision>4</cp:revision>
  <dcterms:created xsi:type="dcterms:W3CDTF">2013-02-23T17:57:07Z</dcterms:created>
  <dcterms:modified xsi:type="dcterms:W3CDTF">2020-03-12T11:02:02Z</dcterms:modified>
</cp:coreProperties>
</file>