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CCD1C-B58F-6942-BA83-6240DAA001DD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1009-0CD4-F24C-A9D2-FB864347F6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12/03/2020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>
                <a:solidFill>
                  <a:prstClr val="black"/>
                </a:solidFill>
                <a:latin typeface="Calibri"/>
              </a:rPr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786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A2E7300-06CC-F442-A1A8-DC84561A3528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06AB142-67C5-874A-81F1-0888106AC208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</a:t>
            </a:r>
            <a:r>
              <a:rPr lang="it-IT" sz="3600" spc="300" dirty="0" smtClean="0">
                <a:solidFill>
                  <a:srgbClr val="FFC000"/>
                </a:solidFill>
                <a:latin typeface="Impact" pitchFamily="34" charset="0"/>
              </a:rPr>
              <a:t>JAVA</a:t>
            </a:r>
            <a:endParaRPr lang="it-IT" sz="2000" dirty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01002"/>
            <a:ext cx="6400800" cy="4851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Soluzioni </a:t>
            </a:r>
            <a:r>
              <a:rPr lang="it-IT" dirty="0" smtClean="0">
                <a:solidFill>
                  <a:srgbClr val="FFC000"/>
                </a:solidFill>
              </a:rPr>
              <a:t>progettuali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300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Diagramma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3344" y="2060575"/>
            <a:ext cx="7848599" cy="4176713"/>
            <a:chOff x="693344" y="2060575"/>
            <a:chExt cx="7848599" cy="4176713"/>
          </a:xfrm>
        </p:grpSpPr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837806" y="2060575"/>
              <a:ext cx="1584325" cy="720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accent1">
                      <a:lumMod val="75000"/>
                    </a:schemeClr>
                  </a:solidFill>
                </a:rPr>
                <a:t>Dispatcher</a:t>
              </a:r>
            </a:p>
            <a:p>
              <a:pPr algn="ctr"/>
              <a:r>
                <a:rPr lang="it-IT" sz="2000" b="1">
                  <a:solidFill>
                    <a:schemeClr val="accent1">
                      <a:lumMod val="75000"/>
                    </a:schemeClr>
                  </a:solidFill>
                </a:rPr>
                <a:t>operazioni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3646094" y="2060575"/>
              <a:ext cx="2303462" cy="7207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600" b="1" dirty="0" err="1">
                  <a:solidFill>
                    <a:schemeClr val="accent1">
                      <a:lumMod val="75000"/>
                    </a:schemeClr>
                  </a:solidFill>
                </a:rPr>
                <a:t>FactoryOperazione</a:t>
              </a:r>
              <a:endParaRPr lang="it-IT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3212706" y="3860800"/>
              <a:ext cx="1873250" cy="936625"/>
              <a:chOff x="1791" y="2296"/>
              <a:chExt cx="1270" cy="68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8617" name="Rectangle 9"/>
              <p:cNvSpPr>
                <a:spLocks noChangeArrowheads="1"/>
              </p:cNvSpPr>
              <p:nvPr/>
            </p:nvSpPr>
            <p:spPr bwMode="auto">
              <a:xfrm>
                <a:off x="1791" y="2296"/>
                <a:ext cx="1270" cy="68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000" b="1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it-IT" sz="2000" b="1">
                    <a:solidFill>
                      <a:schemeClr val="accent1">
                        <a:lumMod val="75000"/>
                      </a:schemeClr>
                    </a:solidFill>
                  </a:rPr>
                  <a:t>Operazione</a:t>
                </a:r>
              </a:p>
            </p:txBody>
          </p:sp>
          <p:sp>
            <p:nvSpPr>
              <p:cNvPr id="68618" name="Oval 10"/>
              <p:cNvSpPr>
                <a:spLocks noChangeArrowheads="1"/>
              </p:cNvSpPr>
              <p:nvPr/>
            </p:nvSpPr>
            <p:spPr bwMode="auto">
              <a:xfrm>
                <a:off x="2744" y="2387"/>
                <a:ext cx="227" cy="22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693344" y="5661025"/>
              <a:ext cx="1871662" cy="57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2000" b="1" dirty="0">
                  <a:solidFill>
                    <a:schemeClr val="accent1">
                      <a:lumMod val="75000"/>
                    </a:schemeClr>
                  </a:solidFill>
                </a:rPr>
                <a:t>Operazione1</a:t>
              </a:r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3141269" y="5661025"/>
              <a:ext cx="1871662" cy="57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2000" b="1">
                  <a:solidFill>
                    <a:schemeClr val="accent1">
                      <a:lumMod val="75000"/>
                    </a:schemeClr>
                  </a:solidFill>
                </a:rPr>
                <a:t>Operazione2</a:t>
              </a:r>
            </a:p>
          </p:txBody>
        </p:sp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6670281" y="5661025"/>
              <a:ext cx="1871662" cy="5762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2000" b="1" dirty="0" err="1">
                  <a:solidFill>
                    <a:schemeClr val="accent1">
                      <a:lumMod val="75000"/>
                    </a:schemeClr>
                  </a:solidFill>
                </a:rPr>
                <a:t>OperazioneN</a:t>
              </a:r>
              <a:endParaRPr lang="it-IT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5301856" y="5718175"/>
              <a:ext cx="1292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defRPr>
              </a:lvl1pPr>
            </a:lstStyle>
            <a:p>
              <a:r>
                <a:rPr lang="it-IT"/>
                <a:t>. . . . . </a:t>
              </a:r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2061769" y="4940300"/>
              <a:ext cx="1295400" cy="64770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V="1">
              <a:off x="4220769" y="4940300"/>
              <a:ext cx="0" cy="64770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H="1" flipV="1">
              <a:off x="5157394" y="4724400"/>
              <a:ext cx="1800225" cy="79216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629" name="Text Box 21"/>
            <p:cNvSpPr txBox="1">
              <a:spLocks noChangeArrowheads="1"/>
            </p:cNvSpPr>
            <p:nvPr/>
          </p:nvSpPr>
          <p:spPr bwMode="auto">
            <a:xfrm>
              <a:off x="1196581" y="5073650"/>
              <a:ext cx="1406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defRPr>
              </a:lvl1pPr>
            </a:lstStyle>
            <a:p>
              <a:r>
                <a:rPr lang="it-IT" dirty="0" err="1"/>
                <a:t>implements</a:t>
              </a:r>
              <a:endParaRPr lang="it-IT" dirty="0"/>
            </a:p>
          </p:txBody>
        </p: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4293794" y="5229225"/>
              <a:ext cx="1406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defRPr>
              </a:lvl1pPr>
            </a:lstStyle>
            <a:p>
              <a:r>
                <a:rPr lang="it-IT"/>
                <a:t>implements</a:t>
              </a:r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6309919" y="4868863"/>
              <a:ext cx="1406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defRPr>
              </a:lvl1pPr>
            </a:lstStyle>
            <a:p>
              <a:r>
                <a:rPr lang="it-IT" dirty="0" err="1"/>
                <a:t>implements</a:t>
              </a:r>
              <a:endParaRPr lang="it-IT" dirty="0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>
              <a:off x="2420544" y="2492375"/>
              <a:ext cx="122555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2493569" y="2155825"/>
              <a:ext cx="1162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600" b="1" dirty="0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rPr>
                <a:t>invoca &gt;</a:t>
              </a:r>
            </a:p>
          </p:txBody>
        </p:sp>
        <p:cxnSp>
          <p:nvCxnSpPr>
            <p:cNvPr id="68637" name="AutoShape 29"/>
            <p:cNvCxnSpPr>
              <a:cxnSpLocks noChangeShapeType="1"/>
              <a:stCxn id="68616" idx="2"/>
              <a:endCxn id="68617" idx="0"/>
            </p:cNvCxnSpPr>
            <p:nvPr/>
          </p:nvCxnSpPr>
          <p:spPr bwMode="auto">
            <a:xfrm rot="5400000">
              <a:off x="3935019" y="2995613"/>
              <a:ext cx="1079500" cy="649287"/>
            </a:xfrm>
            <a:prstGeom prst="bentConnector3">
              <a:avLst>
                <a:gd name="adj1" fmla="val 6426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638" name="Text Box 30"/>
            <p:cNvSpPr txBox="1">
              <a:spLocks noChangeArrowheads="1"/>
            </p:cNvSpPr>
            <p:nvPr/>
          </p:nvSpPr>
          <p:spPr bwMode="auto">
            <a:xfrm>
              <a:off x="3319069" y="3092450"/>
              <a:ext cx="1406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accent1">
                      <a:lumMod val="75000"/>
                    </a:schemeClr>
                  </a:solidFill>
                  <a:latin typeface="Courier New" charset="0"/>
                </a:defRPr>
              </a:lvl1pPr>
            </a:lstStyle>
            <a:p>
              <a:r>
                <a:rPr lang="it-IT"/>
                <a:t>istanzia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3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Struttura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8036" y="1659804"/>
            <a:ext cx="7772400" cy="3895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000" dirty="0"/>
              <a:t>Progettazione di una classe che “generi” a </a:t>
            </a:r>
            <a:r>
              <a:rPr lang="it-IT" sz="2000" dirty="0" err="1"/>
              <a:t>run</a:t>
            </a:r>
            <a:r>
              <a:rPr lang="it-IT" sz="2000" dirty="0"/>
              <a:t>-time oggetti di un tipo specifico di Operazione (</a:t>
            </a:r>
            <a:r>
              <a:rPr lang="it-IT" sz="2000" dirty="0" err="1">
                <a:solidFill>
                  <a:schemeClr val="tx2"/>
                </a:solidFill>
              </a:rPr>
              <a:t>FactoryOperazione</a:t>
            </a:r>
            <a:r>
              <a:rPr lang="it-IT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Utilizzo </a:t>
            </a:r>
            <a:r>
              <a:rPr lang="it-IT" sz="2000" i="1" dirty="0"/>
              <a:t>eventuale </a:t>
            </a:r>
            <a:r>
              <a:rPr lang="it-IT" sz="2000" dirty="0"/>
              <a:t>di un file di configurazione XML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Le eventuali aggiunte di operazioni </a:t>
            </a:r>
            <a:r>
              <a:rPr lang="it-IT" sz="2000" dirty="0">
                <a:solidFill>
                  <a:schemeClr val="tx2"/>
                </a:solidFill>
              </a:rPr>
              <a:t>hanno impatto ZERO</a:t>
            </a:r>
            <a:r>
              <a:rPr lang="it-IT" sz="2000" dirty="0"/>
              <a:t> sul 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29668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405390"/>
            <a:ext cx="7772400" cy="701675"/>
          </a:xfrm>
        </p:spPr>
        <p:txBody>
          <a:bodyPr/>
          <a:lstStyle/>
          <a:p>
            <a:r>
              <a:rPr lang="it-IT" sz="3200" dirty="0"/>
              <a:t>Struttura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Il </a:t>
            </a:r>
            <a:r>
              <a:rPr lang="it-IT" sz="2000" dirty="0" err="1"/>
              <a:t>Dispatcher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2"/>
                </a:solidFill>
              </a:rPr>
              <a:t>invoca</a:t>
            </a:r>
            <a:r>
              <a:rPr lang="it-IT" sz="2000" dirty="0"/>
              <a:t> la classe </a:t>
            </a:r>
            <a:r>
              <a:rPr lang="it-IT" sz="2000" dirty="0" err="1"/>
              <a:t>Factory</a:t>
            </a:r>
            <a:r>
              <a:rPr lang="it-IT" sz="2000" dirty="0"/>
              <a:t> per </a:t>
            </a:r>
            <a:r>
              <a:rPr lang="it-IT" sz="2000" dirty="0">
                <a:solidFill>
                  <a:schemeClr val="tx2"/>
                </a:solidFill>
              </a:rPr>
              <a:t>ottenere</a:t>
            </a:r>
            <a:r>
              <a:rPr lang="it-IT" sz="2000" dirty="0"/>
              <a:t> un oggetto di </a:t>
            </a:r>
            <a:r>
              <a:rPr lang="it-IT" sz="2000" i="1" dirty="0"/>
              <a:t>tipo Operazione</a:t>
            </a:r>
            <a:r>
              <a:rPr lang="it-IT" sz="2000" dirty="0"/>
              <a:t> che corrisponda alla classe di Business che deve operare.</a:t>
            </a:r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La </a:t>
            </a:r>
            <a:r>
              <a:rPr lang="it-IT" sz="2000" dirty="0" err="1"/>
              <a:t>Factory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2"/>
                </a:solidFill>
              </a:rPr>
              <a:t>restituisce l’oggetto</a:t>
            </a:r>
            <a:r>
              <a:rPr lang="it-IT" sz="2000" dirty="0"/>
              <a:t> giusto, caricando </a:t>
            </a:r>
            <a:r>
              <a:rPr lang="it-IT" sz="2000" dirty="0">
                <a:solidFill>
                  <a:schemeClr val="tx2"/>
                </a:solidFill>
              </a:rPr>
              <a:t>dinamicamente</a:t>
            </a:r>
            <a:r>
              <a:rPr lang="it-IT" sz="2000" dirty="0"/>
              <a:t> la classe e istanziandone un oggetto. </a:t>
            </a:r>
          </a:p>
        </p:txBody>
      </p:sp>
    </p:spTree>
    <p:extLst>
      <p:ext uri="{BB962C8B-B14F-4D97-AF65-F5344CB8AC3E}">
        <p14:creationId xmlns:p14="http://schemas.microsoft.com/office/powerpoint/2010/main" val="8965569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3655" y="479425"/>
            <a:ext cx="7772400" cy="701675"/>
          </a:xfrm>
        </p:spPr>
        <p:txBody>
          <a:bodyPr/>
          <a:lstStyle/>
          <a:p>
            <a:r>
              <a:rPr lang="it-IT" sz="3200" dirty="0"/>
              <a:t>Vantaggi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it-IT" sz="2000" dirty="0"/>
              <a:t>Un </a:t>
            </a:r>
            <a:r>
              <a:rPr lang="it-IT" sz="2000" dirty="0">
                <a:solidFill>
                  <a:schemeClr val="tx2"/>
                </a:solidFill>
              </a:rPr>
              <a:t>eventuale cambiamento</a:t>
            </a:r>
            <a:r>
              <a:rPr lang="it-IT" sz="2000" dirty="0"/>
              <a:t> della</a:t>
            </a:r>
          </a:p>
          <a:p>
            <a:pPr>
              <a:buFontTx/>
              <a:buNone/>
            </a:pPr>
            <a:r>
              <a:rPr lang="it-IT" sz="2000" dirty="0"/>
              <a:t>costruzione della classe concreta</a:t>
            </a:r>
          </a:p>
          <a:p>
            <a:pPr>
              <a:buFontTx/>
              <a:buNone/>
            </a:pPr>
            <a:r>
              <a:rPr lang="it-IT" sz="2000" dirty="0"/>
              <a:t>comporta </a:t>
            </a:r>
            <a:r>
              <a:rPr lang="it-IT" sz="2000" i="1" dirty="0">
                <a:solidFill>
                  <a:schemeClr val="tx2"/>
                </a:solidFill>
              </a:rPr>
              <a:t>modifiche alla sola classe</a:t>
            </a:r>
          </a:p>
          <a:p>
            <a:pPr>
              <a:buFontTx/>
              <a:buNone/>
            </a:pPr>
            <a:r>
              <a:rPr lang="it-IT" sz="2000" i="1" dirty="0" err="1">
                <a:solidFill>
                  <a:schemeClr val="tx2"/>
                </a:solidFill>
              </a:rPr>
              <a:t>Factory</a:t>
            </a:r>
            <a:endParaRPr lang="it-IT" sz="2000" i="1" dirty="0">
              <a:solidFill>
                <a:schemeClr val="tx2"/>
              </a:solidFill>
            </a:endParaRPr>
          </a:p>
        </p:txBody>
      </p:sp>
      <p:pic>
        <p:nvPicPr>
          <p:cNvPr id="59397" name="Picture 5" descr="MCj025008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94" y="1733117"/>
            <a:ext cx="21431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334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764" y="386917"/>
            <a:ext cx="7772400" cy="701675"/>
          </a:xfrm>
        </p:spPr>
        <p:txBody>
          <a:bodyPr/>
          <a:lstStyle/>
          <a:p>
            <a:r>
              <a:rPr lang="it-IT" sz="3200" dirty="0" err="1"/>
              <a:t>Reflection</a:t>
            </a:r>
            <a:endParaRPr lang="it-IT" sz="32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9144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000" dirty="0"/>
              <a:t>Come creare un oggetto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/>
              <a:t>a partire da una stringa?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 err="1">
                <a:latin typeface="Palatino Linotype" charset="0"/>
              </a:rPr>
              <a:t>String</a:t>
            </a:r>
            <a:r>
              <a:rPr lang="it-IT" sz="2000" dirty="0">
                <a:latin typeface="Palatino Linotype" charset="0"/>
              </a:rPr>
              <a:t> classe = “</a:t>
            </a:r>
            <a:r>
              <a:rPr lang="it-IT" sz="2000" dirty="0" err="1">
                <a:latin typeface="Palatino Linotype" charset="0"/>
              </a:rPr>
              <a:t>nomeClasse</a:t>
            </a:r>
            <a:r>
              <a:rPr lang="it-IT" sz="2000" dirty="0">
                <a:latin typeface="Palatino Linotype" charset="0"/>
              </a:rPr>
              <a:t>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latin typeface="Palatino Linotype" charset="0"/>
              </a:rPr>
              <a:t>Class c = </a:t>
            </a:r>
            <a:r>
              <a:rPr lang="it-IT" sz="2000" dirty="0" err="1">
                <a:solidFill>
                  <a:schemeClr val="folHlink"/>
                </a:solidFill>
                <a:latin typeface="Palatino Linotype" charset="0"/>
              </a:rPr>
              <a:t>Class</a:t>
            </a:r>
            <a:r>
              <a:rPr lang="it-IT" sz="2000" dirty="0" err="1">
                <a:latin typeface="Palatino Linotype" charset="0"/>
              </a:rPr>
              <a:t>.</a:t>
            </a:r>
            <a:r>
              <a:rPr lang="it-IT" sz="2000" dirty="0" err="1">
                <a:solidFill>
                  <a:schemeClr val="tx2"/>
                </a:solidFill>
                <a:latin typeface="Palatino Linotype" charset="0"/>
              </a:rPr>
              <a:t>forName</a:t>
            </a:r>
            <a:r>
              <a:rPr lang="it-IT" sz="2000" dirty="0">
                <a:latin typeface="Palatino Linotype" charset="0"/>
              </a:rPr>
              <a:t>(classe);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 err="1">
                <a:latin typeface="Palatino Linotype" charset="0"/>
              </a:rPr>
              <a:t>nomeInterfaccia</a:t>
            </a:r>
            <a:r>
              <a:rPr lang="it-IT" sz="2000" dirty="0">
                <a:latin typeface="Palatino Linotype" charset="0"/>
              </a:rPr>
              <a:t> </a:t>
            </a:r>
            <a:r>
              <a:rPr lang="it-IT" sz="2000" dirty="0" err="1">
                <a:latin typeface="Palatino Linotype" charset="0"/>
              </a:rPr>
              <a:t>obj</a:t>
            </a:r>
            <a:r>
              <a:rPr lang="it-IT" sz="2000" dirty="0">
                <a:latin typeface="Palatino Linotype" charset="0"/>
              </a:rPr>
              <a:t> = (</a:t>
            </a:r>
            <a:r>
              <a:rPr lang="it-IT" sz="2000" dirty="0" err="1">
                <a:latin typeface="Palatino Linotype" charset="0"/>
              </a:rPr>
              <a:t>nomeInterfaccia</a:t>
            </a:r>
            <a:r>
              <a:rPr lang="it-IT" sz="2000" dirty="0">
                <a:latin typeface="Palatino Linotype" charset="0"/>
              </a:rPr>
              <a:t>) </a:t>
            </a:r>
            <a:r>
              <a:rPr lang="it-IT" sz="2000" dirty="0" err="1">
                <a:latin typeface="Palatino Linotype" charset="0"/>
              </a:rPr>
              <a:t>c.</a:t>
            </a:r>
            <a:r>
              <a:rPr lang="it-IT" sz="2000" dirty="0" err="1">
                <a:solidFill>
                  <a:schemeClr val="tx2"/>
                </a:solidFill>
                <a:latin typeface="Palatino Linotype" charset="0"/>
              </a:rPr>
              <a:t>newInstance</a:t>
            </a:r>
            <a:r>
              <a:rPr lang="it-IT" sz="2000" dirty="0">
                <a:latin typeface="Palatino Linotype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>
                <a:latin typeface="Palatino Linotype" charset="0"/>
              </a:rPr>
              <a:t>// per operare uso il metodo definito nell’interfaccia (polimorfismo)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 err="1">
                <a:latin typeface="Palatino Linotype" charset="0"/>
              </a:rPr>
              <a:t>obj.execute</a:t>
            </a:r>
            <a:r>
              <a:rPr lang="it-IT" sz="2000" dirty="0">
                <a:latin typeface="Palatino Linotype" charset="0"/>
              </a:rPr>
              <a:t>();</a:t>
            </a:r>
          </a:p>
        </p:txBody>
      </p:sp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3124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310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418" y="313027"/>
            <a:ext cx="7772400" cy="701675"/>
          </a:xfrm>
        </p:spPr>
        <p:txBody>
          <a:bodyPr>
            <a:normAutofit/>
          </a:bodyPr>
          <a:lstStyle/>
          <a:p>
            <a:r>
              <a:rPr lang="it-IT" sz="3200" dirty="0"/>
              <a:t>Pattern MVC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pattern MVC ha l’obiettivo di realizzare l’indipendenza tra i principali livelli in cui è composto un sistema.</a:t>
            </a:r>
          </a:p>
          <a:p>
            <a:endParaRPr lang="it-IT" sz="2000" dirty="0"/>
          </a:p>
          <a:p>
            <a:r>
              <a:rPr lang="it-IT" sz="2000" dirty="0"/>
              <a:t>E’ particolarmente usato </a:t>
            </a:r>
          </a:p>
          <a:p>
            <a:pPr>
              <a:buFontTx/>
              <a:buNone/>
            </a:pPr>
            <a:r>
              <a:rPr lang="it-IT" sz="2000" dirty="0"/>
              <a:t>   per le applicazioni web.</a:t>
            </a:r>
          </a:p>
        </p:txBody>
      </p:sp>
      <p:pic>
        <p:nvPicPr>
          <p:cNvPr id="71686" name="Picture 6" descr="MCj025089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860800"/>
            <a:ext cx="171767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34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4782" y="239136"/>
            <a:ext cx="7772400" cy="701675"/>
          </a:xfrm>
        </p:spPr>
        <p:txBody>
          <a:bodyPr/>
          <a:lstStyle/>
          <a:p>
            <a:r>
              <a:rPr lang="it-IT" sz="3200" dirty="0"/>
              <a:t>Struttura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MVC significa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M</a:t>
            </a:r>
            <a:r>
              <a:rPr lang="it-IT" sz="2000" dirty="0"/>
              <a:t>odel</a:t>
            </a:r>
          </a:p>
          <a:p>
            <a:pPr lvl="2"/>
            <a:r>
              <a:rPr lang="it-IT" sz="2000" dirty="0" err="1"/>
              <a:t>Layer</a:t>
            </a:r>
            <a:r>
              <a:rPr lang="it-IT" sz="2000" dirty="0"/>
              <a:t> della logica di business del sistema</a:t>
            </a:r>
          </a:p>
          <a:p>
            <a:pPr lvl="1"/>
            <a:r>
              <a:rPr lang="it-IT" sz="2000" dirty="0" err="1">
                <a:solidFill>
                  <a:schemeClr val="tx2"/>
                </a:solidFill>
              </a:rPr>
              <a:t>V</a:t>
            </a:r>
            <a:r>
              <a:rPr lang="it-IT" sz="2000" dirty="0" err="1"/>
              <a:t>iew</a:t>
            </a:r>
            <a:endParaRPr lang="it-IT" sz="2000" dirty="0"/>
          </a:p>
          <a:p>
            <a:pPr lvl="2"/>
            <a:r>
              <a:rPr lang="it-IT" sz="2000" dirty="0" err="1"/>
              <a:t>Layer</a:t>
            </a:r>
            <a:r>
              <a:rPr lang="it-IT" sz="2000" dirty="0"/>
              <a:t> di visualizzazione/presentazione dati</a:t>
            </a:r>
          </a:p>
          <a:p>
            <a:pPr lvl="1"/>
            <a:r>
              <a:rPr lang="it-IT" sz="2000" dirty="0">
                <a:solidFill>
                  <a:schemeClr val="tx2"/>
                </a:solidFill>
              </a:rPr>
              <a:t>C</a:t>
            </a:r>
            <a:r>
              <a:rPr lang="it-IT" sz="2000" dirty="0"/>
              <a:t>ontrol</a:t>
            </a:r>
          </a:p>
          <a:p>
            <a:pPr lvl="2"/>
            <a:r>
              <a:rPr lang="it-IT" sz="2000" dirty="0" err="1"/>
              <a:t>Layer</a:t>
            </a:r>
            <a:r>
              <a:rPr lang="it-IT" sz="2000" dirty="0"/>
              <a:t> che gestisce/controlla flussi e comunicazioni </a:t>
            </a:r>
          </a:p>
        </p:txBody>
      </p:sp>
    </p:spTree>
    <p:extLst>
      <p:ext uri="{BB962C8B-B14F-4D97-AF65-F5344CB8AC3E}">
        <p14:creationId xmlns:p14="http://schemas.microsoft.com/office/powerpoint/2010/main" val="1716130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31830"/>
            <a:ext cx="5651500" cy="701675"/>
          </a:xfrm>
        </p:spPr>
        <p:txBody>
          <a:bodyPr/>
          <a:lstStyle/>
          <a:p>
            <a:r>
              <a:rPr lang="it-IT" sz="3200" dirty="0"/>
              <a:t>Diagramma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901700" y="1917700"/>
            <a:ext cx="1941513" cy="720725"/>
          </a:xfrm>
          <a:prstGeom prst="rect">
            <a:avLst/>
          </a:prstGeom>
          <a:solidFill>
            <a:srgbClr val="CAEFA5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 b="1">
                <a:solidFill>
                  <a:srgbClr val="376092"/>
                </a:solidFill>
              </a:rPr>
              <a:t>FrontController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4140200" y="1917700"/>
            <a:ext cx="2303463" cy="720725"/>
          </a:xfrm>
          <a:prstGeom prst="rect">
            <a:avLst/>
          </a:prstGeom>
          <a:solidFill>
            <a:srgbClr val="F9D85D">
              <a:alpha val="50000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>
                <a:solidFill>
                  <a:srgbClr val="376092"/>
                </a:solidFill>
              </a:rPr>
              <a:t>Business</a:t>
            </a:r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2905125" y="2205038"/>
            <a:ext cx="1225550" cy="0"/>
          </a:xfrm>
          <a:prstGeom prst="lin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376092"/>
              </a:solidFill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2978150" y="1916113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>
                <a:solidFill>
                  <a:srgbClr val="376092"/>
                </a:solidFill>
                <a:latin typeface="Courier New" charset="0"/>
              </a:rPr>
              <a:t>invoca &gt;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4932363" y="2779713"/>
            <a:ext cx="35290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800">
                <a:solidFill>
                  <a:srgbClr val="376092"/>
                </a:solidFill>
              </a:rPr>
              <a:t>La Business fornisce il metodo per operare e carica </a:t>
            </a:r>
          </a:p>
          <a:p>
            <a:r>
              <a:rPr lang="it-IT" sz="1800">
                <a:solidFill>
                  <a:srgbClr val="376092"/>
                </a:solidFill>
              </a:rPr>
              <a:t>eventualmente la request </a:t>
            </a:r>
          </a:p>
          <a:p>
            <a:r>
              <a:rPr lang="it-IT" sz="1800">
                <a:solidFill>
                  <a:srgbClr val="376092"/>
                </a:solidFill>
              </a:rPr>
              <a:t>con i dati elaborati</a:t>
            </a:r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2195513" y="3860800"/>
            <a:ext cx="2736850" cy="0"/>
          </a:xfrm>
          <a:prstGeom prst="lin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376092"/>
              </a:solidFill>
            </a:endParaRP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3492500" y="3571875"/>
            <a:ext cx="1284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>
                <a:solidFill>
                  <a:srgbClr val="376092"/>
                </a:solidFill>
                <a:latin typeface="Courier New" charset="0"/>
              </a:rPr>
              <a:t>&lt; </a:t>
            </a:r>
            <a:r>
              <a:rPr lang="it-IT" sz="1600" b="1">
                <a:solidFill>
                  <a:srgbClr val="376092"/>
                </a:solidFill>
                <a:latin typeface="Courier New" charset="0"/>
              </a:rPr>
              <a:t>ritorna</a:t>
            </a: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284663" y="4365625"/>
            <a:ext cx="2303462" cy="720725"/>
          </a:xfrm>
          <a:prstGeom prst="rect">
            <a:avLst/>
          </a:prstGeom>
          <a:solidFill>
            <a:srgbClr val="00CCFF">
              <a:alpha val="16000"/>
            </a:srgb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>
                <a:solidFill>
                  <a:srgbClr val="376092"/>
                </a:solidFill>
              </a:rPr>
              <a:t>JSP</a:t>
            </a:r>
          </a:p>
        </p:txBody>
      </p:sp>
      <p:cxnSp>
        <p:nvCxnSpPr>
          <p:cNvPr id="73760" name="AutoShape 32"/>
          <p:cNvCxnSpPr>
            <a:cxnSpLocks noChangeShapeType="1"/>
          </p:cNvCxnSpPr>
          <p:nvPr/>
        </p:nvCxnSpPr>
        <p:spPr bwMode="auto">
          <a:xfrm rot="16200000" flipH="1">
            <a:off x="827088" y="2889250"/>
            <a:ext cx="1588" cy="1587"/>
          </a:xfrm>
          <a:prstGeom prst="bentConnector3">
            <a:avLst>
              <a:gd name="adj1" fmla="val 0"/>
            </a:avLst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3773" name="Picture 45" descr="j030344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13100"/>
            <a:ext cx="612775" cy="7413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782" name="Text Box 54"/>
          <p:cNvSpPr txBox="1">
            <a:spLocks noChangeArrowheads="1"/>
          </p:cNvSpPr>
          <p:nvPr/>
        </p:nvSpPr>
        <p:spPr bwMode="auto">
          <a:xfrm>
            <a:off x="4284663" y="5189538"/>
            <a:ext cx="3959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800">
                <a:solidFill>
                  <a:srgbClr val="376092"/>
                </a:solidFill>
              </a:rPr>
              <a:t>La FrontController inoltra alla JSP opportuna affinché essa </a:t>
            </a:r>
          </a:p>
          <a:p>
            <a:r>
              <a:rPr lang="it-IT" sz="1800">
                <a:solidFill>
                  <a:srgbClr val="376092"/>
                </a:solidFill>
              </a:rPr>
              <a:t>visualizzi gli eventuali </a:t>
            </a:r>
          </a:p>
          <a:p>
            <a:r>
              <a:rPr lang="it-IT" sz="1800">
                <a:solidFill>
                  <a:srgbClr val="376092"/>
                </a:solidFill>
              </a:rPr>
              <a:t>dati presenti nella request</a:t>
            </a:r>
          </a:p>
        </p:txBody>
      </p:sp>
      <p:cxnSp>
        <p:nvCxnSpPr>
          <p:cNvPr id="73783" name="AutoShape 55"/>
          <p:cNvCxnSpPr>
            <a:cxnSpLocks noChangeShapeType="1"/>
            <a:stCxn id="73735" idx="2"/>
            <a:endCxn id="73758" idx="1"/>
          </p:cNvCxnSpPr>
          <p:nvPr/>
        </p:nvCxnSpPr>
        <p:spPr bwMode="auto">
          <a:xfrm rot="16200000" flipH="1">
            <a:off x="2035175" y="2476500"/>
            <a:ext cx="2087563" cy="2411413"/>
          </a:xfrm>
          <a:prstGeom prst="bentConnector2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3784" name="Text Box 56"/>
          <p:cNvSpPr txBox="1">
            <a:spLocks noChangeArrowheads="1"/>
          </p:cNvSpPr>
          <p:nvPr/>
        </p:nvSpPr>
        <p:spPr bwMode="auto">
          <a:xfrm>
            <a:off x="1908175" y="4819650"/>
            <a:ext cx="2384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600" b="1">
                <a:solidFill>
                  <a:srgbClr val="376092"/>
                </a:solidFill>
                <a:latin typeface="Courier New" charset="0"/>
              </a:rPr>
              <a:t>forward(req,res) &gt;</a:t>
            </a:r>
          </a:p>
        </p:txBody>
      </p:sp>
      <p:sp>
        <p:nvSpPr>
          <p:cNvPr id="73785" name="Rectangle 57"/>
          <p:cNvSpPr>
            <a:spLocks noChangeArrowheads="1"/>
          </p:cNvSpPr>
          <p:nvPr/>
        </p:nvSpPr>
        <p:spPr bwMode="auto">
          <a:xfrm>
            <a:off x="755650" y="1700213"/>
            <a:ext cx="7704138" cy="237648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76092"/>
              </a:solidFill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755650" y="4221163"/>
            <a:ext cx="7704138" cy="223202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76092"/>
              </a:solidFill>
            </a:endParaRPr>
          </a:p>
        </p:txBody>
      </p:sp>
      <p:pic>
        <p:nvPicPr>
          <p:cNvPr id="73804" name="Picture 76" descr="j0237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319588"/>
            <a:ext cx="4318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805" name="Text Box 77"/>
          <p:cNvSpPr txBox="1">
            <a:spLocks noChangeArrowheads="1"/>
          </p:cNvSpPr>
          <p:nvPr/>
        </p:nvSpPr>
        <p:spPr bwMode="auto">
          <a:xfrm>
            <a:off x="2051050" y="5297488"/>
            <a:ext cx="21097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solidFill>
                  <a:srgbClr val="376092"/>
                </a:solidFill>
              </a:rPr>
              <a:t>La request viene </a:t>
            </a:r>
          </a:p>
          <a:p>
            <a:r>
              <a:rPr lang="it-IT" sz="1800">
                <a:solidFill>
                  <a:srgbClr val="376092"/>
                </a:solidFill>
              </a:rPr>
              <a:t>passata alla JSP</a:t>
            </a:r>
          </a:p>
        </p:txBody>
      </p:sp>
      <p:pic>
        <p:nvPicPr>
          <p:cNvPr id="73815" name="Picture 87" descr="j0237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76475"/>
            <a:ext cx="431800" cy="4048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816" name="Text Box 88"/>
          <p:cNvSpPr txBox="1">
            <a:spLocks noChangeArrowheads="1"/>
          </p:cNvSpPr>
          <p:nvPr/>
        </p:nvSpPr>
        <p:spPr bwMode="auto">
          <a:xfrm>
            <a:off x="2555875" y="2779713"/>
            <a:ext cx="2654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solidFill>
                  <a:srgbClr val="376092"/>
                </a:solidFill>
              </a:rPr>
              <a:t>La request viene </a:t>
            </a:r>
          </a:p>
          <a:p>
            <a:r>
              <a:rPr lang="it-IT" sz="1800">
                <a:solidFill>
                  <a:srgbClr val="376092"/>
                </a:solidFill>
              </a:rPr>
              <a:t>passata alla Business</a:t>
            </a:r>
          </a:p>
        </p:txBody>
      </p:sp>
      <p:sp>
        <p:nvSpPr>
          <p:cNvPr id="73817" name="Line 89"/>
          <p:cNvSpPr>
            <a:spLocks noChangeShapeType="1"/>
          </p:cNvSpPr>
          <p:nvPr/>
        </p:nvSpPr>
        <p:spPr bwMode="auto">
          <a:xfrm>
            <a:off x="2195513" y="2636838"/>
            <a:ext cx="0" cy="1223962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15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746" y="479425"/>
            <a:ext cx="7772400" cy="701675"/>
          </a:xfrm>
        </p:spPr>
        <p:txBody>
          <a:bodyPr>
            <a:normAutofit/>
          </a:bodyPr>
          <a:lstStyle/>
          <a:p>
            <a:r>
              <a:rPr lang="it-IT" sz="3200" dirty="0"/>
              <a:t>Combinazioni di pattern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464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Soluzioni ancora più </a:t>
            </a:r>
            <a:r>
              <a:rPr lang="it-IT" sz="2000" dirty="0">
                <a:solidFill>
                  <a:schemeClr val="tx2"/>
                </a:solidFill>
              </a:rPr>
              <a:t>efficaci</a:t>
            </a:r>
            <a:r>
              <a:rPr lang="it-IT" sz="2000" dirty="0"/>
              <a:t> si ottengono combinando insieme pattern diversi.</a:t>
            </a:r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Il pattern </a:t>
            </a:r>
            <a:r>
              <a:rPr lang="it-IT" sz="2000" dirty="0">
                <a:solidFill>
                  <a:schemeClr val="tx2"/>
                </a:solidFill>
              </a:rPr>
              <a:t>MVC</a:t>
            </a:r>
            <a:r>
              <a:rPr lang="it-IT" sz="2000" dirty="0"/>
              <a:t> spesso si perfeziona sfruttandolo insieme a quello della </a:t>
            </a:r>
            <a:r>
              <a:rPr lang="it-IT" sz="2000" dirty="0" err="1">
                <a:solidFill>
                  <a:schemeClr val="tx2"/>
                </a:solidFill>
              </a:rPr>
              <a:t>Factory</a:t>
            </a:r>
            <a:r>
              <a:rPr lang="it-IT" sz="2000" dirty="0"/>
              <a:t> sulle funzionalità e a quello del </a:t>
            </a:r>
            <a:r>
              <a:rPr lang="it-IT" sz="2000" dirty="0">
                <a:solidFill>
                  <a:schemeClr val="tx2"/>
                </a:solidFill>
              </a:rPr>
              <a:t>DAO</a:t>
            </a:r>
            <a:r>
              <a:rPr lang="it-IT" sz="2000" dirty="0"/>
              <a:t> per l’accesso ai Database.</a:t>
            </a:r>
          </a:p>
        </p:txBody>
      </p:sp>
    </p:spTree>
    <p:extLst>
      <p:ext uri="{BB962C8B-B14F-4D97-AF65-F5344CB8AC3E}">
        <p14:creationId xmlns:p14="http://schemas.microsoft.com/office/powerpoint/2010/main" val="24132657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Pattern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1141" y="2006600"/>
            <a:ext cx="6910387" cy="4114800"/>
          </a:xfrm>
        </p:spPr>
        <p:txBody>
          <a:bodyPr>
            <a:normAutofit/>
          </a:bodyPr>
          <a:lstStyle/>
          <a:p>
            <a:r>
              <a:rPr lang="it-IT" sz="2000" dirty="0"/>
              <a:t>Un </a:t>
            </a:r>
            <a:r>
              <a:rPr lang="it-IT" sz="2000" b="1" dirty="0">
                <a:solidFill>
                  <a:schemeClr val="tx2"/>
                </a:solidFill>
              </a:rPr>
              <a:t>Pattern</a:t>
            </a:r>
            <a:r>
              <a:rPr lang="it-IT" sz="2000" dirty="0"/>
              <a:t> è una soluzione progettuale generica, utilizzabile per risolvere un insieme di problemi simili</a:t>
            </a:r>
          </a:p>
          <a:p>
            <a:endParaRPr lang="it-IT" sz="2000" dirty="0"/>
          </a:p>
          <a:p>
            <a:r>
              <a:rPr lang="it-IT" sz="2000" dirty="0"/>
              <a:t>Molti pattern oggi sono diventati degli standard nel mondo della progettazione software.</a:t>
            </a:r>
          </a:p>
          <a:p>
            <a:r>
              <a:rPr lang="it-IT" sz="2000" dirty="0"/>
              <a:t>Ne presenteremo alcuni legati al mondo delle applicazioni web.</a:t>
            </a:r>
          </a:p>
        </p:txBody>
      </p:sp>
      <p:pic>
        <p:nvPicPr>
          <p:cNvPr id="65540" name="Picture 4" descr="BS01143_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6509" y="107949"/>
            <a:ext cx="1524000" cy="1549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8018" y="146772"/>
            <a:ext cx="7772400" cy="1311275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Problema 1:</a:t>
            </a:r>
            <a:br>
              <a:rPr lang="it-IT" sz="3200" dirty="0"/>
            </a:br>
            <a:r>
              <a:rPr lang="it-IT" sz="3200" dirty="0"/>
              <a:t>Accesso a data source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L'accesso a sorgenti di dati implica la conoscenza e l'utilizzo delle relative modalità di accesso.</a:t>
            </a:r>
            <a:r>
              <a:rPr lang="it-IT" sz="2000" dirty="0">
                <a:solidFill>
                  <a:srgbClr val="006600"/>
                </a:solidFill>
              </a:rPr>
              <a:t> </a:t>
            </a:r>
          </a:p>
          <a:p>
            <a:pPr>
              <a:buFontTx/>
              <a:buNone/>
            </a:pPr>
            <a:endParaRPr lang="it-IT" sz="2000" dirty="0"/>
          </a:p>
          <a:p>
            <a:r>
              <a:rPr lang="it-IT" sz="2000" dirty="0"/>
              <a:t>Un modo efficiente di gestire il problema della memorizzazione dei dati è quello di creare un </a:t>
            </a:r>
            <a:r>
              <a:rPr lang="it-IT" sz="2000" dirty="0">
                <a:solidFill>
                  <a:schemeClr val="tx2"/>
                </a:solidFill>
              </a:rPr>
              <a:t>disaccoppiamento</a:t>
            </a:r>
            <a:r>
              <a:rPr lang="it-IT" sz="2000" dirty="0"/>
              <a:t> tra la logica di business e la logica di accesso ai dati</a:t>
            </a:r>
          </a:p>
        </p:txBody>
      </p:sp>
    </p:spTree>
    <p:extLst>
      <p:ext uri="{BB962C8B-B14F-4D97-AF65-F5344CB8AC3E}">
        <p14:creationId xmlns:p14="http://schemas.microsoft.com/office/powerpoint/2010/main" val="1488507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200" dirty="0"/>
              <a:t>Soluzione:</a:t>
            </a:r>
            <a:br>
              <a:rPr lang="it-IT" sz="3200" dirty="0"/>
            </a:br>
            <a:r>
              <a:rPr lang="it-IT" sz="3200" dirty="0"/>
              <a:t>Pattern DAO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685801" y="1908752"/>
            <a:ext cx="7772400" cy="3313113"/>
          </a:xfrm>
        </p:spPr>
        <p:txBody>
          <a:bodyPr>
            <a:normAutofit/>
          </a:bodyPr>
          <a:lstStyle/>
          <a:p>
            <a:r>
              <a:rPr lang="it-IT" sz="2000" dirty="0"/>
              <a:t>Il pattern DAO (</a:t>
            </a:r>
            <a:r>
              <a:rPr lang="it-IT" sz="2000" dirty="0">
                <a:solidFill>
                  <a:schemeClr val="tx2"/>
                </a:solidFill>
              </a:rPr>
              <a:t>Data Access Object</a:t>
            </a:r>
            <a:r>
              <a:rPr lang="it-IT" sz="2000" dirty="0"/>
              <a:t>) si basa sull’idea di concentrare il codice per l'accesso al sistema di persistenza in una classe che si occupa di gestire la logica di accesso ai dati.</a:t>
            </a:r>
            <a:r>
              <a:rPr lang="it-IT" sz="2000" dirty="0">
                <a:solidFill>
                  <a:srgbClr val="006600"/>
                </a:solidFill>
              </a:rPr>
              <a:t> </a:t>
            </a:r>
          </a:p>
          <a:p>
            <a:pPr>
              <a:buFontTx/>
              <a:buNone/>
            </a:pPr>
            <a:endParaRPr lang="it-IT" sz="2000" dirty="0">
              <a:solidFill>
                <a:srgbClr val="006600"/>
              </a:solidFill>
            </a:endParaRPr>
          </a:p>
          <a:p>
            <a:r>
              <a:rPr lang="it-IT" sz="2000" dirty="0"/>
              <a:t>La logica del sistema, quindi, resta indipendente dalla modalità di accesso ai dati.</a:t>
            </a:r>
          </a:p>
        </p:txBody>
      </p:sp>
    </p:spTree>
    <p:extLst>
      <p:ext uri="{BB962C8B-B14F-4D97-AF65-F5344CB8AC3E}">
        <p14:creationId xmlns:p14="http://schemas.microsoft.com/office/powerpoint/2010/main" val="4182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Diagramma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845128" y="1541463"/>
            <a:ext cx="7772400" cy="121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it-IT" sz="2000" dirty="0"/>
              <a:t>Il DAO viene invocato dal Business Object e si occupa</a:t>
            </a:r>
          </a:p>
          <a:p>
            <a:pPr>
              <a:buFontTx/>
              <a:buNone/>
            </a:pPr>
            <a:r>
              <a:rPr lang="it-IT" sz="2000" dirty="0"/>
              <a:t>di effettuare l'accesso ai dati restituendoli</a:t>
            </a:r>
          </a:p>
          <a:p>
            <a:pPr>
              <a:buFontTx/>
              <a:buNone/>
            </a:pPr>
            <a:r>
              <a:rPr lang="it-IT" sz="2000" dirty="0"/>
              <a:t>all'applicazione.</a:t>
            </a:r>
          </a:p>
        </p:txBody>
      </p:sp>
      <p:pic>
        <p:nvPicPr>
          <p:cNvPr id="50182" name="Picture 6" descr="pattern-dao_fig1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7491" y="3081338"/>
            <a:ext cx="6858000" cy="26606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4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939" y="139397"/>
            <a:ext cx="5792061" cy="701675"/>
          </a:xfrm>
        </p:spPr>
        <p:txBody>
          <a:bodyPr/>
          <a:lstStyle/>
          <a:p>
            <a:r>
              <a:rPr lang="it-IT" sz="3200" dirty="0"/>
              <a:t>Struttura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89888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Il DAO restituisce al Business Object oggetti generici ( </a:t>
            </a:r>
            <a:r>
              <a:rPr lang="it-IT" sz="2000" u="sng" dirty="0"/>
              <a:t>indipendenti dal dispositivo di persistenza</a:t>
            </a:r>
            <a:r>
              <a:rPr lang="it-IT" sz="2000" dirty="0"/>
              <a:t> ) 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Le eventuali eccezioni specifiche della risorsa dati sono mascherate ( </a:t>
            </a:r>
            <a:r>
              <a:rPr lang="it-IT" sz="2000" dirty="0" err="1"/>
              <a:t>wrapped</a:t>
            </a:r>
            <a:r>
              <a:rPr lang="it-IT" sz="2000" dirty="0"/>
              <a:t> ) in eccezioni generiche di tipo applicativo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Le eventuali modifiche del Data Source </a:t>
            </a:r>
            <a:r>
              <a:rPr lang="it-IT" sz="2000" b="1" dirty="0">
                <a:solidFill>
                  <a:schemeClr val="tx2"/>
                </a:solidFill>
              </a:rPr>
              <a:t>impattano solo sul gestore</a:t>
            </a:r>
            <a:r>
              <a:rPr lang="it-IT" sz="2000" dirty="0"/>
              <a:t> del DAO (</a:t>
            </a:r>
            <a:r>
              <a:rPr lang="it-IT" sz="2000" dirty="0" err="1"/>
              <a:t>BusinessObject</a:t>
            </a:r>
            <a:r>
              <a:rPr lang="it-I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02153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770" y="190903"/>
            <a:ext cx="5718230" cy="701675"/>
          </a:xfrm>
        </p:spPr>
        <p:txBody>
          <a:bodyPr>
            <a:normAutofit/>
          </a:bodyPr>
          <a:lstStyle/>
          <a:p>
            <a:r>
              <a:rPr lang="it-IT" sz="3200" dirty="0"/>
              <a:t>Vantaggi di DAO	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305800" cy="4114800"/>
          </a:xfrm>
        </p:spPr>
        <p:txBody>
          <a:bodyPr>
            <a:normAutofit/>
          </a:bodyPr>
          <a:lstStyle/>
          <a:p>
            <a:r>
              <a:rPr lang="it-IT" sz="2000" dirty="0"/>
              <a:t>Si garantisce che un eventuale </a:t>
            </a:r>
            <a:r>
              <a:rPr lang="it-IT" sz="2000" dirty="0">
                <a:solidFill>
                  <a:schemeClr val="tx2"/>
                </a:solidFill>
              </a:rPr>
              <a:t>cambiamento</a:t>
            </a:r>
            <a:r>
              <a:rPr lang="it-IT" sz="2000" dirty="0"/>
              <a:t> del</a:t>
            </a:r>
            <a:r>
              <a:rPr lang="it-IT" sz="2000" i="1" dirty="0"/>
              <a:t> dispositivo di persistenza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2"/>
                </a:solidFill>
              </a:rPr>
              <a:t>non comporti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tx2"/>
                </a:solidFill>
              </a:rPr>
              <a:t>modifiche</a:t>
            </a:r>
            <a:r>
              <a:rPr lang="it-IT" sz="2000" dirty="0"/>
              <a:t> sui </a:t>
            </a:r>
            <a:r>
              <a:rPr lang="it-IT" sz="2000" i="1" dirty="0"/>
              <a:t>componenti di business</a:t>
            </a:r>
          </a:p>
          <a:p>
            <a:endParaRPr lang="it-IT" sz="2000" dirty="0"/>
          </a:p>
        </p:txBody>
      </p:sp>
      <p:pic>
        <p:nvPicPr>
          <p:cNvPr id="46084" name="Picture 4" descr="PE01614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2825750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93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545" y="100590"/>
            <a:ext cx="7772400" cy="1311275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Problema 2:</a:t>
            </a:r>
            <a:br>
              <a:rPr lang="it-IT" sz="3200" dirty="0"/>
            </a:br>
            <a:r>
              <a:rPr lang="it-IT" sz="3200" dirty="0"/>
              <a:t>Scalabilità del sistema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600"/>
            <a:ext cx="8229600" cy="4525962"/>
          </a:xfrm>
        </p:spPr>
        <p:txBody>
          <a:bodyPr>
            <a:normAutofit/>
          </a:bodyPr>
          <a:lstStyle/>
          <a:p>
            <a:r>
              <a:rPr lang="it-IT" sz="2000" dirty="0"/>
              <a:t>Aggiungere funzionalità ad un sistema, spesso comporta dover apportare delle modifiche al codice esistente.</a:t>
            </a:r>
            <a:endParaRPr lang="it-IT" sz="2000" dirty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it-IT" sz="2000" dirty="0"/>
          </a:p>
          <a:p>
            <a:r>
              <a:rPr lang="it-IT" sz="2000" dirty="0"/>
              <a:t>Un modo efficiente di gestire il problema della scalabilità di un sistema è quello di rendere indipendenti le singole funzionalità e consentire al </a:t>
            </a:r>
            <a:r>
              <a:rPr lang="it-IT" sz="2000" dirty="0" err="1"/>
              <a:t>dispatcher</a:t>
            </a:r>
            <a:r>
              <a:rPr lang="it-IT" sz="2000" dirty="0"/>
              <a:t> di tali funzionalità di invocarle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209821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4127" y="146772"/>
            <a:ext cx="7772400" cy="1311275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Soluzione:</a:t>
            </a:r>
            <a:br>
              <a:rPr lang="it-IT" sz="2000" dirty="0"/>
            </a:br>
            <a:r>
              <a:rPr lang="it-IT" sz="2000" dirty="0"/>
              <a:t>Pattern </a:t>
            </a:r>
            <a:r>
              <a:rPr lang="it-IT" sz="2000" dirty="0" err="1"/>
              <a:t>Factory</a:t>
            </a:r>
            <a:endParaRPr lang="it-IT" sz="2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4239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dirty="0"/>
              <a:t>Il pattern </a:t>
            </a:r>
            <a:r>
              <a:rPr lang="it-IT" sz="2000" dirty="0" err="1"/>
              <a:t>Factory</a:t>
            </a:r>
            <a:r>
              <a:rPr lang="it-IT" sz="2000" dirty="0"/>
              <a:t> è utilizzato per disaccoppiare le modalità di creazione degli oggetti dal loro utilizzo. 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appartiene alla famiglia dei pattern "</a:t>
            </a:r>
            <a:r>
              <a:rPr lang="it-IT" sz="2000" dirty="0" err="1"/>
              <a:t>creational</a:t>
            </a:r>
            <a:r>
              <a:rPr lang="it-IT" sz="2000" dirty="0"/>
              <a:t>" 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sz="2000" dirty="0"/>
          </a:p>
          <a:p>
            <a:pPr>
              <a:lnSpc>
                <a:spcPct val="90000"/>
              </a:lnSpc>
            </a:pPr>
            <a:r>
              <a:rPr lang="it-IT" sz="2000" dirty="0"/>
              <a:t>si utilizza per la creazione di istanze di classi attraverso un'interfaccia comune</a:t>
            </a:r>
          </a:p>
        </p:txBody>
      </p:sp>
    </p:spTree>
    <p:extLst>
      <p:ext uri="{BB962C8B-B14F-4D97-AF65-F5344CB8AC3E}">
        <p14:creationId xmlns:p14="http://schemas.microsoft.com/office/powerpoint/2010/main" val="24321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</TotalTime>
  <Words>634</Words>
  <Application>Microsoft Office PowerPoint</Application>
  <PresentationFormat>Presentazione su schermo (4:3)</PresentationFormat>
  <Paragraphs>114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Impact</vt:lpstr>
      <vt:lpstr>Palatino Linotype</vt:lpstr>
      <vt:lpstr>Tahoma</vt:lpstr>
      <vt:lpstr>Verdana</vt:lpstr>
      <vt:lpstr>Tema1</vt:lpstr>
      <vt:lpstr>Corso JAVA</vt:lpstr>
      <vt:lpstr>Pattern</vt:lpstr>
      <vt:lpstr>Problema 1: Accesso a data source</vt:lpstr>
      <vt:lpstr>Soluzione: Pattern DAO</vt:lpstr>
      <vt:lpstr>Diagramma</vt:lpstr>
      <vt:lpstr>Struttura</vt:lpstr>
      <vt:lpstr>Vantaggi di DAO </vt:lpstr>
      <vt:lpstr>Problema 2: Scalabilità del sistema</vt:lpstr>
      <vt:lpstr>Soluzione: Pattern Factory</vt:lpstr>
      <vt:lpstr>Diagramma</vt:lpstr>
      <vt:lpstr>Struttura</vt:lpstr>
      <vt:lpstr>Struttura</vt:lpstr>
      <vt:lpstr>Vantaggi</vt:lpstr>
      <vt:lpstr>Reflection</vt:lpstr>
      <vt:lpstr>Pattern MVC</vt:lpstr>
      <vt:lpstr>Struttura</vt:lpstr>
      <vt:lpstr>Diagramma</vt:lpstr>
      <vt:lpstr>Combinazioni di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I thread Roma </dc:title>
  <dc:creator>-- --</dc:creator>
  <cp:lastModifiedBy>Annalisa Marra</cp:lastModifiedBy>
  <cp:revision>5</cp:revision>
  <dcterms:created xsi:type="dcterms:W3CDTF">2013-02-23T18:00:26Z</dcterms:created>
  <dcterms:modified xsi:type="dcterms:W3CDTF">2020-03-12T11:09:05Z</dcterms:modified>
</cp:coreProperties>
</file>