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8" r:id="rId2"/>
  </p:sldMasterIdLst>
  <p:notesMasterIdLst>
    <p:notesMasterId r:id="rId9"/>
  </p:notesMasterIdLst>
  <p:sldIdLst>
    <p:sldId id="256" r:id="rId3"/>
    <p:sldId id="281" r:id="rId4"/>
    <p:sldId id="259" r:id="rId5"/>
    <p:sldId id="258" r:id="rId6"/>
    <p:sldId id="265" r:id="rId7"/>
    <p:sldId id="313" r:id="rId8"/>
  </p:sldIdLst>
  <p:sldSz cx="10477500" cy="7596188"/>
  <p:notesSz cx="6858000" cy="9144000"/>
  <p:embeddedFontLst>
    <p:embeddedFont>
      <p:font typeface="Anaheim" panose="020B0604020202020204" charset="0"/>
      <p:regular r:id="rId10"/>
    </p:embeddedFont>
    <p:embeddedFont>
      <p:font typeface="Bebas Neu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fortaa" panose="020B0604020202020204" charset="0"/>
      <p:regular r:id="rId16"/>
      <p:bold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Leelawadee" panose="020B0502040204020203" pitchFamily="34" charset="-34"/>
      <p:regular r:id="rId20"/>
      <p:bold r:id="rId21"/>
    </p:embeddedFont>
    <p:embeddedFont>
      <p:font typeface="Niagara Engraved" panose="04020502070703030202" pitchFamily="82" charset="0"/>
      <p:regular r:id="rId22"/>
    </p:embeddedFont>
    <p:embeddedFont>
      <p:font typeface="Nunito Light" pitchFamily="2" charset="0"/>
      <p:regular r:id="rId23"/>
      <p: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8F53B3F-1956-4CBA-B47B-B81909194E8A}">
          <p14:sldIdLst>
            <p14:sldId id="256"/>
            <p14:sldId id="281"/>
            <p14:sldId id="259"/>
            <p14:sldId id="258"/>
            <p14:sldId id="26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0C43BB-69F9-4C5E-BE81-2D5B1D7F9F4B}">
  <a:tblStyle styleId="{3A0C43BB-69F9-4C5E-BE81-2D5B1D7F9F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DB7AAF-0318-4C67-A61B-672569A109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7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34427" y="1859135"/>
            <a:ext cx="6642969" cy="3011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34427" y="4870141"/>
            <a:ext cx="6642969" cy="650849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8909" y="-2658"/>
            <a:ext cx="10477500" cy="1713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71"/>
          </a:p>
        </p:txBody>
      </p:sp>
      <p:grpSp>
        <p:nvGrpSpPr>
          <p:cNvPr id="48" name="Google Shape;48;p7"/>
          <p:cNvGrpSpPr/>
          <p:nvPr/>
        </p:nvGrpSpPr>
        <p:grpSpPr>
          <a:xfrm>
            <a:off x="9613298" y="265731"/>
            <a:ext cx="557325" cy="185626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25000" y="657236"/>
            <a:ext cx="8835406" cy="845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970570" y="2258107"/>
            <a:ext cx="5689750" cy="45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312344" y="-2658"/>
            <a:ext cx="6165156" cy="7596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71"/>
          </a:p>
        </p:txBody>
      </p:sp>
      <p:grpSp>
        <p:nvGrpSpPr>
          <p:cNvPr id="63" name="Google Shape;63;p9"/>
          <p:cNvGrpSpPr/>
          <p:nvPr/>
        </p:nvGrpSpPr>
        <p:grpSpPr>
          <a:xfrm>
            <a:off x="9235302" y="659045"/>
            <a:ext cx="542094" cy="275433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838969" y="1769933"/>
            <a:ext cx="4819375" cy="2901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838969" y="4671061"/>
            <a:ext cx="4819375" cy="157462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8909" y="-2658"/>
            <a:ext cx="10477500" cy="1713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71"/>
          </a:p>
        </p:txBody>
      </p:sp>
      <p:grpSp>
        <p:nvGrpSpPr>
          <p:cNvPr id="83" name="Google Shape;83;p13"/>
          <p:cNvGrpSpPr/>
          <p:nvPr/>
        </p:nvGrpSpPr>
        <p:grpSpPr>
          <a:xfrm>
            <a:off x="9613298" y="265731"/>
            <a:ext cx="557325" cy="185626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17237" y="657236"/>
            <a:ext cx="8835063" cy="845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832500" y="2706996"/>
            <a:ext cx="4823500" cy="845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638595" y="4184552"/>
            <a:ext cx="4823500" cy="845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015031" y="5662617"/>
            <a:ext cx="4823500" cy="845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142594" y="2171747"/>
            <a:ext cx="689906" cy="57818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948688" y="3666174"/>
            <a:ext cx="689906" cy="57818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312919" y="5160601"/>
            <a:ext cx="689906" cy="4851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832500" y="2171748"/>
            <a:ext cx="4823500" cy="715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638594" y="3666174"/>
            <a:ext cx="4823500" cy="715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015029" y="5160601"/>
            <a:ext cx="4823500" cy="715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861771" y="-2658"/>
            <a:ext cx="5615844" cy="7596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71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17237" y="2071802"/>
            <a:ext cx="3722813" cy="1570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817237" y="3641991"/>
            <a:ext cx="3722813" cy="206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8909" y="-2658"/>
            <a:ext cx="10477500" cy="17137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71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9613298" y="265731"/>
            <a:ext cx="557325" cy="185626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71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070026" y="-2658"/>
            <a:ext cx="5407531" cy="7596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71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9387946" y="659045"/>
            <a:ext cx="475470" cy="275433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244644" y="4667382"/>
            <a:ext cx="3053783" cy="182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4144">
              <a:buClrTx/>
            </a:pPr>
            <a:endParaRPr lang="es-PE" sz="1189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77153" y="4667382"/>
            <a:ext cx="2194906" cy="182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4144">
              <a:buClrTx/>
            </a:pPr>
            <a:fld id="{1D8BD707-D9CF-40AE-B4C6-C98DA3205C09}" type="datetimeFigureOut">
              <a:rPr lang="en-US" sz="1189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604144">
                <a:buClrTx/>
              </a:pPr>
              <a:t>5/18/2023</a:t>
            </a:fld>
            <a:endParaRPr lang="en-US" sz="1189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871011" y="4667382"/>
            <a:ext cx="2194906" cy="182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4144">
              <a:buClrTx/>
            </a:pPr>
            <a:fld id="{B6F15528-21DE-4FAA-801E-634DDDAF4B2B}" type="slidenum">
              <a:rPr lang="es-PE" sz="1189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604144">
                <a:buClrTx/>
              </a:pPr>
              <a:t>‹Nº›</a:t>
            </a:fld>
            <a:endParaRPr lang="es-PE" sz="1189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7237" y="657236"/>
            <a:ext cx="8842969" cy="84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7237" y="1702035"/>
            <a:ext cx="8842969" cy="504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2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206" y="303848"/>
            <a:ext cx="94357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206" y="1747124"/>
            <a:ext cx="94357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4601" y="7064455"/>
            <a:ext cx="3354920" cy="2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4207" y="7064455"/>
            <a:ext cx="2411348" cy="2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48569" y="7064455"/>
            <a:ext cx="2411348" cy="2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7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2072">
        <a:defRPr>
          <a:latin typeface="+mn-lt"/>
          <a:ea typeface="+mn-ea"/>
          <a:cs typeface="+mn-cs"/>
        </a:defRPr>
      </a:lvl2pPr>
      <a:lvl3pPr marL="604144">
        <a:defRPr>
          <a:latin typeface="+mn-lt"/>
          <a:ea typeface="+mn-ea"/>
          <a:cs typeface="+mn-cs"/>
        </a:defRPr>
      </a:lvl3pPr>
      <a:lvl4pPr marL="906216">
        <a:defRPr>
          <a:latin typeface="+mn-lt"/>
          <a:ea typeface="+mn-ea"/>
          <a:cs typeface="+mn-cs"/>
        </a:defRPr>
      </a:lvl4pPr>
      <a:lvl5pPr marL="1208288">
        <a:defRPr>
          <a:latin typeface="+mn-lt"/>
          <a:ea typeface="+mn-ea"/>
          <a:cs typeface="+mn-cs"/>
        </a:defRPr>
      </a:lvl5pPr>
      <a:lvl6pPr marL="1510360">
        <a:defRPr>
          <a:latin typeface="+mn-lt"/>
          <a:ea typeface="+mn-ea"/>
          <a:cs typeface="+mn-cs"/>
        </a:defRPr>
      </a:lvl6pPr>
      <a:lvl7pPr marL="1812432">
        <a:defRPr>
          <a:latin typeface="+mn-lt"/>
          <a:ea typeface="+mn-ea"/>
          <a:cs typeface="+mn-cs"/>
        </a:defRPr>
      </a:lvl7pPr>
      <a:lvl8pPr marL="2114504">
        <a:defRPr>
          <a:latin typeface="+mn-lt"/>
          <a:ea typeface="+mn-ea"/>
          <a:cs typeface="+mn-cs"/>
        </a:defRPr>
      </a:lvl8pPr>
      <a:lvl9pPr marL="24165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2072">
        <a:defRPr>
          <a:latin typeface="+mn-lt"/>
          <a:ea typeface="+mn-ea"/>
          <a:cs typeface="+mn-cs"/>
        </a:defRPr>
      </a:lvl2pPr>
      <a:lvl3pPr marL="604144">
        <a:defRPr>
          <a:latin typeface="+mn-lt"/>
          <a:ea typeface="+mn-ea"/>
          <a:cs typeface="+mn-cs"/>
        </a:defRPr>
      </a:lvl3pPr>
      <a:lvl4pPr marL="906216">
        <a:defRPr>
          <a:latin typeface="+mn-lt"/>
          <a:ea typeface="+mn-ea"/>
          <a:cs typeface="+mn-cs"/>
        </a:defRPr>
      </a:lvl4pPr>
      <a:lvl5pPr marL="1208288">
        <a:defRPr>
          <a:latin typeface="+mn-lt"/>
          <a:ea typeface="+mn-ea"/>
          <a:cs typeface="+mn-cs"/>
        </a:defRPr>
      </a:lvl5pPr>
      <a:lvl6pPr marL="1510360">
        <a:defRPr>
          <a:latin typeface="+mn-lt"/>
          <a:ea typeface="+mn-ea"/>
          <a:cs typeface="+mn-cs"/>
        </a:defRPr>
      </a:lvl6pPr>
      <a:lvl7pPr marL="1812432">
        <a:defRPr>
          <a:latin typeface="+mn-lt"/>
          <a:ea typeface="+mn-ea"/>
          <a:cs typeface="+mn-cs"/>
        </a:defRPr>
      </a:lvl7pPr>
      <a:lvl8pPr marL="2114504">
        <a:defRPr>
          <a:latin typeface="+mn-lt"/>
          <a:ea typeface="+mn-ea"/>
          <a:cs typeface="+mn-cs"/>
        </a:defRPr>
      </a:lvl8pPr>
      <a:lvl9pPr marL="24165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298387" y="1715130"/>
            <a:ext cx="5838168" cy="2225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dirty="0"/>
          </a:p>
          <a:p>
            <a:r>
              <a:rPr lang="en" dirty="0">
                <a:solidFill>
                  <a:schemeClr val="accent4"/>
                </a:solidFill>
              </a:rPr>
              <a:t> Proyecto Final 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  C++</a:t>
            </a:r>
            <a:endParaRPr dirty="0">
              <a:solidFill>
                <a:schemeClr val="tx1"/>
              </a:solidFill>
            </a:endParaRPr>
          </a:p>
          <a:p>
            <a:r>
              <a:rPr lang="en" dirty="0"/>
              <a:t> 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3370653" y="3840685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 </a:t>
            </a:r>
            <a:r>
              <a:rPr lang="en" sz="1400" dirty="0"/>
              <a:t>&lt; If you can imagine it can be programmed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764050" y="179734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9199750" y="533625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448879" y="5483472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726650" y="1672594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921881" y="1922783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D102D4D-8012-4336-BB0D-CDB447F880BC}"/>
              </a:ext>
            </a:extLst>
          </p:cNvPr>
          <p:cNvSpPr txBox="1"/>
          <p:nvPr/>
        </p:nvSpPr>
        <p:spPr>
          <a:xfrm>
            <a:off x="3560186" y="4261708"/>
            <a:ext cx="4981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Members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 :</a:t>
            </a:r>
          </a:p>
          <a:p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-</a:t>
            </a:r>
            <a:r>
              <a:rPr lang="es-ES" sz="2000" dirty="0" err="1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Calderon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 Carlos Luis miguel</a:t>
            </a:r>
          </a:p>
          <a:p>
            <a:r>
              <a:rPr lang="es-PE" sz="2000" dirty="0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- Rubina </a:t>
            </a:r>
            <a:r>
              <a:rPr lang="es-PE" sz="2000" dirty="0" err="1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Savedra</a:t>
            </a:r>
            <a:r>
              <a:rPr lang="es-PE" sz="2000" dirty="0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 </a:t>
            </a:r>
            <a:r>
              <a:rPr lang="es-PE" sz="2000" dirty="0" err="1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daimbre</a:t>
            </a:r>
            <a:r>
              <a:rPr lang="es-PE" sz="2000" dirty="0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 Franco</a:t>
            </a:r>
          </a:p>
          <a:p>
            <a:r>
              <a:rPr lang="es-PE" sz="2000" dirty="0">
                <a:solidFill>
                  <a:schemeClr val="accent2">
                    <a:lumMod val="75000"/>
                  </a:schemeClr>
                </a:solidFill>
                <a:latin typeface="Niagara Engraved" panose="04020502070703030202" pitchFamily="82" charset="0"/>
              </a:rPr>
              <a:t>-Martin Romero Aaron 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Niagara Engraved" panose="040205020707030302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75F117-106A-46D9-8BCD-DCF921E0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441" y="4559412"/>
            <a:ext cx="1371719" cy="1194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909750" y="1224544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1386726" y="1657741"/>
            <a:ext cx="3306699" cy="2812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De que trata el  </a:t>
            </a:r>
            <a:r>
              <a:rPr lang="en" sz="4000" dirty="0">
                <a:solidFill>
                  <a:schemeClr val="accent4"/>
                </a:solidFill>
              </a:rPr>
              <a:t>proyecto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1092" name="Google Shape;1092;p56"/>
          <p:cNvSpPr/>
          <p:nvPr/>
        </p:nvSpPr>
        <p:spPr>
          <a:xfrm>
            <a:off x="5938329" y="2118275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5853152" y="1935755"/>
            <a:ext cx="1834973" cy="3724678"/>
            <a:chOff x="5186401" y="494525"/>
            <a:chExt cx="1834973" cy="3724678"/>
          </a:xfrm>
        </p:grpSpPr>
        <p:sp>
          <p:nvSpPr>
            <p:cNvPr id="1094" name="Google Shape;1094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096" name="Google Shape;1096;p5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5938339" y="2118280"/>
            <a:ext cx="1664599" cy="3176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56"/>
          <p:cNvGrpSpPr/>
          <p:nvPr/>
        </p:nvGrpSpPr>
        <p:grpSpPr>
          <a:xfrm>
            <a:off x="9056538" y="1406275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769225" y="185450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9254750" y="5228269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3514125" y="5334759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1016790" y="5170345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453756" y="1247232"/>
            <a:ext cx="4542894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s-ES" sz="1950" dirty="0"/>
              <a:t>Desarrollamos un programa de gestión  administrativo de una farmacia.</a:t>
            </a:r>
          </a:p>
          <a:p>
            <a:pPr marL="139700" indent="0"/>
            <a:r>
              <a:rPr lang="es-ES" sz="1950" dirty="0"/>
              <a:t> La intención de este programa es que con el paradigma orientado a objetos, </a:t>
            </a:r>
            <a:r>
              <a:rPr lang="es-ES" sz="1950" dirty="0" err="1"/>
              <a:t>desarrollaramos</a:t>
            </a:r>
            <a:r>
              <a:rPr lang="es-ES" sz="1950" dirty="0"/>
              <a:t> un programa de control de citas, inventario y empleados, usando archivos binarios y creando nuestras propias librerías para el manejo mas fácil del desarrollo.</a:t>
            </a:r>
          </a:p>
          <a:p>
            <a:pPr marL="0" indent="0"/>
            <a:endParaRPr sz="195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996650" y="5204669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1002392" y="1922783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9201736" y="3163969"/>
            <a:ext cx="519300" cy="19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6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6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9FDBBF-AAAA-4BE8-BDD1-B776FF53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18" y="1226344"/>
            <a:ext cx="2812923" cy="51226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1024278" y="44577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PE" dirty="0"/>
              <a:t>P</a:t>
            </a:r>
            <a:r>
              <a:rPr lang="en" dirty="0"/>
              <a:t>roporciona las siguientes  </a:t>
            </a:r>
            <a:r>
              <a:rPr lang="en" dirty="0">
                <a:solidFill>
                  <a:schemeClr val="accent4"/>
                </a:solidFill>
              </a:rPr>
              <a:t>funcionalidades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076300" y="2808571"/>
            <a:ext cx="57895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s-E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 programa  permite registrar nuevos productos en el inventario de la farmacia, incluyendo información como el nombre del producto, precio y  cantidad disponible.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859799" y="4355649"/>
            <a:ext cx="56732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 programa permite buscar y consultar productos en el inventario utilizando diferentes criterios, como el nombre del producto</a:t>
            </a:r>
            <a:r>
              <a:rPr lang="es-ES" dirty="0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es-E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categoría, Esto ayudará al personal de la farmacia a encontrar rápidamente la información necesaria sobre un producto en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particula</a:t>
            </a:r>
            <a:r>
              <a:rPr lang="es-E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2455475" y="248469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3263835" y="3934444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057575" y="248469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Registro de productos 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850241" y="3825869"/>
            <a:ext cx="5673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PE" sz="2000" dirty="0"/>
              <a:t>B</a:t>
            </a:r>
            <a:r>
              <a:rPr lang="en" sz="2000" dirty="0"/>
              <a:t>usqueda y consulta de un producto</a:t>
            </a:r>
            <a:endParaRPr sz="2000"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1025676" y="3094020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/>
          <p:cNvGrpSpPr/>
          <p:nvPr/>
        </p:nvGrpSpPr>
        <p:grpSpPr>
          <a:xfrm>
            <a:off x="1209047" y="2775758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3" name="Google Shape;583;p40"/>
          <p:cNvSpPr txBox="1"/>
          <p:nvPr/>
        </p:nvSpPr>
        <p:spPr>
          <a:xfrm>
            <a:off x="8837875" y="5201919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FCC3CA5-9855-4A39-9C9B-C722F4EB1761}"/>
              </a:ext>
            </a:extLst>
          </p:cNvPr>
          <p:cNvSpPr txBox="1"/>
          <p:nvPr/>
        </p:nvSpPr>
        <p:spPr>
          <a:xfrm>
            <a:off x="2924332" y="1905983"/>
            <a:ext cx="711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42F79E-D8E5-4FE3-B4EF-4254F4AB32F9}"/>
              </a:ext>
            </a:extLst>
          </p:cNvPr>
          <p:cNvSpPr txBox="1"/>
          <p:nvPr/>
        </p:nvSpPr>
        <p:spPr>
          <a:xfrm>
            <a:off x="3718808" y="1759564"/>
            <a:ext cx="4312800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Actualización de inventario</a:t>
            </a:r>
          </a:p>
          <a:p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0AA350-A0A8-4E7B-9D39-3B4BE241AFD5}"/>
              </a:ext>
            </a:extLst>
          </p:cNvPr>
          <p:cNvSpPr txBox="1"/>
          <p:nvPr/>
        </p:nvSpPr>
        <p:spPr>
          <a:xfrm>
            <a:off x="3748470" y="2248386"/>
            <a:ext cx="6309930" cy="254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 programa permite realizar actualizaciones en el inventario, como agregar nuevas unidades de un producto, restar unidades vendidas, modificar </a:t>
            </a:r>
            <a:r>
              <a:rPr lang="es-ES" dirty="0" err="1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precios,Estas</a:t>
            </a:r>
            <a:r>
              <a:rPr lang="es-ES" dirty="0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actualizaciones deben reflejarse correctamente en el inventario para mantener un seguimiento preciso de la disponibilidad de productos.</a:t>
            </a:r>
            <a:endParaRPr lang="es-E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s-PE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16641ED-EED4-486D-A4FE-B207077D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543" y="4526314"/>
            <a:ext cx="804742" cy="64623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164AD67-6664-4A88-9C4C-47259B840850}"/>
              </a:ext>
            </a:extLst>
          </p:cNvPr>
          <p:cNvSpPr txBox="1"/>
          <p:nvPr/>
        </p:nvSpPr>
        <p:spPr>
          <a:xfrm>
            <a:off x="4723792" y="4558470"/>
            <a:ext cx="36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Registro de ventas </a:t>
            </a:r>
            <a:endParaRPr lang="es-PE" sz="2400" dirty="0">
              <a:solidFill>
                <a:schemeClr val="accent5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E0D98E-28B2-4D3C-9714-3AB7AA12960B}"/>
              </a:ext>
            </a:extLst>
          </p:cNvPr>
          <p:cNvSpPr txBox="1"/>
          <p:nvPr/>
        </p:nvSpPr>
        <p:spPr>
          <a:xfrm>
            <a:off x="4496761" y="5242701"/>
            <a:ext cx="4860414" cy="172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Mantiene un registro de las ventas realizadas, incluyendo detalles como la fecha y hora de la venta, los productos vendidos, la cantidad y el monto total de la venta.</a:t>
            </a:r>
            <a:endParaRPr lang="es-PE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394"/>
              </p:ext>
            </p:extLst>
          </p:nvPr>
        </p:nvGraphicFramePr>
        <p:xfrm>
          <a:off x="640752" y="258415"/>
          <a:ext cx="2446146" cy="174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484"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Persona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75">
                <a:tc>
                  <a:txBody>
                    <a:bodyPr/>
                    <a:lstStyle/>
                    <a:p>
                      <a:pPr marL="59055" marR="1891664">
                        <a:lnSpc>
                          <a:spcPct val="112799"/>
                        </a:lnSpc>
                        <a:spcBef>
                          <a:spcPts val="135"/>
                        </a:spcBef>
                      </a:pP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nom[] :char 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edad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 int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cod</a:t>
                      </a:r>
                      <a:r>
                        <a:rPr sz="800" spc="-1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:int</a:t>
                      </a:r>
                      <a:endParaRPr sz="80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167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65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Persona(char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_nom[],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_edad,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_cod)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  <a:p>
                      <a:pPr marL="59055" marR="1087755">
                        <a:lnSpc>
                          <a:spcPct val="112799"/>
                        </a:lnSpc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setNomb(char</a:t>
                      </a:r>
                      <a:r>
                        <a:rPr sz="800" spc="-3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_nom[])</a:t>
                      </a:r>
                      <a:r>
                        <a:rPr sz="800" spc="-3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:void </a:t>
                      </a:r>
                      <a:r>
                        <a:rPr sz="800" spc="-22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setEdad(int _edad) :void </a:t>
                      </a:r>
                      <a:r>
                        <a:rPr sz="800" spc="1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setCod(int _cod) :void </a:t>
                      </a:r>
                      <a:r>
                        <a:rPr sz="800" spc="1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getNom()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:char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  <a:p>
                      <a:pPr marL="59055" marR="1781810">
                        <a:lnSpc>
                          <a:spcPct val="112799"/>
                        </a:lnSpc>
                      </a:pP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getEdad() :int 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getCod()</a:t>
                      </a:r>
                      <a:r>
                        <a:rPr sz="800" spc="-2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:int</a:t>
                      </a:r>
                    </a:p>
                  </a:txBody>
                  <a:tcPr marL="0" marR="0" marT="55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89077" y="5114635"/>
            <a:ext cx="5427618" cy="2115284"/>
            <a:chOff x="155055" y="5241832"/>
            <a:chExt cx="5562600" cy="2167890"/>
          </a:xfrm>
        </p:grpSpPr>
        <p:sp>
          <p:nvSpPr>
            <p:cNvPr id="4" name="object 4"/>
            <p:cNvSpPr/>
            <p:nvPr/>
          </p:nvSpPr>
          <p:spPr>
            <a:xfrm>
              <a:off x="159817" y="5246594"/>
              <a:ext cx="5553075" cy="2158365"/>
            </a:xfrm>
            <a:custGeom>
              <a:avLst/>
              <a:gdLst/>
              <a:ahLst/>
              <a:cxnLst/>
              <a:rect l="l" t="t" r="r" b="b"/>
              <a:pathLst>
                <a:path w="5553075" h="2158365">
                  <a:moveTo>
                    <a:pt x="5552532" y="2158273"/>
                  </a:moveTo>
                  <a:lnTo>
                    <a:pt x="0" y="2158273"/>
                  </a:lnTo>
                  <a:lnTo>
                    <a:pt x="0" y="0"/>
                  </a:lnTo>
                  <a:lnTo>
                    <a:pt x="5552532" y="0"/>
                  </a:lnTo>
                  <a:lnTo>
                    <a:pt x="5552532" y="2158273"/>
                  </a:lnTo>
                  <a:close/>
                </a:path>
              </a:pathLst>
            </a:custGeom>
            <a:solidFill>
              <a:srgbClr val="79CFF5"/>
            </a:solidFill>
          </p:spPr>
          <p:txBody>
            <a:bodyPr wrap="square" lIns="0" tIns="0" rIns="0" bIns="0" rtlCol="0"/>
            <a:lstStyle/>
            <a:p>
              <a:pPr defTabSz="892180">
                <a:buClrTx/>
              </a:pPr>
              <a:endParaRPr sz="1756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59817" y="5246594"/>
              <a:ext cx="5553075" cy="2158365"/>
            </a:xfrm>
            <a:custGeom>
              <a:avLst/>
              <a:gdLst/>
              <a:ahLst/>
              <a:cxnLst/>
              <a:rect l="l" t="t" r="r" b="b"/>
              <a:pathLst>
                <a:path w="5553075" h="2158365">
                  <a:moveTo>
                    <a:pt x="0" y="0"/>
                  </a:moveTo>
                  <a:lnTo>
                    <a:pt x="5552532" y="0"/>
                  </a:lnTo>
                  <a:lnTo>
                    <a:pt x="5552532" y="2158273"/>
                  </a:lnTo>
                  <a:lnTo>
                    <a:pt x="0" y="2158273"/>
                  </a:lnTo>
                  <a:lnTo>
                    <a:pt x="0" y="0"/>
                  </a:lnTo>
                  <a:close/>
                </a:path>
              </a:pathLst>
            </a:custGeom>
            <a:ln w="9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92180">
                <a:buClrTx/>
              </a:pPr>
              <a:endParaRPr sz="1756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94024" y="5102435"/>
            <a:ext cx="3713209" cy="141363"/>
          </a:xfrm>
          <a:prstGeom prst="rect">
            <a:avLst/>
          </a:prstGeom>
        </p:spPr>
        <p:txBody>
          <a:bodyPr vert="horz" wrap="square" lIns="0" tIns="13631" rIns="0" bIns="0" rtlCol="0">
            <a:spAutoFit/>
          </a:bodyPr>
          <a:lstStyle/>
          <a:p>
            <a:pPr marL="748440" defTabSz="892180">
              <a:spcBef>
                <a:spcPts val="107"/>
              </a:spcBef>
              <a:buClrTx/>
            </a:pPr>
            <a:r>
              <a:rPr sz="829" b="1" kern="1200" spc="5" dirty="0">
                <a:solidFill>
                  <a:prstClr val="black"/>
                </a:solidFill>
                <a:ea typeface="+mn-ea"/>
              </a:rPr>
              <a:t>Empleado</a:t>
            </a:r>
            <a:endParaRPr sz="829" kern="1200">
              <a:solidFill>
                <a:prstClr val="black"/>
              </a:solidFill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3" y="5270765"/>
            <a:ext cx="5418325" cy="445728"/>
          </a:xfrm>
          <a:prstGeom prst="rect">
            <a:avLst/>
          </a:prstGeom>
          <a:ln w="9132">
            <a:solidFill>
              <a:srgbClr val="000000"/>
            </a:solidFill>
          </a:ln>
        </p:spPr>
        <p:txBody>
          <a:bodyPr vert="horz" wrap="square" lIns="0" tIns="16729" rIns="0" bIns="0" rtlCol="0">
            <a:spAutoFit/>
          </a:bodyPr>
          <a:lstStyle/>
          <a:p>
            <a:pPr marL="57620" marR="4906371" defTabSz="892180">
              <a:lnSpc>
                <a:spcPct val="112799"/>
              </a:lnSpc>
              <a:spcBef>
                <a:spcPts val="132"/>
              </a:spcBef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suel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:int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dir[]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:char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defTabSz="892180">
              <a:spcBef>
                <a:spcPts val="127"/>
              </a:spcBef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tipoEm[]</a:t>
            </a:r>
            <a:r>
              <a:rPr sz="829" kern="1200" spc="-44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:char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723" y="5743041"/>
            <a:ext cx="5418325" cy="1419223"/>
          </a:xfrm>
          <a:prstGeom prst="rect">
            <a:avLst/>
          </a:prstGeom>
          <a:ln w="9132">
            <a:solidFill>
              <a:srgbClr val="000000"/>
            </a:solidFill>
          </a:ln>
        </p:spPr>
        <p:txBody>
          <a:bodyPr vert="horz" wrap="square" lIns="0" tIns="5576" rIns="0" bIns="0" rtlCol="0">
            <a:spAutoFit/>
          </a:bodyPr>
          <a:lstStyle/>
          <a:p>
            <a:pPr marL="57620" defTabSz="892180">
              <a:spcBef>
                <a:spcPts val="44"/>
              </a:spcBef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Empledo(char _nom[],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_edad,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_cod,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_sueld,char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_dir[],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char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_tipoEm[])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Persona((_nom[], _edad, _cod)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4121996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setSuel(string</a:t>
            </a:r>
            <a:r>
              <a:rPr sz="829" kern="1200" spc="-39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_suel)</a:t>
            </a:r>
            <a:r>
              <a:rPr sz="829" kern="1200" spc="-39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:void </a:t>
            </a:r>
            <a:r>
              <a:rPr sz="829" kern="1200" spc="-22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setDir(char</a:t>
            </a:r>
            <a:r>
              <a:rPr sz="829" kern="1200" spc="-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_dir[])</a:t>
            </a:r>
            <a:r>
              <a:rPr sz="829" kern="1200" spc="-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:void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3828940" defTabSz="892180">
              <a:lnSpc>
                <a:spcPct val="112799"/>
              </a:lnSpc>
              <a:buClrTx/>
            </a:pP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setTipoEm(char</a:t>
            </a:r>
            <a:r>
              <a:rPr sz="829" kern="1200" spc="-2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_tipoEm[])</a:t>
            </a:r>
            <a:r>
              <a:rPr sz="829" kern="1200" spc="-1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:void </a:t>
            </a:r>
            <a:r>
              <a:rPr sz="829" kern="1200" spc="-21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getSuel()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:int</a:t>
            </a:r>
          </a:p>
          <a:p>
            <a:pPr marL="57620" marR="4501172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getDir() :char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getTipoEm()</a:t>
            </a:r>
            <a:r>
              <a:rPr sz="829" kern="1200" spc="-59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:char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4205018" algn="just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agregarEmpleado():void  mostrarEmpleado():void  estructura():void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38558" y="587924"/>
            <a:ext cx="4474068" cy="1889753"/>
            <a:chOff x="5022653" y="602545"/>
            <a:chExt cx="4585335" cy="1936750"/>
          </a:xfrm>
        </p:grpSpPr>
        <p:sp>
          <p:nvSpPr>
            <p:cNvPr id="10" name="object 10"/>
            <p:cNvSpPr/>
            <p:nvPr/>
          </p:nvSpPr>
          <p:spPr>
            <a:xfrm>
              <a:off x="5027416" y="607308"/>
              <a:ext cx="4575810" cy="1927225"/>
            </a:xfrm>
            <a:custGeom>
              <a:avLst/>
              <a:gdLst/>
              <a:ahLst/>
              <a:cxnLst/>
              <a:rect l="l" t="t" r="r" b="b"/>
              <a:pathLst>
                <a:path w="4575809" h="1927225">
                  <a:moveTo>
                    <a:pt x="4575359" y="1926947"/>
                  </a:moveTo>
                  <a:lnTo>
                    <a:pt x="0" y="1926947"/>
                  </a:lnTo>
                  <a:lnTo>
                    <a:pt x="0" y="0"/>
                  </a:lnTo>
                  <a:lnTo>
                    <a:pt x="4575359" y="0"/>
                  </a:lnTo>
                  <a:lnTo>
                    <a:pt x="4575359" y="1926947"/>
                  </a:lnTo>
                  <a:close/>
                </a:path>
              </a:pathLst>
            </a:custGeom>
            <a:solidFill>
              <a:srgbClr val="79CFF5"/>
            </a:solidFill>
          </p:spPr>
          <p:txBody>
            <a:bodyPr wrap="square" lIns="0" tIns="0" rIns="0" bIns="0" rtlCol="0"/>
            <a:lstStyle/>
            <a:p>
              <a:pPr defTabSz="892180">
                <a:buClrTx/>
              </a:pPr>
              <a:endParaRPr sz="1756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027416" y="607308"/>
              <a:ext cx="4575810" cy="1927225"/>
            </a:xfrm>
            <a:custGeom>
              <a:avLst/>
              <a:gdLst/>
              <a:ahLst/>
              <a:cxnLst/>
              <a:rect l="l" t="t" r="r" b="b"/>
              <a:pathLst>
                <a:path w="4575809" h="1927225">
                  <a:moveTo>
                    <a:pt x="0" y="0"/>
                  </a:moveTo>
                  <a:lnTo>
                    <a:pt x="4575359" y="0"/>
                  </a:lnTo>
                  <a:lnTo>
                    <a:pt x="4575359" y="1926947"/>
                  </a:lnTo>
                  <a:lnTo>
                    <a:pt x="0" y="1926947"/>
                  </a:lnTo>
                  <a:lnTo>
                    <a:pt x="0" y="0"/>
                  </a:lnTo>
                  <a:close/>
                </a:path>
              </a:pathLst>
            </a:custGeom>
            <a:ln w="9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92180">
                <a:buClrTx/>
              </a:pPr>
              <a:endParaRPr sz="1756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43205" y="592571"/>
            <a:ext cx="4464774" cy="120354"/>
          </a:xfrm>
          <a:prstGeom prst="rect">
            <a:avLst/>
          </a:prstGeom>
          <a:ln w="91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39" algn="ctr" defTabSz="892180">
              <a:lnSpc>
                <a:spcPts val="970"/>
              </a:lnSpc>
              <a:buClrTx/>
            </a:pPr>
            <a:r>
              <a:rPr sz="829" b="1" kern="1200" spc="5" dirty="0">
                <a:solidFill>
                  <a:prstClr val="black"/>
                </a:solidFill>
                <a:ea typeface="+mn-ea"/>
              </a:rPr>
              <a:t>Cliente</a:t>
            </a:r>
            <a:endParaRPr sz="829" kern="1200">
              <a:solidFill>
                <a:prstClr val="black"/>
              </a:solidFill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3205" y="744056"/>
            <a:ext cx="4464774" cy="293443"/>
          </a:xfrm>
          <a:prstGeom prst="rect">
            <a:avLst/>
          </a:prstGeom>
          <a:ln w="9132">
            <a:solidFill>
              <a:srgbClr val="000000"/>
            </a:solidFill>
          </a:ln>
        </p:spPr>
        <p:txBody>
          <a:bodyPr vert="horz" wrap="square" lIns="0" tIns="16729" rIns="0" bIns="0" rtlCol="0">
            <a:spAutoFit/>
          </a:bodyPr>
          <a:lstStyle/>
          <a:p>
            <a:pPr marL="57620" marR="3952853" defTabSz="892180">
              <a:lnSpc>
                <a:spcPct val="112799"/>
              </a:lnSpc>
              <a:spcBef>
                <a:spcPts val="132"/>
              </a:spcBef>
              <a:buClrTx/>
            </a:pP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tel :int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rfc[]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:char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3205" y="1073757"/>
            <a:ext cx="4464774" cy="1275017"/>
          </a:xfrm>
          <a:prstGeom prst="rect">
            <a:avLst/>
          </a:prstGeom>
          <a:solidFill>
            <a:srgbClr val="79CFF5"/>
          </a:solidFill>
          <a:ln w="9132">
            <a:solidFill>
              <a:srgbClr val="000000"/>
            </a:solidFill>
          </a:ln>
        </p:spPr>
        <p:txBody>
          <a:bodyPr vert="horz" wrap="square" lIns="0" tIns="5576" rIns="0" bIns="0" rtlCol="0">
            <a:spAutoFit/>
          </a:bodyPr>
          <a:lstStyle/>
          <a:p>
            <a:pPr marL="57620" defTabSz="892180">
              <a:spcBef>
                <a:spcPts val="44"/>
              </a:spcBef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Cliente(char _nom[],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_edad,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_cod,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_tel,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char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_rfc[])::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Persona((_nom[], _edad, _cod)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3138739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setNom(char</a:t>
            </a:r>
            <a:r>
              <a:rPr sz="829" kern="1200" spc="-34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_nom[])</a:t>
            </a:r>
            <a:r>
              <a:rPr sz="829" kern="1200" spc="-34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:void </a:t>
            </a:r>
            <a:r>
              <a:rPr sz="829" kern="1200" spc="-21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setEdad(int _edad) :void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setCod(int _cod) :void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getNom()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:char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3756449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getEdad()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:int 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getCod()</a:t>
            </a:r>
            <a:r>
              <a:rPr sz="829" kern="1200" spc="-24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:int</a:t>
            </a:r>
          </a:p>
          <a:p>
            <a:pPr marL="57620" marR="3596601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AgregarCli():void  MostrarCli():void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94983" y="2726527"/>
            <a:ext cx="2611577" cy="2397818"/>
            <a:chOff x="7232707" y="2794334"/>
            <a:chExt cx="2676525" cy="2457450"/>
          </a:xfrm>
        </p:grpSpPr>
        <p:sp>
          <p:nvSpPr>
            <p:cNvPr id="16" name="object 16"/>
            <p:cNvSpPr/>
            <p:nvPr/>
          </p:nvSpPr>
          <p:spPr>
            <a:xfrm>
              <a:off x="7237469" y="2799097"/>
              <a:ext cx="2667000" cy="2447925"/>
            </a:xfrm>
            <a:custGeom>
              <a:avLst/>
              <a:gdLst/>
              <a:ahLst/>
              <a:cxnLst/>
              <a:rect l="l" t="t" r="r" b="b"/>
              <a:pathLst>
                <a:path w="2667000" h="2447925">
                  <a:moveTo>
                    <a:pt x="2666676" y="2447497"/>
                  </a:moveTo>
                  <a:lnTo>
                    <a:pt x="0" y="2447497"/>
                  </a:lnTo>
                  <a:lnTo>
                    <a:pt x="0" y="0"/>
                  </a:lnTo>
                  <a:lnTo>
                    <a:pt x="2666676" y="0"/>
                  </a:lnTo>
                  <a:lnTo>
                    <a:pt x="2666676" y="2447497"/>
                  </a:lnTo>
                  <a:close/>
                </a:path>
              </a:pathLst>
            </a:custGeom>
            <a:solidFill>
              <a:srgbClr val="79CFF5"/>
            </a:solidFill>
          </p:spPr>
          <p:txBody>
            <a:bodyPr wrap="square" lIns="0" tIns="0" rIns="0" bIns="0" rtlCol="0"/>
            <a:lstStyle/>
            <a:p>
              <a:pPr defTabSz="892180">
                <a:buClrTx/>
              </a:pPr>
              <a:endParaRPr sz="1756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237469" y="2799097"/>
              <a:ext cx="2667000" cy="2447925"/>
            </a:xfrm>
            <a:custGeom>
              <a:avLst/>
              <a:gdLst/>
              <a:ahLst/>
              <a:cxnLst/>
              <a:rect l="l" t="t" r="r" b="b"/>
              <a:pathLst>
                <a:path w="2667000" h="2447925">
                  <a:moveTo>
                    <a:pt x="0" y="0"/>
                  </a:moveTo>
                  <a:lnTo>
                    <a:pt x="2666676" y="0"/>
                  </a:lnTo>
                  <a:lnTo>
                    <a:pt x="2666676" y="2447497"/>
                  </a:lnTo>
                  <a:lnTo>
                    <a:pt x="0" y="2447497"/>
                  </a:lnTo>
                  <a:lnTo>
                    <a:pt x="0" y="0"/>
                  </a:lnTo>
                  <a:close/>
                </a:path>
              </a:pathLst>
            </a:custGeom>
            <a:ln w="9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92180">
                <a:buClrTx/>
              </a:pPr>
              <a:endParaRPr sz="1756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99629" y="2731174"/>
            <a:ext cx="2602283" cy="120354"/>
          </a:xfrm>
          <a:prstGeom prst="rect">
            <a:avLst/>
          </a:prstGeom>
          <a:solidFill>
            <a:srgbClr val="79CFF5"/>
          </a:solidFill>
          <a:ln w="91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39" algn="ctr" defTabSz="892180">
              <a:lnSpc>
                <a:spcPts val="970"/>
              </a:lnSpc>
              <a:buClrTx/>
            </a:pPr>
            <a:r>
              <a:rPr sz="829" b="1" kern="1200" spc="5" dirty="0">
                <a:solidFill>
                  <a:prstClr val="black"/>
                </a:solidFill>
                <a:ea typeface="+mn-ea"/>
              </a:rPr>
              <a:t>Cita</a:t>
            </a:r>
            <a:endParaRPr sz="829" kern="1200">
              <a:solidFill>
                <a:prstClr val="black"/>
              </a:solidFill>
              <a:ea typeface="+mn-e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9629" y="2882658"/>
            <a:ext cx="2602283" cy="589934"/>
          </a:xfrm>
          <a:prstGeom prst="rect">
            <a:avLst/>
          </a:prstGeom>
          <a:solidFill>
            <a:srgbClr val="79CFF5"/>
          </a:solidFill>
          <a:ln w="9132">
            <a:solidFill>
              <a:srgbClr val="000000"/>
            </a:solidFill>
          </a:ln>
        </p:spPr>
        <p:txBody>
          <a:bodyPr vert="horz" wrap="square" lIns="0" tIns="16729" rIns="0" bIns="0" rtlCol="0">
            <a:spAutoFit/>
          </a:bodyPr>
          <a:lstStyle/>
          <a:p>
            <a:pPr marL="57620" marR="2149906" defTabSz="892180">
              <a:lnSpc>
                <a:spcPct val="112799"/>
              </a:lnSpc>
              <a:spcBef>
                <a:spcPts val="132"/>
              </a:spcBef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dia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:int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hora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:int 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a</a:t>
            </a:r>
            <a:r>
              <a:rPr sz="829" kern="1200" spc="-1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:int</a:t>
            </a:r>
          </a:p>
          <a:p>
            <a:pPr marL="57620" defTabSz="892180">
              <a:spcBef>
                <a:spcPts val="127"/>
              </a:spcBef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mes[]</a:t>
            </a:r>
            <a:r>
              <a:rPr sz="829" kern="1200" spc="-44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:char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9629" y="3497507"/>
            <a:ext cx="2602283" cy="1563429"/>
          </a:xfrm>
          <a:prstGeom prst="rect">
            <a:avLst/>
          </a:prstGeom>
          <a:solidFill>
            <a:srgbClr val="79CFF5"/>
          </a:solidFill>
          <a:ln w="9132">
            <a:solidFill>
              <a:srgbClr val="000000"/>
            </a:solidFill>
          </a:ln>
        </p:spPr>
        <p:txBody>
          <a:bodyPr vert="horz" wrap="square" lIns="0" tIns="5576" rIns="0" bIns="0" rtlCol="0">
            <a:spAutoFit/>
          </a:bodyPr>
          <a:lstStyle/>
          <a:p>
            <a:pPr marL="57620" defTabSz="892180">
              <a:spcBef>
                <a:spcPts val="44"/>
              </a:spcBef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Cita(int</a:t>
            </a:r>
            <a:r>
              <a:rPr sz="829" kern="1200" spc="-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_dia,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_hora,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int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_a,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char</a:t>
            </a:r>
            <a:r>
              <a:rPr sz="829" kern="1200" spc="-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_mes[])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1335792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setA(int _a):void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setDia(int _dia):void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setHora(int _hora):void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setMes(char</a:t>
            </a:r>
            <a:r>
              <a:rPr sz="829" kern="120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_mes[]):void  getA():int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1876675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getDia():int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getHora():int </a:t>
            </a:r>
            <a:r>
              <a:rPr sz="829" kern="1200" spc="10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</a:t>
            </a: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getMes():char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57620" marR="1603446" defTabSz="892180">
              <a:lnSpc>
                <a:spcPct val="112799"/>
              </a:lnSpc>
              <a:buClrTx/>
            </a:pPr>
            <a:r>
              <a:rPr sz="829" kern="1200" spc="5" dirty="0">
                <a:solidFill>
                  <a:prstClr val="black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EstablecerCit():void  ListaCit():void</a:t>
            </a:r>
            <a:endParaRPr sz="829" kern="1200" dirty="0">
              <a:solidFill>
                <a:prstClr val="black"/>
              </a:solidFill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70276"/>
              </p:ext>
            </p:extLst>
          </p:nvPr>
        </p:nvGraphicFramePr>
        <p:xfrm>
          <a:off x="6572035" y="5613834"/>
          <a:ext cx="3246656" cy="1617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484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994"/>
                        </a:lnSpc>
                      </a:pPr>
                      <a:r>
                        <a:rPr sz="800" b="1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Producto</a:t>
                      </a:r>
                      <a:endParaRPr sz="80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nombre[]</a:t>
                      </a:r>
                      <a:r>
                        <a:rPr sz="800" spc="-4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:char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328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presio</a:t>
                      </a:r>
                      <a:r>
                        <a:rPr sz="800" spc="-4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:int</a:t>
                      </a:r>
                    </a:p>
                  </a:txBody>
                  <a:tcPr marL="0" marR="0" marT="30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exis</a:t>
                      </a:r>
                      <a:r>
                        <a:rPr sz="800" spc="-4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:int</a:t>
                      </a:r>
                    </a:p>
                  </a:txBody>
                  <a:tcPr marL="0" marR="0" marT="30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3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codigo</a:t>
                      </a:r>
                      <a:r>
                        <a:rPr sz="800" spc="-3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:int</a:t>
                      </a:r>
                    </a:p>
                  </a:txBody>
                  <a:tcPr marL="0" marR="0" marT="30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producto(char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_nombre[],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int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_presio,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_exis,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int</a:t>
                      </a:r>
                      <a:r>
                        <a:rPr sz="800" spc="-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_codigo)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55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69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94"/>
                        </a:lnSpc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setNombre(char</a:t>
                      </a:r>
                      <a:r>
                        <a:rPr sz="800" spc="-2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_nombre[])</a:t>
                      </a:r>
                      <a:r>
                        <a:rPr sz="800" spc="-2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:void</a:t>
                      </a:r>
                      <a:endParaRPr sz="80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setPrecio(int</a:t>
                      </a:r>
                      <a:r>
                        <a:rPr sz="800" spc="-4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_precio):void</a:t>
                      </a:r>
                      <a:endParaRPr sz="80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30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setExis(int</a:t>
                      </a:r>
                      <a:r>
                        <a:rPr sz="800" spc="-3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_exis)</a:t>
                      </a:r>
                      <a:r>
                        <a:rPr sz="800" spc="-3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:void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30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setTipo(int</a:t>
                      </a:r>
                      <a:r>
                        <a:rPr sz="800" spc="-3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_tipo):void</a:t>
                      </a:r>
                      <a:endParaRPr sz="80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30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6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+operation()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30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815201" y="1038113"/>
            <a:ext cx="5660585" cy="4197110"/>
          </a:xfrm>
          <a:custGeom>
            <a:avLst/>
            <a:gdLst/>
            <a:ahLst/>
            <a:cxnLst/>
            <a:rect l="l" t="t" r="r" b="b"/>
            <a:pathLst>
              <a:path w="5801359" h="4301490">
                <a:moveTo>
                  <a:pt x="54794" y="1023930"/>
                </a:moveTo>
                <a:lnTo>
                  <a:pt x="54794" y="2452063"/>
                </a:lnTo>
                <a:lnTo>
                  <a:pt x="60502" y="2492018"/>
                </a:lnTo>
                <a:lnTo>
                  <a:pt x="77625" y="2520557"/>
                </a:lnTo>
                <a:lnTo>
                  <a:pt x="106164" y="2537680"/>
                </a:lnTo>
                <a:lnTo>
                  <a:pt x="146119" y="2543388"/>
                </a:lnTo>
                <a:lnTo>
                  <a:pt x="289498" y="2543388"/>
                </a:lnTo>
                <a:lnTo>
                  <a:pt x="329453" y="2549096"/>
                </a:lnTo>
                <a:lnTo>
                  <a:pt x="357992" y="2566219"/>
                </a:lnTo>
                <a:lnTo>
                  <a:pt x="375115" y="2594758"/>
                </a:lnTo>
                <a:lnTo>
                  <a:pt x="380823" y="2634713"/>
                </a:lnTo>
                <a:lnTo>
                  <a:pt x="380823" y="4301385"/>
                </a:lnTo>
              </a:path>
              <a:path w="5801359" h="4301490">
                <a:moveTo>
                  <a:pt x="54794" y="914341"/>
                </a:moveTo>
                <a:lnTo>
                  <a:pt x="109589" y="1023930"/>
                </a:lnTo>
                <a:lnTo>
                  <a:pt x="0" y="1023930"/>
                </a:lnTo>
                <a:lnTo>
                  <a:pt x="54794" y="914341"/>
                </a:lnTo>
                <a:close/>
              </a:path>
              <a:path w="5801359" h="4301490">
                <a:moveTo>
                  <a:pt x="1427585" y="54794"/>
                </a:moveTo>
                <a:lnTo>
                  <a:pt x="2319643" y="54794"/>
                </a:lnTo>
                <a:lnTo>
                  <a:pt x="2359597" y="60502"/>
                </a:lnTo>
                <a:lnTo>
                  <a:pt x="2388136" y="77625"/>
                </a:lnTo>
                <a:lnTo>
                  <a:pt x="2405259" y="106164"/>
                </a:lnTo>
                <a:lnTo>
                  <a:pt x="2410967" y="146119"/>
                </a:lnTo>
                <a:lnTo>
                  <a:pt x="2410967" y="415526"/>
                </a:lnTo>
                <a:lnTo>
                  <a:pt x="2416675" y="455481"/>
                </a:lnTo>
                <a:lnTo>
                  <a:pt x="2433798" y="484020"/>
                </a:lnTo>
                <a:lnTo>
                  <a:pt x="2462337" y="501143"/>
                </a:lnTo>
                <a:lnTo>
                  <a:pt x="2502292" y="506851"/>
                </a:lnTo>
                <a:lnTo>
                  <a:pt x="3513255" y="506851"/>
                </a:lnTo>
              </a:path>
              <a:path w="5801359" h="4301490">
                <a:moveTo>
                  <a:pt x="1317995" y="54794"/>
                </a:moveTo>
                <a:lnTo>
                  <a:pt x="1427585" y="0"/>
                </a:lnTo>
                <a:lnTo>
                  <a:pt x="1427585" y="109589"/>
                </a:lnTo>
                <a:lnTo>
                  <a:pt x="1317995" y="54794"/>
                </a:lnTo>
                <a:close/>
              </a:path>
              <a:path w="5801359" h="4301490">
                <a:moveTo>
                  <a:pt x="5800934" y="1470325"/>
                </a:moveTo>
                <a:lnTo>
                  <a:pt x="5800934" y="1735166"/>
                </a:lnTo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2180">
              <a:buClrTx/>
            </a:pPr>
            <a:endParaRPr sz="175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14557"/>
              </p:ext>
            </p:extLst>
          </p:nvPr>
        </p:nvGraphicFramePr>
        <p:xfrm>
          <a:off x="3086780" y="2468304"/>
          <a:ext cx="3075650" cy="1554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84"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Main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71">
                <a:tc rowSpan="3">
                  <a:txBody>
                    <a:bodyPr/>
                    <a:lstStyle/>
                    <a:p>
                      <a:pPr marL="59055" marR="1424305">
                        <a:lnSpc>
                          <a:spcPct val="112799"/>
                        </a:lnSpc>
                        <a:spcBef>
                          <a:spcPts val="13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Opi :char </a:t>
                      </a:r>
                      <a:r>
                        <a:rPr sz="800" spc="1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codigo: int  tipo:int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exist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:int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precio </a:t>
                      </a:r>
                      <a:r>
                        <a:rPr sz="8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:int </a:t>
                      </a:r>
                      <a:r>
                        <a:rPr sz="800" spc="-22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op :char </a:t>
                      </a:r>
                      <a:r>
                        <a:rPr sz="800" spc="1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opc</a:t>
                      </a:r>
                      <a:r>
                        <a:rPr sz="800" spc="-3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:char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167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5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AgrProd()</a:t>
                      </a:r>
                      <a:r>
                        <a:rPr sz="800" spc="-4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sz="800" spc="5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:void</a:t>
                      </a:r>
                      <a:endParaRPr sz="8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0" marR="0" marT="557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9CF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2734802" y="1"/>
            <a:ext cx="7401635" cy="6541024"/>
            <a:chOff x="2456630" y="0"/>
            <a:chExt cx="7585709" cy="6703695"/>
          </a:xfrm>
        </p:grpSpPr>
        <p:sp>
          <p:nvSpPr>
            <p:cNvPr id="25" name="object 25"/>
            <p:cNvSpPr/>
            <p:nvPr/>
          </p:nvSpPr>
          <p:spPr>
            <a:xfrm>
              <a:off x="2461196" y="2917819"/>
              <a:ext cx="4776470" cy="3781425"/>
            </a:xfrm>
            <a:custGeom>
              <a:avLst/>
              <a:gdLst/>
              <a:ahLst/>
              <a:cxnLst/>
              <a:rect l="l" t="t" r="r" b="b"/>
              <a:pathLst>
                <a:path w="4776470" h="3781425">
                  <a:moveTo>
                    <a:pt x="4191796" y="3780836"/>
                  </a:moveTo>
                  <a:lnTo>
                    <a:pt x="3972617" y="3780836"/>
                  </a:lnTo>
                  <a:lnTo>
                    <a:pt x="3932662" y="3775128"/>
                  </a:lnTo>
                  <a:lnTo>
                    <a:pt x="3904124" y="3758004"/>
                  </a:lnTo>
                  <a:lnTo>
                    <a:pt x="3887000" y="3729466"/>
                  </a:lnTo>
                  <a:lnTo>
                    <a:pt x="3881293" y="3689511"/>
                  </a:lnTo>
                  <a:lnTo>
                    <a:pt x="3881293" y="2000007"/>
                  </a:lnTo>
                  <a:lnTo>
                    <a:pt x="3875585" y="1960052"/>
                  </a:lnTo>
                  <a:lnTo>
                    <a:pt x="3858461" y="1931513"/>
                  </a:lnTo>
                  <a:lnTo>
                    <a:pt x="3829923" y="1914390"/>
                  </a:lnTo>
                  <a:lnTo>
                    <a:pt x="3789968" y="1908682"/>
                  </a:lnTo>
                  <a:lnTo>
                    <a:pt x="3086769" y="1908682"/>
                  </a:lnTo>
                  <a:lnTo>
                    <a:pt x="3046814" y="1902975"/>
                  </a:lnTo>
                  <a:lnTo>
                    <a:pt x="3018276" y="1885851"/>
                  </a:lnTo>
                  <a:lnTo>
                    <a:pt x="3001152" y="1857312"/>
                  </a:lnTo>
                  <a:lnTo>
                    <a:pt x="2995444" y="1817358"/>
                  </a:lnTo>
                  <a:lnTo>
                    <a:pt x="2995444" y="529682"/>
                  </a:lnTo>
                  <a:lnTo>
                    <a:pt x="2989737" y="489727"/>
                  </a:lnTo>
                  <a:lnTo>
                    <a:pt x="2972613" y="461188"/>
                  </a:lnTo>
                  <a:lnTo>
                    <a:pt x="2944075" y="444065"/>
                  </a:lnTo>
                  <a:lnTo>
                    <a:pt x="2904120" y="438357"/>
                  </a:lnTo>
                  <a:lnTo>
                    <a:pt x="2351606" y="438357"/>
                  </a:lnTo>
                </a:path>
                <a:path w="4776470" h="3781425">
                  <a:moveTo>
                    <a:pt x="0" y="2328775"/>
                  </a:moveTo>
                  <a:lnTo>
                    <a:pt x="0" y="593609"/>
                  </a:lnTo>
                  <a:lnTo>
                    <a:pt x="5707" y="553655"/>
                  </a:lnTo>
                  <a:lnTo>
                    <a:pt x="22831" y="525116"/>
                  </a:lnTo>
                  <a:lnTo>
                    <a:pt x="51370" y="507992"/>
                  </a:lnTo>
                  <a:lnTo>
                    <a:pt x="91324" y="502284"/>
                  </a:lnTo>
                  <a:lnTo>
                    <a:pt x="374430" y="502284"/>
                  </a:lnTo>
                </a:path>
                <a:path w="4776470" h="3781425">
                  <a:moveTo>
                    <a:pt x="4776273" y="1105026"/>
                  </a:moveTo>
                  <a:lnTo>
                    <a:pt x="3655721" y="1105026"/>
                  </a:lnTo>
                  <a:lnTo>
                    <a:pt x="3615766" y="1099319"/>
                  </a:lnTo>
                  <a:lnTo>
                    <a:pt x="3587227" y="1082195"/>
                  </a:lnTo>
                  <a:lnTo>
                    <a:pt x="3570104" y="1053656"/>
                  </a:lnTo>
                  <a:lnTo>
                    <a:pt x="3564396" y="1013702"/>
                  </a:lnTo>
                  <a:lnTo>
                    <a:pt x="3564396" y="91324"/>
                  </a:lnTo>
                  <a:lnTo>
                    <a:pt x="3558689" y="51370"/>
                  </a:lnTo>
                  <a:lnTo>
                    <a:pt x="3541565" y="22831"/>
                  </a:lnTo>
                  <a:lnTo>
                    <a:pt x="3513026" y="5707"/>
                  </a:lnTo>
                  <a:lnTo>
                    <a:pt x="3473072" y="0"/>
                  </a:lnTo>
                  <a:lnTo>
                    <a:pt x="2356173" y="0"/>
                  </a:lnTo>
                </a:path>
              </a:pathLst>
            </a:custGeom>
            <a:ln w="9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92180">
                <a:buClrTx/>
              </a:pPr>
              <a:endParaRPr sz="1756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391" y="0"/>
              <a:ext cx="2248898" cy="85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22859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675</Words>
  <Application>Microsoft Office PowerPoint</Application>
  <PresentationFormat>Personalizado</PresentationFormat>
  <Paragraphs>72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9" baseType="lpstr">
      <vt:lpstr>Calibri</vt:lpstr>
      <vt:lpstr>Nunito Light</vt:lpstr>
      <vt:lpstr>Comfortaa</vt:lpstr>
      <vt:lpstr>Bebas Neue</vt:lpstr>
      <vt:lpstr>Anaheim</vt:lpstr>
      <vt:lpstr>Arial</vt:lpstr>
      <vt:lpstr>Leelawadee</vt:lpstr>
      <vt:lpstr>Fira Code</vt:lpstr>
      <vt:lpstr>Times New Roman</vt:lpstr>
      <vt:lpstr>Source Code Pro</vt:lpstr>
      <vt:lpstr>Niagara Engraved</vt:lpstr>
      <vt:lpstr>Introduction to Java Programming for High School by Slidesgo</vt:lpstr>
      <vt:lpstr>Office Theme</vt:lpstr>
      <vt:lpstr>  Proyecto Final    C++  </vt:lpstr>
      <vt:lpstr>De que trata el  proyecto</vt:lpstr>
      <vt:lpstr>Presentación de PowerPoint</vt:lpstr>
      <vt:lpstr>Proporciona las siguientes  funcionalidades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Final    C++  </dc:title>
  <cp:lastModifiedBy>Aaron Harold Martin Romero-Ing. en Informatica y Sistemas</cp:lastModifiedBy>
  <cp:revision>23</cp:revision>
  <dcterms:modified xsi:type="dcterms:W3CDTF">2023-05-18T12:33:47Z</dcterms:modified>
</cp:coreProperties>
</file>