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7F57CE-F02F-4AF7-9FF8-402C90355F5E}">
  <a:tblStyle styleId="{5C7F57CE-F02F-4AF7-9FF8-402C90355F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46A46-BEF4-45B8-B016-1357D5CBAE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94645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87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752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1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835192" y="0"/>
            <a:ext cx="4656842" cy="6858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552535" y="454353"/>
            <a:ext cx="7444859" cy="5447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IOT기반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웨어러블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헬스케어 시스템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Wearable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r>
              <a:rPr lang="en-US" sz="3200" b="1" dirty="0">
                <a:solidFill>
                  <a:schemeClr val="lt1"/>
                </a:solidFill>
              </a:rPr>
              <a:t>Care System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IOT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팀명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: HG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2015154049 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윤다인</a:t>
            </a:r>
            <a:endParaRPr lang="en-US" altLang="ko-KR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n-ea"/>
                <a:ea typeface="+mn-ea"/>
              </a:rPr>
              <a:t>2015150047 </a:t>
            </a:r>
            <a:r>
              <a:rPr lang="ko-KR" altLang="en-US" sz="2000" b="1" dirty="0" err="1" smtClean="0">
                <a:solidFill>
                  <a:schemeClr val="lt1"/>
                </a:solidFill>
                <a:latin typeface="+mn-ea"/>
                <a:ea typeface="+mn-ea"/>
              </a:rPr>
              <a:t>배예진</a:t>
            </a:r>
            <a:endParaRPr lang="en-US" altLang="ko-KR" sz="2000" b="1" dirty="0" smtClean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 smtClean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dirty="0" smtClean="0">
                <a:solidFill>
                  <a:schemeClr val="lt1"/>
                </a:solidFill>
                <a:latin typeface="+mn-ea"/>
                <a:ea typeface="+mn-ea"/>
              </a:rPr>
              <a:t>지도교수</a:t>
            </a:r>
            <a:r>
              <a:rPr lang="en-US" altLang="ko-KR" sz="2000" b="1" dirty="0" smtClean="0">
                <a:solidFill>
                  <a:schemeClr val="lt1"/>
                </a:solidFill>
                <a:latin typeface="+mn-ea"/>
                <a:ea typeface="+mn-ea"/>
              </a:rPr>
              <a:t>:</a:t>
            </a:r>
            <a:r>
              <a:rPr lang="ko-KR" altLang="en-US" sz="2000" b="1" dirty="0" err="1" smtClean="0">
                <a:solidFill>
                  <a:schemeClr val="lt1"/>
                </a:solidFill>
                <a:latin typeface="+mn-ea"/>
                <a:ea typeface="+mn-ea"/>
              </a:rPr>
              <a:t>한익주</a:t>
            </a:r>
            <a:r>
              <a:rPr lang="ko-KR" altLang="en-US" sz="2000" b="1" dirty="0" smtClean="0">
                <a:solidFill>
                  <a:schemeClr val="lt1"/>
                </a:solidFill>
                <a:latin typeface="+mn-ea"/>
                <a:ea typeface="+mn-ea"/>
              </a:rPr>
              <a:t> 교수님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095999" y="3878262"/>
            <a:ext cx="406295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0" y="6328246"/>
            <a:ext cx="12204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1562426" y="1260295"/>
            <a:ext cx="7879501" cy="1711200"/>
            <a:chOff x="1468908" y="1226653"/>
            <a:chExt cx="7879501" cy="1711200"/>
          </a:xfrm>
        </p:grpSpPr>
        <p:sp>
          <p:nvSpPr>
            <p:cNvPr id="225" name="Shape 225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68908" y="1226653"/>
              <a:ext cx="1773000" cy="17112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615" y="3168703"/>
            <a:ext cx="323076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481" y="3348703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0C24D-FD05-4AE9-888F-8890C837C106}"/>
              </a:ext>
            </a:extLst>
          </p:cNvPr>
          <p:cNvSpPr txBox="1"/>
          <p:nvPr/>
        </p:nvSpPr>
        <p:spPr>
          <a:xfrm>
            <a:off x="2705641" y="1669652"/>
            <a:ext cx="6320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3. </a:t>
            </a:r>
            <a:r>
              <a:rPr lang="en-US" altLang="ko-KR" sz="1800" dirty="0" err="1">
                <a:solidFill>
                  <a:schemeClr val="dk1"/>
                </a:solidFill>
              </a:rPr>
              <a:t>스마트워치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단계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도달</a:t>
            </a:r>
            <a:r>
              <a:rPr lang="en-US" altLang="ko-KR" sz="1800" dirty="0">
                <a:solidFill>
                  <a:schemeClr val="dk1"/>
                </a:solidFill>
              </a:rPr>
              <a:t> →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스마트폰에서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친인척에게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푸시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알림을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통해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위기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감지</a:t>
            </a:r>
            <a:r>
              <a:rPr lang="en-US" altLang="ko-KR" sz="1800" dirty="0">
                <a:solidFill>
                  <a:schemeClr val="dk1"/>
                </a:solidFill>
              </a:rPr>
              <a:t> 및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간격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제공</a:t>
            </a:r>
            <a:endParaRPr lang="en-US" altLang="ko-KR" sz="1800" dirty="0">
              <a:solidFill>
                <a:schemeClr val="dk1"/>
              </a:solidFill>
            </a:endParaRPr>
          </a:p>
          <a:p>
            <a:endParaRPr lang="ko-KR" altLang="en-US" sz="1800" dirty="0"/>
          </a:p>
        </p:txBody>
      </p:sp>
      <p:sp>
        <p:nvSpPr>
          <p:cNvPr id="14" name="Shape 196">
            <a:extLst>
              <a:ext uri="{FF2B5EF4-FFF2-40B4-BE49-F238E27FC236}">
                <a16:creationId xmlns:a16="http://schemas.microsoft.com/office/drawing/2014/main" id="{BC2FC936-BE27-426E-8C84-DA25516EFCEB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DD3F1665-852D-4FB5-81B2-163B4B4886F9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1705076" y="1241520"/>
            <a:ext cx="7879501" cy="1711200"/>
            <a:chOff x="1468908" y="1226653"/>
            <a:chExt cx="7879501" cy="1711200"/>
          </a:xfrm>
        </p:grpSpPr>
        <p:sp>
          <p:nvSpPr>
            <p:cNvPr id="238" name="Shape 238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8908" y="1226653"/>
              <a:ext cx="1773055" cy="171110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00" y="2952624"/>
            <a:ext cx="6134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849ED-6072-4D89-9362-B6F007971DDA}"/>
              </a:ext>
            </a:extLst>
          </p:cNvPr>
          <p:cNvSpPr txBox="1"/>
          <p:nvPr/>
        </p:nvSpPr>
        <p:spPr>
          <a:xfrm>
            <a:off x="3391014" y="1651007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4.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사용자는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스마트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폰을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이용하여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자신의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심박수를</a:t>
            </a:r>
            <a:endParaRPr lang="en-US" altLang="ko-KR" sz="1800" dirty="0">
              <a:solidFill>
                <a:schemeClr val="dk1"/>
              </a:solidFill>
              <a:latin typeface="+mn-ea"/>
            </a:endParaRPr>
          </a:p>
          <a:p>
            <a:pPr lvl="0" algn="ctr"/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할 수 있고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SDNN(Standard deviation of all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NN intervals)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측정하여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각종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질환여부를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할 수 있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음</a:t>
            </a:r>
            <a:endParaRPr lang="ko-KR" altLang="en-US" sz="1600" dirty="0"/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DAD0E331-0CE7-8848-BCCE-CCDA6301ADC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B61456D6-C3AA-42A1-AFCA-2CF4D4166227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63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E36E3-EB63-4DBF-8F67-01957D621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6">
            <a:extLst>
              <a:ext uri="{FF2B5EF4-FFF2-40B4-BE49-F238E27FC236}">
                <a16:creationId xmlns:a16="http://schemas.microsoft.com/office/drawing/2014/main" id="{DE07DED7-B5B4-4112-993A-B4BC602F72D4}"/>
              </a:ext>
            </a:extLst>
          </p:cNvPr>
          <p:cNvSpPr/>
          <p:nvPr/>
        </p:nvSpPr>
        <p:spPr>
          <a:xfrm flipV="1">
            <a:off x="3124201" y="592867"/>
            <a:ext cx="90677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35">
            <a:extLst>
              <a:ext uri="{FF2B5EF4-FFF2-40B4-BE49-F238E27FC236}">
                <a16:creationId xmlns:a16="http://schemas.microsoft.com/office/drawing/2014/main" id="{AEDA9089-725C-4D53-9A4A-7CB244A5BE27}"/>
              </a:ext>
            </a:extLst>
          </p:cNvPr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7">
            <a:extLst>
              <a:ext uri="{FF2B5EF4-FFF2-40B4-BE49-F238E27FC236}">
                <a16:creationId xmlns:a16="http://schemas.microsoft.com/office/drawing/2014/main" id="{2526383F-3998-446D-BFE7-0437E1C3938B}"/>
              </a:ext>
            </a:extLst>
          </p:cNvPr>
          <p:cNvSpPr txBox="1"/>
          <p:nvPr/>
        </p:nvSpPr>
        <p:spPr>
          <a:xfrm>
            <a:off x="222373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부가기능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AFFCB-8821-46FB-94AD-CB3F10F0B8BE}"/>
              </a:ext>
            </a:extLst>
          </p:cNvPr>
          <p:cNvSpPr txBox="1"/>
          <p:nvPr/>
        </p:nvSpPr>
        <p:spPr>
          <a:xfrm>
            <a:off x="784861" y="1485975"/>
            <a:ext cx="3535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+mj-ea"/>
                <a:ea typeface="+mj-ea"/>
              </a:rPr>
              <a:t>수면패턴 분석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:</a:t>
            </a:r>
            <a:r>
              <a:rPr lang="ko-KR" altLang="en-US" sz="1800" dirty="0" smtClean="0">
                <a:latin typeface="+mj-ea"/>
                <a:ea typeface="+mj-ea"/>
              </a:rPr>
              <a:t>심박수분석을 </a:t>
            </a:r>
            <a:r>
              <a:rPr lang="ko-KR" altLang="en-US" sz="1800" smtClean="0">
                <a:latin typeface="+mj-ea"/>
                <a:ea typeface="+mj-ea"/>
              </a:rPr>
              <a:t>통해 수면 패턴을 </a:t>
            </a:r>
            <a:r>
              <a:rPr lang="ko-KR" altLang="en-US" sz="1800" dirty="0" smtClean="0">
                <a:latin typeface="+mj-ea"/>
                <a:ea typeface="+mj-ea"/>
              </a:rPr>
              <a:t>그래프화하여 출력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A545B-EFEA-40F8-89CA-CE1C15855F14}"/>
              </a:ext>
            </a:extLst>
          </p:cNvPr>
          <p:cNvSpPr txBox="1"/>
          <p:nvPr/>
        </p:nvSpPr>
        <p:spPr>
          <a:xfrm>
            <a:off x="6446520" y="1485975"/>
            <a:ext cx="515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2. </a:t>
            </a:r>
            <a:r>
              <a:rPr lang="ko-KR" altLang="en-US" sz="1800" b="1" dirty="0">
                <a:latin typeface="+mj-ea"/>
                <a:ea typeface="+mj-ea"/>
              </a:rPr>
              <a:t>의약품 정보 제공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해당 질환 카테고리를 </a:t>
            </a:r>
            <a:r>
              <a:rPr lang="ko-KR" altLang="en-US" sz="1800" dirty="0" err="1">
                <a:latin typeface="+mj-ea"/>
                <a:ea typeface="+mj-ea"/>
              </a:rPr>
              <a:t>선택시</a:t>
            </a:r>
            <a:r>
              <a:rPr lang="ko-KR" altLang="en-US" sz="1800" dirty="0">
                <a:latin typeface="+mj-ea"/>
                <a:ea typeface="+mj-ea"/>
              </a:rPr>
              <a:t> 의약품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의 정보를 불러와서 출력해줌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77FA0-E21C-4711-A3A9-A01020A33EBC}"/>
              </a:ext>
            </a:extLst>
          </p:cNvPr>
          <p:cNvSpPr txBox="1"/>
          <p:nvPr/>
        </p:nvSpPr>
        <p:spPr>
          <a:xfrm>
            <a:off x="784861" y="3741746"/>
            <a:ext cx="54853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3. </a:t>
            </a:r>
            <a:r>
              <a:rPr lang="ko-KR" altLang="en-US" sz="1800" b="1" dirty="0">
                <a:latin typeface="+mj-ea"/>
                <a:ea typeface="+mj-ea"/>
              </a:rPr>
              <a:t>미세먼지 농도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현재 위치를 </a:t>
            </a:r>
            <a:r>
              <a:rPr lang="en-US" altLang="ko-KR" sz="1800" dirty="0">
                <a:latin typeface="+mj-ea"/>
                <a:ea typeface="+mj-ea"/>
              </a:rPr>
              <a:t>GPS </a:t>
            </a:r>
            <a:r>
              <a:rPr lang="ko-KR" altLang="en-US" sz="1800" dirty="0">
                <a:latin typeface="+mj-ea"/>
                <a:ea typeface="+mj-ea"/>
              </a:rPr>
              <a:t>센서로 불러오고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NAVERsearch2 API</a:t>
            </a:r>
            <a:r>
              <a:rPr lang="ko-KR" altLang="en-US" sz="1800" dirty="0">
                <a:latin typeface="+mj-ea"/>
                <a:ea typeface="+mj-ea"/>
              </a:rPr>
              <a:t>를 이용하여 현재 지역을 </a:t>
            </a:r>
            <a:r>
              <a:rPr lang="ko-KR" altLang="en-US" sz="1800" dirty="0" err="1">
                <a:latin typeface="+mj-ea"/>
                <a:ea typeface="+mj-ea"/>
              </a:rPr>
              <a:t>받아옴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r>
              <a:rPr lang="ko-KR" altLang="en-US" sz="1800" dirty="0">
                <a:latin typeface="+mj-ea"/>
                <a:ea typeface="+mj-ea"/>
              </a:rPr>
              <a:t>기상청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를 이용하여 해당지역의 미세먼지 농도를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35D5E-45FB-4610-9399-8C096365CE34}"/>
              </a:ext>
            </a:extLst>
          </p:cNvPr>
          <p:cNvSpPr txBox="1"/>
          <p:nvPr/>
        </p:nvSpPr>
        <p:spPr>
          <a:xfrm>
            <a:off x="6398260" y="3741746"/>
            <a:ext cx="5204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4. </a:t>
            </a:r>
            <a:r>
              <a:rPr lang="ko-KR" altLang="en-US" sz="1800" b="1" dirty="0" smtClean="0">
                <a:latin typeface="+mj-ea"/>
                <a:ea typeface="+mj-ea"/>
              </a:rPr>
              <a:t>병원</a:t>
            </a:r>
            <a:r>
              <a:rPr lang="en-US" altLang="ko-KR" sz="1800" b="1" dirty="0" smtClean="0">
                <a:latin typeface="+mj-ea"/>
                <a:ea typeface="+mj-ea"/>
              </a:rPr>
              <a:t>,</a:t>
            </a:r>
            <a:r>
              <a:rPr lang="ko-KR" altLang="en-US" sz="1800" b="1" dirty="0" smtClean="0">
                <a:latin typeface="+mj-ea"/>
                <a:ea typeface="+mj-ea"/>
              </a:rPr>
              <a:t> 약국 </a:t>
            </a:r>
            <a:r>
              <a:rPr lang="ko-KR" altLang="en-US" sz="1800" b="1" dirty="0">
                <a:latin typeface="+mj-ea"/>
                <a:ea typeface="+mj-ea"/>
              </a:rPr>
              <a:t>위치 정보 제공</a:t>
            </a:r>
            <a:endParaRPr lang="en-US" altLang="ko-KR" sz="1800" b="1" dirty="0">
              <a:latin typeface="+mj-ea"/>
              <a:ea typeface="+mj-ea"/>
            </a:endParaRPr>
          </a:p>
          <a:p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스마트폰 </a:t>
            </a:r>
            <a:r>
              <a:rPr lang="en-US" altLang="ko-KR" sz="1800" dirty="0">
                <a:latin typeface="+mj-ea"/>
                <a:ea typeface="+mj-ea"/>
              </a:rPr>
              <a:t>GPS</a:t>
            </a:r>
            <a:r>
              <a:rPr lang="ko-KR" altLang="en-US" sz="1800" dirty="0">
                <a:latin typeface="+mj-ea"/>
                <a:ea typeface="+mj-ea"/>
              </a:rPr>
              <a:t>로 현재위치 확인</a:t>
            </a:r>
            <a:r>
              <a:rPr lang="en-US" altLang="ko-KR" sz="1800" dirty="0">
                <a:latin typeface="+mj-ea"/>
                <a:ea typeface="+mj-ea"/>
              </a:rPr>
              <a:t>, API</a:t>
            </a:r>
            <a:r>
              <a:rPr lang="ko-KR" altLang="en-US" sz="1800" dirty="0">
                <a:latin typeface="+mj-ea"/>
                <a:ea typeface="+mj-ea"/>
              </a:rPr>
              <a:t>를 이용하여 사용자 주변에 있는 병원을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359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시스템 구성도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317303"/>
            <a:ext cx="10695214" cy="42233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개발 환경</a:t>
            </a: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903" y="1385188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3790" y="1738943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2738" y="1597667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2127" y="1925188"/>
            <a:ext cx="1560311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563903" y="3455377"/>
            <a:ext cx="150400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리튬 베터리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59564" y="3455377"/>
            <a:ext cx="209256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Pro mini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021756" y="3501554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 센서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283994" y="3455377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HC-06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72582" y="4565459"/>
            <a:ext cx="11606057" cy="954995"/>
            <a:chOff x="833830" y="4517817"/>
            <a:chExt cx="12089376" cy="954995"/>
          </a:xfrm>
        </p:grpSpPr>
        <p:sp>
          <p:nvSpPr>
            <p:cNvPr id="267" name="Shape 267"/>
            <p:cNvSpPr/>
            <p:nvPr/>
          </p:nvSpPr>
          <p:spPr>
            <a:xfrm>
              <a:off x="833830" y="4520704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언어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C, JAVA, BASH, PHP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863622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프로그램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Arduino IDE, Android Studio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893414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운영체제</a:t>
              </a:r>
              <a:endPara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Windows 10, </a:t>
              </a:r>
              <a:r>
                <a:rPr lang="en-US" altLang="ko-KR" sz="2000" dirty="0"/>
                <a:t>Ubuntu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17.04</a:t>
              </a:r>
            </a:p>
          </p:txBody>
        </p:sp>
      </p:grpSp>
      <p:pic>
        <p:nvPicPr>
          <p:cNvPr id="270" name="Shape 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863" y="2150875"/>
            <a:ext cx="133516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759518" y="3501554"/>
            <a:ext cx="201385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OLED 디스플레이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업무 분담</a:t>
            </a:r>
          </a:p>
        </p:txBody>
      </p:sp>
      <p:sp>
        <p:nvSpPr>
          <p:cNvPr id="278" name="Shape 27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Shape 280"/>
          <p:cNvGraphicFramePr/>
          <p:nvPr/>
        </p:nvGraphicFramePr>
        <p:xfrm>
          <a:off x="1074555" y="1767805"/>
          <a:ext cx="9648000" cy="3442500"/>
        </p:xfrm>
        <a:graphic>
          <a:graphicData uri="http://schemas.openxmlformats.org/drawingml/2006/table">
            <a:tbl>
              <a:tblPr firstRow="1" bandRow="1">
                <a:noFill/>
                <a:tableStyleId>{56246A46-BEF4-45B8-B016-1357D5CBAE12}</a:tableStyleId>
              </a:tblPr>
              <a:tblGrid>
                <a:gridCol w="3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배예진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윤다인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자료수집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아두이노 부품 조사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LINUX 서버 구축방법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파이어베이스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APP과 서버의 통신방법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설계 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DB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구조 설계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구조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테스트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아두이노와 서버 통신 테스트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서버와 app 통신 테스트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07 수행 일정</a:t>
            </a:r>
          </a:p>
        </p:txBody>
      </p:sp>
      <p:sp>
        <p:nvSpPr>
          <p:cNvPr id="287" name="Shape 28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1494323"/>
            <a:ext cx="7334250" cy="4208295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참고 문헌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230730" y="1633543"/>
            <a:ext cx="8047200" cy="3906600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it!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앱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정재곤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생각보다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쉽네요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안드로이드앱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서창준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3.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잡히는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아두이노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마시모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밴지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4.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우분투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이종원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5. </a:t>
            </a:r>
            <a:r>
              <a:rPr lang="en-US" sz="2400" dirty="0" err="1">
                <a:solidFill>
                  <a:schemeClr val="dk1"/>
                </a:solidFill>
              </a:rPr>
              <a:t>심박변이도</a:t>
            </a:r>
            <a:r>
              <a:rPr lang="en-US" sz="2400" dirty="0">
                <a:solidFill>
                  <a:schemeClr val="dk1"/>
                </a:solidFill>
              </a:rPr>
              <a:t>(Heart Rate Variability, HRV)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     -</a:t>
            </a:r>
            <a:r>
              <a:rPr lang="en-US" sz="2400" dirty="0" err="1">
                <a:solidFill>
                  <a:schemeClr val="dk1"/>
                </a:solidFill>
              </a:rPr>
              <a:t>경상대학교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의학전문대학원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박기종․정희정</a:t>
            </a: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Git Hub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117600" y="966558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https://github.com/Dain-Youn/HG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CA027-B09F-4C12-9EC3-972CABD6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1" y="1274336"/>
            <a:ext cx="10552129" cy="50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8275270" y="3192609"/>
            <a:ext cx="36858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5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lang="en-US"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53448" y="531184"/>
            <a:ext cx="10938552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88650" y="300351"/>
            <a:ext cx="92096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i="0" u="none" strike="noStrike" cap="none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1723519" y="1273356"/>
            <a:ext cx="3308636" cy="4358437"/>
            <a:chOff x="1253448" y="1379392"/>
            <a:chExt cx="3308636" cy="4087025"/>
          </a:xfrm>
        </p:grpSpPr>
        <p:grpSp>
          <p:nvGrpSpPr>
            <p:cNvPr id="102" name="Shape 102"/>
            <p:cNvGrpSpPr/>
            <p:nvPr/>
          </p:nvGrpSpPr>
          <p:grpSpPr>
            <a:xfrm>
              <a:off x="1253448" y="1379392"/>
              <a:ext cx="3308636" cy="584775"/>
              <a:chOff x="1407561" y="1284270"/>
              <a:chExt cx="3308636" cy="584775"/>
            </a:xfrm>
          </p:grpSpPr>
          <p:sp>
            <p:nvSpPr>
              <p:cNvPr id="103" name="Shape 103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</a:p>
            </p:txBody>
          </p:sp>
          <p:sp>
            <p:nvSpPr>
              <p:cNvPr id="104" name="Shape 104"/>
              <p:cNvSpPr txBox="1"/>
              <p:nvPr/>
            </p:nvSpPr>
            <p:spPr>
              <a:xfrm>
                <a:off x="2003820" y="1350303"/>
                <a:ext cx="2712377" cy="432916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졸업연구 개요</a:t>
                </a:r>
              </a:p>
            </p:txBody>
          </p:sp>
        </p:grpSp>
        <p:grpSp>
          <p:nvGrpSpPr>
            <p:cNvPr id="105" name="Shape 105"/>
            <p:cNvGrpSpPr/>
            <p:nvPr/>
          </p:nvGrpSpPr>
          <p:grpSpPr>
            <a:xfrm>
              <a:off x="1253448" y="2533608"/>
              <a:ext cx="3308636" cy="584775"/>
              <a:chOff x="1407561" y="1284270"/>
              <a:chExt cx="3308636" cy="584775"/>
            </a:xfrm>
          </p:grpSpPr>
          <p:sp>
            <p:nvSpPr>
              <p:cNvPr id="106" name="Shape 106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2003820" y="1350303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관련 연구 및 사례</a:t>
                </a: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>
              <a:off x="1253448" y="3703823"/>
              <a:ext cx="3308636" cy="584775"/>
              <a:chOff x="1407561" y="1284270"/>
              <a:chExt cx="3308636" cy="584775"/>
            </a:xfrm>
          </p:grpSpPr>
          <p:sp>
            <p:nvSpPr>
              <p:cNvPr id="109" name="Shape 109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</a:p>
            </p:txBody>
          </p:sp>
          <p:sp>
            <p:nvSpPr>
              <p:cNvPr id="110" name="Shape 110"/>
              <p:cNvSpPr txBox="1"/>
              <p:nvPr/>
            </p:nvSpPr>
            <p:spPr>
              <a:xfrm>
                <a:off x="2003820" y="1350303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시스템</a:t>
                </a:r>
                <a:r>
                  <a:rPr lang="en-US" sz="24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4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시나리오</a:t>
                </a:r>
                <a:endPara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Shape 111"/>
            <p:cNvGrpSpPr/>
            <p:nvPr/>
          </p:nvGrpSpPr>
          <p:grpSpPr>
            <a:xfrm>
              <a:off x="1253448" y="4881642"/>
              <a:ext cx="3308636" cy="584775"/>
              <a:chOff x="1407561" y="1284270"/>
              <a:chExt cx="3308636" cy="584775"/>
            </a:xfrm>
          </p:grpSpPr>
          <p:sp>
            <p:nvSpPr>
              <p:cNvPr id="112" name="Shape 112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</a:p>
            </p:txBody>
          </p:sp>
          <p:sp>
            <p:nvSpPr>
              <p:cNvPr id="113" name="Shape 113"/>
              <p:cNvSpPr txBox="1"/>
              <p:nvPr/>
            </p:nvSpPr>
            <p:spPr>
              <a:xfrm>
                <a:off x="2003820" y="1350303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시스템 구성도</a:t>
                </a:r>
              </a:p>
            </p:txBody>
          </p:sp>
        </p:grpSp>
      </p:grpSp>
      <p:grpSp>
        <p:nvGrpSpPr>
          <p:cNvPr id="114" name="Shape 114"/>
          <p:cNvGrpSpPr/>
          <p:nvPr/>
        </p:nvGrpSpPr>
        <p:grpSpPr>
          <a:xfrm>
            <a:off x="6221718" y="1249006"/>
            <a:ext cx="3332365" cy="4338906"/>
            <a:chOff x="6411499" y="1234120"/>
            <a:chExt cx="3332365" cy="4338906"/>
          </a:xfrm>
        </p:grpSpPr>
        <p:grpSp>
          <p:nvGrpSpPr>
            <p:cNvPr id="115" name="Shape 115"/>
            <p:cNvGrpSpPr/>
            <p:nvPr/>
          </p:nvGrpSpPr>
          <p:grpSpPr>
            <a:xfrm>
              <a:off x="6435228" y="1234120"/>
              <a:ext cx="3308636" cy="584775"/>
              <a:chOff x="6435228" y="1234120"/>
              <a:chExt cx="3308636" cy="584775"/>
            </a:xfrm>
          </p:grpSpPr>
          <p:sp>
            <p:nvSpPr>
              <p:cNvPr id="116" name="Shape 116"/>
              <p:cNvSpPr txBox="1"/>
              <p:nvPr/>
            </p:nvSpPr>
            <p:spPr>
              <a:xfrm>
                <a:off x="6435228" y="123412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</a:p>
            </p:txBody>
          </p:sp>
          <p:sp>
            <p:nvSpPr>
              <p:cNvPr id="117" name="Shape 117"/>
              <p:cNvSpPr txBox="1"/>
              <p:nvPr/>
            </p:nvSpPr>
            <p:spPr>
              <a:xfrm>
                <a:off x="7031487" y="1304538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개발 환경</a:t>
                </a:r>
              </a:p>
            </p:txBody>
          </p:sp>
        </p:grpSp>
        <p:sp>
          <p:nvSpPr>
            <p:cNvPr id="118" name="Shape 118"/>
            <p:cNvSpPr txBox="1"/>
            <p:nvPr/>
          </p:nvSpPr>
          <p:spPr>
            <a:xfrm>
              <a:off x="6411499" y="2473039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7007758" y="2543457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업무 분담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6435226" y="3659266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031485" y="3729684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수행 일정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435226" y="4988251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031485" y="5058669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참고 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2006878" y="2014698"/>
            <a:ext cx="6854081" cy="3859247"/>
            <a:chOff x="7268005" y="1441584"/>
            <a:chExt cx="6737434" cy="4560660"/>
          </a:xfrm>
        </p:grpSpPr>
        <p:pic>
          <p:nvPicPr>
            <p:cNvPr id="133" name="Shape 133" descr="https://postfiles.pstatic.net/MjAxNzA5MjJfMTk4/MDAxNTA2MDg1NjkxMjk4.tWvZAsJH1Ddn1rszSWfmkbY68TY7H1NgcxZG26fdh4og.OM4zolZccawPVrbdiK-NVB2F07FVU8-HsBW3fUclboUg.JPEG.joun816/yonhapnews_co_kr_20170922_215536.jpg?type=w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8005" y="1441584"/>
              <a:ext cx="3377221" cy="412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7278664" y="5571357"/>
              <a:ext cx="67267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출처 :http://www.yonhapnews.co.kr/bulletin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/2017/09/22/0200000000AKR20170922088800002.HTML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052284" y="1251690"/>
            <a:ext cx="4528596" cy="2645548"/>
            <a:chOff x="4069299" y="1302865"/>
            <a:chExt cx="4528596" cy="2806887"/>
          </a:xfrm>
        </p:grpSpPr>
        <p:sp>
          <p:nvSpPr>
            <p:cNvPr id="136" name="Shape 136"/>
            <p:cNvSpPr txBox="1"/>
            <p:nvPr/>
          </p:nvSpPr>
          <p:spPr>
            <a:xfrm>
              <a:off x="4069299" y="1302865"/>
              <a:ext cx="2087431" cy="8816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1-1. </a:t>
              </a:r>
              <a:r>
                <a:rPr lang="en-US" sz="2400" b="1" dirty="0" err="1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개발배경</a:t>
              </a:r>
              <a:endPara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595112" y="2836221"/>
              <a:ext cx="3002783" cy="1273531"/>
            </a:xfrm>
            <a:prstGeom prst="rect">
              <a:avLst/>
            </a:prstGeom>
            <a:noFill/>
            <a:ln w="38100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2016년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사망원인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순위에서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심장질환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2위를 </a:t>
              </a:r>
              <a:r>
                <a:rPr lang="ko-KR" altLang="en-US" sz="1800" dirty="0">
                  <a:solidFill>
                    <a:schemeClr val="dk1"/>
                  </a:solidFill>
                </a:rPr>
                <a:t>차지</a:t>
              </a:r>
              <a:endParaRPr lang="en-US" sz="18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11422" y="1275232"/>
            <a:ext cx="208743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1-1. 개발배경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798853" y="2370545"/>
            <a:ext cx="3849131" cy="3170099"/>
          </a:xfrm>
          <a:prstGeom prst="rect">
            <a:avLst/>
          </a:prstGeom>
          <a:noFill/>
          <a:ln w="38100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치료보단 예방이 먼저“라는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헬스케어 인식의 변화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디바이스로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상태 파악 가능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278" y="2219103"/>
            <a:ext cx="5067300" cy="336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01935" y="5633574"/>
            <a:ext cx="435612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http://www.ciscokrblog.com/1281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목표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2005001046"/>
              </p:ext>
            </p:extLst>
          </p:nvPr>
        </p:nvGraphicFramePr>
        <p:xfrm>
          <a:off x="616448" y="2379378"/>
          <a:ext cx="10737352" cy="2559525"/>
        </p:xfrm>
        <a:graphic>
          <a:graphicData uri="http://schemas.openxmlformats.org/drawingml/2006/table">
            <a:tbl>
              <a:tblPr firstRow="1" bandRow="1">
                <a:noFill/>
                <a:tableStyleId>{5C7F57CE-F02F-4AF7-9FF8-402C90355F5E}</a:tableStyleId>
              </a:tblPr>
              <a:tblGrid>
                <a:gridCol w="268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14436937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위기대처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의료정보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수집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2000" u="none" strike="noStrike" cap="none" dirty="0"/>
                        <a:t>의료정보 제공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위기의식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각성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심장 질환 환자의 너무 높은 혹은 너무 낮은 심박동 수에 따라 보다 빠른 대처를 목표로 함.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심박동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진료정보로서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사용되어질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함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u="none" strike="noStrike" cap="none" dirty="0"/>
                        <a:t>실생활에서 밀접하게 사용되어지는 의료정보를 간편하게 제공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하여금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자신의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확인하여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심장질환에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미리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할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한다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 descr="Improved access to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560" y="1908909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553311" y="1147601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1-3.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25365" y="1947164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측정을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심장질환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즉각적인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대처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296690" y="1947163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세밀하게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파악할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70">
            <a:extLst>
              <a:ext uri="{FF2B5EF4-FFF2-40B4-BE49-F238E27FC236}">
                <a16:creationId xmlns:a16="http://schemas.microsoft.com/office/drawing/2014/main" id="{F5C5BA42-8C2E-3F47-9DCF-4F61E552CFF1}"/>
              </a:ext>
            </a:extLst>
          </p:cNvPr>
          <p:cNvSpPr/>
          <p:nvPr/>
        </p:nvSpPr>
        <p:spPr>
          <a:xfrm>
            <a:off x="3895647" y="4049368"/>
            <a:ext cx="4362826" cy="1991113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현위치 미세먼지 농도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의약품정보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수면패턴</a:t>
            </a:r>
            <a:endParaRPr lang="en-US" altLang="ko-KR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ko-KR" altLang="en-US" sz="2400" dirty="0">
                <a:solidFill>
                  <a:schemeClr val="dk1"/>
                </a:solidFill>
              </a:rPr>
              <a:t>가까운 </a:t>
            </a:r>
            <a:r>
              <a:rPr lang="ko-KR" altLang="en-US" sz="2400" dirty="0" smtClean="0">
                <a:solidFill>
                  <a:schemeClr val="dk1"/>
                </a:solidFill>
              </a:rPr>
              <a:t>병원</a:t>
            </a:r>
            <a:r>
              <a:rPr lang="en-US" altLang="ko-KR" sz="2400" dirty="0" smtClean="0">
                <a:solidFill>
                  <a:schemeClr val="dk1"/>
                </a:solidFill>
              </a:rPr>
              <a:t>,</a:t>
            </a:r>
            <a:r>
              <a:rPr lang="ko-KR" altLang="en-US" sz="2400" dirty="0" err="1" smtClean="0">
                <a:solidFill>
                  <a:schemeClr val="dk1"/>
                </a:solidFill>
              </a:rPr>
              <a:t>약국위치를</a:t>
            </a:r>
            <a:r>
              <a:rPr lang="ko-KR" altLang="en-US" sz="2400" dirty="0" smtClean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제공하여 실생활에 밀접한 정보를 손쉽게 취득 가능하다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192000" y="561315"/>
            <a:ext cx="9000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0829" y="353341"/>
            <a:ext cx="315304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02 관련연구 및 사례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6317150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1195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1880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65375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 descr="스마트워치 심정지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760" y="1774975"/>
            <a:ext cx="943841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Heart rate monitor screen on the Samsung Gear S3 Frontier Smartwatch"/>
          <p:cNvPicPr preferRelativeResize="0"/>
          <p:nvPr/>
        </p:nvPicPr>
        <p:blipFill rotWithShape="1">
          <a:blip r:embed="rId4">
            <a:alphaModFix/>
          </a:blip>
          <a:srcRect l="22034" t="8295" r="27396" b="7661"/>
          <a:stretch/>
        </p:blipFill>
        <p:spPr>
          <a:xfrm>
            <a:off x="4935952" y="1774975"/>
            <a:ext cx="1040642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LG의 Urbane 2nd heart에 대한 이미지 검색결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0556" y="1861640"/>
            <a:ext cx="1081022" cy="137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019251" y="2366652"/>
            <a:ext cx="19111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애플 아이워치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4761" y="3668785"/>
            <a:ext cx="295559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건강정보를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아이워치의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993251" y="2366652"/>
            <a:ext cx="180850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삼성 Gear S3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80883" y="3487718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9731578" y="2366652"/>
            <a:ext cx="202645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LG Urbane 2nd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626407" y="3487717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555695" y="1266469"/>
            <a:ext cx="7850040" cy="1698087"/>
            <a:chOff x="767740" y="1648977"/>
            <a:chExt cx="7842860" cy="1698087"/>
          </a:xfrm>
        </p:grpSpPr>
        <p:sp>
          <p:nvSpPr>
            <p:cNvPr id="201" name="Shape 201"/>
            <p:cNvSpPr/>
            <p:nvPr/>
          </p:nvSpPr>
          <p:spPr>
            <a:xfrm>
              <a:off x="2345332" y="1916975"/>
              <a:ext cx="6265268" cy="113192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스마트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장착된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아두이노를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통해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사용자의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심박수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박동간격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측정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→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도달할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경우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서버에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GPS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위치와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위기신호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전송</a:t>
              </a: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67740" y="1648977"/>
              <a:ext cx="1780053" cy="169808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3" name="Shape 203" descr="Runner with heart rate monitor sports watch  Man running looking at his pulse outside in nature on road Stock Photo - 17099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978608"/>
            <a:ext cx="4286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96">
            <a:extLst>
              <a:ext uri="{FF2B5EF4-FFF2-40B4-BE49-F238E27FC236}">
                <a16:creationId xmlns:a16="http://schemas.microsoft.com/office/drawing/2014/main" id="{4B34996A-49E8-4042-861D-9FD1AFA0C3F0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9B4CECA0-6680-4A85-9610-C50CC85006EB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000" y="2958539"/>
            <a:ext cx="3240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627F289-AF7D-44F4-B353-D4ED8E54FCB7}"/>
              </a:ext>
            </a:extLst>
          </p:cNvPr>
          <p:cNvGrpSpPr/>
          <p:nvPr/>
        </p:nvGrpSpPr>
        <p:grpSpPr>
          <a:xfrm>
            <a:off x="1761187" y="1349035"/>
            <a:ext cx="7850039" cy="1711104"/>
            <a:chOff x="2878273" y="1247435"/>
            <a:chExt cx="7850039" cy="1711104"/>
          </a:xfrm>
        </p:grpSpPr>
        <p:grpSp>
          <p:nvGrpSpPr>
            <p:cNvPr id="212" name="Shape 212"/>
            <p:cNvGrpSpPr/>
            <p:nvPr/>
          </p:nvGrpSpPr>
          <p:grpSpPr>
            <a:xfrm>
              <a:off x="2878273" y="1247435"/>
              <a:ext cx="7850039" cy="1711104"/>
              <a:chOff x="3715023" y="1734695"/>
              <a:chExt cx="7879446" cy="1711104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3715023" y="1734695"/>
                <a:ext cx="7879446" cy="17111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67" y="0"/>
                    </a:moveTo>
                    <a:cubicBezTo>
                      <a:pt x="18250" y="0"/>
                      <a:pt x="22378" y="10493"/>
                      <a:pt x="24817" y="26453"/>
                    </a:cubicBezTo>
                    <a:lnTo>
                      <a:pt x="24902" y="27151"/>
                    </a:lnTo>
                    <a:lnTo>
                      <a:pt x="25337" y="24183"/>
                    </a:lnTo>
                    <a:cubicBezTo>
                      <a:pt x="25857" y="21789"/>
                      <a:pt x="26575" y="20308"/>
                      <a:pt x="27368" y="20308"/>
                    </a:cubicBezTo>
                    <a:lnTo>
                      <a:pt x="117126" y="20308"/>
                    </a:lnTo>
                    <a:cubicBezTo>
                      <a:pt x="118713" y="20308"/>
                      <a:pt x="120000" y="26232"/>
                      <a:pt x="120000" y="33539"/>
                    </a:cubicBezTo>
                    <a:lnTo>
                      <a:pt x="120000" y="86460"/>
                    </a:lnTo>
                    <a:cubicBezTo>
                      <a:pt x="120000" y="93767"/>
                      <a:pt x="118713" y="99691"/>
                      <a:pt x="117126" y="99691"/>
                    </a:cubicBezTo>
                    <a:lnTo>
                      <a:pt x="27368" y="99691"/>
                    </a:lnTo>
                    <a:cubicBezTo>
                      <a:pt x="26575" y="99691"/>
                      <a:pt x="25857" y="98210"/>
                      <a:pt x="25337" y="95815"/>
                    </a:cubicBezTo>
                    <a:lnTo>
                      <a:pt x="24902" y="92848"/>
                    </a:lnTo>
                    <a:lnTo>
                      <a:pt x="24817" y="93546"/>
                    </a:lnTo>
                    <a:cubicBezTo>
                      <a:pt x="22378" y="109506"/>
                      <a:pt x="18250" y="120000"/>
                      <a:pt x="13567" y="120000"/>
                    </a:cubicBezTo>
                    <a:cubicBezTo>
                      <a:pt x="6074" y="120000"/>
                      <a:pt x="0" y="93137"/>
                      <a:pt x="0" y="60000"/>
                    </a:cubicBezTo>
                    <a:cubicBezTo>
                      <a:pt x="0" y="26862"/>
                      <a:pt x="6074" y="0"/>
                      <a:pt x="13567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349F14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15023" y="1734695"/>
                <a:ext cx="1793837" cy="1711104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9525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BDB6AA-08E5-4BDA-9B5B-819362FDBC8C}"/>
                </a:ext>
              </a:extLst>
            </p:cNvPr>
            <p:cNvSpPr/>
            <p:nvPr/>
          </p:nvSpPr>
          <p:spPr>
            <a:xfrm>
              <a:off x="3172265" y="1639230"/>
              <a:ext cx="75560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 2.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받은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데이터를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토대로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연결되어진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아두이노의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</a:p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GPS위치와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위기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신호를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스마트폰에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푸시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알림으로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endParaRPr lang="en-US" altLang="ko-KR" sz="20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" name="Shape 196">
            <a:extLst>
              <a:ext uri="{FF2B5EF4-FFF2-40B4-BE49-F238E27FC236}">
                <a16:creationId xmlns:a16="http://schemas.microsoft.com/office/drawing/2014/main" id="{6504D1C3-52AD-4F39-9E37-EB20CB64481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2ACB52E4-648A-4605-84AE-AE21174451D8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654</Words>
  <Application>Microsoft Office PowerPoint</Application>
  <PresentationFormat>와이드스크린</PresentationFormat>
  <Paragraphs>188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BSJ</dc:creator>
  <cp:lastModifiedBy>BSJ</cp:lastModifiedBy>
  <cp:revision>40</cp:revision>
  <dcterms:modified xsi:type="dcterms:W3CDTF">2018-01-22T06:37:53Z</dcterms:modified>
</cp:coreProperties>
</file>