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8"/>
  </p:notesMasterIdLst>
  <p:sldIdLst>
    <p:sldId id="256" r:id="rId2"/>
    <p:sldId id="297" r:id="rId3"/>
    <p:sldId id="296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74" r:id="rId13"/>
    <p:sldId id="275" r:id="rId14"/>
    <p:sldId id="267" r:id="rId15"/>
    <p:sldId id="291" r:id="rId16"/>
    <p:sldId id="289" r:id="rId17"/>
    <p:sldId id="290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6" r:id="rId26"/>
    <p:sldId id="287" r:id="rId27"/>
    <p:sldId id="288" r:id="rId28"/>
    <p:sldId id="292" r:id="rId29"/>
    <p:sldId id="293" r:id="rId30"/>
    <p:sldId id="295" r:id="rId31"/>
    <p:sldId id="268" r:id="rId32"/>
    <p:sldId id="269" r:id="rId33"/>
    <p:sldId id="270" r:id="rId34"/>
    <p:sldId id="271" r:id="rId35"/>
    <p:sldId id="298" r:id="rId36"/>
    <p:sldId id="272" r:id="rId3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7F57CE-F02F-4AF7-9FF8-402C90355F5E}">
  <a:tblStyle styleId="{5C7F57CE-F02F-4AF7-9FF8-402C90355F5E}" styleName="Table_0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V>
    <a:band2V>
      <a:tcTxStyle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12700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/>
      <a:tcStyle>
        <a:tcBdr>
          <a:bottom>
            <a:ln w="12700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6246A46-BEF4-45B8-B016-1357D5CBAE12}" styleName="Table_1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w="12700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rgbClr val="EBF1E8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BF1E8"/>
          </a:solidFill>
        </a:fill>
      </a:tcStyle>
    </a:band1V>
    <a:band2V>
      <a:tcTxStyle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l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/>
        <a:fill>
          <a:solidFill>
            <a:schemeClr val="accent6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25" autoAdjust="0"/>
    <p:restoredTop sz="94645"/>
  </p:normalViewPr>
  <p:slideViewPr>
    <p:cSldViewPr snapToGrid="0">
      <p:cViewPr varScale="1">
        <p:scale>
          <a:sx n="60" d="100"/>
          <a:sy n="60" d="100"/>
        </p:scale>
        <p:origin x="804" y="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06" name="Shape 206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31" name="Shape 23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888737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43" name="Shape 24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43" name="Shape 24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437547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43" name="Shape 24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24279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43" name="Shape 24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105301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43" name="Shape 24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229061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43" name="Shape 24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076403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43" name="Shape 24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572859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2677805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43" name="Shape 24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6676612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43" name="Shape 24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4000454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43" name="Shape 24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9120472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43" name="Shape 24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8547387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43" name="Shape 24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342540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43" name="Shape 24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4090362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43" name="Shape 24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4026934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43" name="Shape 24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0291211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43" name="Shape 24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6192060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43" name="Shape 24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651751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2635029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52" name="Shape 25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74" name="Shape 274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83" name="Shape 28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92" name="Shape 29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92" name="Shape 29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0392566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01" name="Shape 30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62" name="Shape 16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94" name="Shape 194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254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508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7" name="Shape 67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apis.skplanetx.com/weather/dust?version=1&amp;lat=%7blat%7d&amp;lon=%7blon%7d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m.map.naver.com/search2/search.nhn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jpeg"/><Relationship Id="rId4" Type="http://schemas.openxmlformats.org/officeDocument/2006/relationships/image" Target="../media/image23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jpg"/><Relationship Id="rId4" Type="http://schemas.openxmlformats.org/officeDocument/2006/relationships/image" Target="../media/image26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9F14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Shape 8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67" y="0"/>
            <a:ext cx="1218266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Shape 89"/>
          <p:cNvSpPr/>
          <p:nvPr/>
        </p:nvSpPr>
        <p:spPr>
          <a:xfrm>
            <a:off x="5835192" y="0"/>
            <a:ext cx="4656842" cy="6858000"/>
          </a:xfrm>
          <a:prstGeom prst="rect">
            <a:avLst/>
          </a:prstGeom>
          <a:solidFill>
            <a:schemeClr val="dk1">
              <a:alpha val="58823"/>
            </a:schemeClr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Shape 90"/>
          <p:cNvSpPr txBox="1"/>
          <p:nvPr/>
        </p:nvSpPr>
        <p:spPr>
          <a:xfrm>
            <a:off x="4552535" y="454353"/>
            <a:ext cx="7444859" cy="544764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en-US" sz="3600" b="1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IOT기반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600" b="1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웨어러블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marL="0" marR="0" lvl="0" indent="0" algn="ctr" rtl="0">
              <a:spcBef>
                <a:spcPts val="0"/>
              </a:spcBef>
              <a:buNone/>
            </a:pPr>
            <a:r>
              <a:rPr lang="ko-KR" altLang="en-US" sz="36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헬스케어 시스템</a:t>
            </a:r>
            <a:endParaRPr lang="en-US" sz="36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36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Wearable </a:t>
            </a:r>
          </a:p>
          <a:p>
            <a:pPr marL="0" marR="0" lvl="0" indent="0" algn="ctr" rtl="0">
              <a:spcBef>
                <a:spcPts val="0"/>
              </a:spcBef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Health </a:t>
            </a:r>
            <a:r>
              <a:rPr lang="en-US" sz="3200" b="1" dirty="0">
                <a:solidFill>
                  <a:schemeClr val="lt1"/>
                </a:solidFill>
              </a:rPr>
              <a:t>Care System</a:t>
            </a:r>
          </a:p>
          <a:p>
            <a:pPr marL="0" marR="0" lvl="0" indent="0" algn="ctr" rtl="0">
              <a:spcBef>
                <a:spcPts val="0"/>
              </a:spcBef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Based on IOT</a:t>
            </a:r>
          </a:p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1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r>
              <a:rPr lang="ko-KR" altLang="en-US" sz="2000" b="1" i="0" u="none" strike="noStrike" cap="none" dirty="0" err="1">
                <a:solidFill>
                  <a:schemeClr val="lt1"/>
                </a:solidFill>
                <a:latin typeface="+mn-ea"/>
                <a:ea typeface="+mn-ea"/>
                <a:cs typeface="Arial"/>
                <a:sym typeface="Arial"/>
              </a:rPr>
              <a:t>팀명</a:t>
            </a:r>
            <a:r>
              <a:rPr lang="ko-KR" altLang="en-US" sz="2000" b="1" i="0" u="none" strike="noStrike" cap="none" dirty="0">
                <a:solidFill>
                  <a:schemeClr val="lt1"/>
                </a:solidFill>
                <a:latin typeface="+mn-ea"/>
                <a:ea typeface="+mn-ea"/>
                <a:cs typeface="Arial"/>
                <a:sym typeface="Arial"/>
              </a:rPr>
              <a:t> </a:t>
            </a:r>
            <a:r>
              <a:rPr lang="en-US" altLang="ko-KR" sz="2000" b="1" i="0" u="none" strike="noStrike" cap="none" dirty="0">
                <a:solidFill>
                  <a:schemeClr val="lt1"/>
                </a:solidFill>
                <a:latin typeface="+mn-ea"/>
                <a:ea typeface="+mn-ea"/>
                <a:cs typeface="Arial"/>
                <a:sym typeface="Arial"/>
              </a:rPr>
              <a:t>: HG</a:t>
            </a:r>
          </a:p>
          <a:p>
            <a:pPr marL="0" marR="0" lvl="0" indent="0" algn="ctr" rtl="0">
              <a:spcBef>
                <a:spcPts val="0"/>
              </a:spcBef>
              <a:buNone/>
            </a:pPr>
            <a:endParaRPr lang="en-US" sz="2000" b="1" dirty="0">
              <a:solidFill>
                <a:schemeClr val="lt1"/>
              </a:solidFill>
              <a:latin typeface="+mn-ea"/>
              <a:ea typeface="+mn-ea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r>
              <a:rPr lang="en-US" sz="2000" b="1" i="0" u="none" strike="noStrike" cap="none" dirty="0">
                <a:solidFill>
                  <a:schemeClr val="lt1"/>
                </a:solidFill>
                <a:latin typeface="+mn-ea"/>
                <a:ea typeface="+mn-ea"/>
                <a:cs typeface="Arial"/>
                <a:sym typeface="Arial"/>
              </a:rPr>
              <a:t>2015154049 </a:t>
            </a:r>
            <a:r>
              <a:rPr lang="ko-KR" altLang="en-US" sz="2000" b="1" i="0" u="none" strike="noStrike" cap="none" dirty="0">
                <a:solidFill>
                  <a:schemeClr val="lt1"/>
                </a:solidFill>
                <a:latin typeface="+mn-ea"/>
                <a:ea typeface="+mn-ea"/>
                <a:cs typeface="Arial"/>
                <a:sym typeface="Arial"/>
              </a:rPr>
              <a:t>윤다인</a:t>
            </a:r>
            <a:endParaRPr lang="en-US" altLang="ko-KR" sz="2000" b="1" i="0" u="none" strike="noStrike" cap="none" dirty="0">
              <a:solidFill>
                <a:schemeClr val="lt1"/>
              </a:solidFill>
              <a:latin typeface="+mn-ea"/>
              <a:ea typeface="+mn-ea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r>
              <a:rPr lang="en-US" sz="2000" b="1" dirty="0">
                <a:solidFill>
                  <a:schemeClr val="lt1"/>
                </a:solidFill>
                <a:latin typeface="+mn-ea"/>
                <a:ea typeface="+mn-ea"/>
              </a:rPr>
              <a:t>2015150047 </a:t>
            </a:r>
            <a:r>
              <a:rPr lang="ko-KR" altLang="en-US" sz="2000" b="1" dirty="0" err="1">
                <a:solidFill>
                  <a:schemeClr val="lt1"/>
                </a:solidFill>
                <a:latin typeface="+mn-ea"/>
                <a:ea typeface="+mn-ea"/>
              </a:rPr>
              <a:t>배예진</a:t>
            </a:r>
            <a:endParaRPr lang="en-US" altLang="ko-KR" sz="2000" b="1" dirty="0">
              <a:solidFill>
                <a:schemeClr val="lt1"/>
              </a:solidFill>
              <a:latin typeface="+mn-ea"/>
              <a:ea typeface="+mn-ea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lang="en-US" altLang="ko-KR" sz="2000" b="1" dirty="0">
              <a:solidFill>
                <a:schemeClr val="lt1"/>
              </a:solidFill>
              <a:latin typeface="+mn-ea"/>
              <a:ea typeface="+mn-ea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r>
              <a:rPr lang="ko-KR" altLang="en-US" sz="2000" b="1" dirty="0">
                <a:solidFill>
                  <a:schemeClr val="lt1"/>
                </a:solidFill>
                <a:latin typeface="+mn-ea"/>
                <a:ea typeface="+mn-ea"/>
              </a:rPr>
              <a:t>지도교수</a:t>
            </a:r>
            <a:r>
              <a:rPr lang="en-US" altLang="ko-KR" sz="2000" b="1" dirty="0">
                <a:solidFill>
                  <a:schemeClr val="lt1"/>
                </a:solidFill>
                <a:latin typeface="+mn-ea"/>
                <a:ea typeface="+mn-ea"/>
              </a:rPr>
              <a:t>:</a:t>
            </a:r>
            <a:r>
              <a:rPr lang="ko-KR" altLang="en-US" sz="2000" b="1" dirty="0" err="1">
                <a:solidFill>
                  <a:schemeClr val="lt1"/>
                </a:solidFill>
                <a:latin typeface="+mn-ea"/>
                <a:ea typeface="+mn-ea"/>
              </a:rPr>
              <a:t>한익주</a:t>
            </a:r>
            <a:r>
              <a:rPr lang="ko-KR" altLang="en-US" sz="2000" b="1" dirty="0">
                <a:solidFill>
                  <a:schemeClr val="lt1"/>
                </a:solidFill>
                <a:latin typeface="+mn-ea"/>
                <a:ea typeface="+mn-ea"/>
              </a:rPr>
              <a:t> 교수님</a:t>
            </a:r>
            <a:endParaRPr lang="en-US" altLang="ko-KR" sz="2000" b="1" dirty="0">
              <a:solidFill>
                <a:schemeClr val="lt1"/>
              </a:solidFill>
              <a:latin typeface="+mn-ea"/>
              <a:ea typeface="+mn-ea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lang="en-US" altLang="ko-KR" sz="2000" b="1" dirty="0">
              <a:solidFill>
                <a:schemeClr val="lt1"/>
              </a:solidFill>
              <a:latin typeface="+mn-ea"/>
              <a:ea typeface="+mn-ea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lang="en-US" sz="2000" b="1" i="0" u="none" strike="noStrike" cap="none" dirty="0">
              <a:solidFill>
                <a:schemeClr val="lt1"/>
              </a:solidFill>
              <a:latin typeface="+mn-ea"/>
              <a:ea typeface="+mn-ea"/>
              <a:cs typeface="Arial"/>
              <a:sym typeface="Arial"/>
            </a:endParaRPr>
          </a:p>
          <a:p>
            <a:pPr lvl="0" algn="ctr"/>
            <a:endParaRPr lang="en-US" sz="2000" b="1" dirty="0">
              <a:solidFill>
                <a:schemeClr val="lt1"/>
              </a:solidFill>
            </a:endParaRPr>
          </a:p>
          <a:p>
            <a:pPr lvl="0" algn="ctr"/>
            <a:endParaRPr lang="en-US" sz="2000" b="1" dirty="0">
              <a:solidFill>
                <a:schemeClr val="lt1"/>
              </a:solidFill>
            </a:endParaRPr>
          </a:p>
        </p:txBody>
      </p:sp>
      <p:sp>
        <p:nvSpPr>
          <p:cNvPr id="91" name="Shape 9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lang="en-US" sz="1200" b="0" i="0" u="none" strike="noStrike" cap="none" dirty="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Shape 92"/>
          <p:cNvSpPr/>
          <p:nvPr/>
        </p:nvSpPr>
        <p:spPr>
          <a:xfrm>
            <a:off x="6095999" y="3878262"/>
            <a:ext cx="4062953" cy="4571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/>
          <p:nvPr/>
        </p:nvSpPr>
        <p:spPr>
          <a:xfrm>
            <a:off x="0" y="6328246"/>
            <a:ext cx="12204000" cy="45719"/>
          </a:xfrm>
          <a:prstGeom prst="rect">
            <a:avLst/>
          </a:prstGeom>
          <a:solidFill>
            <a:srgbClr val="349F1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Shape 2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lang="en-US"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5" name="Shape 2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82000" y="2958539"/>
            <a:ext cx="3240000" cy="3240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0627F289-AF7D-44F4-B353-D4ED8E54FCB7}"/>
              </a:ext>
            </a:extLst>
          </p:cNvPr>
          <p:cNvGrpSpPr/>
          <p:nvPr/>
        </p:nvGrpSpPr>
        <p:grpSpPr>
          <a:xfrm>
            <a:off x="1761187" y="1349035"/>
            <a:ext cx="7850039" cy="1711104"/>
            <a:chOff x="2878273" y="1247435"/>
            <a:chExt cx="7850039" cy="1711104"/>
          </a:xfrm>
        </p:grpSpPr>
        <p:grpSp>
          <p:nvGrpSpPr>
            <p:cNvPr id="212" name="Shape 212"/>
            <p:cNvGrpSpPr/>
            <p:nvPr/>
          </p:nvGrpSpPr>
          <p:grpSpPr>
            <a:xfrm>
              <a:off x="2878273" y="1247435"/>
              <a:ext cx="7850039" cy="1711104"/>
              <a:chOff x="3715023" y="1734695"/>
              <a:chExt cx="7879446" cy="1711104"/>
            </a:xfrm>
          </p:grpSpPr>
          <p:sp>
            <p:nvSpPr>
              <p:cNvPr id="213" name="Shape 213"/>
              <p:cNvSpPr/>
              <p:nvPr/>
            </p:nvSpPr>
            <p:spPr>
              <a:xfrm>
                <a:off x="3715023" y="1734695"/>
                <a:ext cx="7879446" cy="1711104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3567" y="0"/>
                    </a:moveTo>
                    <a:cubicBezTo>
                      <a:pt x="18250" y="0"/>
                      <a:pt x="22378" y="10493"/>
                      <a:pt x="24817" y="26453"/>
                    </a:cubicBezTo>
                    <a:lnTo>
                      <a:pt x="24902" y="27151"/>
                    </a:lnTo>
                    <a:lnTo>
                      <a:pt x="25337" y="24183"/>
                    </a:lnTo>
                    <a:cubicBezTo>
                      <a:pt x="25857" y="21789"/>
                      <a:pt x="26575" y="20308"/>
                      <a:pt x="27368" y="20308"/>
                    </a:cubicBezTo>
                    <a:lnTo>
                      <a:pt x="117126" y="20308"/>
                    </a:lnTo>
                    <a:cubicBezTo>
                      <a:pt x="118713" y="20308"/>
                      <a:pt x="120000" y="26232"/>
                      <a:pt x="120000" y="33539"/>
                    </a:cubicBezTo>
                    <a:lnTo>
                      <a:pt x="120000" y="86460"/>
                    </a:lnTo>
                    <a:cubicBezTo>
                      <a:pt x="120000" y="93767"/>
                      <a:pt x="118713" y="99691"/>
                      <a:pt x="117126" y="99691"/>
                    </a:cubicBezTo>
                    <a:lnTo>
                      <a:pt x="27368" y="99691"/>
                    </a:lnTo>
                    <a:cubicBezTo>
                      <a:pt x="26575" y="99691"/>
                      <a:pt x="25857" y="98210"/>
                      <a:pt x="25337" y="95815"/>
                    </a:cubicBezTo>
                    <a:lnTo>
                      <a:pt x="24902" y="92848"/>
                    </a:lnTo>
                    <a:lnTo>
                      <a:pt x="24817" y="93546"/>
                    </a:lnTo>
                    <a:cubicBezTo>
                      <a:pt x="22378" y="109506"/>
                      <a:pt x="18250" y="120000"/>
                      <a:pt x="13567" y="120000"/>
                    </a:cubicBezTo>
                    <a:cubicBezTo>
                      <a:pt x="6074" y="120000"/>
                      <a:pt x="0" y="93137"/>
                      <a:pt x="0" y="60000"/>
                    </a:cubicBezTo>
                    <a:cubicBezTo>
                      <a:pt x="0" y="26862"/>
                      <a:pt x="6074" y="0"/>
                      <a:pt x="13567" y="0"/>
                    </a:cubicBezTo>
                    <a:close/>
                  </a:path>
                </a:pathLst>
              </a:custGeom>
              <a:noFill/>
              <a:ln w="12700" cap="flat" cmpd="sng">
                <a:solidFill>
                  <a:srgbClr val="349F14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None/>
                </a:pPr>
                <a:endParaRPr lang="en-US" sz="18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4" name="Shape 214"/>
              <p:cNvSpPr/>
              <p:nvPr/>
            </p:nvSpPr>
            <p:spPr>
              <a:xfrm>
                <a:off x="3715023" y="1734695"/>
                <a:ext cx="1793837" cy="1711104"/>
              </a:xfrm>
              <a:prstGeom prst="ellipse">
                <a:avLst/>
              </a:prstGeom>
              <a:blipFill rotWithShape="1">
                <a:blip r:embed="rId4">
                  <a:alphaModFix/>
                </a:blip>
                <a:stretch>
                  <a:fillRect/>
                </a:stretch>
              </a:blipFill>
              <a:ln w="9525" cap="flat" cmpd="sng">
                <a:solidFill>
                  <a:srgbClr val="548135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 dirty="0"/>
              </a:p>
            </p:txBody>
          </p:sp>
        </p:grp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99BDB6AA-08E5-4BDA-9B5B-819362FDBC8C}"/>
                </a:ext>
              </a:extLst>
            </p:cNvPr>
            <p:cNvSpPr/>
            <p:nvPr/>
          </p:nvSpPr>
          <p:spPr>
            <a:xfrm>
              <a:off x="3172265" y="1639230"/>
              <a:ext cx="7556047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US" altLang="ko-KR" sz="2000" dirty="0">
                  <a:solidFill>
                    <a:schemeClr val="dk1"/>
                  </a:solidFill>
                </a:rPr>
                <a:t>                   2. </a:t>
              </a:r>
              <a:r>
                <a:rPr lang="en-US" altLang="ko-KR" sz="2000" dirty="0" err="1">
                  <a:solidFill>
                    <a:schemeClr val="dk1"/>
                  </a:solidFill>
                </a:rPr>
                <a:t>전송</a:t>
              </a:r>
              <a:r>
                <a:rPr lang="en-US" altLang="ko-KR" sz="2000" dirty="0">
                  <a:solidFill>
                    <a:schemeClr val="dk1"/>
                  </a:solidFill>
                </a:rPr>
                <a:t> </a:t>
              </a:r>
              <a:r>
                <a:rPr lang="en-US" altLang="ko-KR" sz="2000" dirty="0" err="1">
                  <a:solidFill>
                    <a:schemeClr val="dk1"/>
                  </a:solidFill>
                </a:rPr>
                <a:t>받은</a:t>
              </a:r>
              <a:r>
                <a:rPr lang="en-US" altLang="ko-KR" sz="2000" dirty="0">
                  <a:solidFill>
                    <a:schemeClr val="dk1"/>
                  </a:solidFill>
                </a:rPr>
                <a:t> </a:t>
              </a:r>
              <a:r>
                <a:rPr lang="en-US" altLang="ko-KR" sz="2000" dirty="0" err="1">
                  <a:solidFill>
                    <a:schemeClr val="dk1"/>
                  </a:solidFill>
                </a:rPr>
                <a:t>데이터를</a:t>
              </a:r>
              <a:r>
                <a:rPr lang="en-US" altLang="ko-KR" sz="2000" dirty="0">
                  <a:solidFill>
                    <a:schemeClr val="dk1"/>
                  </a:solidFill>
                </a:rPr>
                <a:t> </a:t>
              </a:r>
              <a:r>
                <a:rPr lang="en-US" altLang="ko-KR" sz="2000" dirty="0" err="1">
                  <a:solidFill>
                    <a:schemeClr val="dk1"/>
                  </a:solidFill>
                </a:rPr>
                <a:t>토대로</a:t>
              </a:r>
              <a:r>
                <a:rPr lang="en-US" altLang="ko-KR" sz="2000" dirty="0">
                  <a:solidFill>
                    <a:schemeClr val="dk1"/>
                  </a:solidFill>
                </a:rPr>
                <a:t> </a:t>
              </a:r>
              <a:r>
                <a:rPr lang="en-US" altLang="ko-KR" sz="2000" dirty="0" err="1">
                  <a:solidFill>
                    <a:schemeClr val="dk1"/>
                  </a:solidFill>
                </a:rPr>
                <a:t>연결되어진</a:t>
              </a:r>
              <a:r>
                <a:rPr lang="en-US" altLang="ko-KR" sz="2000" dirty="0">
                  <a:solidFill>
                    <a:schemeClr val="dk1"/>
                  </a:solidFill>
                </a:rPr>
                <a:t> </a:t>
              </a:r>
              <a:r>
                <a:rPr lang="en-US" altLang="ko-KR" sz="2000" dirty="0" err="1">
                  <a:solidFill>
                    <a:schemeClr val="dk1"/>
                  </a:solidFill>
                </a:rPr>
                <a:t>아두이노의</a:t>
              </a:r>
              <a:r>
                <a:rPr lang="en-US" altLang="ko-KR" sz="2000" dirty="0">
                  <a:solidFill>
                    <a:schemeClr val="dk1"/>
                  </a:solidFill>
                </a:rPr>
                <a:t> </a:t>
              </a:r>
            </a:p>
            <a:p>
              <a:pPr lvl="0" algn="ctr"/>
              <a:r>
                <a:rPr lang="en-US" altLang="ko-KR" sz="2000" dirty="0">
                  <a:solidFill>
                    <a:schemeClr val="dk1"/>
                  </a:solidFill>
                </a:rPr>
                <a:t>                  </a:t>
              </a:r>
              <a:r>
                <a:rPr lang="en-US" altLang="ko-KR" sz="2000" dirty="0" err="1">
                  <a:solidFill>
                    <a:schemeClr val="dk1"/>
                  </a:solidFill>
                </a:rPr>
                <a:t>GPS위치와</a:t>
              </a:r>
              <a:r>
                <a:rPr lang="en-US" altLang="ko-KR" sz="2000" dirty="0">
                  <a:solidFill>
                    <a:schemeClr val="dk1"/>
                  </a:solidFill>
                </a:rPr>
                <a:t> </a:t>
              </a:r>
              <a:r>
                <a:rPr lang="en-US" altLang="ko-KR" sz="2000" dirty="0" err="1">
                  <a:solidFill>
                    <a:schemeClr val="dk1"/>
                  </a:solidFill>
                </a:rPr>
                <a:t>위기</a:t>
              </a:r>
              <a:r>
                <a:rPr lang="en-US" altLang="ko-KR" sz="2000" dirty="0">
                  <a:solidFill>
                    <a:schemeClr val="dk1"/>
                  </a:solidFill>
                </a:rPr>
                <a:t> </a:t>
              </a:r>
              <a:r>
                <a:rPr lang="en-US" altLang="ko-KR" sz="2000" dirty="0" err="1">
                  <a:solidFill>
                    <a:schemeClr val="dk1"/>
                  </a:solidFill>
                </a:rPr>
                <a:t>신호를</a:t>
              </a:r>
              <a:r>
                <a:rPr lang="en-US" altLang="ko-KR" sz="2000" dirty="0">
                  <a:solidFill>
                    <a:schemeClr val="dk1"/>
                  </a:solidFill>
                </a:rPr>
                <a:t> </a:t>
              </a:r>
              <a:r>
                <a:rPr lang="en-US" altLang="ko-KR" sz="2000" dirty="0" err="1">
                  <a:solidFill>
                    <a:schemeClr val="dk1"/>
                  </a:solidFill>
                </a:rPr>
                <a:t>스마트폰에</a:t>
              </a:r>
              <a:r>
                <a:rPr lang="en-US" altLang="ko-KR" sz="2000" dirty="0">
                  <a:solidFill>
                    <a:schemeClr val="dk1"/>
                  </a:solidFill>
                </a:rPr>
                <a:t> </a:t>
              </a:r>
              <a:r>
                <a:rPr lang="en-US" altLang="ko-KR" sz="2000" dirty="0" err="1">
                  <a:solidFill>
                    <a:schemeClr val="dk1"/>
                  </a:solidFill>
                </a:rPr>
                <a:t>푸시</a:t>
              </a:r>
              <a:r>
                <a:rPr lang="en-US" altLang="ko-KR" sz="2000" dirty="0">
                  <a:solidFill>
                    <a:schemeClr val="dk1"/>
                  </a:solidFill>
                </a:rPr>
                <a:t> </a:t>
              </a:r>
              <a:r>
                <a:rPr lang="en-US" altLang="ko-KR" sz="2000" dirty="0" err="1">
                  <a:solidFill>
                    <a:schemeClr val="dk1"/>
                  </a:solidFill>
                </a:rPr>
                <a:t>알림으로</a:t>
              </a:r>
              <a:r>
                <a:rPr lang="en-US" altLang="ko-KR" sz="2000" dirty="0">
                  <a:solidFill>
                    <a:schemeClr val="dk1"/>
                  </a:solidFill>
                </a:rPr>
                <a:t> </a:t>
              </a:r>
              <a:r>
                <a:rPr lang="en-US" altLang="ko-KR" sz="2000" dirty="0" err="1">
                  <a:solidFill>
                    <a:schemeClr val="dk1"/>
                  </a:solidFill>
                </a:rPr>
                <a:t>전송</a:t>
              </a:r>
              <a:endParaRPr lang="en-US" altLang="ko-KR" sz="2000" dirty="0">
                <a:solidFill>
                  <a:schemeClr val="dk1"/>
                </a:solidFill>
              </a:endParaRPr>
            </a:p>
          </p:txBody>
        </p:sp>
      </p:grpSp>
      <p:sp>
        <p:nvSpPr>
          <p:cNvPr id="14" name="Shape 196">
            <a:extLst>
              <a:ext uri="{FF2B5EF4-FFF2-40B4-BE49-F238E27FC236}">
                <a16:creationId xmlns:a16="http://schemas.microsoft.com/office/drawing/2014/main" id="{6504D1C3-52AD-4F39-9E37-EB20CB644816}"/>
              </a:ext>
            </a:extLst>
          </p:cNvPr>
          <p:cNvSpPr/>
          <p:nvPr/>
        </p:nvSpPr>
        <p:spPr>
          <a:xfrm flipV="1">
            <a:off x="3149600" y="614608"/>
            <a:ext cx="9042399" cy="45719"/>
          </a:xfrm>
          <a:prstGeom prst="rect">
            <a:avLst/>
          </a:prstGeom>
          <a:solidFill>
            <a:srgbClr val="349F1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Shape 197">
            <a:extLst>
              <a:ext uri="{FF2B5EF4-FFF2-40B4-BE49-F238E27FC236}">
                <a16:creationId xmlns:a16="http://schemas.microsoft.com/office/drawing/2014/main" id="{2ACB52E4-648A-4605-84AE-AE21174451D8}"/>
              </a:ext>
            </a:extLst>
          </p:cNvPr>
          <p:cNvSpPr txBox="1"/>
          <p:nvPr/>
        </p:nvSpPr>
        <p:spPr>
          <a:xfrm>
            <a:off x="112394" y="383775"/>
            <a:ext cx="3730501" cy="46166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buNone/>
            </a:pPr>
            <a:r>
              <a:rPr lang="en-US" sz="2400" b="1" dirty="0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03 </a:t>
            </a:r>
            <a:r>
              <a:rPr lang="en-US" sz="2400" b="1" dirty="0" err="1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시스템</a:t>
            </a:r>
            <a:r>
              <a:rPr lang="en-US" sz="2400" b="1" dirty="0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1" dirty="0" err="1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시나리오</a:t>
            </a:r>
            <a:r>
              <a:rPr lang="en-US" sz="2400" b="1" dirty="0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-US" sz="2000" b="1" dirty="0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ko-KR" altLang="en-US" sz="2000" b="1" dirty="0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주요기능</a:t>
            </a:r>
            <a:r>
              <a:rPr lang="en-US" altLang="ko-KR" sz="2000" b="1" dirty="0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lang="en-US" sz="2400" b="1" dirty="0">
              <a:solidFill>
                <a:srgbClr val="349F1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/>
          <p:nvPr/>
        </p:nvSpPr>
        <p:spPr>
          <a:xfrm>
            <a:off x="0" y="6328246"/>
            <a:ext cx="12204000" cy="45600"/>
          </a:xfrm>
          <a:prstGeom prst="rect">
            <a:avLst/>
          </a:prstGeom>
          <a:solidFill>
            <a:srgbClr val="349F1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Shape 2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 lang="en-US"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4" name="Shape 224"/>
          <p:cNvGrpSpPr/>
          <p:nvPr/>
        </p:nvGrpSpPr>
        <p:grpSpPr>
          <a:xfrm>
            <a:off x="1562426" y="1260295"/>
            <a:ext cx="7879501" cy="1711200"/>
            <a:chOff x="1468908" y="1226653"/>
            <a:chExt cx="7879501" cy="1711200"/>
          </a:xfrm>
        </p:grpSpPr>
        <p:sp>
          <p:nvSpPr>
            <p:cNvPr id="225" name="Shape 225"/>
            <p:cNvSpPr/>
            <p:nvPr/>
          </p:nvSpPr>
          <p:spPr>
            <a:xfrm>
              <a:off x="1468909" y="1226653"/>
              <a:ext cx="7879500" cy="1711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3567" y="0"/>
                  </a:moveTo>
                  <a:cubicBezTo>
                    <a:pt x="18250" y="0"/>
                    <a:pt x="22378" y="10493"/>
                    <a:pt x="24817" y="26453"/>
                  </a:cubicBezTo>
                  <a:lnTo>
                    <a:pt x="24902" y="27151"/>
                  </a:lnTo>
                  <a:lnTo>
                    <a:pt x="25337" y="24183"/>
                  </a:lnTo>
                  <a:cubicBezTo>
                    <a:pt x="25857" y="21789"/>
                    <a:pt x="26575" y="20308"/>
                    <a:pt x="27368" y="20308"/>
                  </a:cubicBezTo>
                  <a:lnTo>
                    <a:pt x="117126" y="20308"/>
                  </a:lnTo>
                  <a:cubicBezTo>
                    <a:pt x="118713" y="20308"/>
                    <a:pt x="120000" y="26232"/>
                    <a:pt x="120000" y="33539"/>
                  </a:cubicBezTo>
                  <a:lnTo>
                    <a:pt x="120000" y="86460"/>
                  </a:lnTo>
                  <a:cubicBezTo>
                    <a:pt x="120000" y="93767"/>
                    <a:pt x="118713" y="99691"/>
                    <a:pt x="117126" y="99691"/>
                  </a:cubicBezTo>
                  <a:lnTo>
                    <a:pt x="27368" y="99691"/>
                  </a:lnTo>
                  <a:cubicBezTo>
                    <a:pt x="26575" y="99691"/>
                    <a:pt x="25857" y="98210"/>
                    <a:pt x="25337" y="95815"/>
                  </a:cubicBezTo>
                  <a:lnTo>
                    <a:pt x="24902" y="92848"/>
                  </a:lnTo>
                  <a:lnTo>
                    <a:pt x="24817" y="93546"/>
                  </a:lnTo>
                  <a:cubicBezTo>
                    <a:pt x="22378" y="109506"/>
                    <a:pt x="18250" y="120000"/>
                    <a:pt x="13567" y="120000"/>
                  </a:cubicBezTo>
                  <a:cubicBezTo>
                    <a:pt x="6074" y="120000"/>
                    <a:pt x="0" y="93137"/>
                    <a:pt x="0" y="60000"/>
                  </a:cubicBezTo>
                  <a:cubicBezTo>
                    <a:pt x="0" y="26862"/>
                    <a:pt x="6074" y="0"/>
                    <a:pt x="13567" y="0"/>
                  </a:cubicBezTo>
                  <a:close/>
                </a:path>
              </a:pathLst>
            </a:custGeom>
            <a:noFill/>
            <a:ln w="12700" cap="flat" cmpd="sng">
              <a:solidFill>
                <a:srgbClr val="349F14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Shape 226"/>
            <p:cNvSpPr/>
            <p:nvPr/>
          </p:nvSpPr>
          <p:spPr>
            <a:xfrm>
              <a:off x="1468908" y="1226653"/>
              <a:ext cx="1773000" cy="1711200"/>
            </a:xfrm>
            <a:prstGeom prst="ellipse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 w="9525" cap="flat" cmpd="sng">
              <a:solidFill>
                <a:srgbClr val="548135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227" name="Shape 22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130615" y="3168703"/>
            <a:ext cx="3230769" cy="25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Shape 22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335481" y="3348703"/>
            <a:ext cx="2160000" cy="21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560C24D-FD05-4AE9-888F-8890C837C106}"/>
              </a:ext>
            </a:extLst>
          </p:cNvPr>
          <p:cNvSpPr txBox="1"/>
          <p:nvPr/>
        </p:nvSpPr>
        <p:spPr>
          <a:xfrm>
            <a:off x="2705641" y="1669652"/>
            <a:ext cx="63209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en-US" altLang="ko-KR" sz="1800" dirty="0">
                <a:solidFill>
                  <a:schemeClr val="dk1"/>
                </a:solidFill>
              </a:rPr>
              <a:t>3. </a:t>
            </a:r>
            <a:r>
              <a:rPr lang="en-US" altLang="ko-KR" sz="1800" dirty="0" err="1">
                <a:solidFill>
                  <a:schemeClr val="dk1"/>
                </a:solidFill>
              </a:rPr>
              <a:t>스마트워치</a:t>
            </a:r>
            <a:r>
              <a:rPr lang="en-US" altLang="ko-KR" sz="1800" dirty="0">
                <a:solidFill>
                  <a:schemeClr val="dk1"/>
                </a:solidFill>
              </a:rPr>
              <a:t> </a:t>
            </a:r>
            <a:r>
              <a:rPr lang="en-US" altLang="ko-KR" sz="1800" dirty="0" err="1">
                <a:solidFill>
                  <a:schemeClr val="dk1"/>
                </a:solidFill>
              </a:rPr>
              <a:t>사용자의</a:t>
            </a:r>
            <a:r>
              <a:rPr lang="en-US" altLang="ko-KR" sz="1800" dirty="0">
                <a:solidFill>
                  <a:schemeClr val="dk1"/>
                </a:solidFill>
              </a:rPr>
              <a:t> </a:t>
            </a:r>
            <a:r>
              <a:rPr lang="en-US" altLang="ko-KR" sz="1800" dirty="0" err="1">
                <a:solidFill>
                  <a:schemeClr val="dk1"/>
                </a:solidFill>
              </a:rPr>
              <a:t>심박수</a:t>
            </a:r>
            <a:r>
              <a:rPr lang="en-US" altLang="ko-KR" sz="1800" dirty="0">
                <a:solidFill>
                  <a:schemeClr val="dk1"/>
                </a:solidFill>
              </a:rPr>
              <a:t> </a:t>
            </a:r>
            <a:r>
              <a:rPr lang="en-US" altLang="ko-KR" sz="1800" dirty="0" err="1">
                <a:solidFill>
                  <a:schemeClr val="dk1"/>
                </a:solidFill>
              </a:rPr>
              <a:t>위험</a:t>
            </a:r>
            <a:r>
              <a:rPr lang="en-US" altLang="ko-KR" sz="1800" dirty="0">
                <a:solidFill>
                  <a:schemeClr val="dk1"/>
                </a:solidFill>
              </a:rPr>
              <a:t> </a:t>
            </a:r>
            <a:r>
              <a:rPr lang="en-US" altLang="ko-KR" sz="1800" dirty="0" err="1">
                <a:solidFill>
                  <a:schemeClr val="dk1"/>
                </a:solidFill>
              </a:rPr>
              <a:t>단계</a:t>
            </a:r>
            <a:r>
              <a:rPr lang="en-US" altLang="ko-KR" sz="1800" dirty="0">
                <a:solidFill>
                  <a:schemeClr val="dk1"/>
                </a:solidFill>
              </a:rPr>
              <a:t> </a:t>
            </a:r>
            <a:r>
              <a:rPr lang="ko-KR" altLang="en-US" sz="1800" dirty="0">
                <a:solidFill>
                  <a:schemeClr val="dk1"/>
                </a:solidFill>
              </a:rPr>
              <a:t>도달</a:t>
            </a:r>
            <a:r>
              <a:rPr lang="en-US" altLang="ko-KR" sz="1800" dirty="0">
                <a:solidFill>
                  <a:schemeClr val="dk1"/>
                </a:solidFill>
              </a:rPr>
              <a:t> →</a:t>
            </a:r>
          </a:p>
          <a:p>
            <a:pPr lvl="0" algn="ctr"/>
            <a:r>
              <a:rPr lang="en-US" altLang="ko-KR" sz="1800" dirty="0">
                <a:solidFill>
                  <a:schemeClr val="dk1"/>
                </a:solidFill>
              </a:rPr>
              <a:t>                 </a:t>
            </a:r>
            <a:r>
              <a:rPr lang="en-US" altLang="ko-KR" sz="1800" dirty="0" err="1">
                <a:solidFill>
                  <a:schemeClr val="dk1"/>
                </a:solidFill>
              </a:rPr>
              <a:t>스마트폰에서</a:t>
            </a:r>
            <a:r>
              <a:rPr lang="en-US" altLang="ko-KR" sz="1800" dirty="0">
                <a:solidFill>
                  <a:schemeClr val="dk1"/>
                </a:solidFill>
              </a:rPr>
              <a:t> </a:t>
            </a:r>
            <a:r>
              <a:rPr lang="en-US" altLang="ko-KR" sz="1800" dirty="0" err="1">
                <a:solidFill>
                  <a:schemeClr val="dk1"/>
                </a:solidFill>
              </a:rPr>
              <a:t>친인척에게</a:t>
            </a:r>
            <a:r>
              <a:rPr lang="en-US" altLang="ko-KR" sz="1800" dirty="0">
                <a:solidFill>
                  <a:schemeClr val="dk1"/>
                </a:solidFill>
              </a:rPr>
              <a:t> </a:t>
            </a:r>
            <a:r>
              <a:rPr lang="en-US" altLang="ko-KR" sz="1800" dirty="0" err="1">
                <a:solidFill>
                  <a:schemeClr val="dk1"/>
                </a:solidFill>
              </a:rPr>
              <a:t>푸시</a:t>
            </a:r>
            <a:r>
              <a:rPr lang="en-US" altLang="ko-KR" sz="1800" dirty="0">
                <a:solidFill>
                  <a:schemeClr val="dk1"/>
                </a:solidFill>
              </a:rPr>
              <a:t> </a:t>
            </a:r>
            <a:r>
              <a:rPr lang="en-US" altLang="ko-KR" sz="1800" dirty="0" err="1">
                <a:solidFill>
                  <a:schemeClr val="dk1"/>
                </a:solidFill>
              </a:rPr>
              <a:t>알림을</a:t>
            </a:r>
            <a:r>
              <a:rPr lang="en-US" altLang="ko-KR" sz="1800" dirty="0">
                <a:solidFill>
                  <a:schemeClr val="dk1"/>
                </a:solidFill>
              </a:rPr>
              <a:t> </a:t>
            </a:r>
            <a:r>
              <a:rPr lang="en-US" altLang="ko-KR" sz="1800" dirty="0" err="1">
                <a:solidFill>
                  <a:schemeClr val="dk1"/>
                </a:solidFill>
              </a:rPr>
              <a:t>통해</a:t>
            </a:r>
            <a:r>
              <a:rPr lang="en-US" altLang="ko-KR" sz="1800" dirty="0">
                <a:solidFill>
                  <a:schemeClr val="dk1"/>
                </a:solidFill>
              </a:rPr>
              <a:t> </a:t>
            </a:r>
          </a:p>
          <a:p>
            <a:pPr lvl="0" algn="ctr"/>
            <a:r>
              <a:rPr lang="en-US" altLang="ko-KR" sz="1800" dirty="0">
                <a:solidFill>
                  <a:schemeClr val="dk1"/>
                </a:solidFill>
              </a:rPr>
              <a:t>                    </a:t>
            </a:r>
            <a:r>
              <a:rPr lang="en-US" altLang="ko-KR" sz="1800" dirty="0" err="1">
                <a:solidFill>
                  <a:schemeClr val="dk1"/>
                </a:solidFill>
              </a:rPr>
              <a:t>사용자의</a:t>
            </a:r>
            <a:r>
              <a:rPr lang="en-US" altLang="ko-KR" sz="1800" dirty="0">
                <a:solidFill>
                  <a:schemeClr val="dk1"/>
                </a:solidFill>
              </a:rPr>
              <a:t> </a:t>
            </a:r>
            <a:r>
              <a:rPr lang="en-US" altLang="ko-KR" sz="1800" dirty="0" err="1">
                <a:solidFill>
                  <a:schemeClr val="dk1"/>
                </a:solidFill>
              </a:rPr>
              <a:t>위기</a:t>
            </a:r>
            <a:r>
              <a:rPr lang="en-US" altLang="ko-KR" sz="1800" dirty="0">
                <a:solidFill>
                  <a:schemeClr val="dk1"/>
                </a:solidFill>
              </a:rPr>
              <a:t> </a:t>
            </a:r>
            <a:r>
              <a:rPr lang="en-US" altLang="ko-KR" sz="1800" dirty="0" err="1">
                <a:solidFill>
                  <a:schemeClr val="dk1"/>
                </a:solidFill>
              </a:rPr>
              <a:t>감지</a:t>
            </a:r>
            <a:r>
              <a:rPr lang="en-US" altLang="ko-KR" sz="1800" dirty="0">
                <a:solidFill>
                  <a:schemeClr val="dk1"/>
                </a:solidFill>
              </a:rPr>
              <a:t> 및 </a:t>
            </a:r>
            <a:r>
              <a:rPr lang="en-US" altLang="ko-KR" sz="1800" dirty="0" err="1">
                <a:solidFill>
                  <a:schemeClr val="dk1"/>
                </a:solidFill>
              </a:rPr>
              <a:t>심박수</a:t>
            </a:r>
            <a:r>
              <a:rPr lang="en-US" altLang="ko-KR" sz="1800" dirty="0">
                <a:solidFill>
                  <a:schemeClr val="dk1"/>
                </a:solidFill>
              </a:rPr>
              <a:t> </a:t>
            </a:r>
            <a:r>
              <a:rPr lang="en-US" altLang="ko-KR" sz="1800" dirty="0" err="1">
                <a:solidFill>
                  <a:schemeClr val="dk1"/>
                </a:solidFill>
              </a:rPr>
              <a:t>간격</a:t>
            </a:r>
            <a:r>
              <a:rPr lang="en-US" altLang="ko-KR" sz="1800" dirty="0">
                <a:solidFill>
                  <a:schemeClr val="dk1"/>
                </a:solidFill>
              </a:rPr>
              <a:t> </a:t>
            </a:r>
            <a:r>
              <a:rPr lang="en-US" altLang="ko-KR" sz="1800" dirty="0" err="1">
                <a:solidFill>
                  <a:schemeClr val="dk1"/>
                </a:solidFill>
              </a:rPr>
              <a:t>제공</a:t>
            </a:r>
            <a:endParaRPr lang="en-US" altLang="ko-KR" sz="1800" dirty="0">
              <a:solidFill>
                <a:schemeClr val="dk1"/>
              </a:solidFill>
            </a:endParaRPr>
          </a:p>
          <a:p>
            <a:endParaRPr lang="ko-KR" altLang="en-US" sz="1800" dirty="0"/>
          </a:p>
        </p:txBody>
      </p:sp>
      <p:sp>
        <p:nvSpPr>
          <p:cNvPr id="14" name="Shape 196">
            <a:extLst>
              <a:ext uri="{FF2B5EF4-FFF2-40B4-BE49-F238E27FC236}">
                <a16:creationId xmlns:a16="http://schemas.microsoft.com/office/drawing/2014/main" id="{BC2FC936-BE27-426E-8C84-DA25516EFCEB}"/>
              </a:ext>
            </a:extLst>
          </p:cNvPr>
          <p:cNvSpPr/>
          <p:nvPr/>
        </p:nvSpPr>
        <p:spPr>
          <a:xfrm flipV="1">
            <a:off x="3149600" y="614608"/>
            <a:ext cx="9042399" cy="45719"/>
          </a:xfrm>
          <a:prstGeom prst="rect">
            <a:avLst/>
          </a:prstGeom>
          <a:solidFill>
            <a:srgbClr val="349F1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Shape 197">
            <a:extLst>
              <a:ext uri="{FF2B5EF4-FFF2-40B4-BE49-F238E27FC236}">
                <a16:creationId xmlns:a16="http://schemas.microsoft.com/office/drawing/2014/main" id="{DD3F1665-852D-4FB5-81B2-163B4B4886F9}"/>
              </a:ext>
            </a:extLst>
          </p:cNvPr>
          <p:cNvSpPr txBox="1"/>
          <p:nvPr/>
        </p:nvSpPr>
        <p:spPr>
          <a:xfrm>
            <a:off x="112394" y="383775"/>
            <a:ext cx="3730501" cy="46166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buNone/>
            </a:pPr>
            <a:r>
              <a:rPr lang="en-US" sz="2400" b="1" dirty="0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03 </a:t>
            </a:r>
            <a:r>
              <a:rPr lang="en-US" sz="2400" b="1" dirty="0" err="1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시스템</a:t>
            </a:r>
            <a:r>
              <a:rPr lang="en-US" sz="2400" b="1" dirty="0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1" dirty="0" err="1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시나리오</a:t>
            </a:r>
            <a:r>
              <a:rPr lang="en-US" sz="2400" b="1" dirty="0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-US" sz="2000" b="1" dirty="0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ko-KR" altLang="en-US" sz="2000" b="1" dirty="0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주요기능</a:t>
            </a:r>
            <a:r>
              <a:rPr lang="en-US" altLang="ko-KR" sz="2000" b="1" dirty="0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lang="en-US" sz="2400" b="1" dirty="0">
              <a:solidFill>
                <a:srgbClr val="349F1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/>
          <p:nvPr/>
        </p:nvSpPr>
        <p:spPr>
          <a:xfrm>
            <a:off x="0" y="6328246"/>
            <a:ext cx="12204000" cy="45719"/>
          </a:xfrm>
          <a:prstGeom prst="rect">
            <a:avLst/>
          </a:prstGeom>
          <a:solidFill>
            <a:srgbClr val="349F1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Shape 2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 lang="en-US"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7" name="Shape 237"/>
          <p:cNvGrpSpPr/>
          <p:nvPr/>
        </p:nvGrpSpPr>
        <p:grpSpPr>
          <a:xfrm>
            <a:off x="1705076" y="1241520"/>
            <a:ext cx="7879501" cy="1711200"/>
            <a:chOff x="1468908" y="1226653"/>
            <a:chExt cx="7879501" cy="1711200"/>
          </a:xfrm>
        </p:grpSpPr>
        <p:sp>
          <p:nvSpPr>
            <p:cNvPr id="238" name="Shape 238"/>
            <p:cNvSpPr/>
            <p:nvPr/>
          </p:nvSpPr>
          <p:spPr>
            <a:xfrm>
              <a:off x="1468909" y="1226653"/>
              <a:ext cx="7879500" cy="1711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3567" y="0"/>
                  </a:moveTo>
                  <a:cubicBezTo>
                    <a:pt x="18250" y="0"/>
                    <a:pt x="22378" y="10493"/>
                    <a:pt x="24817" y="26453"/>
                  </a:cubicBezTo>
                  <a:lnTo>
                    <a:pt x="24902" y="27151"/>
                  </a:lnTo>
                  <a:lnTo>
                    <a:pt x="25337" y="24183"/>
                  </a:lnTo>
                  <a:cubicBezTo>
                    <a:pt x="25857" y="21789"/>
                    <a:pt x="26575" y="20308"/>
                    <a:pt x="27368" y="20308"/>
                  </a:cubicBezTo>
                  <a:lnTo>
                    <a:pt x="117126" y="20308"/>
                  </a:lnTo>
                  <a:cubicBezTo>
                    <a:pt x="118713" y="20308"/>
                    <a:pt x="120000" y="26232"/>
                    <a:pt x="120000" y="33539"/>
                  </a:cubicBezTo>
                  <a:lnTo>
                    <a:pt x="120000" y="86460"/>
                  </a:lnTo>
                  <a:cubicBezTo>
                    <a:pt x="120000" y="93767"/>
                    <a:pt x="118713" y="99691"/>
                    <a:pt x="117126" y="99691"/>
                  </a:cubicBezTo>
                  <a:lnTo>
                    <a:pt x="27368" y="99691"/>
                  </a:lnTo>
                  <a:cubicBezTo>
                    <a:pt x="26575" y="99691"/>
                    <a:pt x="25857" y="98210"/>
                    <a:pt x="25337" y="95815"/>
                  </a:cubicBezTo>
                  <a:lnTo>
                    <a:pt x="24902" y="92848"/>
                  </a:lnTo>
                  <a:lnTo>
                    <a:pt x="24817" y="93546"/>
                  </a:lnTo>
                  <a:cubicBezTo>
                    <a:pt x="22378" y="109506"/>
                    <a:pt x="18250" y="120000"/>
                    <a:pt x="13567" y="120000"/>
                  </a:cubicBezTo>
                  <a:cubicBezTo>
                    <a:pt x="6074" y="120000"/>
                    <a:pt x="0" y="93137"/>
                    <a:pt x="0" y="60000"/>
                  </a:cubicBezTo>
                  <a:cubicBezTo>
                    <a:pt x="0" y="26862"/>
                    <a:pt x="6074" y="0"/>
                    <a:pt x="13567" y="0"/>
                  </a:cubicBezTo>
                  <a:close/>
                </a:path>
              </a:pathLst>
            </a:custGeom>
            <a:noFill/>
            <a:ln w="12700" cap="flat" cmpd="sng">
              <a:solidFill>
                <a:srgbClr val="349F14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dirty="0">
                <a:solidFill>
                  <a:schemeClr val="lt1"/>
                </a:solidFill>
              </a:endParaRPr>
            </a:p>
          </p:txBody>
        </p:sp>
        <p:sp>
          <p:nvSpPr>
            <p:cNvPr id="239" name="Shape 239"/>
            <p:cNvSpPr/>
            <p:nvPr/>
          </p:nvSpPr>
          <p:spPr>
            <a:xfrm>
              <a:off x="1468908" y="1226653"/>
              <a:ext cx="1773055" cy="1711104"/>
            </a:xfrm>
            <a:prstGeom prst="ellipse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 w="9525" cap="flat" cmpd="sng">
              <a:solidFill>
                <a:srgbClr val="548135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240" name="Shape 2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00000" y="2952624"/>
            <a:ext cx="6134100" cy="26479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DD849ED-6072-4D89-9362-B6F007971DDA}"/>
              </a:ext>
            </a:extLst>
          </p:cNvPr>
          <p:cNvSpPr txBox="1"/>
          <p:nvPr/>
        </p:nvSpPr>
        <p:spPr>
          <a:xfrm>
            <a:off x="3391014" y="1651007"/>
            <a:ext cx="613020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en-US" altLang="ko-KR" sz="2000" dirty="0">
                <a:solidFill>
                  <a:schemeClr val="dk1"/>
                </a:solidFill>
                <a:latin typeface="+mn-ea"/>
              </a:rPr>
              <a:t> </a:t>
            </a:r>
            <a:r>
              <a:rPr lang="en-US" altLang="ko-KR" sz="1800" dirty="0">
                <a:solidFill>
                  <a:schemeClr val="dk1"/>
                </a:solidFill>
                <a:latin typeface="+mn-ea"/>
              </a:rPr>
              <a:t>4. </a:t>
            </a:r>
            <a:r>
              <a:rPr lang="en-US" altLang="ko-KR" sz="1800" dirty="0" err="1">
                <a:solidFill>
                  <a:schemeClr val="dk1"/>
                </a:solidFill>
                <a:latin typeface="+mn-ea"/>
              </a:rPr>
              <a:t>사용자는</a:t>
            </a:r>
            <a:r>
              <a:rPr lang="en-US" altLang="ko-KR" sz="1800" dirty="0">
                <a:solidFill>
                  <a:schemeClr val="dk1"/>
                </a:solidFill>
                <a:latin typeface="+mn-ea"/>
              </a:rPr>
              <a:t> </a:t>
            </a:r>
            <a:r>
              <a:rPr lang="en-US" altLang="ko-KR" sz="1800" dirty="0" err="1">
                <a:solidFill>
                  <a:schemeClr val="dk1"/>
                </a:solidFill>
                <a:latin typeface="+mn-ea"/>
              </a:rPr>
              <a:t>스마트</a:t>
            </a:r>
            <a:r>
              <a:rPr lang="en-US" altLang="ko-KR" sz="1800" dirty="0">
                <a:solidFill>
                  <a:schemeClr val="dk1"/>
                </a:solidFill>
                <a:latin typeface="+mn-ea"/>
              </a:rPr>
              <a:t> </a:t>
            </a:r>
            <a:r>
              <a:rPr lang="en-US" altLang="ko-KR" sz="1800" dirty="0" err="1">
                <a:solidFill>
                  <a:schemeClr val="dk1"/>
                </a:solidFill>
                <a:latin typeface="+mn-ea"/>
              </a:rPr>
              <a:t>폰을</a:t>
            </a:r>
            <a:r>
              <a:rPr lang="en-US" altLang="ko-KR" sz="1800" dirty="0">
                <a:solidFill>
                  <a:schemeClr val="dk1"/>
                </a:solidFill>
                <a:latin typeface="+mn-ea"/>
              </a:rPr>
              <a:t> </a:t>
            </a:r>
            <a:r>
              <a:rPr lang="en-US" altLang="ko-KR" sz="1800" dirty="0" err="1">
                <a:solidFill>
                  <a:schemeClr val="dk1"/>
                </a:solidFill>
                <a:latin typeface="+mn-ea"/>
              </a:rPr>
              <a:t>이용하여</a:t>
            </a:r>
            <a:r>
              <a:rPr lang="en-US" altLang="ko-KR" sz="1800" dirty="0">
                <a:solidFill>
                  <a:schemeClr val="dk1"/>
                </a:solidFill>
                <a:latin typeface="+mn-ea"/>
              </a:rPr>
              <a:t> </a:t>
            </a:r>
            <a:r>
              <a:rPr lang="en-US" altLang="ko-KR" sz="1800" dirty="0" err="1">
                <a:solidFill>
                  <a:schemeClr val="dk1"/>
                </a:solidFill>
                <a:latin typeface="+mn-ea"/>
              </a:rPr>
              <a:t>자신의</a:t>
            </a:r>
            <a:r>
              <a:rPr lang="en-US" altLang="ko-KR" sz="1800" dirty="0">
                <a:solidFill>
                  <a:schemeClr val="dk1"/>
                </a:solidFill>
                <a:latin typeface="+mn-ea"/>
              </a:rPr>
              <a:t> </a:t>
            </a:r>
            <a:r>
              <a:rPr lang="en-US" altLang="ko-KR" sz="1800" dirty="0" err="1">
                <a:solidFill>
                  <a:schemeClr val="dk1"/>
                </a:solidFill>
                <a:latin typeface="+mn-ea"/>
              </a:rPr>
              <a:t>심박수를</a:t>
            </a:r>
            <a:endParaRPr lang="en-US" altLang="ko-KR" sz="1800" dirty="0">
              <a:solidFill>
                <a:schemeClr val="dk1"/>
              </a:solidFill>
              <a:latin typeface="+mn-ea"/>
            </a:endParaRPr>
          </a:p>
          <a:p>
            <a:pPr lvl="0" algn="ctr"/>
            <a:r>
              <a:rPr lang="en-US" altLang="ko-KR" sz="1800" dirty="0" err="1">
                <a:solidFill>
                  <a:schemeClr val="dk1"/>
                </a:solidFill>
                <a:latin typeface="+mn-ea"/>
              </a:rPr>
              <a:t>확인</a:t>
            </a:r>
            <a:r>
              <a:rPr lang="ko-KR" altLang="en-US" sz="1800" dirty="0">
                <a:solidFill>
                  <a:schemeClr val="dk1"/>
                </a:solidFill>
                <a:latin typeface="+mn-ea"/>
              </a:rPr>
              <a:t>할 수 있고</a:t>
            </a:r>
            <a:r>
              <a:rPr lang="en-US" altLang="ko-KR" sz="1800" dirty="0">
                <a:solidFill>
                  <a:schemeClr val="dk1"/>
                </a:solidFill>
                <a:latin typeface="+mn-ea"/>
              </a:rPr>
              <a:t>SDNN(Standard deviation of all</a:t>
            </a:r>
          </a:p>
          <a:p>
            <a:pPr lvl="0" algn="ctr"/>
            <a:r>
              <a:rPr lang="en-US" altLang="ko-KR" sz="1800" dirty="0">
                <a:solidFill>
                  <a:schemeClr val="dk1"/>
                </a:solidFill>
                <a:latin typeface="+mn-ea"/>
              </a:rPr>
              <a:t> NN intervals) </a:t>
            </a:r>
            <a:r>
              <a:rPr lang="en-US" altLang="ko-KR" sz="1800" dirty="0" err="1">
                <a:solidFill>
                  <a:schemeClr val="dk1"/>
                </a:solidFill>
                <a:latin typeface="+mn-ea"/>
              </a:rPr>
              <a:t>측정하여</a:t>
            </a:r>
            <a:r>
              <a:rPr lang="en-US" altLang="ko-KR" sz="1800" dirty="0">
                <a:solidFill>
                  <a:schemeClr val="dk1"/>
                </a:solidFill>
                <a:latin typeface="+mn-ea"/>
              </a:rPr>
              <a:t> </a:t>
            </a:r>
            <a:r>
              <a:rPr lang="en-US" altLang="ko-KR" sz="1800" dirty="0" err="1">
                <a:solidFill>
                  <a:schemeClr val="dk1"/>
                </a:solidFill>
                <a:latin typeface="+mn-ea"/>
              </a:rPr>
              <a:t>각종</a:t>
            </a:r>
            <a:r>
              <a:rPr lang="en-US" altLang="ko-KR" sz="1800" dirty="0">
                <a:solidFill>
                  <a:schemeClr val="dk1"/>
                </a:solidFill>
                <a:latin typeface="+mn-ea"/>
              </a:rPr>
              <a:t> </a:t>
            </a:r>
            <a:r>
              <a:rPr lang="en-US" altLang="ko-KR" sz="1800" dirty="0" err="1">
                <a:solidFill>
                  <a:schemeClr val="dk1"/>
                </a:solidFill>
                <a:latin typeface="+mn-ea"/>
              </a:rPr>
              <a:t>질환여부를</a:t>
            </a:r>
            <a:r>
              <a:rPr lang="en-US" altLang="ko-KR" sz="1800" dirty="0">
                <a:solidFill>
                  <a:schemeClr val="dk1"/>
                </a:solidFill>
                <a:latin typeface="+mn-ea"/>
              </a:rPr>
              <a:t> </a:t>
            </a:r>
            <a:r>
              <a:rPr lang="en-US" altLang="ko-KR" sz="1800" dirty="0" err="1">
                <a:solidFill>
                  <a:schemeClr val="dk1"/>
                </a:solidFill>
                <a:latin typeface="+mn-ea"/>
              </a:rPr>
              <a:t>확인</a:t>
            </a:r>
            <a:r>
              <a:rPr lang="en-US" altLang="ko-KR" sz="1800" dirty="0">
                <a:solidFill>
                  <a:schemeClr val="dk1"/>
                </a:solidFill>
                <a:latin typeface="+mn-ea"/>
              </a:rPr>
              <a:t> 할 수 있</a:t>
            </a:r>
            <a:r>
              <a:rPr lang="ko-KR" altLang="en-US" sz="1800" dirty="0">
                <a:solidFill>
                  <a:schemeClr val="dk1"/>
                </a:solidFill>
                <a:latin typeface="+mn-ea"/>
              </a:rPr>
              <a:t>음</a:t>
            </a:r>
            <a:endParaRPr lang="ko-KR" altLang="en-US" sz="1600" dirty="0"/>
          </a:p>
        </p:txBody>
      </p:sp>
      <p:sp>
        <p:nvSpPr>
          <p:cNvPr id="11" name="Shape 196">
            <a:extLst>
              <a:ext uri="{FF2B5EF4-FFF2-40B4-BE49-F238E27FC236}">
                <a16:creationId xmlns:a16="http://schemas.microsoft.com/office/drawing/2014/main" id="{DAD0E331-0CE7-8848-BCCE-CCDA6301ADC6}"/>
              </a:ext>
            </a:extLst>
          </p:cNvPr>
          <p:cNvSpPr/>
          <p:nvPr/>
        </p:nvSpPr>
        <p:spPr>
          <a:xfrm flipV="1">
            <a:off x="3149600" y="614608"/>
            <a:ext cx="9042399" cy="45719"/>
          </a:xfrm>
          <a:prstGeom prst="rect">
            <a:avLst/>
          </a:prstGeom>
          <a:solidFill>
            <a:srgbClr val="349F1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Shape 197">
            <a:extLst>
              <a:ext uri="{FF2B5EF4-FFF2-40B4-BE49-F238E27FC236}">
                <a16:creationId xmlns:a16="http://schemas.microsoft.com/office/drawing/2014/main" id="{B61456D6-C3AA-42A1-AFCA-2CF4D4166227}"/>
              </a:ext>
            </a:extLst>
          </p:cNvPr>
          <p:cNvSpPr txBox="1"/>
          <p:nvPr/>
        </p:nvSpPr>
        <p:spPr>
          <a:xfrm>
            <a:off x="112394" y="383775"/>
            <a:ext cx="3730501" cy="46166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buNone/>
            </a:pPr>
            <a:r>
              <a:rPr lang="en-US" sz="2400" b="1" dirty="0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03 </a:t>
            </a:r>
            <a:r>
              <a:rPr lang="en-US" sz="2400" b="1" dirty="0" err="1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시스템</a:t>
            </a:r>
            <a:r>
              <a:rPr lang="en-US" sz="2400" b="1" dirty="0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1" dirty="0" err="1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시나리오</a:t>
            </a:r>
            <a:r>
              <a:rPr lang="en-US" sz="2400" b="1" dirty="0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-US" sz="2000" b="1" dirty="0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ko-KR" altLang="en-US" sz="2000" b="1" dirty="0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주요기능</a:t>
            </a:r>
            <a:r>
              <a:rPr lang="en-US" altLang="ko-KR" sz="2000" b="1" dirty="0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lang="en-US" sz="2400" b="1" dirty="0">
              <a:solidFill>
                <a:srgbClr val="349F1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896332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84E36E3-EB63-4DBF-8F67-01957D621E4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 lang="en-US" sz="12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Shape 196">
            <a:extLst>
              <a:ext uri="{FF2B5EF4-FFF2-40B4-BE49-F238E27FC236}">
                <a16:creationId xmlns:a16="http://schemas.microsoft.com/office/drawing/2014/main" id="{DE07DED7-B5B4-4112-993A-B4BC602F72D4}"/>
              </a:ext>
            </a:extLst>
          </p:cNvPr>
          <p:cNvSpPr/>
          <p:nvPr/>
        </p:nvSpPr>
        <p:spPr>
          <a:xfrm flipV="1">
            <a:off x="3124201" y="592867"/>
            <a:ext cx="9067799" cy="45719"/>
          </a:xfrm>
          <a:prstGeom prst="rect">
            <a:avLst/>
          </a:prstGeom>
          <a:solidFill>
            <a:srgbClr val="349F1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Shape 235">
            <a:extLst>
              <a:ext uri="{FF2B5EF4-FFF2-40B4-BE49-F238E27FC236}">
                <a16:creationId xmlns:a16="http://schemas.microsoft.com/office/drawing/2014/main" id="{AEDA9089-725C-4D53-9A4A-7CB244A5BE27}"/>
              </a:ext>
            </a:extLst>
          </p:cNvPr>
          <p:cNvSpPr/>
          <p:nvPr/>
        </p:nvSpPr>
        <p:spPr>
          <a:xfrm>
            <a:off x="0" y="6328246"/>
            <a:ext cx="12204000" cy="45719"/>
          </a:xfrm>
          <a:prstGeom prst="rect">
            <a:avLst/>
          </a:prstGeom>
          <a:solidFill>
            <a:srgbClr val="349F1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Shape 197">
            <a:extLst>
              <a:ext uri="{FF2B5EF4-FFF2-40B4-BE49-F238E27FC236}">
                <a16:creationId xmlns:a16="http://schemas.microsoft.com/office/drawing/2014/main" id="{2526383F-3998-446D-BFE7-0437E1C3938B}"/>
              </a:ext>
            </a:extLst>
          </p:cNvPr>
          <p:cNvSpPr txBox="1"/>
          <p:nvPr/>
        </p:nvSpPr>
        <p:spPr>
          <a:xfrm>
            <a:off x="222373" y="383775"/>
            <a:ext cx="3730501" cy="46166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buNone/>
            </a:pPr>
            <a:r>
              <a:rPr lang="en-US" sz="2400" b="1" dirty="0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03 </a:t>
            </a:r>
            <a:r>
              <a:rPr lang="en-US" sz="2400" b="1" dirty="0" err="1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시스템</a:t>
            </a:r>
            <a:r>
              <a:rPr lang="en-US" sz="2400" b="1" dirty="0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1" dirty="0" err="1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시나리오</a:t>
            </a:r>
            <a:r>
              <a:rPr lang="en-US" sz="2400" b="1" dirty="0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-US" sz="2000" b="1" dirty="0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ko-KR" altLang="en-US" sz="2000" b="1" dirty="0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부가기능</a:t>
            </a:r>
            <a:r>
              <a:rPr lang="en-US" altLang="ko-KR" sz="2000" b="1" dirty="0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lang="en-US" sz="2400" b="1" dirty="0">
              <a:solidFill>
                <a:srgbClr val="349F1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3AFFCB-8821-46FB-94AD-CB3F10F0B8BE}"/>
              </a:ext>
            </a:extLst>
          </p:cNvPr>
          <p:cNvSpPr txBox="1"/>
          <p:nvPr/>
        </p:nvSpPr>
        <p:spPr>
          <a:xfrm>
            <a:off x="784861" y="1729090"/>
            <a:ext cx="531113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800" b="1" dirty="0">
                <a:latin typeface="+mj-ea"/>
                <a:ea typeface="+mj-ea"/>
              </a:rPr>
              <a:t>수면패턴 분석</a:t>
            </a:r>
            <a:endParaRPr lang="en-US" altLang="ko-KR" sz="1800" b="1" dirty="0">
              <a:latin typeface="+mj-ea"/>
              <a:ea typeface="+mj-ea"/>
            </a:endParaRPr>
          </a:p>
          <a:p>
            <a:r>
              <a:rPr lang="en-US" altLang="ko-KR" sz="1800" dirty="0">
                <a:latin typeface="+mj-ea"/>
                <a:ea typeface="+mj-ea"/>
              </a:rPr>
              <a:t>:</a:t>
            </a:r>
            <a:r>
              <a:rPr lang="ko-KR" altLang="en-US" sz="1800" dirty="0">
                <a:latin typeface="+mj-ea"/>
                <a:ea typeface="+mj-ea"/>
              </a:rPr>
              <a:t>심박수분석을 통해 수면 패턴을 그래프화하여 출력</a:t>
            </a:r>
            <a:endParaRPr lang="en-US" altLang="ko-KR" sz="1800" dirty="0">
              <a:latin typeface="+mj-ea"/>
              <a:ea typeface="+mj-ea"/>
            </a:endParaRPr>
          </a:p>
          <a:p>
            <a:endParaRPr lang="en-US" altLang="ko-KR" sz="1800" dirty="0">
              <a:latin typeface="+mj-ea"/>
              <a:ea typeface="+mj-ea"/>
            </a:endParaRPr>
          </a:p>
          <a:p>
            <a:endParaRPr lang="en-US" altLang="ko-KR" sz="1800" dirty="0">
              <a:latin typeface="+mj-ea"/>
              <a:ea typeface="+mj-ea"/>
            </a:endParaRPr>
          </a:p>
          <a:p>
            <a:endParaRPr lang="ko-KR" altLang="en-US" sz="1800" dirty="0">
              <a:latin typeface="+mj-ea"/>
              <a:ea typeface="+mj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EA545B-EFEA-40F8-89CA-CE1C15855F14}"/>
              </a:ext>
            </a:extLst>
          </p:cNvPr>
          <p:cNvSpPr txBox="1"/>
          <p:nvPr/>
        </p:nvSpPr>
        <p:spPr>
          <a:xfrm>
            <a:off x="6250942" y="1674674"/>
            <a:ext cx="57454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>
                <a:latin typeface="+mj-ea"/>
                <a:ea typeface="+mj-ea"/>
              </a:rPr>
              <a:t>2. </a:t>
            </a:r>
            <a:r>
              <a:rPr lang="ko-KR" altLang="en-US" sz="1800" b="1" dirty="0">
                <a:latin typeface="+mj-ea"/>
                <a:ea typeface="+mj-ea"/>
              </a:rPr>
              <a:t>의약품 정보 제공</a:t>
            </a:r>
            <a:endParaRPr lang="en-US" altLang="ko-KR" sz="1800" dirty="0">
              <a:latin typeface="+mj-ea"/>
              <a:ea typeface="+mj-ea"/>
            </a:endParaRPr>
          </a:p>
          <a:p>
            <a:r>
              <a:rPr lang="en-US" altLang="ko-KR" sz="1800" dirty="0">
                <a:latin typeface="+mj-ea"/>
                <a:ea typeface="+mj-ea"/>
              </a:rPr>
              <a:t>: </a:t>
            </a:r>
            <a:r>
              <a:rPr lang="ko-KR" altLang="en-US" sz="1800" dirty="0">
                <a:latin typeface="+mj-ea"/>
                <a:ea typeface="+mj-ea"/>
              </a:rPr>
              <a:t>해당 질환 카테고리를 </a:t>
            </a:r>
            <a:r>
              <a:rPr lang="ko-KR" altLang="en-US" sz="1800" dirty="0" err="1">
                <a:latin typeface="+mj-ea"/>
                <a:ea typeface="+mj-ea"/>
              </a:rPr>
              <a:t>선택시</a:t>
            </a:r>
            <a:r>
              <a:rPr lang="ko-KR" altLang="en-US" sz="1800" dirty="0">
                <a:latin typeface="+mj-ea"/>
                <a:ea typeface="+mj-ea"/>
              </a:rPr>
              <a:t> 의약품 </a:t>
            </a:r>
            <a:r>
              <a:rPr lang="en-US" altLang="ko-KR" sz="1800" dirty="0">
                <a:latin typeface="+mj-ea"/>
                <a:ea typeface="+mj-ea"/>
              </a:rPr>
              <a:t>API</a:t>
            </a:r>
            <a:r>
              <a:rPr lang="ko-KR" altLang="en-US" sz="1800" dirty="0">
                <a:latin typeface="+mj-ea"/>
                <a:ea typeface="+mj-ea"/>
              </a:rPr>
              <a:t>의 정보를 불러와서 출력해줌</a:t>
            </a:r>
            <a:r>
              <a:rPr lang="en-US" altLang="ko-KR" sz="1800" dirty="0">
                <a:latin typeface="+mj-ea"/>
                <a:ea typeface="+mj-ea"/>
              </a:rPr>
              <a:t>.</a:t>
            </a:r>
          </a:p>
          <a:p>
            <a:endParaRPr lang="en-US" altLang="ko-KR" sz="1800" dirty="0">
              <a:latin typeface="+mj-ea"/>
              <a:ea typeface="+mj-ea"/>
            </a:endParaRPr>
          </a:p>
          <a:p>
            <a:endParaRPr lang="ko-KR" altLang="en-US" sz="1800" dirty="0">
              <a:latin typeface="+mj-ea"/>
              <a:ea typeface="+mj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A77FA0-E21C-4711-A3A9-A01020A33EBC}"/>
              </a:ext>
            </a:extLst>
          </p:cNvPr>
          <p:cNvSpPr txBox="1"/>
          <p:nvPr/>
        </p:nvSpPr>
        <p:spPr>
          <a:xfrm>
            <a:off x="765632" y="3609948"/>
            <a:ext cx="5330368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>
                <a:latin typeface="+mj-ea"/>
                <a:ea typeface="+mj-ea"/>
              </a:rPr>
              <a:t>3. </a:t>
            </a:r>
            <a:r>
              <a:rPr lang="ko-KR" altLang="en-US" sz="1800" b="1" dirty="0">
                <a:latin typeface="+mj-ea"/>
                <a:ea typeface="+mj-ea"/>
              </a:rPr>
              <a:t>미세먼지 농도</a:t>
            </a:r>
            <a:r>
              <a:rPr lang="en-US" altLang="ko-KR" sz="1800" b="1" dirty="0">
                <a:latin typeface="+mj-ea"/>
                <a:ea typeface="+mj-ea"/>
              </a:rPr>
              <a:t> </a:t>
            </a:r>
            <a:endParaRPr lang="en-US" altLang="ko-KR" sz="1600" dirty="0">
              <a:latin typeface="+mj-ea"/>
              <a:ea typeface="+mj-ea"/>
            </a:endParaRPr>
          </a:p>
          <a:p>
            <a:r>
              <a:rPr lang="en-US" altLang="ko-KR" sz="1800" dirty="0">
                <a:latin typeface="+mj-ea"/>
                <a:ea typeface="+mj-ea"/>
              </a:rPr>
              <a:t>: </a:t>
            </a:r>
            <a:r>
              <a:rPr lang="ko-KR" altLang="en-US" sz="1800" dirty="0">
                <a:latin typeface="+mj-ea"/>
                <a:ea typeface="+mj-ea"/>
              </a:rPr>
              <a:t>현재 위치를 </a:t>
            </a:r>
            <a:r>
              <a:rPr lang="en-US" altLang="ko-KR" sz="1800" dirty="0">
                <a:latin typeface="+mj-ea"/>
                <a:ea typeface="+mj-ea"/>
              </a:rPr>
              <a:t>GPS </a:t>
            </a:r>
            <a:r>
              <a:rPr lang="ko-KR" altLang="en-US" sz="1800" dirty="0">
                <a:latin typeface="+mj-ea"/>
                <a:ea typeface="+mj-ea"/>
              </a:rPr>
              <a:t>센서로 불러오고</a:t>
            </a:r>
            <a:r>
              <a:rPr lang="en-US" altLang="ko-KR" sz="1800" dirty="0">
                <a:latin typeface="+mj-ea"/>
                <a:ea typeface="+mj-ea"/>
              </a:rPr>
              <a:t> NAVERsearch2 API</a:t>
            </a:r>
            <a:r>
              <a:rPr lang="ko-KR" altLang="en-US" sz="1800" dirty="0">
                <a:latin typeface="+mj-ea"/>
                <a:ea typeface="+mj-ea"/>
              </a:rPr>
              <a:t>를 이용하여 현재 지역을 </a:t>
            </a:r>
            <a:r>
              <a:rPr lang="ko-KR" altLang="en-US" sz="1800" dirty="0" err="1">
                <a:latin typeface="+mj-ea"/>
                <a:ea typeface="+mj-ea"/>
              </a:rPr>
              <a:t>받아옴</a:t>
            </a:r>
            <a:r>
              <a:rPr lang="en-US" altLang="ko-KR" sz="1800" dirty="0">
                <a:latin typeface="+mj-ea"/>
                <a:ea typeface="+mj-ea"/>
              </a:rPr>
              <a:t>. </a:t>
            </a:r>
            <a:r>
              <a:rPr lang="ko-KR" altLang="en-US" sz="1800" dirty="0">
                <a:latin typeface="+mj-ea"/>
                <a:ea typeface="+mj-ea"/>
              </a:rPr>
              <a:t>기상청 </a:t>
            </a:r>
            <a:r>
              <a:rPr lang="en-US" altLang="ko-KR" sz="1800" dirty="0">
                <a:latin typeface="+mj-ea"/>
                <a:ea typeface="+mj-ea"/>
              </a:rPr>
              <a:t>API</a:t>
            </a:r>
            <a:r>
              <a:rPr lang="ko-KR" altLang="en-US" sz="1800" dirty="0">
                <a:latin typeface="+mj-ea"/>
                <a:ea typeface="+mj-ea"/>
              </a:rPr>
              <a:t>를 이용하여 해당지역의 미세먼지 농도를 보여줌</a:t>
            </a:r>
            <a:r>
              <a:rPr lang="en-US" altLang="ko-KR" sz="1800" dirty="0">
                <a:latin typeface="+mj-ea"/>
                <a:ea typeface="+mj-ea"/>
              </a:rPr>
              <a:t>.</a:t>
            </a:r>
          </a:p>
          <a:p>
            <a:endParaRPr lang="en-US" altLang="ko-KR" sz="1600" dirty="0">
              <a:latin typeface="+mj-ea"/>
              <a:ea typeface="+mj-ea"/>
            </a:endParaRPr>
          </a:p>
          <a:p>
            <a:endParaRPr lang="ko-KR" altLang="en-US" sz="1600" dirty="0">
              <a:latin typeface="+mj-ea"/>
              <a:ea typeface="+mj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135D5E-45FB-4610-9399-8C096365CE34}"/>
              </a:ext>
            </a:extLst>
          </p:cNvPr>
          <p:cNvSpPr txBox="1"/>
          <p:nvPr/>
        </p:nvSpPr>
        <p:spPr>
          <a:xfrm>
            <a:off x="6250942" y="3609948"/>
            <a:ext cx="52044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>
                <a:latin typeface="+mj-ea"/>
                <a:ea typeface="+mj-ea"/>
              </a:rPr>
              <a:t>4. </a:t>
            </a:r>
            <a:r>
              <a:rPr lang="ko-KR" altLang="en-US" sz="1800" b="1" dirty="0">
                <a:latin typeface="+mj-ea"/>
                <a:ea typeface="+mj-ea"/>
              </a:rPr>
              <a:t>병원</a:t>
            </a:r>
            <a:r>
              <a:rPr lang="en-US" altLang="ko-KR" sz="1800" b="1" dirty="0">
                <a:latin typeface="+mj-ea"/>
                <a:ea typeface="+mj-ea"/>
              </a:rPr>
              <a:t>,</a:t>
            </a:r>
            <a:r>
              <a:rPr lang="ko-KR" altLang="en-US" sz="1800" b="1" dirty="0">
                <a:latin typeface="+mj-ea"/>
                <a:ea typeface="+mj-ea"/>
              </a:rPr>
              <a:t> 약국 위치 정보 제공</a:t>
            </a:r>
            <a:endParaRPr lang="en-US" altLang="ko-KR" sz="1800" b="1" dirty="0">
              <a:latin typeface="+mj-ea"/>
              <a:ea typeface="+mj-ea"/>
            </a:endParaRPr>
          </a:p>
          <a:p>
            <a:r>
              <a:rPr lang="en-US" altLang="ko-KR" sz="1800" dirty="0">
                <a:latin typeface="+mj-ea"/>
                <a:ea typeface="+mj-ea"/>
              </a:rPr>
              <a:t>: </a:t>
            </a:r>
            <a:r>
              <a:rPr lang="ko-KR" altLang="en-US" sz="1800" dirty="0">
                <a:latin typeface="+mj-ea"/>
                <a:ea typeface="+mj-ea"/>
              </a:rPr>
              <a:t>스마트폰 </a:t>
            </a:r>
            <a:r>
              <a:rPr lang="en-US" altLang="ko-KR" sz="1800" dirty="0">
                <a:latin typeface="+mj-ea"/>
                <a:ea typeface="+mj-ea"/>
              </a:rPr>
              <a:t>GPS</a:t>
            </a:r>
            <a:r>
              <a:rPr lang="ko-KR" altLang="en-US" sz="1800" dirty="0">
                <a:latin typeface="+mj-ea"/>
                <a:ea typeface="+mj-ea"/>
              </a:rPr>
              <a:t>로 현재위치 확인</a:t>
            </a:r>
            <a:r>
              <a:rPr lang="en-US" altLang="ko-KR" sz="1800" dirty="0">
                <a:latin typeface="+mj-ea"/>
                <a:ea typeface="+mj-ea"/>
              </a:rPr>
              <a:t>, API</a:t>
            </a:r>
            <a:r>
              <a:rPr lang="ko-KR" altLang="en-US" sz="1800" dirty="0">
                <a:latin typeface="+mj-ea"/>
                <a:ea typeface="+mj-ea"/>
              </a:rPr>
              <a:t>를 이용하여 사용자 주변에 있는 병원을 보여줌</a:t>
            </a:r>
            <a:r>
              <a:rPr lang="en-US" altLang="ko-KR" sz="1800" dirty="0">
                <a:latin typeface="+mj-ea"/>
                <a:ea typeface="+mj-ea"/>
              </a:rPr>
              <a:t>.</a:t>
            </a:r>
          </a:p>
          <a:p>
            <a:endParaRPr lang="en-US" altLang="ko-KR" sz="1800" dirty="0">
              <a:latin typeface="+mj-ea"/>
              <a:ea typeface="+mj-ea"/>
            </a:endParaRPr>
          </a:p>
          <a:p>
            <a:endParaRPr lang="en-US" altLang="ko-KR" sz="1800" dirty="0">
              <a:latin typeface="+mj-ea"/>
              <a:ea typeface="+mj-ea"/>
            </a:endParaRPr>
          </a:p>
          <a:p>
            <a:endParaRPr lang="ko-KR" altLang="en-US" sz="18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635991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316" y="1173929"/>
            <a:ext cx="11421367" cy="4510142"/>
          </a:xfrm>
          <a:prstGeom prst="rect">
            <a:avLst/>
          </a:prstGeom>
        </p:spPr>
      </p:pic>
      <p:sp>
        <p:nvSpPr>
          <p:cNvPr id="245" name="Shape 245"/>
          <p:cNvSpPr/>
          <p:nvPr/>
        </p:nvSpPr>
        <p:spPr>
          <a:xfrm>
            <a:off x="3498112" y="568890"/>
            <a:ext cx="8705888" cy="45719"/>
          </a:xfrm>
          <a:prstGeom prst="rect">
            <a:avLst/>
          </a:prstGeom>
          <a:solidFill>
            <a:srgbClr val="349F1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Shape 246"/>
          <p:cNvSpPr txBox="1"/>
          <p:nvPr/>
        </p:nvSpPr>
        <p:spPr>
          <a:xfrm>
            <a:off x="221755" y="383776"/>
            <a:ext cx="3276357" cy="46166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2400" b="1" dirty="0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04 </a:t>
            </a:r>
            <a:r>
              <a:rPr lang="en-US" sz="2400" b="1" dirty="0" err="1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시스템</a:t>
            </a:r>
            <a:r>
              <a:rPr lang="en-US" sz="2400" b="1" dirty="0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1" dirty="0" err="1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구성도</a:t>
            </a:r>
            <a:r>
              <a:rPr lang="en-US" sz="2400" b="1" dirty="0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ko-KR" altLang="en-US" sz="2400" b="1" dirty="0">
                <a:solidFill>
                  <a:srgbClr val="349F14"/>
                </a:solidFill>
              </a:rPr>
              <a:t>전체</a:t>
            </a:r>
            <a:r>
              <a:rPr lang="en-US" altLang="ko-KR" sz="2400" b="1" dirty="0">
                <a:solidFill>
                  <a:srgbClr val="349F14"/>
                </a:solidFill>
              </a:rPr>
              <a:t>)</a:t>
            </a:r>
            <a:endParaRPr lang="en-US" sz="2400" b="1" dirty="0">
              <a:solidFill>
                <a:srgbClr val="349F1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Shape 247"/>
          <p:cNvSpPr/>
          <p:nvPr/>
        </p:nvSpPr>
        <p:spPr>
          <a:xfrm>
            <a:off x="0" y="6328246"/>
            <a:ext cx="12204000" cy="45719"/>
          </a:xfrm>
          <a:prstGeom prst="rect">
            <a:avLst/>
          </a:prstGeom>
          <a:solidFill>
            <a:srgbClr val="349F1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Shape 24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14</a:t>
            </a:fld>
            <a:endParaRPr lang="en-US"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/>
          <p:nvPr/>
        </p:nvSpPr>
        <p:spPr>
          <a:xfrm>
            <a:off x="3498112" y="568890"/>
            <a:ext cx="8705888" cy="45719"/>
          </a:xfrm>
          <a:prstGeom prst="rect">
            <a:avLst/>
          </a:prstGeom>
          <a:solidFill>
            <a:srgbClr val="349F1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Shape 246"/>
          <p:cNvSpPr txBox="1"/>
          <p:nvPr/>
        </p:nvSpPr>
        <p:spPr>
          <a:xfrm>
            <a:off x="221755" y="383776"/>
            <a:ext cx="3276357" cy="46166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2400" b="1" dirty="0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04 </a:t>
            </a:r>
            <a:r>
              <a:rPr lang="en-US" sz="2400" b="1" dirty="0" err="1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시스템</a:t>
            </a:r>
            <a:r>
              <a:rPr lang="en-US" sz="2400" b="1" dirty="0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1" dirty="0" err="1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구성도</a:t>
            </a:r>
            <a:r>
              <a:rPr lang="en-US" sz="2400" b="1" dirty="0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(App</a:t>
            </a:r>
            <a:r>
              <a:rPr lang="en-US" altLang="ko-KR" sz="2400" b="1" dirty="0">
                <a:solidFill>
                  <a:srgbClr val="349F14"/>
                </a:solidFill>
              </a:rPr>
              <a:t>)</a:t>
            </a:r>
            <a:endParaRPr lang="en-US" sz="2400" b="1" dirty="0">
              <a:solidFill>
                <a:srgbClr val="349F1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Shape 247"/>
          <p:cNvSpPr/>
          <p:nvPr/>
        </p:nvSpPr>
        <p:spPr>
          <a:xfrm>
            <a:off x="0" y="6328246"/>
            <a:ext cx="12204000" cy="45719"/>
          </a:xfrm>
          <a:prstGeom prst="rect">
            <a:avLst/>
          </a:prstGeom>
          <a:solidFill>
            <a:srgbClr val="349F1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Shape 24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15</a:t>
            </a:fld>
            <a:endParaRPr lang="en-US"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7B745D7-0A88-44A1-8939-C2634C7BE80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2016"/>
          <a:stretch/>
        </p:blipFill>
        <p:spPr>
          <a:xfrm>
            <a:off x="946298" y="1628938"/>
            <a:ext cx="4845694" cy="403198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5161BF8-556D-46CF-95A3-DA099F5D74C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t="50698" r="-10168"/>
          <a:stretch/>
        </p:blipFill>
        <p:spPr>
          <a:xfrm>
            <a:off x="6913815" y="1512766"/>
            <a:ext cx="4845695" cy="4031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7369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/>
          <p:nvPr/>
        </p:nvSpPr>
        <p:spPr>
          <a:xfrm flipV="1">
            <a:off x="3019646" y="614609"/>
            <a:ext cx="9184353" cy="45719"/>
          </a:xfrm>
          <a:prstGeom prst="rect">
            <a:avLst/>
          </a:prstGeom>
          <a:solidFill>
            <a:srgbClr val="349F1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Shape 246"/>
          <p:cNvSpPr txBox="1"/>
          <p:nvPr/>
        </p:nvSpPr>
        <p:spPr>
          <a:xfrm>
            <a:off x="221755" y="383776"/>
            <a:ext cx="2957380" cy="46166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2400" b="1" dirty="0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05 DB</a:t>
            </a:r>
            <a:r>
              <a:rPr lang="ko-KR" altLang="en-US" sz="2400" b="1" dirty="0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설계도</a:t>
            </a:r>
            <a:r>
              <a:rPr lang="en-US" altLang="ko-KR" sz="2400" b="1" dirty="0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ko-KR" altLang="en-US" sz="2400" b="1" dirty="0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외장</a:t>
            </a:r>
            <a:r>
              <a:rPr lang="en-US" altLang="ko-KR" sz="2400" b="1" dirty="0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lang="en-US" sz="2400" b="1" dirty="0">
              <a:solidFill>
                <a:srgbClr val="349F1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Shape 247"/>
          <p:cNvSpPr/>
          <p:nvPr/>
        </p:nvSpPr>
        <p:spPr>
          <a:xfrm>
            <a:off x="0" y="6328246"/>
            <a:ext cx="12204000" cy="45719"/>
          </a:xfrm>
          <a:prstGeom prst="rect">
            <a:avLst/>
          </a:prstGeom>
          <a:solidFill>
            <a:srgbClr val="349F1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Shape 24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16</a:t>
            </a:fld>
            <a:endParaRPr lang="en-US"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6A67818-8229-4599-A041-F8476FBC8C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158" y="1261933"/>
            <a:ext cx="10281684" cy="4623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9771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/>
          <p:nvPr/>
        </p:nvSpPr>
        <p:spPr>
          <a:xfrm flipV="1">
            <a:off x="3019646" y="614609"/>
            <a:ext cx="9184353" cy="45719"/>
          </a:xfrm>
          <a:prstGeom prst="rect">
            <a:avLst/>
          </a:prstGeom>
          <a:solidFill>
            <a:srgbClr val="349F1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Shape 246"/>
          <p:cNvSpPr txBox="1"/>
          <p:nvPr/>
        </p:nvSpPr>
        <p:spPr>
          <a:xfrm>
            <a:off x="221755" y="383776"/>
            <a:ext cx="2957380" cy="46166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2400" b="1" dirty="0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05 DB</a:t>
            </a:r>
            <a:r>
              <a:rPr lang="ko-KR" altLang="en-US" sz="2400" b="1" dirty="0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설계도</a:t>
            </a:r>
            <a:r>
              <a:rPr lang="en-US" altLang="ko-KR" sz="2400" b="1" dirty="0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ko-KR" altLang="en-US" sz="2400" b="1" dirty="0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내장</a:t>
            </a:r>
            <a:r>
              <a:rPr lang="en-US" altLang="ko-KR" sz="2400" b="1" dirty="0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lang="en-US" sz="2400" b="1" dirty="0">
              <a:solidFill>
                <a:srgbClr val="349F1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Shape 247"/>
          <p:cNvSpPr/>
          <p:nvPr/>
        </p:nvSpPr>
        <p:spPr>
          <a:xfrm>
            <a:off x="0" y="6328246"/>
            <a:ext cx="12204000" cy="45719"/>
          </a:xfrm>
          <a:prstGeom prst="rect">
            <a:avLst/>
          </a:prstGeom>
          <a:solidFill>
            <a:srgbClr val="349F1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Shape 24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17</a:t>
            </a:fld>
            <a:endParaRPr lang="en-US"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085038E-03C7-4FD0-90BC-52DDD32427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1307" y="1188214"/>
            <a:ext cx="7729386" cy="4612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8550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/>
          <p:nvPr/>
        </p:nvSpPr>
        <p:spPr>
          <a:xfrm>
            <a:off x="2880000" y="568890"/>
            <a:ext cx="9324000" cy="45719"/>
          </a:xfrm>
          <a:prstGeom prst="rect">
            <a:avLst/>
          </a:prstGeom>
          <a:solidFill>
            <a:srgbClr val="349F1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Shape 246"/>
          <p:cNvSpPr txBox="1"/>
          <p:nvPr/>
        </p:nvSpPr>
        <p:spPr>
          <a:xfrm>
            <a:off x="221755" y="383776"/>
            <a:ext cx="2658245" cy="46166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2400" b="1" dirty="0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06 </a:t>
            </a:r>
            <a:r>
              <a:rPr lang="ko-KR" altLang="en-US" sz="2400" b="1" dirty="0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모듈 상세 설계</a:t>
            </a:r>
            <a:endParaRPr lang="en-US" sz="2400" b="1" dirty="0">
              <a:solidFill>
                <a:srgbClr val="349F1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Shape 247"/>
          <p:cNvSpPr/>
          <p:nvPr/>
        </p:nvSpPr>
        <p:spPr>
          <a:xfrm>
            <a:off x="0" y="6328246"/>
            <a:ext cx="12204000" cy="45719"/>
          </a:xfrm>
          <a:prstGeom prst="rect">
            <a:avLst/>
          </a:prstGeom>
          <a:solidFill>
            <a:srgbClr val="349F1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Shape 24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18</a:t>
            </a:fld>
            <a:endParaRPr lang="en-US"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B89624-28B9-40BE-9BDE-FFE78C6954E7}"/>
              </a:ext>
            </a:extLst>
          </p:cNvPr>
          <p:cNvSpPr txBox="1"/>
          <p:nvPr/>
        </p:nvSpPr>
        <p:spPr>
          <a:xfrm>
            <a:off x="712381" y="935869"/>
            <a:ext cx="10356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06-1 Loading Module</a:t>
            </a:r>
            <a:endParaRPr lang="ko-KR" altLang="en-US" sz="2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741E12-B54D-4F77-BCD7-A0E592CE270F}"/>
              </a:ext>
            </a:extLst>
          </p:cNvPr>
          <p:cNvSpPr txBox="1"/>
          <p:nvPr/>
        </p:nvSpPr>
        <p:spPr>
          <a:xfrm>
            <a:off x="1244008" y="1549517"/>
            <a:ext cx="94523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○ 기능</a:t>
            </a:r>
            <a:endParaRPr lang="en-US" altLang="ko-KR" sz="2000" b="1" dirty="0"/>
          </a:p>
          <a:p>
            <a:r>
              <a:rPr lang="en-US" altLang="ko-KR" sz="1800" dirty="0"/>
              <a:t>   - </a:t>
            </a:r>
            <a:r>
              <a:rPr lang="ko-KR" altLang="en-US" sz="1800" dirty="0"/>
              <a:t>어플리케이션 시작 시 </a:t>
            </a:r>
            <a:r>
              <a:rPr lang="en-US" altLang="ko-KR" sz="1800" dirty="0"/>
              <a:t>App</a:t>
            </a:r>
            <a:r>
              <a:rPr lang="ko-KR" altLang="en-US" sz="1800" dirty="0"/>
              <a:t>의 최신버전을 체크 후 업데이트 요청을 한다</a:t>
            </a:r>
            <a:r>
              <a:rPr lang="en-US" altLang="ko-KR" sz="1800" dirty="0"/>
              <a:t>.</a:t>
            </a:r>
          </a:p>
          <a:p>
            <a:r>
              <a:rPr lang="en-US" altLang="ko-KR" sz="1800" dirty="0"/>
              <a:t>   - </a:t>
            </a:r>
            <a:r>
              <a:rPr lang="ko-KR" altLang="en-US" sz="1800" dirty="0"/>
              <a:t>공지사항 유무를 체크 후 출력한다</a:t>
            </a:r>
            <a:r>
              <a:rPr lang="en-US" altLang="ko-KR" sz="1800" dirty="0"/>
              <a:t>.</a:t>
            </a:r>
            <a:endParaRPr lang="ko-KR" altLang="en-US" sz="1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615D51C-3A42-4D1A-91FE-74BC98695BF5}"/>
              </a:ext>
            </a:extLst>
          </p:cNvPr>
          <p:cNvSpPr txBox="1"/>
          <p:nvPr/>
        </p:nvSpPr>
        <p:spPr>
          <a:xfrm>
            <a:off x="1084520" y="2577936"/>
            <a:ext cx="96118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○ 다루는 정보</a:t>
            </a:r>
            <a:endParaRPr lang="en-US" altLang="ko-KR" sz="2000" b="1" dirty="0"/>
          </a:p>
          <a:p>
            <a:r>
              <a:rPr lang="en-US" altLang="ko-KR" sz="2000" dirty="0"/>
              <a:t>   </a:t>
            </a:r>
            <a:r>
              <a:rPr lang="en-US" altLang="ko-KR" sz="1800" dirty="0"/>
              <a:t>- </a:t>
            </a:r>
            <a:r>
              <a:rPr lang="en-US" altLang="ko-KR" sz="1800" dirty="0" err="1"/>
              <a:t>App_Version</a:t>
            </a:r>
            <a:r>
              <a:rPr lang="en-US" altLang="ko-KR" sz="1800" dirty="0"/>
              <a:t> : </a:t>
            </a:r>
            <a:r>
              <a:rPr lang="ko-KR" altLang="en-US" sz="1800" dirty="0"/>
              <a:t>설치되어진 어플리케이션의 버전과 </a:t>
            </a:r>
            <a:r>
              <a:rPr lang="en-US" altLang="ko-KR" sz="1800" dirty="0"/>
              <a:t>DB</a:t>
            </a:r>
            <a:r>
              <a:rPr lang="ko-KR" altLang="en-US" sz="1800" dirty="0"/>
              <a:t>에 등록되어진 최신버전</a:t>
            </a:r>
            <a:endParaRPr lang="en-US" altLang="ko-KR" sz="1800" dirty="0"/>
          </a:p>
          <a:p>
            <a:r>
              <a:rPr lang="en-US" altLang="ko-KR" sz="1800" dirty="0"/>
              <a:t>   - </a:t>
            </a:r>
            <a:r>
              <a:rPr lang="en-US" altLang="ko-KR" sz="1800" dirty="0" err="1"/>
              <a:t>Board_Data</a:t>
            </a:r>
            <a:r>
              <a:rPr lang="en-US" altLang="ko-KR" sz="1800" dirty="0"/>
              <a:t> : </a:t>
            </a:r>
            <a:r>
              <a:rPr lang="ko-KR" altLang="en-US" sz="1800" dirty="0"/>
              <a:t>공지사항의 공지기간 및 내용</a:t>
            </a:r>
            <a:endParaRPr lang="en-US" altLang="ko-KR" sz="1800" dirty="0"/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64B0AB2B-930C-4A6B-8E68-ECE27D7699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7580353"/>
              </p:ext>
            </p:extLst>
          </p:nvPr>
        </p:nvGraphicFramePr>
        <p:xfrm>
          <a:off x="6413204" y="4025865"/>
          <a:ext cx="4655288" cy="1950720"/>
        </p:xfrm>
        <a:graphic>
          <a:graphicData uri="http://schemas.openxmlformats.org/drawingml/2006/table">
            <a:tbl>
              <a:tblPr firstRow="1" bandRow="1">
                <a:tableStyleId>{5C7F57CE-F02F-4AF7-9FF8-402C90355F5E}</a:tableStyleId>
              </a:tblPr>
              <a:tblGrid>
                <a:gridCol w="1054922">
                  <a:extLst>
                    <a:ext uri="{9D8B030D-6E8A-4147-A177-3AD203B41FA5}">
                      <a16:colId xmlns:a16="http://schemas.microsoft.com/office/drawing/2014/main" val="4207005145"/>
                    </a:ext>
                  </a:extLst>
                </a:gridCol>
                <a:gridCol w="3600366">
                  <a:extLst>
                    <a:ext uri="{9D8B030D-6E8A-4147-A177-3AD203B41FA5}">
                      <a16:colId xmlns:a16="http://schemas.microsoft.com/office/drawing/2014/main" val="2478741319"/>
                    </a:ext>
                  </a:extLst>
                </a:gridCol>
              </a:tblGrid>
              <a:tr h="272273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○ </a:t>
                      </a:r>
                      <a:r>
                        <a:rPr lang="en-US" altLang="ko-KR" dirty="0" err="1"/>
                        <a:t>App_check</a:t>
                      </a:r>
                      <a:endParaRPr lang="ko-KR" altLang="en-US" dirty="0"/>
                    </a:p>
                  </a:txBody>
                  <a:tcPr anchor="b">
                    <a:lnL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5941092"/>
                  </a:ext>
                </a:extLst>
              </a:tr>
              <a:tr h="27227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형식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String </a:t>
                      </a:r>
                      <a:r>
                        <a:rPr lang="en-US" altLang="ko-KR" dirty="0" err="1"/>
                        <a:t>App_check</a:t>
                      </a:r>
                      <a:r>
                        <a:rPr lang="en-US" altLang="ko-KR" dirty="0"/>
                        <a:t>(String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 err="1"/>
                        <a:t>app_version</a:t>
                      </a:r>
                      <a:r>
                        <a:rPr lang="en-US" altLang="ko-KR" dirty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957396751"/>
                  </a:ext>
                </a:extLst>
              </a:tr>
              <a:tr h="27227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리턴값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반환 </a:t>
                      </a:r>
                      <a:r>
                        <a:rPr lang="ko-KR" altLang="en-US" dirty="0" err="1"/>
                        <a:t>성공시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1, </a:t>
                      </a:r>
                      <a:r>
                        <a:rPr lang="ko-KR" altLang="en-US" dirty="0"/>
                        <a:t>실패 시 </a:t>
                      </a:r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199185159"/>
                  </a:ext>
                </a:extLst>
              </a:tr>
              <a:tr h="65345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설명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설치되어진 어플리케이션의 버전과 </a:t>
                      </a:r>
                      <a:r>
                        <a:rPr lang="en-US" altLang="ko-KR" dirty="0"/>
                        <a:t>DB</a:t>
                      </a:r>
                      <a:r>
                        <a:rPr lang="ko-KR" altLang="en-US" dirty="0"/>
                        <a:t>에 등록되어진 어플리케이션의 최신버전을 비교하여 최신 버전을 유지한다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192651135"/>
                  </a:ext>
                </a:extLst>
              </a:tr>
              <a:tr h="27227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예시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/>
                        <a:t>App_check</a:t>
                      </a:r>
                      <a:r>
                        <a:rPr lang="en-US" altLang="ko-KR" dirty="0"/>
                        <a:t>(String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 err="1"/>
                        <a:t>app_version</a:t>
                      </a:r>
                      <a:r>
                        <a:rPr lang="en-US" altLang="ko-KR" dirty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7173179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5782FAFE-60A2-499A-9D30-B35BC9F737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7884833"/>
              </p:ext>
            </p:extLst>
          </p:nvPr>
        </p:nvGraphicFramePr>
        <p:xfrm>
          <a:off x="1520456" y="3804627"/>
          <a:ext cx="4486938" cy="2377440"/>
        </p:xfrm>
        <a:graphic>
          <a:graphicData uri="http://schemas.openxmlformats.org/drawingml/2006/table">
            <a:tbl>
              <a:tblPr firstRow="1" bandRow="1">
                <a:tableStyleId>{5C7F57CE-F02F-4AF7-9FF8-402C90355F5E}</a:tableStyleId>
              </a:tblPr>
              <a:tblGrid>
                <a:gridCol w="1016773">
                  <a:extLst>
                    <a:ext uri="{9D8B030D-6E8A-4147-A177-3AD203B41FA5}">
                      <a16:colId xmlns:a16="http://schemas.microsoft.com/office/drawing/2014/main" val="4207005145"/>
                    </a:ext>
                  </a:extLst>
                </a:gridCol>
                <a:gridCol w="3470165">
                  <a:extLst>
                    <a:ext uri="{9D8B030D-6E8A-4147-A177-3AD203B41FA5}">
                      <a16:colId xmlns:a16="http://schemas.microsoft.com/office/drawing/2014/main" val="2478741319"/>
                    </a:ext>
                  </a:extLst>
                </a:gridCol>
              </a:tblGrid>
              <a:tr h="258767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○ </a:t>
                      </a:r>
                      <a:r>
                        <a:rPr lang="en-US" altLang="ko-KR" dirty="0" err="1"/>
                        <a:t>Board_check</a:t>
                      </a:r>
                      <a:endParaRPr lang="ko-KR" altLang="en-US" dirty="0"/>
                    </a:p>
                  </a:txBody>
                  <a:tcPr anchor="b">
                    <a:lnL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5941092"/>
                  </a:ext>
                </a:extLst>
              </a:tr>
              <a:tr h="25876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형식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JsonObject</a:t>
                      </a:r>
                      <a:r>
                        <a:rPr lang="en-US" altLang="ko-KR" dirty="0"/>
                        <a:t> </a:t>
                      </a:r>
                      <a:r>
                        <a:rPr lang="en-US" altLang="ko-KR" dirty="0" err="1"/>
                        <a:t>Board_check</a:t>
                      </a:r>
                      <a:r>
                        <a:rPr lang="en-US" altLang="ko-KR" dirty="0"/>
                        <a:t>(Date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 err="1"/>
                        <a:t>now_date</a:t>
                      </a:r>
                      <a:r>
                        <a:rPr lang="en-US" altLang="ko-KR" dirty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957396751"/>
                  </a:ext>
                </a:extLst>
              </a:tr>
              <a:tr h="80217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리턴값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반환 </a:t>
                      </a:r>
                      <a:r>
                        <a:rPr lang="ko-KR" altLang="en-US" dirty="0" err="1"/>
                        <a:t>성공시</a:t>
                      </a:r>
                      <a:r>
                        <a:rPr lang="en-US" altLang="ko-KR" dirty="0"/>
                        <a:t> String </a:t>
                      </a:r>
                      <a:r>
                        <a:rPr lang="en-US" altLang="ko-KR" dirty="0" err="1"/>
                        <a:t>Board_title</a:t>
                      </a:r>
                      <a:r>
                        <a:rPr lang="en-US" altLang="ko-KR" dirty="0"/>
                        <a:t>,</a:t>
                      </a:r>
                    </a:p>
                    <a:p>
                      <a:pPr latinLnBrk="1"/>
                      <a:r>
                        <a:rPr lang="en-US" altLang="ko-KR" dirty="0"/>
                        <a:t>                String </a:t>
                      </a:r>
                      <a:r>
                        <a:rPr lang="en-US" altLang="ko-KR" dirty="0" err="1"/>
                        <a:t>Board_content</a:t>
                      </a:r>
                      <a:r>
                        <a:rPr lang="en-US" altLang="ko-KR" dirty="0"/>
                        <a:t>,</a:t>
                      </a:r>
                    </a:p>
                    <a:p>
                      <a:pPr latinLnBrk="1"/>
                      <a:r>
                        <a:rPr lang="en-US" altLang="ko-KR" dirty="0"/>
                        <a:t>                String </a:t>
                      </a:r>
                      <a:r>
                        <a:rPr lang="en-US" altLang="ko-KR" dirty="0" err="1"/>
                        <a:t>Board_date</a:t>
                      </a:r>
                      <a:r>
                        <a:rPr lang="en-US" altLang="ko-KR" dirty="0"/>
                        <a:t>,</a:t>
                      </a:r>
                    </a:p>
                    <a:p>
                      <a:pPr latinLnBrk="1"/>
                      <a:r>
                        <a:rPr lang="ko-KR" altLang="en-US" dirty="0"/>
                        <a:t>실패 시 </a:t>
                      </a:r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199185159"/>
                  </a:ext>
                </a:extLst>
              </a:tr>
              <a:tr h="43990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설명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공지사항 게시기간에 포함되는 날짜가 </a:t>
                      </a:r>
                      <a:r>
                        <a:rPr lang="ko-KR" altLang="en-US" dirty="0" err="1"/>
                        <a:t>요청되었을시</a:t>
                      </a:r>
                      <a:r>
                        <a:rPr lang="ko-KR" altLang="en-US" dirty="0"/>
                        <a:t> 해당 공지사항을 반환한다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192651135"/>
                  </a:ext>
                </a:extLst>
              </a:tr>
              <a:tr h="25876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예시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/>
                        <a:t>Board_check</a:t>
                      </a:r>
                      <a:r>
                        <a:rPr lang="en-US" altLang="ko-KR" dirty="0"/>
                        <a:t>(Date now date)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71731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17355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/>
          <p:nvPr/>
        </p:nvSpPr>
        <p:spPr>
          <a:xfrm>
            <a:off x="2880000" y="568890"/>
            <a:ext cx="9324000" cy="45719"/>
          </a:xfrm>
          <a:prstGeom prst="rect">
            <a:avLst/>
          </a:prstGeom>
          <a:solidFill>
            <a:srgbClr val="349F1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Shape 246"/>
          <p:cNvSpPr txBox="1"/>
          <p:nvPr/>
        </p:nvSpPr>
        <p:spPr>
          <a:xfrm>
            <a:off x="221755" y="383776"/>
            <a:ext cx="2658245" cy="46166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2400" b="1" dirty="0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06 </a:t>
            </a:r>
            <a:r>
              <a:rPr lang="ko-KR" altLang="en-US" sz="2400" b="1" dirty="0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모듈 상세 설계</a:t>
            </a:r>
            <a:endParaRPr lang="en-US" sz="2400" b="1" dirty="0">
              <a:solidFill>
                <a:srgbClr val="349F1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Shape 247"/>
          <p:cNvSpPr/>
          <p:nvPr/>
        </p:nvSpPr>
        <p:spPr>
          <a:xfrm>
            <a:off x="0" y="6328246"/>
            <a:ext cx="12204000" cy="45719"/>
          </a:xfrm>
          <a:prstGeom prst="rect">
            <a:avLst/>
          </a:prstGeom>
          <a:solidFill>
            <a:srgbClr val="349F1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Shape 24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19</a:t>
            </a:fld>
            <a:endParaRPr lang="en-US"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B89624-28B9-40BE-9BDE-FFE78C6954E7}"/>
              </a:ext>
            </a:extLst>
          </p:cNvPr>
          <p:cNvSpPr txBox="1"/>
          <p:nvPr/>
        </p:nvSpPr>
        <p:spPr>
          <a:xfrm>
            <a:off x="712381" y="935869"/>
            <a:ext cx="10356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06-2 Login/Resist Module</a:t>
            </a:r>
            <a:endParaRPr lang="ko-KR" altLang="en-US" sz="2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741E12-B54D-4F77-BCD7-A0E592CE270F}"/>
              </a:ext>
            </a:extLst>
          </p:cNvPr>
          <p:cNvSpPr txBox="1"/>
          <p:nvPr/>
        </p:nvSpPr>
        <p:spPr>
          <a:xfrm>
            <a:off x="1084520" y="1726914"/>
            <a:ext cx="96118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○ 기능</a:t>
            </a:r>
            <a:endParaRPr lang="en-US" altLang="ko-KR" sz="2000" b="1" dirty="0"/>
          </a:p>
          <a:p>
            <a:r>
              <a:rPr lang="en-US" altLang="ko-KR" sz="1800" dirty="0"/>
              <a:t>   - </a:t>
            </a:r>
            <a:r>
              <a:rPr lang="ko-KR" altLang="en-US" sz="1800" dirty="0"/>
              <a:t>입력되어진 사용자의 정보를 </a:t>
            </a:r>
            <a:r>
              <a:rPr lang="en-US" altLang="ko-KR" sz="1800" dirty="0"/>
              <a:t>DB</a:t>
            </a:r>
            <a:r>
              <a:rPr lang="ko-KR" altLang="en-US" sz="1800" dirty="0"/>
              <a:t>에서 조회한다</a:t>
            </a:r>
            <a:r>
              <a:rPr lang="en-US" altLang="ko-KR" sz="1800" dirty="0"/>
              <a:t>.</a:t>
            </a:r>
          </a:p>
          <a:p>
            <a:r>
              <a:rPr lang="en-US" altLang="ko-KR" sz="1800" dirty="0"/>
              <a:t>   - </a:t>
            </a:r>
            <a:r>
              <a:rPr lang="ko-KR" altLang="en-US" sz="1800" dirty="0"/>
              <a:t>입력되어진 가입 정보를 </a:t>
            </a:r>
            <a:r>
              <a:rPr lang="en-US" altLang="ko-KR" sz="1800" dirty="0"/>
              <a:t>DB</a:t>
            </a:r>
            <a:r>
              <a:rPr lang="ko-KR" altLang="en-US" sz="1800" dirty="0"/>
              <a:t>에 삽입한다</a:t>
            </a:r>
            <a:r>
              <a:rPr lang="en-US" altLang="ko-KR" sz="1800" dirty="0"/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615D51C-3A42-4D1A-91FE-74BC98695BF5}"/>
              </a:ext>
            </a:extLst>
          </p:cNvPr>
          <p:cNvSpPr txBox="1"/>
          <p:nvPr/>
        </p:nvSpPr>
        <p:spPr>
          <a:xfrm>
            <a:off x="1084520" y="2817616"/>
            <a:ext cx="96118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○ 다루는 정보</a:t>
            </a:r>
            <a:endParaRPr lang="en-US" altLang="ko-KR" sz="2000" b="1" dirty="0"/>
          </a:p>
          <a:p>
            <a:r>
              <a:rPr lang="en-US" altLang="ko-KR" sz="2000" dirty="0"/>
              <a:t>   </a:t>
            </a:r>
            <a:r>
              <a:rPr lang="en-US" altLang="ko-KR" sz="1800" dirty="0"/>
              <a:t>- </a:t>
            </a:r>
            <a:r>
              <a:rPr lang="en-US" altLang="ko-KR" sz="1800" dirty="0" err="1"/>
              <a:t>Login_Data</a:t>
            </a:r>
            <a:r>
              <a:rPr lang="en-US" altLang="ko-KR" sz="1800" dirty="0"/>
              <a:t>: </a:t>
            </a:r>
            <a:r>
              <a:rPr lang="ko-KR" altLang="en-US" sz="1800" dirty="0"/>
              <a:t>사용자의 </a:t>
            </a:r>
            <a:r>
              <a:rPr lang="en-US" altLang="ko-KR" sz="1800" dirty="0"/>
              <a:t>Id,</a:t>
            </a:r>
            <a:r>
              <a:rPr lang="ko-KR" altLang="en-US" sz="1800" dirty="0"/>
              <a:t> </a:t>
            </a:r>
            <a:r>
              <a:rPr lang="en-US" altLang="ko-KR" sz="1800" dirty="0" err="1"/>
              <a:t>Pwd</a:t>
            </a:r>
            <a:r>
              <a:rPr lang="en-US" altLang="ko-KR" sz="1800" dirty="0"/>
              <a:t> </a:t>
            </a:r>
          </a:p>
          <a:p>
            <a:r>
              <a:rPr lang="en-US" altLang="ko-KR" sz="1800" dirty="0"/>
              <a:t>   - </a:t>
            </a:r>
            <a:r>
              <a:rPr lang="en-US" altLang="ko-KR" sz="1800" dirty="0" err="1"/>
              <a:t>Resist_Data</a:t>
            </a:r>
            <a:r>
              <a:rPr lang="en-US" altLang="ko-KR" sz="1800" dirty="0"/>
              <a:t> : </a:t>
            </a:r>
            <a:r>
              <a:rPr lang="ko-KR" altLang="en-US" sz="1800" dirty="0"/>
              <a:t>등록되어진 사용자의 </a:t>
            </a:r>
            <a:r>
              <a:rPr lang="en-US" altLang="ko-KR" sz="1800" dirty="0"/>
              <a:t>Id, </a:t>
            </a:r>
            <a:r>
              <a:rPr lang="en-US" altLang="ko-KR" sz="1800" dirty="0" err="1"/>
              <a:t>Pwd</a:t>
            </a:r>
            <a:r>
              <a:rPr lang="en-US" altLang="ko-KR" sz="1800" dirty="0"/>
              <a:t> </a:t>
            </a:r>
            <a:r>
              <a:rPr lang="ko-KR" altLang="en-US" sz="1800" dirty="0"/>
              <a:t>및 등록일</a:t>
            </a:r>
            <a:endParaRPr lang="en-US" altLang="ko-KR" sz="1800" dirty="0"/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8E3C5BDD-92BE-4662-9FEE-F19B41766D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7152547"/>
              </p:ext>
            </p:extLst>
          </p:nvPr>
        </p:nvGraphicFramePr>
        <p:xfrm>
          <a:off x="1458434" y="4347600"/>
          <a:ext cx="4245934" cy="1789482"/>
        </p:xfrm>
        <a:graphic>
          <a:graphicData uri="http://schemas.openxmlformats.org/drawingml/2006/table">
            <a:tbl>
              <a:tblPr firstRow="1" bandRow="1">
                <a:tableStyleId>{5C7F57CE-F02F-4AF7-9FF8-402C90355F5E}</a:tableStyleId>
              </a:tblPr>
              <a:tblGrid>
                <a:gridCol w="962159">
                  <a:extLst>
                    <a:ext uri="{9D8B030D-6E8A-4147-A177-3AD203B41FA5}">
                      <a16:colId xmlns:a16="http://schemas.microsoft.com/office/drawing/2014/main" val="4207005145"/>
                    </a:ext>
                  </a:extLst>
                </a:gridCol>
                <a:gridCol w="3283775">
                  <a:extLst>
                    <a:ext uri="{9D8B030D-6E8A-4147-A177-3AD203B41FA5}">
                      <a16:colId xmlns:a16="http://schemas.microsoft.com/office/drawing/2014/main" val="2478741319"/>
                    </a:ext>
                  </a:extLst>
                </a:gridCol>
              </a:tblGrid>
              <a:tr h="337189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○ </a:t>
                      </a:r>
                      <a:r>
                        <a:rPr lang="en-US" altLang="ko-KR" dirty="0"/>
                        <a:t>Login</a:t>
                      </a:r>
                      <a:endParaRPr lang="ko-KR" altLang="en-US" dirty="0"/>
                    </a:p>
                  </a:txBody>
                  <a:tcPr anchor="b">
                    <a:lnL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5941092"/>
                  </a:ext>
                </a:extLst>
              </a:tr>
              <a:tr h="28194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형식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Int</a:t>
                      </a:r>
                      <a:r>
                        <a:rPr lang="en-US" altLang="ko-KR" dirty="0"/>
                        <a:t> Login(String Id, String </a:t>
                      </a:r>
                      <a:r>
                        <a:rPr lang="en-US" altLang="ko-KR" dirty="0" err="1"/>
                        <a:t>pwd</a:t>
                      </a:r>
                      <a:r>
                        <a:rPr lang="en-US" altLang="ko-KR" dirty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957396751"/>
                  </a:ext>
                </a:extLst>
              </a:tr>
              <a:tr h="30764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리턴값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반환 성공 시</a:t>
                      </a:r>
                      <a:r>
                        <a:rPr lang="en-US" altLang="ko-KR" dirty="0"/>
                        <a:t> 1, </a:t>
                      </a:r>
                      <a:r>
                        <a:rPr lang="ko-KR" altLang="en-US" dirty="0"/>
                        <a:t>실패 시 </a:t>
                      </a:r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199185159"/>
                  </a:ext>
                </a:extLst>
              </a:tr>
              <a:tr h="47931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설명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입력되어진 아이디와 비밀번호가 </a:t>
                      </a:r>
                      <a:r>
                        <a:rPr lang="en-US" altLang="ko-KR" dirty="0"/>
                        <a:t>DB</a:t>
                      </a:r>
                      <a:r>
                        <a:rPr lang="ko-KR" altLang="en-US" dirty="0"/>
                        <a:t>에 등록되어 있으면 </a:t>
                      </a:r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을 반환한다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192651135"/>
                  </a:ext>
                </a:extLst>
              </a:tr>
              <a:tr h="32168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예시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Login(String Id, String </a:t>
                      </a:r>
                      <a:r>
                        <a:rPr lang="en-US" altLang="ko-KR" dirty="0" err="1"/>
                        <a:t>pwd</a:t>
                      </a:r>
                      <a:r>
                        <a:rPr lang="en-US" altLang="ko-KR" dirty="0"/>
                        <a:t>) 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7173179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95AB3A34-B18E-401F-A939-3ABBA3DFFF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5976737"/>
              </p:ext>
            </p:extLst>
          </p:nvPr>
        </p:nvGraphicFramePr>
        <p:xfrm>
          <a:off x="6487633" y="4360054"/>
          <a:ext cx="4245934" cy="1737360"/>
        </p:xfrm>
        <a:graphic>
          <a:graphicData uri="http://schemas.openxmlformats.org/drawingml/2006/table">
            <a:tbl>
              <a:tblPr firstRow="1" bandRow="1">
                <a:tableStyleId>{5C7F57CE-F02F-4AF7-9FF8-402C90355F5E}</a:tableStyleId>
              </a:tblPr>
              <a:tblGrid>
                <a:gridCol w="962159">
                  <a:extLst>
                    <a:ext uri="{9D8B030D-6E8A-4147-A177-3AD203B41FA5}">
                      <a16:colId xmlns:a16="http://schemas.microsoft.com/office/drawing/2014/main" val="4207005145"/>
                    </a:ext>
                  </a:extLst>
                </a:gridCol>
                <a:gridCol w="3283775">
                  <a:extLst>
                    <a:ext uri="{9D8B030D-6E8A-4147-A177-3AD203B41FA5}">
                      <a16:colId xmlns:a16="http://schemas.microsoft.com/office/drawing/2014/main" val="2478741319"/>
                    </a:ext>
                  </a:extLst>
                </a:gridCol>
              </a:tblGrid>
              <a:tr h="233908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○ </a:t>
                      </a:r>
                      <a:r>
                        <a:rPr lang="en-US" altLang="ko-KR" dirty="0"/>
                        <a:t>Resist</a:t>
                      </a:r>
                      <a:endParaRPr lang="ko-KR" altLang="en-US" dirty="0"/>
                    </a:p>
                  </a:txBody>
                  <a:tcPr anchor="b">
                    <a:lnL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5941092"/>
                  </a:ext>
                </a:extLst>
              </a:tr>
              <a:tr h="23390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형식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Int</a:t>
                      </a:r>
                      <a:r>
                        <a:rPr lang="en-US" altLang="ko-KR" dirty="0"/>
                        <a:t> Resist (String Id, String </a:t>
                      </a:r>
                      <a:r>
                        <a:rPr lang="en-US" altLang="ko-KR" dirty="0" err="1"/>
                        <a:t>pwd</a:t>
                      </a:r>
                      <a:r>
                        <a:rPr lang="en-US" altLang="ko-KR" dirty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957396751"/>
                  </a:ext>
                </a:extLst>
              </a:tr>
              <a:tr h="23390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리턴값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반환 성공 시</a:t>
                      </a:r>
                      <a:r>
                        <a:rPr lang="en-US" altLang="ko-KR" dirty="0"/>
                        <a:t> 1, </a:t>
                      </a:r>
                      <a:r>
                        <a:rPr lang="ko-KR" altLang="en-US" dirty="0"/>
                        <a:t>실패 </a:t>
                      </a:r>
                      <a:r>
                        <a:rPr lang="en-US" altLang="ko-KR" dirty="0"/>
                        <a:t>or</a:t>
                      </a:r>
                      <a:r>
                        <a:rPr lang="ko-KR" altLang="en-US" dirty="0"/>
                        <a:t> 중복 시 </a:t>
                      </a:r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199185159"/>
                  </a:ext>
                </a:extLst>
              </a:tr>
              <a:tr h="3976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설명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입력되어진 아이디와 비밀번호를 </a:t>
                      </a:r>
                      <a:r>
                        <a:rPr lang="en-US" altLang="ko-KR" dirty="0"/>
                        <a:t>DB</a:t>
                      </a:r>
                      <a:r>
                        <a:rPr lang="ko-KR" altLang="en-US" dirty="0"/>
                        <a:t>에서 중복체크 후 값을 입력한다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192651135"/>
                  </a:ext>
                </a:extLst>
              </a:tr>
              <a:tr h="23390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예시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Resist(String Id, String </a:t>
                      </a:r>
                      <a:r>
                        <a:rPr lang="en-US" altLang="ko-KR" dirty="0" err="1"/>
                        <a:t>pwd</a:t>
                      </a:r>
                      <a:r>
                        <a:rPr lang="en-US" altLang="ko-KR" dirty="0"/>
                        <a:t>) 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71731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8425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/>
        </p:nvSpPr>
        <p:spPr>
          <a:xfrm>
            <a:off x="1253448" y="531184"/>
            <a:ext cx="10938552" cy="45719"/>
          </a:xfrm>
          <a:prstGeom prst="rect">
            <a:avLst/>
          </a:prstGeom>
          <a:solidFill>
            <a:srgbClr val="349F1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Shape 98"/>
          <p:cNvSpPr txBox="1"/>
          <p:nvPr/>
        </p:nvSpPr>
        <p:spPr>
          <a:xfrm>
            <a:off x="188650" y="300351"/>
            <a:ext cx="920960" cy="46166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2400" b="1" i="0" u="none" strike="noStrike" cap="none" dirty="0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목 차</a:t>
            </a:r>
          </a:p>
        </p:txBody>
      </p:sp>
      <p:sp>
        <p:nvSpPr>
          <p:cNvPr id="99" name="Shape 99"/>
          <p:cNvSpPr/>
          <p:nvPr/>
        </p:nvSpPr>
        <p:spPr>
          <a:xfrm>
            <a:off x="0" y="6328246"/>
            <a:ext cx="12204000" cy="45719"/>
          </a:xfrm>
          <a:prstGeom prst="rect">
            <a:avLst/>
          </a:prstGeom>
          <a:solidFill>
            <a:srgbClr val="349F1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Shape 10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lang="en-US"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2" name="Shape 102"/>
          <p:cNvGrpSpPr/>
          <p:nvPr/>
        </p:nvGrpSpPr>
        <p:grpSpPr>
          <a:xfrm>
            <a:off x="757569" y="1476878"/>
            <a:ext cx="3308636" cy="623609"/>
            <a:chOff x="1407561" y="1284270"/>
            <a:chExt cx="3308636" cy="584775"/>
          </a:xfrm>
        </p:grpSpPr>
        <p:sp>
          <p:nvSpPr>
            <p:cNvPr id="103" name="Shape 103"/>
            <p:cNvSpPr txBox="1"/>
            <p:nvPr/>
          </p:nvSpPr>
          <p:spPr>
            <a:xfrm>
              <a:off x="1407561" y="1284270"/>
              <a:ext cx="688368" cy="584775"/>
            </a:xfrm>
            <a:prstGeom prst="rect">
              <a:avLst/>
            </a:prstGeom>
            <a:solidFill>
              <a:srgbClr val="349F14"/>
            </a:solidFill>
            <a:ln w="9525" cap="flat" cmpd="sng">
              <a:solidFill>
                <a:srgbClr val="349F1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r>
                <a:rPr lang="en-US" sz="32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01</a:t>
              </a:r>
            </a:p>
          </p:txBody>
        </p:sp>
        <p:sp>
          <p:nvSpPr>
            <p:cNvPr id="104" name="Shape 104"/>
            <p:cNvSpPr txBox="1"/>
            <p:nvPr/>
          </p:nvSpPr>
          <p:spPr>
            <a:xfrm>
              <a:off x="2003820" y="1350303"/>
              <a:ext cx="2712377" cy="432916"/>
            </a:xfrm>
            <a:prstGeom prst="rect">
              <a:avLst/>
            </a:prstGeom>
            <a:noFill/>
            <a:ln w="28575" cap="flat" cmpd="sng">
              <a:solidFill>
                <a:srgbClr val="349F1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r>
                <a:rPr lang="en-US" sz="2400" b="1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졸업연구</a:t>
              </a:r>
              <a:r>
                <a:rPr lang="en-US" sz="2400" b="1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2400" b="1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개요</a:t>
              </a:r>
              <a:endParaRPr lang="en-US" sz="2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5" name="Shape 105"/>
          <p:cNvGrpSpPr/>
          <p:nvPr/>
        </p:nvGrpSpPr>
        <p:grpSpPr>
          <a:xfrm>
            <a:off x="4662463" y="1438730"/>
            <a:ext cx="3308636" cy="623609"/>
            <a:chOff x="1407561" y="1284270"/>
            <a:chExt cx="3308636" cy="584775"/>
          </a:xfrm>
        </p:grpSpPr>
        <p:sp>
          <p:nvSpPr>
            <p:cNvPr id="106" name="Shape 106"/>
            <p:cNvSpPr txBox="1"/>
            <p:nvPr/>
          </p:nvSpPr>
          <p:spPr>
            <a:xfrm>
              <a:off x="1407561" y="1284270"/>
              <a:ext cx="688368" cy="584775"/>
            </a:xfrm>
            <a:prstGeom prst="rect">
              <a:avLst/>
            </a:prstGeom>
            <a:solidFill>
              <a:srgbClr val="349F14"/>
            </a:solidFill>
            <a:ln w="9525" cap="flat" cmpd="sng">
              <a:solidFill>
                <a:srgbClr val="349F1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r>
                <a:rPr lang="en-US" sz="32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02</a:t>
              </a:r>
            </a:p>
          </p:txBody>
        </p:sp>
        <p:sp>
          <p:nvSpPr>
            <p:cNvPr id="107" name="Shape 107"/>
            <p:cNvSpPr txBox="1"/>
            <p:nvPr/>
          </p:nvSpPr>
          <p:spPr>
            <a:xfrm>
              <a:off x="2003820" y="1350303"/>
              <a:ext cx="2712377" cy="461665"/>
            </a:xfrm>
            <a:prstGeom prst="rect">
              <a:avLst/>
            </a:prstGeom>
            <a:noFill/>
            <a:ln w="28575" cap="flat" cmpd="sng">
              <a:solidFill>
                <a:srgbClr val="349F1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r>
                <a:rPr lang="en-US" sz="2400" b="1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관련</a:t>
              </a:r>
              <a:r>
                <a:rPr lang="en-US" sz="2400" b="1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2400" b="1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연구</a:t>
              </a:r>
              <a:r>
                <a:rPr lang="en-US" sz="2400" b="1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및 </a:t>
              </a:r>
              <a:r>
                <a:rPr lang="en-US" sz="2400" b="1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사례</a:t>
              </a:r>
              <a:endParaRPr lang="en-US" sz="2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8" name="Shape 108"/>
          <p:cNvGrpSpPr/>
          <p:nvPr/>
        </p:nvGrpSpPr>
        <p:grpSpPr>
          <a:xfrm>
            <a:off x="8610600" y="1467448"/>
            <a:ext cx="3308636" cy="623609"/>
            <a:chOff x="1407561" y="1284270"/>
            <a:chExt cx="3308636" cy="584775"/>
          </a:xfrm>
        </p:grpSpPr>
        <p:sp>
          <p:nvSpPr>
            <p:cNvPr id="109" name="Shape 109"/>
            <p:cNvSpPr txBox="1"/>
            <p:nvPr/>
          </p:nvSpPr>
          <p:spPr>
            <a:xfrm>
              <a:off x="1407561" y="1284270"/>
              <a:ext cx="688368" cy="584775"/>
            </a:xfrm>
            <a:prstGeom prst="rect">
              <a:avLst/>
            </a:prstGeom>
            <a:solidFill>
              <a:srgbClr val="349F14"/>
            </a:solidFill>
            <a:ln w="9525" cap="flat" cmpd="sng">
              <a:solidFill>
                <a:srgbClr val="349F1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r>
                <a:rPr lang="en-US" sz="32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03</a:t>
              </a:r>
            </a:p>
          </p:txBody>
        </p:sp>
        <p:sp>
          <p:nvSpPr>
            <p:cNvPr id="110" name="Shape 110"/>
            <p:cNvSpPr txBox="1"/>
            <p:nvPr/>
          </p:nvSpPr>
          <p:spPr>
            <a:xfrm>
              <a:off x="2003820" y="1350303"/>
              <a:ext cx="2712377" cy="461665"/>
            </a:xfrm>
            <a:prstGeom prst="rect">
              <a:avLst/>
            </a:prstGeom>
            <a:noFill/>
            <a:ln w="28575" cap="flat" cmpd="sng">
              <a:solidFill>
                <a:srgbClr val="349F1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r>
                <a:rPr lang="en-US" sz="2400" b="1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시스템</a:t>
              </a:r>
              <a:r>
                <a:rPr lang="en-US" sz="2400" b="1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2400" b="1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시나리오</a:t>
              </a:r>
              <a:endParaRPr lang="en-US" sz="2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1" name="Shape 111"/>
          <p:cNvGrpSpPr/>
          <p:nvPr/>
        </p:nvGrpSpPr>
        <p:grpSpPr>
          <a:xfrm>
            <a:off x="757569" y="2517161"/>
            <a:ext cx="3308636" cy="623609"/>
            <a:chOff x="1407561" y="1267439"/>
            <a:chExt cx="3308636" cy="584775"/>
          </a:xfrm>
        </p:grpSpPr>
        <p:sp>
          <p:nvSpPr>
            <p:cNvPr id="112" name="Shape 112"/>
            <p:cNvSpPr txBox="1"/>
            <p:nvPr/>
          </p:nvSpPr>
          <p:spPr>
            <a:xfrm>
              <a:off x="1407561" y="1267439"/>
              <a:ext cx="688368" cy="584775"/>
            </a:xfrm>
            <a:prstGeom prst="rect">
              <a:avLst/>
            </a:prstGeom>
            <a:solidFill>
              <a:srgbClr val="349F14"/>
            </a:solidFill>
            <a:ln w="9525" cap="flat" cmpd="sng">
              <a:solidFill>
                <a:srgbClr val="349F1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r>
                <a:rPr lang="en-US" sz="3200" b="1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04</a:t>
              </a:r>
            </a:p>
          </p:txBody>
        </p:sp>
        <p:sp>
          <p:nvSpPr>
            <p:cNvPr id="113" name="Shape 113"/>
            <p:cNvSpPr txBox="1"/>
            <p:nvPr/>
          </p:nvSpPr>
          <p:spPr>
            <a:xfrm>
              <a:off x="2003820" y="1350303"/>
              <a:ext cx="2712377" cy="461665"/>
            </a:xfrm>
            <a:prstGeom prst="rect">
              <a:avLst/>
            </a:prstGeom>
            <a:noFill/>
            <a:ln w="28575" cap="flat" cmpd="sng">
              <a:solidFill>
                <a:srgbClr val="349F1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r>
                <a:rPr lang="en-US" sz="2400" b="1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시스템</a:t>
              </a:r>
              <a:r>
                <a:rPr lang="en-US" sz="2400" b="1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2400" b="1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구성도</a:t>
              </a:r>
              <a:endParaRPr lang="en-US" sz="2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4662464" y="2511624"/>
            <a:ext cx="3308635" cy="623609"/>
            <a:chOff x="1723520" y="5609493"/>
            <a:chExt cx="3308635" cy="623609"/>
          </a:xfrm>
        </p:grpSpPr>
        <p:sp>
          <p:nvSpPr>
            <p:cNvPr id="30" name="Shape 113"/>
            <p:cNvSpPr txBox="1"/>
            <p:nvPr/>
          </p:nvSpPr>
          <p:spPr>
            <a:xfrm>
              <a:off x="2319778" y="5697202"/>
              <a:ext cx="2712377" cy="492323"/>
            </a:xfrm>
            <a:prstGeom prst="rect">
              <a:avLst/>
            </a:prstGeom>
            <a:noFill/>
            <a:ln w="28575" cap="flat" cmpd="sng">
              <a:solidFill>
                <a:srgbClr val="349F1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r>
                <a:rPr lang="en-US" sz="2400" b="1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DB</a:t>
              </a:r>
              <a:r>
                <a:rPr lang="ko-KR" altLang="en-US" sz="2400" b="1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설계도</a:t>
              </a:r>
              <a:endParaRPr lang="en-US" sz="2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Shape 112"/>
            <p:cNvSpPr txBox="1"/>
            <p:nvPr/>
          </p:nvSpPr>
          <p:spPr>
            <a:xfrm>
              <a:off x="1723520" y="5609493"/>
              <a:ext cx="688368" cy="623609"/>
            </a:xfrm>
            <a:prstGeom prst="rect">
              <a:avLst/>
            </a:prstGeom>
            <a:solidFill>
              <a:srgbClr val="349F14"/>
            </a:solidFill>
            <a:ln w="9525" cap="flat" cmpd="sng">
              <a:solidFill>
                <a:srgbClr val="349F1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r>
                <a:rPr lang="en-US" sz="3200" b="1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05</a:t>
              </a:r>
            </a:p>
          </p:txBody>
        </p:sp>
      </p:grpSp>
      <p:grpSp>
        <p:nvGrpSpPr>
          <p:cNvPr id="115" name="Shape 115"/>
          <p:cNvGrpSpPr/>
          <p:nvPr/>
        </p:nvGrpSpPr>
        <p:grpSpPr>
          <a:xfrm>
            <a:off x="8610600" y="2562387"/>
            <a:ext cx="3308636" cy="584775"/>
            <a:chOff x="6435228" y="1234120"/>
            <a:chExt cx="3308636" cy="584775"/>
          </a:xfrm>
        </p:grpSpPr>
        <p:sp>
          <p:nvSpPr>
            <p:cNvPr id="116" name="Shape 116"/>
            <p:cNvSpPr txBox="1"/>
            <p:nvPr/>
          </p:nvSpPr>
          <p:spPr>
            <a:xfrm>
              <a:off x="6435228" y="1234120"/>
              <a:ext cx="688368" cy="584775"/>
            </a:xfrm>
            <a:prstGeom prst="rect">
              <a:avLst/>
            </a:prstGeom>
            <a:solidFill>
              <a:srgbClr val="349F14"/>
            </a:solidFill>
            <a:ln w="9525" cap="flat" cmpd="sng">
              <a:solidFill>
                <a:srgbClr val="349F1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r>
                <a:rPr lang="en-US" sz="3200" b="1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06</a:t>
              </a:r>
            </a:p>
          </p:txBody>
        </p:sp>
        <p:sp>
          <p:nvSpPr>
            <p:cNvPr id="117" name="Shape 117"/>
            <p:cNvSpPr txBox="1"/>
            <p:nvPr/>
          </p:nvSpPr>
          <p:spPr>
            <a:xfrm>
              <a:off x="7031487" y="1304538"/>
              <a:ext cx="2712377" cy="461665"/>
            </a:xfrm>
            <a:prstGeom prst="rect">
              <a:avLst/>
            </a:prstGeom>
            <a:noFill/>
            <a:ln w="28575" cap="flat" cmpd="sng">
              <a:solidFill>
                <a:srgbClr val="349F1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r>
                <a:rPr lang="ko-KR" altLang="en-US" sz="2400" b="1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모듈 상세 설계</a:t>
              </a:r>
              <a:endParaRPr lang="en-US" sz="2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757569" y="3580088"/>
            <a:ext cx="3332362" cy="584775"/>
            <a:chOff x="6221718" y="1869096"/>
            <a:chExt cx="3332362" cy="584775"/>
          </a:xfrm>
        </p:grpSpPr>
        <p:sp>
          <p:nvSpPr>
            <p:cNvPr id="118" name="Shape 118"/>
            <p:cNvSpPr txBox="1"/>
            <p:nvPr/>
          </p:nvSpPr>
          <p:spPr>
            <a:xfrm>
              <a:off x="6221718" y="1869096"/>
              <a:ext cx="688368" cy="584775"/>
            </a:xfrm>
            <a:prstGeom prst="rect">
              <a:avLst/>
            </a:prstGeom>
            <a:solidFill>
              <a:srgbClr val="349F14"/>
            </a:solidFill>
            <a:ln w="9525" cap="flat" cmpd="sng">
              <a:solidFill>
                <a:srgbClr val="349F1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r>
                <a:rPr lang="en-US" sz="3200" b="1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07</a:t>
              </a:r>
            </a:p>
          </p:txBody>
        </p:sp>
        <p:sp>
          <p:nvSpPr>
            <p:cNvPr id="119" name="Shape 119"/>
            <p:cNvSpPr txBox="1"/>
            <p:nvPr/>
          </p:nvSpPr>
          <p:spPr>
            <a:xfrm>
              <a:off x="6841703" y="1941373"/>
              <a:ext cx="2712377" cy="461665"/>
            </a:xfrm>
            <a:prstGeom prst="rect">
              <a:avLst/>
            </a:prstGeom>
            <a:noFill/>
            <a:ln w="28575" cap="flat" cmpd="sng">
              <a:solidFill>
                <a:srgbClr val="349F1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r>
                <a:rPr lang="ko-KR" altLang="en-US" sz="2400" b="1" dirty="0">
                  <a:solidFill>
                    <a:schemeClr val="dk1"/>
                  </a:solidFill>
                </a:rPr>
                <a:t>데모 환경 설계</a:t>
              </a:r>
              <a:endParaRPr lang="en-US" sz="2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4686190" y="3580088"/>
            <a:ext cx="3308636" cy="584775"/>
            <a:chOff x="6245445" y="3055323"/>
            <a:chExt cx="3308636" cy="584775"/>
          </a:xfrm>
        </p:grpSpPr>
        <p:sp>
          <p:nvSpPr>
            <p:cNvPr id="120" name="Shape 120"/>
            <p:cNvSpPr txBox="1"/>
            <p:nvPr/>
          </p:nvSpPr>
          <p:spPr>
            <a:xfrm>
              <a:off x="6245445" y="3055323"/>
              <a:ext cx="688368" cy="584775"/>
            </a:xfrm>
            <a:prstGeom prst="rect">
              <a:avLst/>
            </a:prstGeom>
            <a:solidFill>
              <a:srgbClr val="349F14"/>
            </a:solidFill>
            <a:ln w="9525" cap="flat" cmpd="sng">
              <a:solidFill>
                <a:srgbClr val="349F1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r>
                <a:rPr lang="en-US" sz="3200" b="1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08</a:t>
              </a:r>
            </a:p>
          </p:txBody>
        </p:sp>
        <p:sp>
          <p:nvSpPr>
            <p:cNvPr id="121" name="Shape 121"/>
            <p:cNvSpPr txBox="1"/>
            <p:nvPr/>
          </p:nvSpPr>
          <p:spPr>
            <a:xfrm>
              <a:off x="6841704" y="3125741"/>
              <a:ext cx="2712377" cy="461665"/>
            </a:xfrm>
            <a:prstGeom prst="rect">
              <a:avLst/>
            </a:prstGeom>
            <a:noFill/>
            <a:ln w="28575" cap="flat" cmpd="sng">
              <a:solidFill>
                <a:srgbClr val="349F1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r>
                <a:rPr lang="ko-KR" altLang="en-US" sz="2400" b="1" dirty="0">
                  <a:solidFill>
                    <a:schemeClr val="dk1"/>
                  </a:solidFill>
                </a:rPr>
                <a:t>개발 환경</a:t>
              </a:r>
              <a:endParaRPr lang="en-US" sz="2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8610600" y="3588950"/>
            <a:ext cx="3308636" cy="584775"/>
            <a:chOff x="6245445" y="4384308"/>
            <a:chExt cx="3308636" cy="584775"/>
          </a:xfrm>
        </p:grpSpPr>
        <p:sp>
          <p:nvSpPr>
            <p:cNvPr id="122" name="Shape 122"/>
            <p:cNvSpPr txBox="1"/>
            <p:nvPr/>
          </p:nvSpPr>
          <p:spPr>
            <a:xfrm>
              <a:off x="6245445" y="4384308"/>
              <a:ext cx="688368" cy="584775"/>
            </a:xfrm>
            <a:prstGeom prst="rect">
              <a:avLst/>
            </a:prstGeom>
            <a:solidFill>
              <a:srgbClr val="349F14"/>
            </a:solidFill>
            <a:ln w="9525" cap="flat" cmpd="sng">
              <a:solidFill>
                <a:srgbClr val="349F1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r>
                <a:rPr lang="en-US" sz="3200" b="1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09</a:t>
              </a:r>
            </a:p>
          </p:txBody>
        </p:sp>
        <p:sp>
          <p:nvSpPr>
            <p:cNvPr id="123" name="Shape 123"/>
            <p:cNvSpPr txBox="1"/>
            <p:nvPr/>
          </p:nvSpPr>
          <p:spPr>
            <a:xfrm>
              <a:off x="6841704" y="4454726"/>
              <a:ext cx="2712377" cy="461665"/>
            </a:xfrm>
            <a:prstGeom prst="rect">
              <a:avLst/>
            </a:prstGeom>
            <a:noFill/>
            <a:ln w="28575" cap="flat" cmpd="sng">
              <a:solidFill>
                <a:srgbClr val="349F1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r>
                <a:rPr lang="ko-KR" altLang="en-US" sz="2400" b="1" dirty="0">
                  <a:solidFill>
                    <a:schemeClr val="dk1"/>
                  </a:solidFill>
                </a:rPr>
                <a:t>업무 분담</a:t>
              </a:r>
              <a:endParaRPr lang="en-US" sz="2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757570" y="4631241"/>
            <a:ext cx="3308635" cy="623609"/>
            <a:chOff x="6245445" y="5613210"/>
            <a:chExt cx="3308635" cy="623609"/>
          </a:xfrm>
        </p:grpSpPr>
        <p:sp>
          <p:nvSpPr>
            <p:cNvPr id="32" name="Shape 113"/>
            <p:cNvSpPr txBox="1"/>
            <p:nvPr/>
          </p:nvSpPr>
          <p:spPr>
            <a:xfrm>
              <a:off x="6841703" y="5700919"/>
              <a:ext cx="2712377" cy="492323"/>
            </a:xfrm>
            <a:prstGeom prst="rect">
              <a:avLst/>
            </a:prstGeom>
            <a:noFill/>
            <a:ln w="28575" cap="flat" cmpd="sng">
              <a:solidFill>
                <a:srgbClr val="349F1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r>
                <a:rPr lang="ko-KR" altLang="en-US" sz="2400" b="1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수행 일정</a:t>
              </a:r>
              <a:endParaRPr lang="en-US" sz="2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Shape 112"/>
            <p:cNvSpPr txBox="1"/>
            <p:nvPr/>
          </p:nvSpPr>
          <p:spPr>
            <a:xfrm>
              <a:off x="6245445" y="5613210"/>
              <a:ext cx="688368" cy="623609"/>
            </a:xfrm>
            <a:prstGeom prst="rect">
              <a:avLst/>
            </a:prstGeom>
            <a:solidFill>
              <a:srgbClr val="349F14"/>
            </a:solidFill>
            <a:ln w="9525" cap="flat" cmpd="sng">
              <a:solidFill>
                <a:srgbClr val="349F1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r>
                <a:rPr lang="en-US" sz="3200" b="1" dirty="0">
                  <a:solidFill>
                    <a:schemeClr val="lt1"/>
                  </a:solidFill>
                </a:rPr>
                <a:t>10</a:t>
              </a:r>
              <a:endParaRPr lang="en-US" sz="32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4686190" y="4647569"/>
            <a:ext cx="3308635" cy="623609"/>
            <a:chOff x="6245445" y="5613210"/>
            <a:chExt cx="3308635" cy="623609"/>
          </a:xfrm>
        </p:grpSpPr>
        <p:sp>
          <p:nvSpPr>
            <p:cNvPr id="43" name="Shape 113"/>
            <p:cNvSpPr txBox="1"/>
            <p:nvPr/>
          </p:nvSpPr>
          <p:spPr>
            <a:xfrm>
              <a:off x="6841703" y="5700919"/>
              <a:ext cx="2712377" cy="492323"/>
            </a:xfrm>
            <a:prstGeom prst="rect">
              <a:avLst/>
            </a:prstGeom>
            <a:noFill/>
            <a:ln w="28575" cap="flat" cmpd="sng">
              <a:solidFill>
                <a:srgbClr val="349F1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r>
                <a:rPr lang="ko-KR" altLang="en-US" sz="2400" b="1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참고 문헌</a:t>
              </a:r>
              <a:endParaRPr lang="en-US" sz="2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Shape 112"/>
            <p:cNvSpPr txBox="1"/>
            <p:nvPr/>
          </p:nvSpPr>
          <p:spPr>
            <a:xfrm>
              <a:off x="6245445" y="5613210"/>
              <a:ext cx="688368" cy="623609"/>
            </a:xfrm>
            <a:prstGeom prst="rect">
              <a:avLst/>
            </a:prstGeom>
            <a:solidFill>
              <a:srgbClr val="349F14"/>
            </a:solidFill>
            <a:ln w="9525" cap="flat" cmpd="sng">
              <a:solidFill>
                <a:srgbClr val="349F1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r>
                <a:rPr lang="en-US" sz="3200" b="1" dirty="0">
                  <a:solidFill>
                    <a:schemeClr val="lt1"/>
                  </a:solidFill>
                </a:rPr>
                <a:t>11</a:t>
              </a:r>
              <a:endParaRPr lang="en-US" sz="32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399457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/>
          <p:nvPr/>
        </p:nvSpPr>
        <p:spPr>
          <a:xfrm>
            <a:off x="2880000" y="568890"/>
            <a:ext cx="9324000" cy="45719"/>
          </a:xfrm>
          <a:prstGeom prst="rect">
            <a:avLst/>
          </a:prstGeom>
          <a:solidFill>
            <a:srgbClr val="349F1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Shape 246"/>
          <p:cNvSpPr txBox="1"/>
          <p:nvPr/>
        </p:nvSpPr>
        <p:spPr>
          <a:xfrm>
            <a:off x="221755" y="383776"/>
            <a:ext cx="2658245" cy="46166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2400" b="1" dirty="0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06 </a:t>
            </a:r>
            <a:r>
              <a:rPr lang="ko-KR" altLang="en-US" sz="2400" b="1" dirty="0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모듈 상세 설계</a:t>
            </a:r>
            <a:endParaRPr lang="en-US" sz="2400" b="1" dirty="0">
              <a:solidFill>
                <a:srgbClr val="349F1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Shape 247"/>
          <p:cNvSpPr/>
          <p:nvPr/>
        </p:nvSpPr>
        <p:spPr>
          <a:xfrm>
            <a:off x="0" y="6328246"/>
            <a:ext cx="12204000" cy="45719"/>
          </a:xfrm>
          <a:prstGeom prst="rect">
            <a:avLst/>
          </a:prstGeom>
          <a:solidFill>
            <a:srgbClr val="349F1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Shape 24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20</a:t>
            </a:fld>
            <a:endParaRPr lang="en-US"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B89624-28B9-40BE-9BDE-FFE78C6954E7}"/>
              </a:ext>
            </a:extLst>
          </p:cNvPr>
          <p:cNvSpPr txBox="1"/>
          <p:nvPr/>
        </p:nvSpPr>
        <p:spPr>
          <a:xfrm>
            <a:off x="712381" y="935869"/>
            <a:ext cx="10356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06-3 </a:t>
            </a:r>
            <a:r>
              <a:rPr lang="en-US" altLang="ko-KR" sz="2800" b="1" dirty="0" err="1"/>
              <a:t>Fine_dust</a:t>
            </a:r>
            <a:r>
              <a:rPr lang="en-US" altLang="ko-KR" sz="2800" b="1" dirty="0"/>
              <a:t> Module</a:t>
            </a:r>
            <a:endParaRPr lang="ko-KR" altLang="en-US" sz="2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741E12-B54D-4F77-BCD7-A0E592CE270F}"/>
              </a:ext>
            </a:extLst>
          </p:cNvPr>
          <p:cNvSpPr txBox="1"/>
          <p:nvPr/>
        </p:nvSpPr>
        <p:spPr>
          <a:xfrm>
            <a:off x="1084520" y="1799023"/>
            <a:ext cx="96118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○ 기능</a:t>
            </a:r>
            <a:endParaRPr lang="en-US" altLang="ko-KR" sz="2000" b="1" dirty="0"/>
          </a:p>
          <a:p>
            <a:r>
              <a:rPr lang="en-US" altLang="ko-KR" sz="1800" dirty="0"/>
              <a:t>   - SK Planet Developers</a:t>
            </a:r>
            <a:r>
              <a:rPr lang="ko-KR" altLang="en-US" sz="1800" dirty="0"/>
              <a:t>에서 제공하는 생활 환경 </a:t>
            </a:r>
            <a:r>
              <a:rPr lang="en-US" altLang="ko-KR" sz="1800" dirty="0"/>
              <a:t>API</a:t>
            </a:r>
            <a:r>
              <a:rPr lang="ko-KR" altLang="en-US" sz="1800" dirty="0"/>
              <a:t>를 이용하여 현위치의 미세먼지 데이터를</a:t>
            </a:r>
            <a:r>
              <a:rPr lang="en-US" altLang="ko-KR" sz="1800" dirty="0"/>
              <a:t> </a:t>
            </a:r>
            <a:r>
              <a:rPr lang="ko-KR" altLang="en-US" sz="1800" dirty="0"/>
              <a:t>출력한다</a:t>
            </a:r>
            <a:r>
              <a:rPr lang="en-US" altLang="ko-KR" sz="1800" dirty="0"/>
              <a:t>.</a:t>
            </a:r>
            <a:r>
              <a:rPr lang="ko-KR" altLang="en-US" sz="1800" dirty="0"/>
              <a:t> </a:t>
            </a:r>
            <a:endParaRPr lang="en-US" altLang="ko-KR" sz="1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615D51C-3A42-4D1A-91FE-74BC98695BF5}"/>
              </a:ext>
            </a:extLst>
          </p:cNvPr>
          <p:cNvSpPr txBox="1"/>
          <p:nvPr/>
        </p:nvSpPr>
        <p:spPr>
          <a:xfrm>
            <a:off x="1084520" y="3119986"/>
            <a:ext cx="9611832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○ 다루는 정보</a:t>
            </a:r>
            <a:endParaRPr lang="en-US" altLang="ko-KR" sz="2000" b="1" dirty="0"/>
          </a:p>
          <a:p>
            <a:r>
              <a:rPr lang="en-US" altLang="ko-KR" sz="2000" dirty="0"/>
              <a:t>   </a:t>
            </a:r>
            <a:r>
              <a:rPr lang="en-US" altLang="ko-KR" sz="1800" dirty="0"/>
              <a:t>- </a:t>
            </a:r>
            <a:r>
              <a:rPr lang="en-US" altLang="ko-KR" sz="1800" dirty="0" err="1"/>
              <a:t>GPS_Data</a:t>
            </a:r>
            <a:r>
              <a:rPr lang="en-US" altLang="ko-KR" sz="1800" dirty="0"/>
              <a:t> : Arduino</a:t>
            </a:r>
            <a:r>
              <a:rPr lang="ko-KR" altLang="en-US" sz="1800" dirty="0"/>
              <a:t>로 구성된 </a:t>
            </a:r>
            <a:r>
              <a:rPr lang="en-US" altLang="ko-KR" sz="1800" dirty="0" err="1"/>
              <a:t>SmartWatch</a:t>
            </a:r>
            <a:r>
              <a:rPr lang="ko-KR" altLang="en-US" sz="1800" dirty="0"/>
              <a:t>로 측정한 사용자의 현재 경도와 위도</a:t>
            </a:r>
            <a:endParaRPr lang="en-US" altLang="ko-KR" sz="1800" dirty="0"/>
          </a:p>
          <a:p>
            <a:r>
              <a:rPr lang="en-US" altLang="ko-KR" sz="1800" dirty="0"/>
              <a:t>   - </a:t>
            </a:r>
            <a:r>
              <a:rPr lang="en-US" altLang="ko-KR" sz="1800" dirty="0" err="1"/>
              <a:t>Dust_Data</a:t>
            </a:r>
            <a:r>
              <a:rPr lang="en-US" altLang="ko-KR" sz="1800" dirty="0"/>
              <a:t> : </a:t>
            </a:r>
            <a:r>
              <a:rPr lang="ko-KR" altLang="en-US" sz="1800" dirty="0"/>
              <a:t>현재 경도</a:t>
            </a:r>
            <a:r>
              <a:rPr lang="en-US" altLang="ko-KR" sz="1800" dirty="0"/>
              <a:t>, </a:t>
            </a:r>
            <a:r>
              <a:rPr lang="ko-KR" altLang="en-US" sz="1800" dirty="0"/>
              <a:t>위도의 미세먼지 등급</a:t>
            </a:r>
            <a:r>
              <a:rPr lang="en-US" altLang="ko-KR" sz="1800" dirty="0"/>
              <a:t>(‘</a:t>
            </a:r>
            <a:r>
              <a:rPr lang="ko-KR" altLang="en-US" sz="1800" dirty="0"/>
              <a:t>좋음‘</a:t>
            </a:r>
            <a:r>
              <a:rPr lang="en-US" altLang="ko-KR" sz="1800" dirty="0"/>
              <a:t>,’</a:t>
            </a:r>
            <a:r>
              <a:rPr lang="ko-KR" altLang="en-US" sz="1800" dirty="0"/>
              <a:t>보통</a:t>
            </a:r>
            <a:r>
              <a:rPr lang="en-US" altLang="ko-KR" sz="1800" dirty="0"/>
              <a:t>’,’</a:t>
            </a:r>
            <a:r>
              <a:rPr lang="ko-KR" altLang="en-US" sz="1800" dirty="0"/>
              <a:t>약간 나쁨‘</a:t>
            </a:r>
            <a:r>
              <a:rPr lang="en-US" altLang="ko-KR" sz="1800" dirty="0"/>
              <a:t>,’</a:t>
            </a:r>
            <a:r>
              <a:rPr lang="ko-KR" altLang="en-US" sz="1800" dirty="0"/>
              <a:t>나쁨‘</a:t>
            </a:r>
            <a:r>
              <a:rPr lang="en-US" altLang="ko-KR" sz="1800" dirty="0"/>
              <a:t>,’</a:t>
            </a:r>
            <a:r>
              <a:rPr lang="ko-KR" altLang="en-US" sz="1800" dirty="0"/>
              <a:t>매우 나쁨‘</a:t>
            </a:r>
            <a:r>
              <a:rPr lang="en-US" altLang="ko-KR" sz="1800" dirty="0"/>
              <a:t>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1FF2798-38B5-40E8-AF5D-E1BE655FF010}"/>
              </a:ext>
            </a:extLst>
          </p:cNvPr>
          <p:cNvSpPr txBox="1"/>
          <p:nvPr/>
        </p:nvSpPr>
        <p:spPr>
          <a:xfrm>
            <a:off x="1084520" y="4784813"/>
            <a:ext cx="9611832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○ 외부 </a:t>
            </a:r>
            <a:r>
              <a:rPr lang="en-US" altLang="ko-KR" sz="2000" b="1" dirty="0"/>
              <a:t>API URL</a:t>
            </a:r>
          </a:p>
          <a:p>
            <a:r>
              <a:rPr lang="en-US" altLang="ko-KR" sz="2000" dirty="0"/>
              <a:t>   </a:t>
            </a:r>
            <a:r>
              <a:rPr lang="en-US" altLang="ko-KR" sz="2000" dirty="0">
                <a:hlinkClick r:id="rId3"/>
              </a:rPr>
              <a:t>http://apis.skplanetx.com/weather/dust?version=1&amp;lat={lat}&amp;lon={lon}</a:t>
            </a:r>
            <a:endParaRPr lang="en-US" altLang="ko-KR" sz="2000" dirty="0"/>
          </a:p>
          <a:p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41230017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/>
          <p:nvPr/>
        </p:nvSpPr>
        <p:spPr>
          <a:xfrm>
            <a:off x="2880000" y="568890"/>
            <a:ext cx="9324000" cy="45719"/>
          </a:xfrm>
          <a:prstGeom prst="rect">
            <a:avLst/>
          </a:prstGeom>
          <a:solidFill>
            <a:srgbClr val="349F1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Shape 246"/>
          <p:cNvSpPr txBox="1"/>
          <p:nvPr/>
        </p:nvSpPr>
        <p:spPr>
          <a:xfrm>
            <a:off x="221755" y="383776"/>
            <a:ext cx="2658245" cy="46166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2400" b="1" dirty="0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06 </a:t>
            </a:r>
            <a:r>
              <a:rPr lang="ko-KR" altLang="en-US" sz="2400" b="1" dirty="0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모듈 상세 설계</a:t>
            </a:r>
            <a:endParaRPr lang="en-US" sz="2400" b="1" dirty="0">
              <a:solidFill>
                <a:srgbClr val="349F1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Shape 247"/>
          <p:cNvSpPr/>
          <p:nvPr/>
        </p:nvSpPr>
        <p:spPr>
          <a:xfrm>
            <a:off x="0" y="6328246"/>
            <a:ext cx="12204000" cy="45719"/>
          </a:xfrm>
          <a:prstGeom prst="rect">
            <a:avLst/>
          </a:prstGeom>
          <a:solidFill>
            <a:srgbClr val="349F1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Shape 24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21</a:t>
            </a:fld>
            <a:endParaRPr lang="en-US"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B89624-28B9-40BE-9BDE-FFE78C6954E7}"/>
              </a:ext>
            </a:extLst>
          </p:cNvPr>
          <p:cNvSpPr txBox="1"/>
          <p:nvPr/>
        </p:nvSpPr>
        <p:spPr>
          <a:xfrm>
            <a:off x="712381" y="935869"/>
            <a:ext cx="10356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06-4 Pulse Module</a:t>
            </a:r>
            <a:endParaRPr lang="ko-KR" altLang="en-US" sz="2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741E12-B54D-4F77-BCD7-A0E592CE270F}"/>
              </a:ext>
            </a:extLst>
          </p:cNvPr>
          <p:cNvSpPr txBox="1"/>
          <p:nvPr/>
        </p:nvSpPr>
        <p:spPr>
          <a:xfrm>
            <a:off x="1084520" y="1780349"/>
            <a:ext cx="961183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○ 기능</a:t>
            </a:r>
            <a:endParaRPr lang="en-US" altLang="ko-KR" sz="2000" b="1" dirty="0"/>
          </a:p>
          <a:p>
            <a:r>
              <a:rPr lang="en-US" altLang="ko-KR" sz="1800" dirty="0"/>
              <a:t>   - Arduino</a:t>
            </a:r>
            <a:r>
              <a:rPr lang="ko-KR" altLang="en-US" sz="1800" dirty="0"/>
              <a:t>로 </a:t>
            </a:r>
            <a:r>
              <a:rPr lang="en-US" altLang="ko-KR" sz="1800" dirty="0"/>
              <a:t>BPM</a:t>
            </a:r>
            <a:r>
              <a:rPr lang="ko-KR" altLang="en-US" sz="1800" dirty="0"/>
              <a:t>을 측정하고 </a:t>
            </a:r>
            <a:r>
              <a:rPr lang="en-US" altLang="ko-KR" sz="1800" dirty="0"/>
              <a:t>DB</a:t>
            </a:r>
            <a:r>
              <a:rPr lang="ko-KR" altLang="en-US" sz="1800" dirty="0"/>
              <a:t>에 삽입한다</a:t>
            </a:r>
            <a:r>
              <a:rPr lang="en-US" altLang="ko-KR" sz="1800" dirty="0"/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615D51C-3A42-4D1A-91FE-74BC98695BF5}"/>
              </a:ext>
            </a:extLst>
          </p:cNvPr>
          <p:cNvSpPr txBox="1"/>
          <p:nvPr/>
        </p:nvSpPr>
        <p:spPr>
          <a:xfrm>
            <a:off x="1084520" y="2649077"/>
            <a:ext cx="9611832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○ 다루는 정보</a:t>
            </a:r>
            <a:endParaRPr lang="en-US" altLang="ko-KR" sz="2000" b="1" dirty="0"/>
          </a:p>
          <a:p>
            <a:r>
              <a:rPr lang="en-US" altLang="ko-KR" sz="2000" dirty="0"/>
              <a:t>   </a:t>
            </a:r>
            <a:r>
              <a:rPr lang="en-US" altLang="ko-KR" sz="1800" dirty="0"/>
              <a:t>- </a:t>
            </a:r>
            <a:r>
              <a:rPr lang="en-US" altLang="ko-KR" sz="1800" dirty="0" err="1"/>
              <a:t>BPM_Data</a:t>
            </a:r>
            <a:r>
              <a:rPr lang="en-US" altLang="ko-KR" sz="1800" dirty="0"/>
              <a:t> : </a:t>
            </a:r>
            <a:r>
              <a:rPr lang="ko-KR" altLang="en-US" sz="1800" dirty="0"/>
              <a:t>측정되어진 </a:t>
            </a:r>
            <a:r>
              <a:rPr lang="en-US" altLang="ko-KR" sz="1800" dirty="0"/>
              <a:t>BPM</a:t>
            </a:r>
          </a:p>
          <a:p>
            <a:r>
              <a:rPr lang="en-US" altLang="ko-KR" sz="1800" dirty="0"/>
              <a:t>   - </a:t>
            </a:r>
            <a:r>
              <a:rPr lang="en-US" altLang="ko-KR" sz="1800" dirty="0" err="1"/>
              <a:t>GPS_Data</a:t>
            </a:r>
            <a:r>
              <a:rPr lang="en-US" altLang="ko-KR" sz="1800" dirty="0"/>
              <a:t> : BPM</a:t>
            </a:r>
            <a:r>
              <a:rPr lang="ko-KR" altLang="en-US" sz="1800" dirty="0"/>
              <a:t>이 측정되어진 위치정보</a:t>
            </a:r>
            <a:endParaRPr lang="en-US" altLang="ko-KR" sz="1800" dirty="0"/>
          </a:p>
          <a:p>
            <a:r>
              <a:rPr lang="en-US" altLang="ko-KR" sz="1800" dirty="0"/>
              <a:t>   - </a:t>
            </a:r>
            <a:r>
              <a:rPr lang="en-US" altLang="ko-KR" sz="1800" dirty="0" err="1"/>
              <a:t>Date_Data</a:t>
            </a:r>
            <a:r>
              <a:rPr lang="en-US" altLang="ko-KR" sz="1800" dirty="0"/>
              <a:t> : BPM</a:t>
            </a:r>
            <a:r>
              <a:rPr lang="ko-KR" altLang="en-US" sz="1800" dirty="0"/>
              <a:t>이 측정되어진 날짜 및 시간</a:t>
            </a:r>
            <a:endParaRPr lang="en-US" altLang="ko-KR" sz="1800" dirty="0"/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D5BEDE32-5894-491F-82DE-375F0949BB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7611128"/>
              </p:ext>
            </p:extLst>
          </p:nvPr>
        </p:nvGraphicFramePr>
        <p:xfrm>
          <a:off x="3090495" y="4102454"/>
          <a:ext cx="5855063" cy="1999259"/>
        </p:xfrm>
        <a:graphic>
          <a:graphicData uri="http://schemas.openxmlformats.org/drawingml/2006/table">
            <a:tbl>
              <a:tblPr firstRow="1" bandRow="1">
                <a:tableStyleId>{5C7F57CE-F02F-4AF7-9FF8-402C90355F5E}</a:tableStyleId>
              </a:tblPr>
              <a:tblGrid>
                <a:gridCol w="1326799">
                  <a:extLst>
                    <a:ext uri="{9D8B030D-6E8A-4147-A177-3AD203B41FA5}">
                      <a16:colId xmlns:a16="http://schemas.microsoft.com/office/drawing/2014/main" val="4207005145"/>
                    </a:ext>
                  </a:extLst>
                </a:gridCol>
                <a:gridCol w="4528264">
                  <a:extLst>
                    <a:ext uri="{9D8B030D-6E8A-4147-A177-3AD203B41FA5}">
                      <a16:colId xmlns:a16="http://schemas.microsoft.com/office/drawing/2014/main" val="2478741319"/>
                    </a:ext>
                  </a:extLst>
                </a:gridCol>
              </a:tblGrid>
              <a:tr h="353339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○ </a:t>
                      </a:r>
                      <a:r>
                        <a:rPr lang="en-US" altLang="ko-KR" dirty="0" err="1"/>
                        <a:t>Pulse_heart_insert</a:t>
                      </a:r>
                      <a:endParaRPr lang="ko-KR" altLang="en-US" dirty="0"/>
                    </a:p>
                  </a:txBody>
                  <a:tcPr anchor="b">
                    <a:lnL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5941092"/>
                  </a:ext>
                </a:extLst>
              </a:tr>
              <a:tr h="37829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형식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Int</a:t>
                      </a:r>
                      <a:r>
                        <a:rPr lang="en-US" altLang="ko-KR" dirty="0"/>
                        <a:t> </a:t>
                      </a:r>
                      <a:r>
                        <a:rPr lang="en-US" altLang="ko-KR" dirty="0" err="1"/>
                        <a:t>BPM_insert</a:t>
                      </a:r>
                      <a:r>
                        <a:rPr lang="en-US" altLang="ko-KR" dirty="0"/>
                        <a:t>(</a:t>
                      </a:r>
                      <a:r>
                        <a:rPr lang="en-US" altLang="ko-KR" dirty="0" err="1"/>
                        <a:t>int</a:t>
                      </a:r>
                      <a:r>
                        <a:rPr lang="en-US" altLang="ko-KR" dirty="0"/>
                        <a:t> </a:t>
                      </a:r>
                      <a:r>
                        <a:rPr lang="en-US" altLang="ko-KR" dirty="0" err="1"/>
                        <a:t>u_no</a:t>
                      </a:r>
                      <a:r>
                        <a:rPr lang="en-US" altLang="ko-KR" dirty="0"/>
                        <a:t>, double </a:t>
                      </a:r>
                      <a:r>
                        <a:rPr lang="en-US" altLang="ko-KR" dirty="0" err="1"/>
                        <a:t>lat</a:t>
                      </a:r>
                      <a:r>
                        <a:rPr lang="en-US" altLang="ko-KR" dirty="0"/>
                        <a:t>, </a:t>
                      </a:r>
                      <a:r>
                        <a:rPr lang="en-US" altLang="ko-KR" dirty="0" err="1"/>
                        <a:t>doble</a:t>
                      </a:r>
                      <a:r>
                        <a:rPr lang="en-US" altLang="ko-KR" dirty="0"/>
                        <a:t> </a:t>
                      </a:r>
                      <a:r>
                        <a:rPr lang="en-US" altLang="ko-KR" dirty="0" err="1"/>
                        <a:t>lon</a:t>
                      </a:r>
                      <a:r>
                        <a:rPr lang="en-US" altLang="ko-KR" dirty="0"/>
                        <a:t>, </a:t>
                      </a:r>
                      <a:r>
                        <a:rPr lang="en-US" altLang="ko-KR" dirty="0" err="1"/>
                        <a:t>Int</a:t>
                      </a:r>
                      <a:r>
                        <a:rPr lang="en-US" altLang="ko-KR" dirty="0"/>
                        <a:t> bpm)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957396751"/>
                  </a:ext>
                </a:extLst>
              </a:tr>
              <a:tr h="2225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리턴값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반환 </a:t>
                      </a:r>
                      <a:r>
                        <a:rPr lang="ko-KR" altLang="en-US" dirty="0" err="1"/>
                        <a:t>성공시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1, </a:t>
                      </a:r>
                      <a:r>
                        <a:rPr lang="ko-KR" altLang="en-US" dirty="0"/>
                        <a:t>실패 시 </a:t>
                      </a:r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199185159"/>
                  </a:ext>
                </a:extLst>
              </a:tr>
              <a:tr h="39108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설명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DB</a:t>
                      </a:r>
                      <a:r>
                        <a:rPr lang="ko-KR" altLang="en-US" dirty="0"/>
                        <a:t>에 사용자 아이디 및 </a:t>
                      </a:r>
                      <a:r>
                        <a:rPr lang="en-US" altLang="ko-KR" dirty="0" err="1"/>
                        <a:t>gps</a:t>
                      </a:r>
                      <a:r>
                        <a:rPr lang="ko-KR" altLang="en-US" dirty="0"/>
                        <a:t>로 측정된 위치와 </a:t>
                      </a:r>
                      <a:r>
                        <a:rPr lang="en-US" altLang="ko-KR" dirty="0"/>
                        <a:t>bpm</a:t>
                      </a:r>
                      <a:r>
                        <a:rPr lang="ko-KR" altLang="en-US" dirty="0"/>
                        <a:t>을 삽입한다</a:t>
                      </a:r>
                      <a:r>
                        <a:rPr lang="en-US" altLang="ko-KR" dirty="0"/>
                        <a:t>. 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192651135"/>
                  </a:ext>
                </a:extLst>
              </a:tr>
              <a:tr h="2225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예시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Bpm_insert</a:t>
                      </a:r>
                      <a:r>
                        <a:rPr lang="en-US" altLang="ko-KR" dirty="0"/>
                        <a:t>(</a:t>
                      </a:r>
                      <a:r>
                        <a:rPr lang="en-US" altLang="ko-KR" dirty="0" err="1"/>
                        <a:t>int</a:t>
                      </a:r>
                      <a:r>
                        <a:rPr lang="en-US" altLang="ko-KR" dirty="0"/>
                        <a:t> </a:t>
                      </a:r>
                      <a:r>
                        <a:rPr lang="en-US" altLang="ko-KR" dirty="0" err="1"/>
                        <a:t>u_no</a:t>
                      </a:r>
                      <a:r>
                        <a:rPr lang="en-US" altLang="ko-KR" dirty="0"/>
                        <a:t>, double </a:t>
                      </a:r>
                      <a:r>
                        <a:rPr lang="en-US" altLang="ko-KR" dirty="0" err="1"/>
                        <a:t>lat</a:t>
                      </a:r>
                      <a:r>
                        <a:rPr lang="en-US" altLang="ko-KR" dirty="0"/>
                        <a:t>, </a:t>
                      </a:r>
                      <a:r>
                        <a:rPr lang="en-US" altLang="ko-KR" dirty="0" err="1"/>
                        <a:t>doble</a:t>
                      </a:r>
                      <a:r>
                        <a:rPr lang="en-US" altLang="ko-KR" dirty="0"/>
                        <a:t> </a:t>
                      </a:r>
                      <a:r>
                        <a:rPr lang="en-US" altLang="ko-KR" dirty="0" err="1"/>
                        <a:t>lon</a:t>
                      </a:r>
                      <a:r>
                        <a:rPr lang="en-US" altLang="ko-KR" dirty="0"/>
                        <a:t>, </a:t>
                      </a:r>
                      <a:r>
                        <a:rPr lang="en-US" altLang="ko-KR" dirty="0" err="1"/>
                        <a:t>Int</a:t>
                      </a:r>
                      <a:r>
                        <a:rPr lang="en-US" altLang="ko-KR" dirty="0"/>
                        <a:t> bpm)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71731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93851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/>
          <p:nvPr/>
        </p:nvSpPr>
        <p:spPr>
          <a:xfrm>
            <a:off x="2880000" y="568890"/>
            <a:ext cx="9324000" cy="45719"/>
          </a:xfrm>
          <a:prstGeom prst="rect">
            <a:avLst/>
          </a:prstGeom>
          <a:solidFill>
            <a:srgbClr val="349F1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Shape 246"/>
          <p:cNvSpPr txBox="1"/>
          <p:nvPr/>
        </p:nvSpPr>
        <p:spPr>
          <a:xfrm>
            <a:off x="221755" y="383776"/>
            <a:ext cx="2658245" cy="46166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2400" b="1" dirty="0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06 </a:t>
            </a:r>
            <a:r>
              <a:rPr lang="ko-KR" altLang="en-US" sz="2400" b="1" dirty="0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모듈 상세 설계</a:t>
            </a:r>
            <a:endParaRPr lang="en-US" sz="2400" b="1" dirty="0">
              <a:solidFill>
                <a:srgbClr val="349F1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Shape 247"/>
          <p:cNvSpPr/>
          <p:nvPr/>
        </p:nvSpPr>
        <p:spPr>
          <a:xfrm>
            <a:off x="0" y="6328246"/>
            <a:ext cx="12204000" cy="45719"/>
          </a:xfrm>
          <a:prstGeom prst="rect">
            <a:avLst/>
          </a:prstGeom>
          <a:solidFill>
            <a:srgbClr val="349F1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Shape 24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22</a:t>
            </a:fld>
            <a:endParaRPr lang="en-US"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B89624-28B9-40BE-9BDE-FFE78C6954E7}"/>
              </a:ext>
            </a:extLst>
          </p:cNvPr>
          <p:cNvSpPr txBox="1"/>
          <p:nvPr/>
        </p:nvSpPr>
        <p:spPr>
          <a:xfrm>
            <a:off x="712381" y="935869"/>
            <a:ext cx="10356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06-5 </a:t>
            </a:r>
            <a:r>
              <a:rPr lang="en-US" altLang="ko-KR" sz="2800" b="1" dirty="0" err="1"/>
              <a:t>Pulse_Monitoring</a:t>
            </a:r>
            <a:r>
              <a:rPr lang="en-US" altLang="ko-KR" sz="2800" b="1" dirty="0"/>
              <a:t>/ Analysis Module</a:t>
            </a:r>
            <a:endParaRPr lang="ko-KR" altLang="en-US" sz="2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741E12-B54D-4F77-BCD7-A0E592CE270F}"/>
              </a:ext>
            </a:extLst>
          </p:cNvPr>
          <p:cNvSpPr txBox="1"/>
          <p:nvPr/>
        </p:nvSpPr>
        <p:spPr>
          <a:xfrm>
            <a:off x="1084520" y="1721693"/>
            <a:ext cx="96118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○ 기능</a:t>
            </a:r>
            <a:endParaRPr lang="en-US" altLang="ko-KR" sz="2000" b="1" dirty="0"/>
          </a:p>
          <a:p>
            <a:r>
              <a:rPr lang="en-US" altLang="ko-KR" sz="1800" dirty="0"/>
              <a:t>   - DB</a:t>
            </a:r>
            <a:r>
              <a:rPr lang="ko-KR" altLang="en-US" sz="1800" dirty="0"/>
              <a:t>에서 저장되어진</a:t>
            </a:r>
            <a:r>
              <a:rPr lang="en-US" altLang="ko-KR" sz="1800" dirty="0"/>
              <a:t> BPM</a:t>
            </a:r>
            <a:r>
              <a:rPr lang="ko-KR" altLang="en-US" sz="1800" dirty="0"/>
              <a:t>을 그래프로 가시화한다</a:t>
            </a:r>
            <a:r>
              <a:rPr lang="en-US" altLang="ko-KR" sz="1800" dirty="0"/>
              <a:t>.</a:t>
            </a:r>
          </a:p>
          <a:p>
            <a:r>
              <a:rPr lang="en-US" altLang="ko-KR" sz="1800" dirty="0"/>
              <a:t>   - </a:t>
            </a:r>
            <a:r>
              <a:rPr lang="ko-KR" altLang="en-US" sz="1800" dirty="0"/>
              <a:t>조회되어진 </a:t>
            </a:r>
            <a:r>
              <a:rPr lang="en-US" altLang="ko-KR" sz="1800" dirty="0"/>
              <a:t>BPM</a:t>
            </a:r>
            <a:r>
              <a:rPr lang="ko-KR" altLang="en-US" sz="1800" dirty="0"/>
              <a:t>을 토대로 건강상태 및 질병 확률을 측정한다</a:t>
            </a:r>
            <a:r>
              <a:rPr lang="en-US" altLang="ko-KR" sz="1800" dirty="0"/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615D51C-3A42-4D1A-91FE-74BC98695BF5}"/>
              </a:ext>
            </a:extLst>
          </p:cNvPr>
          <p:cNvSpPr txBox="1"/>
          <p:nvPr/>
        </p:nvSpPr>
        <p:spPr>
          <a:xfrm>
            <a:off x="1084520" y="2849555"/>
            <a:ext cx="9611832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○ 다루는 정보</a:t>
            </a:r>
            <a:endParaRPr lang="en-US" altLang="ko-KR" sz="2000" b="1" dirty="0"/>
          </a:p>
          <a:p>
            <a:r>
              <a:rPr lang="en-US" altLang="ko-KR" sz="2000" dirty="0"/>
              <a:t>   </a:t>
            </a:r>
            <a:r>
              <a:rPr lang="en-US" altLang="ko-KR" sz="1800" dirty="0"/>
              <a:t>- </a:t>
            </a:r>
            <a:r>
              <a:rPr lang="en-US" altLang="ko-KR" sz="1800" dirty="0" err="1"/>
              <a:t>BPM_Data</a:t>
            </a:r>
            <a:r>
              <a:rPr lang="en-US" altLang="ko-KR" sz="1800" dirty="0"/>
              <a:t> : </a:t>
            </a:r>
            <a:r>
              <a:rPr lang="ko-KR" altLang="en-US" sz="1800" dirty="0"/>
              <a:t>해당 사용자의 </a:t>
            </a:r>
            <a:r>
              <a:rPr lang="en-US" altLang="ko-KR" sz="1800" dirty="0"/>
              <a:t>DB</a:t>
            </a:r>
            <a:r>
              <a:rPr lang="ko-KR" altLang="en-US" sz="1800" dirty="0"/>
              <a:t>에 저장되어진 모든 </a:t>
            </a:r>
            <a:r>
              <a:rPr lang="en-US" altLang="ko-KR" sz="1800" dirty="0"/>
              <a:t>BPM </a:t>
            </a:r>
            <a:r>
              <a:rPr lang="ko-KR" altLang="en-US" sz="1800" dirty="0"/>
              <a:t>정보</a:t>
            </a:r>
            <a:endParaRPr lang="en-US" altLang="ko-KR" sz="1800" dirty="0"/>
          </a:p>
          <a:p>
            <a:r>
              <a:rPr lang="en-US" altLang="ko-KR" sz="1800" dirty="0"/>
              <a:t>   - </a:t>
            </a:r>
            <a:r>
              <a:rPr lang="en-US" altLang="ko-KR" sz="1800" dirty="0" err="1"/>
              <a:t>Disease_Data</a:t>
            </a:r>
            <a:r>
              <a:rPr lang="en-US" altLang="ko-KR" sz="1800" dirty="0"/>
              <a:t> : </a:t>
            </a:r>
            <a:r>
              <a:rPr lang="ko-KR" altLang="en-US" sz="1800" dirty="0"/>
              <a:t>질병의 이름</a:t>
            </a:r>
            <a:r>
              <a:rPr lang="en-US" altLang="ko-KR" sz="1800" dirty="0"/>
              <a:t>, </a:t>
            </a:r>
            <a:r>
              <a:rPr lang="ko-KR" altLang="en-US" sz="1800" dirty="0"/>
              <a:t>증상 및 증상에 좋은 음식 정보</a:t>
            </a:r>
            <a:endParaRPr lang="en-US" altLang="ko-KR" sz="1800" dirty="0"/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9384AF55-899D-4907-A4C1-533FC377AD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045642"/>
              </p:ext>
            </p:extLst>
          </p:nvPr>
        </p:nvGraphicFramePr>
        <p:xfrm>
          <a:off x="3407228" y="4124893"/>
          <a:ext cx="5377543" cy="1855843"/>
        </p:xfrm>
        <a:graphic>
          <a:graphicData uri="http://schemas.openxmlformats.org/drawingml/2006/table">
            <a:tbl>
              <a:tblPr firstRow="1" bandRow="1">
                <a:tableStyleId>{5C7F57CE-F02F-4AF7-9FF8-402C90355F5E}</a:tableStyleId>
              </a:tblPr>
              <a:tblGrid>
                <a:gridCol w="1218590">
                  <a:extLst>
                    <a:ext uri="{9D8B030D-6E8A-4147-A177-3AD203B41FA5}">
                      <a16:colId xmlns:a16="http://schemas.microsoft.com/office/drawing/2014/main" val="4207005145"/>
                    </a:ext>
                  </a:extLst>
                </a:gridCol>
                <a:gridCol w="4158953">
                  <a:extLst>
                    <a:ext uri="{9D8B030D-6E8A-4147-A177-3AD203B41FA5}">
                      <a16:colId xmlns:a16="http://schemas.microsoft.com/office/drawing/2014/main" val="2478741319"/>
                    </a:ext>
                  </a:extLst>
                </a:gridCol>
              </a:tblGrid>
              <a:tr h="34575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○ </a:t>
                      </a:r>
                      <a:r>
                        <a:rPr lang="en-US" altLang="ko-KR" dirty="0" err="1"/>
                        <a:t>Pulse_heart_search</a:t>
                      </a:r>
                      <a:endParaRPr lang="ko-KR" altLang="en-US" dirty="0"/>
                    </a:p>
                  </a:txBody>
                  <a:tcPr anchor="b">
                    <a:lnL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5941092"/>
                  </a:ext>
                </a:extLst>
              </a:tr>
              <a:tr h="27782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형식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JsonObject</a:t>
                      </a:r>
                      <a:r>
                        <a:rPr lang="en-US" altLang="ko-KR" dirty="0"/>
                        <a:t> </a:t>
                      </a:r>
                      <a:r>
                        <a:rPr lang="en-US" altLang="ko-KR" dirty="0" err="1"/>
                        <a:t>Bpm_search</a:t>
                      </a:r>
                      <a:r>
                        <a:rPr lang="en-US" altLang="ko-KR" dirty="0"/>
                        <a:t>(</a:t>
                      </a:r>
                      <a:r>
                        <a:rPr lang="en-US" altLang="ko-KR" dirty="0" err="1"/>
                        <a:t>Int</a:t>
                      </a:r>
                      <a:r>
                        <a:rPr lang="en-US" altLang="ko-KR" dirty="0"/>
                        <a:t> </a:t>
                      </a:r>
                      <a:r>
                        <a:rPr lang="en-US" altLang="ko-KR" dirty="0" err="1"/>
                        <a:t>u_no</a:t>
                      </a:r>
                      <a:r>
                        <a:rPr lang="en-US" altLang="ko-KR" dirty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957396751"/>
                  </a:ext>
                </a:extLst>
              </a:tr>
              <a:tr h="4723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리턴값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반환 </a:t>
                      </a:r>
                      <a:r>
                        <a:rPr lang="ko-KR" altLang="en-US" dirty="0" err="1"/>
                        <a:t>성공시</a:t>
                      </a:r>
                      <a:r>
                        <a:rPr lang="en-US" altLang="ko-KR" dirty="0"/>
                        <a:t> </a:t>
                      </a:r>
                      <a:r>
                        <a:rPr lang="en-US" altLang="ko-KR" dirty="0" err="1"/>
                        <a:t>Int</a:t>
                      </a:r>
                      <a:r>
                        <a:rPr lang="en-US" altLang="ko-KR" dirty="0"/>
                        <a:t> Bpm, Datetime date,</a:t>
                      </a:r>
                    </a:p>
                    <a:p>
                      <a:pPr latinLnBrk="1"/>
                      <a:r>
                        <a:rPr lang="ko-KR" altLang="en-US" dirty="0"/>
                        <a:t>실패 시 </a:t>
                      </a:r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199185159"/>
                  </a:ext>
                </a:extLst>
              </a:tr>
              <a:tr h="27782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설명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사용자의 심박수와 심박수 측정시간을 조회한다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192651135"/>
                  </a:ext>
                </a:extLst>
              </a:tr>
              <a:tr h="38233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예시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Bpm_search</a:t>
                      </a:r>
                      <a:r>
                        <a:rPr lang="en-US" altLang="ko-KR" dirty="0"/>
                        <a:t>(</a:t>
                      </a:r>
                      <a:r>
                        <a:rPr lang="en-US" altLang="ko-KR" dirty="0" err="1"/>
                        <a:t>Int</a:t>
                      </a:r>
                      <a:r>
                        <a:rPr lang="en-US" altLang="ko-KR" dirty="0"/>
                        <a:t> </a:t>
                      </a:r>
                      <a:r>
                        <a:rPr lang="en-US" altLang="ko-KR" dirty="0" err="1"/>
                        <a:t>u_no</a:t>
                      </a:r>
                      <a:r>
                        <a:rPr lang="en-US" altLang="ko-KR" dirty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71731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6180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/>
          <p:nvPr/>
        </p:nvSpPr>
        <p:spPr>
          <a:xfrm>
            <a:off x="2880000" y="568890"/>
            <a:ext cx="9324000" cy="45719"/>
          </a:xfrm>
          <a:prstGeom prst="rect">
            <a:avLst/>
          </a:prstGeom>
          <a:solidFill>
            <a:srgbClr val="349F1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Shape 246"/>
          <p:cNvSpPr txBox="1"/>
          <p:nvPr/>
        </p:nvSpPr>
        <p:spPr>
          <a:xfrm>
            <a:off x="221755" y="383776"/>
            <a:ext cx="2658245" cy="46166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2400" b="1" dirty="0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06 </a:t>
            </a:r>
            <a:r>
              <a:rPr lang="ko-KR" altLang="en-US" sz="2400" b="1" dirty="0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모듈 상세 설계</a:t>
            </a:r>
            <a:endParaRPr lang="en-US" sz="2400" b="1" dirty="0">
              <a:solidFill>
                <a:srgbClr val="349F1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Shape 247"/>
          <p:cNvSpPr/>
          <p:nvPr/>
        </p:nvSpPr>
        <p:spPr>
          <a:xfrm>
            <a:off x="0" y="6328246"/>
            <a:ext cx="12204000" cy="45719"/>
          </a:xfrm>
          <a:prstGeom prst="rect">
            <a:avLst/>
          </a:prstGeom>
          <a:solidFill>
            <a:srgbClr val="349F1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Shape 24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23</a:t>
            </a:fld>
            <a:endParaRPr lang="en-US"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B89624-28B9-40BE-9BDE-FFE78C6954E7}"/>
              </a:ext>
            </a:extLst>
          </p:cNvPr>
          <p:cNvSpPr txBox="1"/>
          <p:nvPr/>
        </p:nvSpPr>
        <p:spPr>
          <a:xfrm>
            <a:off x="712381" y="935869"/>
            <a:ext cx="10356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06-6 Sleep Module</a:t>
            </a:r>
            <a:endParaRPr lang="ko-KR" altLang="en-US" sz="2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741E12-B54D-4F77-BCD7-A0E592CE270F}"/>
              </a:ext>
            </a:extLst>
          </p:cNvPr>
          <p:cNvSpPr txBox="1"/>
          <p:nvPr/>
        </p:nvSpPr>
        <p:spPr>
          <a:xfrm>
            <a:off x="1084520" y="1533124"/>
            <a:ext cx="961183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○ 기능</a:t>
            </a:r>
            <a:endParaRPr lang="en-US" altLang="ko-KR" sz="2000" b="1" dirty="0"/>
          </a:p>
          <a:p>
            <a:r>
              <a:rPr lang="en-US" altLang="ko-KR" sz="1800" dirty="0"/>
              <a:t>   - </a:t>
            </a:r>
            <a:r>
              <a:rPr lang="ko-KR" altLang="en-US" sz="1800" dirty="0"/>
              <a:t>측정되어진 </a:t>
            </a:r>
            <a:r>
              <a:rPr lang="en-US" altLang="ko-KR" sz="1800" dirty="0"/>
              <a:t>BPM</a:t>
            </a:r>
            <a:r>
              <a:rPr lang="ko-KR" altLang="en-US" sz="1800" dirty="0"/>
              <a:t> 정보들을 분석하여 수면패턴을 측정한다</a:t>
            </a:r>
            <a:r>
              <a:rPr lang="en-US" altLang="ko-KR" sz="1800" dirty="0"/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615D51C-3A42-4D1A-91FE-74BC98695BF5}"/>
              </a:ext>
            </a:extLst>
          </p:cNvPr>
          <p:cNvSpPr txBox="1"/>
          <p:nvPr/>
        </p:nvSpPr>
        <p:spPr>
          <a:xfrm>
            <a:off x="1010091" y="2402598"/>
            <a:ext cx="9611832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○ 다루는 정보</a:t>
            </a:r>
            <a:endParaRPr lang="en-US" altLang="ko-KR" sz="2000" b="1" dirty="0"/>
          </a:p>
          <a:p>
            <a:r>
              <a:rPr lang="en-US" altLang="ko-KR" sz="2000" dirty="0"/>
              <a:t>   </a:t>
            </a:r>
            <a:r>
              <a:rPr lang="en-US" altLang="ko-KR" sz="1800" dirty="0"/>
              <a:t>- </a:t>
            </a:r>
            <a:r>
              <a:rPr lang="en-US" altLang="ko-KR" sz="1800" dirty="0" err="1"/>
              <a:t>BPM_Data</a:t>
            </a:r>
            <a:r>
              <a:rPr lang="en-US" altLang="ko-KR" sz="1800" dirty="0"/>
              <a:t> : </a:t>
            </a:r>
            <a:r>
              <a:rPr lang="ko-KR" altLang="en-US" sz="1800" dirty="0"/>
              <a:t>측정되어진 </a:t>
            </a:r>
            <a:r>
              <a:rPr lang="en-US" altLang="ko-KR" sz="1800" dirty="0"/>
              <a:t>BPM </a:t>
            </a:r>
            <a:r>
              <a:rPr lang="ko-KR" altLang="en-US" sz="1800" dirty="0"/>
              <a:t>정보들</a:t>
            </a:r>
            <a:endParaRPr lang="en-US" altLang="ko-KR" sz="1800" dirty="0"/>
          </a:p>
          <a:p>
            <a:r>
              <a:rPr lang="en-US" altLang="ko-KR" sz="1800" dirty="0"/>
              <a:t>   - </a:t>
            </a:r>
            <a:r>
              <a:rPr lang="en-US" altLang="ko-KR" sz="1800" dirty="0" err="1"/>
              <a:t>Time_Data</a:t>
            </a:r>
            <a:r>
              <a:rPr lang="en-US" altLang="ko-KR" sz="1800" dirty="0"/>
              <a:t> : BPM</a:t>
            </a:r>
            <a:r>
              <a:rPr lang="ko-KR" altLang="en-US" sz="1800" dirty="0"/>
              <a:t>이 측정되어진 시간들</a:t>
            </a:r>
            <a:endParaRPr lang="en-US" altLang="ko-KR" sz="1800" dirty="0"/>
          </a:p>
          <a:p>
            <a:r>
              <a:rPr lang="en-US" altLang="ko-KR" sz="1800" dirty="0"/>
              <a:t>   - </a:t>
            </a:r>
            <a:r>
              <a:rPr lang="en-US" altLang="ko-KR" sz="1800" dirty="0" err="1"/>
              <a:t>GPS_Data</a:t>
            </a:r>
            <a:r>
              <a:rPr lang="en-US" altLang="ko-KR" sz="1800" dirty="0"/>
              <a:t> : </a:t>
            </a:r>
            <a:r>
              <a:rPr lang="ko-KR" altLang="en-US" sz="1800" dirty="0"/>
              <a:t>사용자의 위치정보</a:t>
            </a:r>
            <a:endParaRPr lang="en-US" altLang="ko-KR" sz="1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94E223-8BEB-47CD-BCFD-437DC72194ED}"/>
              </a:ext>
            </a:extLst>
          </p:cNvPr>
          <p:cNvSpPr txBox="1"/>
          <p:nvPr/>
        </p:nvSpPr>
        <p:spPr>
          <a:xfrm>
            <a:off x="5390705" y="2365459"/>
            <a:ext cx="7208876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○ 수면 패턴 측정 알고리즘</a:t>
            </a:r>
            <a:endParaRPr lang="en-US" altLang="ko-KR" sz="2000" b="1" dirty="0"/>
          </a:p>
          <a:p>
            <a:r>
              <a:rPr lang="en-US" altLang="ko-KR" sz="2000" dirty="0"/>
              <a:t>   </a:t>
            </a:r>
            <a:r>
              <a:rPr lang="en-US" altLang="ko-KR" sz="1800" dirty="0"/>
              <a:t>1)  GPS </a:t>
            </a:r>
            <a:r>
              <a:rPr lang="ko-KR" altLang="en-US" sz="1800" dirty="0"/>
              <a:t>데이터를 통해서 </a:t>
            </a:r>
            <a:r>
              <a:rPr lang="ko-KR" altLang="en-US" sz="1800"/>
              <a:t>사용자의 활동반경 </a:t>
            </a:r>
            <a:r>
              <a:rPr lang="ko-KR" altLang="en-US" sz="1800" dirty="0"/>
              <a:t>파악</a:t>
            </a:r>
          </a:p>
          <a:p>
            <a:r>
              <a:rPr lang="ko-KR" altLang="en-US" sz="1800" dirty="0"/>
              <a:t>    </a:t>
            </a:r>
            <a:r>
              <a:rPr lang="en-US" altLang="ko-KR" sz="1800" dirty="0"/>
              <a:t>2) </a:t>
            </a:r>
            <a:r>
              <a:rPr lang="ko-KR" altLang="en-US" sz="1800" dirty="0"/>
              <a:t>위치 정보 변화폭에 따른 활동기</a:t>
            </a:r>
            <a:r>
              <a:rPr lang="en-US" altLang="ko-KR" sz="1800" dirty="0"/>
              <a:t>BPM</a:t>
            </a:r>
            <a:r>
              <a:rPr lang="ko-KR" altLang="en-US" sz="1800" dirty="0"/>
              <a:t>의 평균을 구함</a:t>
            </a:r>
          </a:p>
          <a:p>
            <a:r>
              <a:rPr lang="ko-KR" altLang="en-US" sz="1800" dirty="0"/>
              <a:t>    </a:t>
            </a:r>
            <a:r>
              <a:rPr lang="en-US" altLang="ko-KR" sz="1800" dirty="0"/>
              <a:t>3) </a:t>
            </a:r>
            <a:r>
              <a:rPr lang="ko-KR" altLang="en-US" sz="1800" dirty="0"/>
              <a:t>활동기  </a:t>
            </a:r>
            <a:r>
              <a:rPr lang="en-US" altLang="ko-KR" sz="1800" dirty="0"/>
              <a:t>BPM</a:t>
            </a:r>
            <a:r>
              <a:rPr lang="ko-KR" altLang="en-US" sz="1800" dirty="0"/>
              <a:t>을  토대로 </a:t>
            </a:r>
            <a:r>
              <a:rPr lang="ko-KR" altLang="en-US" sz="1800" dirty="0" err="1"/>
              <a:t>휴식기</a:t>
            </a:r>
            <a:r>
              <a:rPr lang="en-US" altLang="ko-KR" sz="1800" dirty="0"/>
              <a:t>, </a:t>
            </a:r>
            <a:r>
              <a:rPr lang="ko-KR" altLang="en-US" sz="1800" dirty="0" err="1"/>
              <a:t>수면기</a:t>
            </a:r>
            <a:r>
              <a:rPr lang="ko-KR" altLang="en-US" sz="1800" dirty="0"/>
              <a:t> </a:t>
            </a:r>
            <a:r>
              <a:rPr lang="en-US" altLang="ko-KR" sz="1800" dirty="0"/>
              <a:t>BPM</a:t>
            </a:r>
            <a:r>
              <a:rPr lang="ko-KR" altLang="en-US" sz="1800" dirty="0"/>
              <a:t>을  구함</a:t>
            </a:r>
          </a:p>
          <a:p>
            <a:r>
              <a:rPr lang="ko-KR" altLang="en-US" sz="1800" dirty="0"/>
              <a:t>    </a:t>
            </a:r>
            <a:r>
              <a:rPr lang="en-US" altLang="ko-KR" sz="1800" dirty="0"/>
              <a:t>4) GPS</a:t>
            </a:r>
            <a:r>
              <a:rPr lang="ko-KR" altLang="en-US" sz="1800" dirty="0"/>
              <a:t>데이터와 예상 </a:t>
            </a:r>
            <a:r>
              <a:rPr lang="ko-KR" altLang="en-US" sz="1800" dirty="0" err="1"/>
              <a:t>수면기</a:t>
            </a:r>
            <a:r>
              <a:rPr lang="ko-KR" altLang="en-US" sz="1800" dirty="0"/>
              <a:t> </a:t>
            </a:r>
            <a:r>
              <a:rPr lang="en-US" altLang="ko-KR" sz="1800" dirty="0"/>
              <a:t>BPM</a:t>
            </a:r>
            <a:r>
              <a:rPr lang="ko-KR" altLang="en-US" sz="1800" dirty="0"/>
              <a:t>을  통하여 수면 정보 생성</a:t>
            </a:r>
            <a:endParaRPr lang="en-US" altLang="ko-KR" sz="1800" dirty="0"/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8F777D55-2603-4C70-B316-57A32B54B4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5097338"/>
              </p:ext>
            </p:extLst>
          </p:nvPr>
        </p:nvGraphicFramePr>
        <p:xfrm>
          <a:off x="3127236" y="4102686"/>
          <a:ext cx="5377543" cy="2071561"/>
        </p:xfrm>
        <a:graphic>
          <a:graphicData uri="http://schemas.openxmlformats.org/drawingml/2006/table">
            <a:tbl>
              <a:tblPr firstRow="1" bandRow="1">
                <a:tableStyleId>{5C7F57CE-F02F-4AF7-9FF8-402C90355F5E}</a:tableStyleId>
              </a:tblPr>
              <a:tblGrid>
                <a:gridCol w="1218590">
                  <a:extLst>
                    <a:ext uri="{9D8B030D-6E8A-4147-A177-3AD203B41FA5}">
                      <a16:colId xmlns:a16="http://schemas.microsoft.com/office/drawing/2014/main" val="4207005145"/>
                    </a:ext>
                  </a:extLst>
                </a:gridCol>
                <a:gridCol w="4158953">
                  <a:extLst>
                    <a:ext uri="{9D8B030D-6E8A-4147-A177-3AD203B41FA5}">
                      <a16:colId xmlns:a16="http://schemas.microsoft.com/office/drawing/2014/main" val="2478741319"/>
                    </a:ext>
                  </a:extLst>
                </a:gridCol>
              </a:tblGrid>
              <a:tr h="425641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○ </a:t>
                      </a:r>
                      <a:r>
                        <a:rPr lang="en-US" altLang="ko-KR" dirty="0" err="1"/>
                        <a:t>Sleep_insert</a:t>
                      </a:r>
                      <a:endParaRPr lang="ko-KR" altLang="en-US" dirty="0"/>
                    </a:p>
                  </a:txBody>
                  <a:tcPr anchor="b">
                    <a:lnL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59410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형식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Int</a:t>
                      </a:r>
                      <a:r>
                        <a:rPr lang="en-US" altLang="ko-KR" dirty="0"/>
                        <a:t> </a:t>
                      </a:r>
                      <a:r>
                        <a:rPr lang="en-US" altLang="ko-KR" dirty="0" err="1"/>
                        <a:t>Sleep_insert</a:t>
                      </a:r>
                      <a:r>
                        <a:rPr lang="en-US" altLang="ko-KR" dirty="0"/>
                        <a:t>(Datetime </a:t>
                      </a:r>
                      <a:r>
                        <a:rPr lang="en-US" altLang="ko-KR" dirty="0" err="1"/>
                        <a:t>date_start</a:t>
                      </a:r>
                      <a:r>
                        <a:rPr lang="en-US" altLang="ko-KR" dirty="0"/>
                        <a:t>, Datetime </a:t>
                      </a:r>
                      <a:r>
                        <a:rPr lang="en-US" altLang="ko-KR" dirty="0" err="1"/>
                        <a:t>date_end</a:t>
                      </a:r>
                      <a:r>
                        <a:rPr lang="en-US" altLang="ko-KR" dirty="0"/>
                        <a:t>, </a:t>
                      </a:r>
                      <a:r>
                        <a:rPr lang="en-US" altLang="ko-KR" dirty="0" err="1"/>
                        <a:t>Int</a:t>
                      </a:r>
                      <a:r>
                        <a:rPr lang="en-US" altLang="ko-KR" dirty="0"/>
                        <a:t> </a:t>
                      </a:r>
                      <a:r>
                        <a:rPr lang="en-US" altLang="ko-KR" dirty="0" err="1"/>
                        <a:t>u_no</a:t>
                      </a:r>
                      <a:r>
                        <a:rPr lang="en-US" altLang="ko-KR" dirty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957396751"/>
                  </a:ext>
                </a:extLst>
              </a:tr>
              <a:tr h="26168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리턴값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반환 </a:t>
                      </a:r>
                      <a:r>
                        <a:rPr lang="ko-KR" altLang="en-US" dirty="0" err="1"/>
                        <a:t>성공시</a:t>
                      </a:r>
                      <a:r>
                        <a:rPr lang="en-US" altLang="ko-KR" dirty="0"/>
                        <a:t> 1, </a:t>
                      </a:r>
                      <a:r>
                        <a:rPr lang="ko-KR" altLang="en-US" dirty="0"/>
                        <a:t>실패 시 </a:t>
                      </a:r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199185159"/>
                  </a:ext>
                </a:extLst>
              </a:tr>
              <a:tr h="2546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설명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사용자의 수면시간을 </a:t>
                      </a:r>
                      <a:r>
                        <a:rPr lang="en-US" altLang="ko-KR" dirty="0"/>
                        <a:t>DB</a:t>
                      </a:r>
                      <a:r>
                        <a:rPr lang="ko-KR" altLang="en-US" dirty="0"/>
                        <a:t>에 삽입한다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192651135"/>
                  </a:ext>
                </a:extLst>
              </a:tr>
              <a:tr h="40606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예시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Sleep_insert</a:t>
                      </a:r>
                      <a:r>
                        <a:rPr lang="en-US" altLang="ko-KR" dirty="0"/>
                        <a:t>(Datetime </a:t>
                      </a:r>
                      <a:r>
                        <a:rPr lang="en-US" altLang="ko-KR" dirty="0" err="1"/>
                        <a:t>date_start</a:t>
                      </a:r>
                      <a:r>
                        <a:rPr lang="en-US" altLang="ko-KR" dirty="0"/>
                        <a:t>, Datetime </a:t>
                      </a:r>
                      <a:r>
                        <a:rPr lang="en-US" altLang="ko-KR" dirty="0" err="1"/>
                        <a:t>date_end</a:t>
                      </a:r>
                      <a:r>
                        <a:rPr lang="en-US" altLang="ko-KR" dirty="0"/>
                        <a:t>, </a:t>
                      </a:r>
                      <a:r>
                        <a:rPr lang="en-US" altLang="ko-KR" dirty="0" err="1"/>
                        <a:t>Int</a:t>
                      </a:r>
                      <a:r>
                        <a:rPr lang="en-US" altLang="ko-KR" dirty="0"/>
                        <a:t> </a:t>
                      </a:r>
                      <a:r>
                        <a:rPr lang="en-US" altLang="ko-KR" dirty="0" err="1"/>
                        <a:t>u_no</a:t>
                      </a:r>
                      <a:r>
                        <a:rPr lang="en-US" altLang="ko-KR" dirty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71731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0710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/>
          <p:nvPr/>
        </p:nvSpPr>
        <p:spPr>
          <a:xfrm>
            <a:off x="2880000" y="568890"/>
            <a:ext cx="9324000" cy="45719"/>
          </a:xfrm>
          <a:prstGeom prst="rect">
            <a:avLst/>
          </a:prstGeom>
          <a:solidFill>
            <a:srgbClr val="349F1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Shape 246"/>
          <p:cNvSpPr txBox="1"/>
          <p:nvPr/>
        </p:nvSpPr>
        <p:spPr>
          <a:xfrm>
            <a:off x="221755" y="383776"/>
            <a:ext cx="2658245" cy="46166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2400" b="1" dirty="0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06 </a:t>
            </a:r>
            <a:r>
              <a:rPr lang="ko-KR" altLang="en-US" sz="2400" b="1" dirty="0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모듈 상세 설계</a:t>
            </a:r>
            <a:endParaRPr lang="en-US" sz="2400" b="1" dirty="0">
              <a:solidFill>
                <a:srgbClr val="349F1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Shape 247"/>
          <p:cNvSpPr/>
          <p:nvPr/>
        </p:nvSpPr>
        <p:spPr>
          <a:xfrm>
            <a:off x="0" y="6328246"/>
            <a:ext cx="12204000" cy="45719"/>
          </a:xfrm>
          <a:prstGeom prst="rect">
            <a:avLst/>
          </a:prstGeom>
          <a:solidFill>
            <a:srgbClr val="349F1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Shape 24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24</a:t>
            </a:fld>
            <a:endParaRPr lang="en-US"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B89624-28B9-40BE-9BDE-FFE78C6954E7}"/>
              </a:ext>
            </a:extLst>
          </p:cNvPr>
          <p:cNvSpPr txBox="1"/>
          <p:nvPr/>
        </p:nvSpPr>
        <p:spPr>
          <a:xfrm>
            <a:off x="712381" y="935869"/>
            <a:ext cx="10356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06-7 </a:t>
            </a:r>
            <a:r>
              <a:rPr lang="en-US" altLang="ko-KR" sz="2800" b="1" dirty="0" err="1"/>
              <a:t>Sleep_Monitoring</a:t>
            </a:r>
            <a:r>
              <a:rPr lang="en-US" altLang="ko-KR" sz="2800" b="1" dirty="0"/>
              <a:t>/ Analysis Module</a:t>
            </a:r>
            <a:endParaRPr lang="ko-KR" altLang="en-US" sz="2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741E12-B54D-4F77-BCD7-A0E592CE270F}"/>
              </a:ext>
            </a:extLst>
          </p:cNvPr>
          <p:cNvSpPr txBox="1"/>
          <p:nvPr/>
        </p:nvSpPr>
        <p:spPr>
          <a:xfrm>
            <a:off x="1115912" y="1848859"/>
            <a:ext cx="96118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○ 기능</a:t>
            </a:r>
            <a:endParaRPr lang="en-US" altLang="ko-KR" sz="2000" b="1" dirty="0"/>
          </a:p>
          <a:p>
            <a:r>
              <a:rPr lang="en-US" altLang="ko-KR" sz="1800" dirty="0"/>
              <a:t>   - DB</a:t>
            </a:r>
            <a:r>
              <a:rPr lang="ko-KR" altLang="en-US" sz="1800" dirty="0"/>
              <a:t>에서 저장되어진</a:t>
            </a:r>
            <a:r>
              <a:rPr lang="en-US" altLang="ko-KR" sz="1800" dirty="0"/>
              <a:t> </a:t>
            </a:r>
            <a:r>
              <a:rPr lang="ko-KR" altLang="en-US" sz="1800" dirty="0"/>
              <a:t>수면 데이터를 그래프로 가시화한다</a:t>
            </a:r>
            <a:r>
              <a:rPr lang="en-US" altLang="ko-KR" sz="1800" dirty="0"/>
              <a:t>.</a:t>
            </a:r>
          </a:p>
          <a:p>
            <a:r>
              <a:rPr lang="en-US" altLang="ko-KR" sz="1800" dirty="0"/>
              <a:t>   - </a:t>
            </a:r>
            <a:r>
              <a:rPr lang="ko-KR" altLang="en-US" sz="1800" dirty="0"/>
              <a:t>수면상태를 분석하여 결과를 출력한다</a:t>
            </a:r>
            <a:r>
              <a:rPr lang="en-US" altLang="ko-KR" sz="1800" dirty="0"/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615D51C-3A42-4D1A-91FE-74BC98695BF5}"/>
              </a:ext>
            </a:extLst>
          </p:cNvPr>
          <p:cNvSpPr txBox="1"/>
          <p:nvPr/>
        </p:nvSpPr>
        <p:spPr>
          <a:xfrm>
            <a:off x="1115912" y="3025653"/>
            <a:ext cx="96118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○ 다루는 정보</a:t>
            </a:r>
            <a:endParaRPr lang="en-US" altLang="ko-KR" sz="2000" b="1" dirty="0"/>
          </a:p>
          <a:p>
            <a:r>
              <a:rPr lang="en-US" altLang="ko-KR" sz="2000" dirty="0"/>
              <a:t>   </a:t>
            </a:r>
            <a:r>
              <a:rPr lang="en-US" altLang="ko-KR" sz="1800" dirty="0"/>
              <a:t>- </a:t>
            </a:r>
            <a:r>
              <a:rPr lang="en-US" altLang="ko-KR" sz="1800" dirty="0" err="1"/>
              <a:t>Sleep_Data</a:t>
            </a:r>
            <a:r>
              <a:rPr lang="en-US" altLang="ko-KR" sz="1800" dirty="0"/>
              <a:t> : DB</a:t>
            </a:r>
            <a:r>
              <a:rPr lang="ko-KR" altLang="en-US" sz="1800" dirty="0"/>
              <a:t>에 저장된 수면 패턴 정보</a:t>
            </a:r>
            <a:endParaRPr lang="en-US" altLang="ko-KR" sz="1800" dirty="0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072DB848-59DC-4A70-A366-8C5BA67972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4383334"/>
              </p:ext>
            </p:extLst>
          </p:nvPr>
        </p:nvGraphicFramePr>
        <p:xfrm>
          <a:off x="3233057" y="4185608"/>
          <a:ext cx="5377543" cy="1858081"/>
        </p:xfrm>
        <a:graphic>
          <a:graphicData uri="http://schemas.openxmlformats.org/drawingml/2006/table">
            <a:tbl>
              <a:tblPr firstRow="1" bandRow="1">
                <a:tableStyleId>{5C7F57CE-F02F-4AF7-9FF8-402C90355F5E}</a:tableStyleId>
              </a:tblPr>
              <a:tblGrid>
                <a:gridCol w="1218590">
                  <a:extLst>
                    <a:ext uri="{9D8B030D-6E8A-4147-A177-3AD203B41FA5}">
                      <a16:colId xmlns:a16="http://schemas.microsoft.com/office/drawing/2014/main" val="4207005145"/>
                    </a:ext>
                  </a:extLst>
                </a:gridCol>
                <a:gridCol w="4158953">
                  <a:extLst>
                    <a:ext uri="{9D8B030D-6E8A-4147-A177-3AD203B41FA5}">
                      <a16:colId xmlns:a16="http://schemas.microsoft.com/office/drawing/2014/main" val="2478741319"/>
                    </a:ext>
                  </a:extLst>
                </a:gridCol>
              </a:tblGrid>
              <a:tr h="346945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○ </a:t>
                      </a:r>
                      <a:r>
                        <a:rPr lang="en-US" altLang="ko-KR" dirty="0" err="1"/>
                        <a:t>Sleep_search</a:t>
                      </a:r>
                      <a:endParaRPr lang="ko-KR" altLang="en-US" dirty="0"/>
                    </a:p>
                  </a:txBody>
                  <a:tcPr anchor="b">
                    <a:lnL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5941092"/>
                  </a:ext>
                </a:extLst>
              </a:tr>
              <a:tr h="33099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형식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JsonObject</a:t>
                      </a:r>
                      <a:r>
                        <a:rPr lang="en-US" altLang="ko-KR" dirty="0"/>
                        <a:t> </a:t>
                      </a:r>
                      <a:r>
                        <a:rPr lang="en-US" altLang="ko-KR" dirty="0" err="1"/>
                        <a:t>Sleep_search</a:t>
                      </a:r>
                      <a:r>
                        <a:rPr lang="en-US" altLang="ko-KR" dirty="0"/>
                        <a:t>(</a:t>
                      </a:r>
                      <a:r>
                        <a:rPr lang="en-US" altLang="ko-KR" dirty="0" err="1"/>
                        <a:t>Int</a:t>
                      </a:r>
                      <a:r>
                        <a:rPr lang="en-US" altLang="ko-KR" dirty="0"/>
                        <a:t> </a:t>
                      </a:r>
                      <a:r>
                        <a:rPr lang="en-US" altLang="ko-KR" dirty="0" err="1"/>
                        <a:t>u_no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957396751"/>
                  </a:ext>
                </a:extLst>
              </a:tr>
              <a:tr h="48606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리턴값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반환 </a:t>
                      </a:r>
                      <a:r>
                        <a:rPr lang="ko-KR" altLang="en-US" dirty="0" err="1"/>
                        <a:t>성공시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Datetime </a:t>
                      </a:r>
                      <a:r>
                        <a:rPr lang="en-US" altLang="ko-KR" dirty="0" err="1"/>
                        <a:t>date_start</a:t>
                      </a:r>
                      <a:r>
                        <a:rPr lang="en-US" altLang="ko-KR" dirty="0"/>
                        <a:t>, Datetime </a:t>
                      </a:r>
                      <a:r>
                        <a:rPr lang="en-US" altLang="ko-KR" dirty="0" err="1"/>
                        <a:t>date_end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실패 시 </a:t>
                      </a:r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199185159"/>
                  </a:ext>
                </a:extLst>
              </a:tr>
              <a:tr h="33099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설명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사용자의 수면정보를 조회한다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192651135"/>
                  </a:ext>
                </a:extLst>
              </a:tr>
              <a:tr h="33099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예시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/>
                        <a:t>Sleep_search</a:t>
                      </a:r>
                      <a:r>
                        <a:rPr lang="en-US" altLang="ko-KR" dirty="0"/>
                        <a:t>(</a:t>
                      </a:r>
                      <a:r>
                        <a:rPr lang="en-US" altLang="ko-KR" dirty="0" err="1"/>
                        <a:t>Int</a:t>
                      </a:r>
                      <a:r>
                        <a:rPr lang="en-US" altLang="ko-KR" dirty="0"/>
                        <a:t> </a:t>
                      </a:r>
                      <a:r>
                        <a:rPr lang="en-US" altLang="ko-KR" dirty="0" err="1"/>
                        <a:t>u_no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71731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30183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/>
          <p:nvPr/>
        </p:nvSpPr>
        <p:spPr>
          <a:xfrm>
            <a:off x="2880000" y="568890"/>
            <a:ext cx="9324000" cy="45719"/>
          </a:xfrm>
          <a:prstGeom prst="rect">
            <a:avLst/>
          </a:prstGeom>
          <a:solidFill>
            <a:srgbClr val="349F1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Shape 246"/>
          <p:cNvSpPr txBox="1"/>
          <p:nvPr/>
        </p:nvSpPr>
        <p:spPr>
          <a:xfrm>
            <a:off x="221755" y="383776"/>
            <a:ext cx="2658245" cy="46166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2400" b="1" dirty="0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06 </a:t>
            </a:r>
            <a:r>
              <a:rPr lang="ko-KR" altLang="en-US" sz="2400" b="1" dirty="0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모듈 상세 설계</a:t>
            </a:r>
            <a:endParaRPr lang="en-US" sz="2400" b="1" dirty="0">
              <a:solidFill>
                <a:srgbClr val="349F1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Shape 247"/>
          <p:cNvSpPr/>
          <p:nvPr/>
        </p:nvSpPr>
        <p:spPr>
          <a:xfrm>
            <a:off x="0" y="6328246"/>
            <a:ext cx="12204000" cy="45719"/>
          </a:xfrm>
          <a:prstGeom prst="rect">
            <a:avLst/>
          </a:prstGeom>
          <a:solidFill>
            <a:srgbClr val="349F1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Shape 24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25</a:t>
            </a:fld>
            <a:endParaRPr lang="en-US"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B89624-28B9-40BE-9BDE-FFE78C6954E7}"/>
              </a:ext>
            </a:extLst>
          </p:cNvPr>
          <p:cNvSpPr txBox="1"/>
          <p:nvPr/>
        </p:nvSpPr>
        <p:spPr>
          <a:xfrm>
            <a:off x="712381" y="935869"/>
            <a:ext cx="10356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06-8 Hospital/Pharmacy Module</a:t>
            </a:r>
            <a:endParaRPr lang="ko-KR" altLang="en-US" sz="2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741E12-B54D-4F77-BCD7-A0E592CE270F}"/>
              </a:ext>
            </a:extLst>
          </p:cNvPr>
          <p:cNvSpPr txBox="1"/>
          <p:nvPr/>
        </p:nvSpPr>
        <p:spPr>
          <a:xfrm>
            <a:off x="1095152" y="1779344"/>
            <a:ext cx="103561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○ 기능</a:t>
            </a:r>
            <a:endParaRPr lang="en-US" altLang="ko-KR" sz="2000" b="1" dirty="0"/>
          </a:p>
          <a:p>
            <a:r>
              <a:rPr lang="en-US" altLang="ko-KR" sz="1800" dirty="0"/>
              <a:t>   - </a:t>
            </a:r>
            <a:r>
              <a:rPr lang="en-US" altLang="ko-KR" sz="1800" dirty="0" err="1"/>
              <a:t>Naver</a:t>
            </a:r>
            <a:r>
              <a:rPr lang="en-US" altLang="ko-KR" sz="1800" dirty="0"/>
              <a:t> Search2 API</a:t>
            </a:r>
            <a:r>
              <a:rPr lang="ko-KR" altLang="en-US" sz="1800" dirty="0"/>
              <a:t>를 이용하여 사용자 주변의 병원 및 약국의 위치 정보를 가져온다</a:t>
            </a:r>
            <a:r>
              <a:rPr lang="en-US" altLang="ko-KR" sz="1800" dirty="0"/>
              <a:t>.</a:t>
            </a:r>
          </a:p>
          <a:p>
            <a:r>
              <a:rPr lang="en-US" altLang="ko-KR" sz="1800" dirty="0"/>
              <a:t>   - </a:t>
            </a:r>
            <a:r>
              <a:rPr lang="en-US" altLang="ko-KR" sz="1800" dirty="0" err="1"/>
              <a:t>Naver</a:t>
            </a:r>
            <a:r>
              <a:rPr lang="en-US" altLang="ko-KR" sz="1800" dirty="0"/>
              <a:t> Map</a:t>
            </a:r>
            <a:r>
              <a:rPr lang="ko-KR" altLang="en-US" sz="1800" dirty="0"/>
              <a:t>을 통해 병원 및 약국의 위치를 출력한다</a:t>
            </a:r>
            <a:r>
              <a:rPr lang="en-US" altLang="ko-KR" sz="1800" dirty="0"/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615D51C-3A42-4D1A-91FE-74BC98695BF5}"/>
              </a:ext>
            </a:extLst>
          </p:cNvPr>
          <p:cNvSpPr txBox="1"/>
          <p:nvPr/>
        </p:nvSpPr>
        <p:spPr>
          <a:xfrm>
            <a:off x="1095152" y="3232900"/>
            <a:ext cx="96118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○ 다루는 정보</a:t>
            </a:r>
            <a:endParaRPr lang="en-US" altLang="ko-KR" sz="2000" b="1" dirty="0"/>
          </a:p>
          <a:p>
            <a:r>
              <a:rPr lang="en-US" altLang="ko-KR" sz="2000" dirty="0"/>
              <a:t>   </a:t>
            </a:r>
            <a:r>
              <a:rPr lang="en-US" altLang="ko-KR" sz="1800" dirty="0"/>
              <a:t>- </a:t>
            </a:r>
            <a:r>
              <a:rPr lang="en-US" altLang="ko-KR" sz="1800" dirty="0" err="1"/>
              <a:t>Local_Data</a:t>
            </a:r>
            <a:r>
              <a:rPr lang="en-US" altLang="ko-KR" sz="1800" dirty="0"/>
              <a:t> : </a:t>
            </a:r>
            <a:r>
              <a:rPr lang="en-US" altLang="ko-KR" sz="1800" dirty="0" err="1"/>
              <a:t>Naver</a:t>
            </a:r>
            <a:r>
              <a:rPr lang="en-US" altLang="ko-KR" sz="1800" dirty="0"/>
              <a:t> Search2 API</a:t>
            </a:r>
            <a:r>
              <a:rPr lang="ko-KR" altLang="en-US" sz="1800" dirty="0"/>
              <a:t>를 이용하여 얻어진 해당 업체의 이름</a:t>
            </a:r>
            <a:r>
              <a:rPr lang="en-US" altLang="ko-KR" sz="1800" dirty="0"/>
              <a:t> </a:t>
            </a:r>
            <a:r>
              <a:rPr lang="ko-KR" altLang="en-US" sz="1800" dirty="0"/>
              <a:t>및 경도와 위도</a:t>
            </a:r>
            <a:endParaRPr lang="en-US" altLang="ko-KR" sz="1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EF9119-61D9-4B80-9AE6-B05FFC908335}"/>
              </a:ext>
            </a:extLst>
          </p:cNvPr>
          <p:cNvSpPr txBox="1"/>
          <p:nvPr/>
        </p:nvSpPr>
        <p:spPr>
          <a:xfrm>
            <a:off x="1095152" y="4586780"/>
            <a:ext cx="9611832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○ 외부 </a:t>
            </a:r>
            <a:r>
              <a:rPr lang="en-US" altLang="ko-KR" sz="2000" b="1" dirty="0"/>
              <a:t>API URL</a:t>
            </a:r>
            <a:r>
              <a:rPr lang="en-US" altLang="ko-KR" sz="2000" dirty="0"/>
              <a:t> </a:t>
            </a:r>
            <a:r>
              <a:rPr lang="en-US" altLang="ko-KR" sz="1800" dirty="0">
                <a:solidFill>
                  <a:schemeClr val="accent1"/>
                </a:solidFill>
                <a:hlinkClick r:id="rId3"/>
              </a:rPr>
              <a:t>https://m.map.naver.com/search2/search.nhn</a:t>
            </a:r>
            <a:r>
              <a:rPr lang="en-US" altLang="ko-KR" sz="1800" dirty="0">
                <a:solidFill>
                  <a:schemeClr val="accent1"/>
                </a:solidFill>
              </a:rPr>
              <a:t>?query={search}&amp;category={category}&amp;lat={lat}&amp;lon={lon}</a:t>
            </a:r>
          </a:p>
          <a:p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29289599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/>
          <p:nvPr/>
        </p:nvSpPr>
        <p:spPr>
          <a:xfrm>
            <a:off x="2880000" y="568890"/>
            <a:ext cx="9324000" cy="45719"/>
          </a:xfrm>
          <a:prstGeom prst="rect">
            <a:avLst/>
          </a:prstGeom>
          <a:solidFill>
            <a:srgbClr val="349F1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Shape 246"/>
          <p:cNvSpPr txBox="1"/>
          <p:nvPr/>
        </p:nvSpPr>
        <p:spPr>
          <a:xfrm>
            <a:off x="221755" y="383776"/>
            <a:ext cx="2658245" cy="46166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2400" b="1" dirty="0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06 </a:t>
            </a:r>
            <a:r>
              <a:rPr lang="ko-KR" altLang="en-US" sz="2400" b="1" dirty="0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모듈 상세 설계</a:t>
            </a:r>
            <a:endParaRPr lang="en-US" sz="2400" b="1" dirty="0">
              <a:solidFill>
                <a:srgbClr val="349F1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Shape 247"/>
          <p:cNvSpPr/>
          <p:nvPr/>
        </p:nvSpPr>
        <p:spPr>
          <a:xfrm>
            <a:off x="0" y="6328246"/>
            <a:ext cx="12204000" cy="45719"/>
          </a:xfrm>
          <a:prstGeom prst="rect">
            <a:avLst/>
          </a:prstGeom>
          <a:solidFill>
            <a:srgbClr val="349F1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Shape 24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26</a:t>
            </a:fld>
            <a:endParaRPr lang="en-US"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B89624-28B9-40BE-9BDE-FFE78C6954E7}"/>
              </a:ext>
            </a:extLst>
          </p:cNvPr>
          <p:cNvSpPr txBox="1"/>
          <p:nvPr/>
        </p:nvSpPr>
        <p:spPr>
          <a:xfrm>
            <a:off x="712381" y="935869"/>
            <a:ext cx="10356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06-9 Medicine Module</a:t>
            </a:r>
            <a:endParaRPr lang="ko-KR" altLang="en-US" sz="2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741E12-B54D-4F77-BCD7-A0E592CE270F}"/>
              </a:ext>
            </a:extLst>
          </p:cNvPr>
          <p:cNvSpPr txBox="1"/>
          <p:nvPr/>
        </p:nvSpPr>
        <p:spPr>
          <a:xfrm>
            <a:off x="1095152" y="1779344"/>
            <a:ext cx="103561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○ 기능</a:t>
            </a:r>
            <a:endParaRPr lang="en-US" altLang="ko-KR" sz="2000" b="1" dirty="0"/>
          </a:p>
          <a:p>
            <a:r>
              <a:rPr lang="en-US" altLang="ko-KR" sz="1800" dirty="0"/>
              <a:t>   -</a:t>
            </a:r>
            <a:r>
              <a:rPr lang="ko-KR" altLang="en-US" sz="1800" dirty="0"/>
              <a:t> </a:t>
            </a:r>
            <a:r>
              <a:rPr lang="en-US" altLang="ko-KR" sz="1800" dirty="0"/>
              <a:t>DB</a:t>
            </a:r>
            <a:r>
              <a:rPr lang="ko-KR" altLang="en-US" sz="1800" dirty="0"/>
              <a:t>에서 의약품 정보를 가져온다</a:t>
            </a:r>
            <a:r>
              <a:rPr lang="en-US" altLang="ko-KR" sz="1800" dirty="0"/>
              <a:t>.</a:t>
            </a:r>
          </a:p>
          <a:p>
            <a:r>
              <a:rPr lang="en-US" altLang="ko-KR" sz="1800" dirty="0"/>
              <a:t>   - </a:t>
            </a:r>
            <a:r>
              <a:rPr lang="ko-KR" altLang="en-US" sz="1800" dirty="0"/>
              <a:t>의약품에 댓글 기능을 통하여 사용자간 의사소통 기능을 제공한다</a:t>
            </a:r>
            <a:r>
              <a:rPr lang="en-US" altLang="ko-KR" sz="1800" dirty="0"/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615D51C-3A42-4D1A-91FE-74BC98695BF5}"/>
              </a:ext>
            </a:extLst>
          </p:cNvPr>
          <p:cNvSpPr txBox="1"/>
          <p:nvPr/>
        </p:nvSpPr>
        <p:spPr>
          <a:xfrm>
            <a:off x="1095152" y="2875374"/>
            <a:ext cx="9611832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○ 다루는 정보</a:t>
            </a:r>
            <a:endParaRPr lang="en-US" altLang="ko-KR" sz="2000" b="1" dirty="0"/>
          </a:p>
          <a:p>
            <a:r>
              <a:rPr lang="en-US" altLang="ko-KR" sz="2000" dirty="0"/>
              <a:t>   </a:t>
            </a:r>
            <a:r>
              <a:rPr lang="en-US" altLang="ko-KR" sz="1800" dirty="0"/>
              <a:t>- </a:t>
            </a:r>
            <a:r>
              <a:rPr lang="en-US" altLang="ko-KR" sz="1800" dirty="0" err="1"/>
              <a:t>Medicine_Data</a:t>
            </a:r>
            <a:r>
              <a:rPr lang="en-US" altLang="ko-KR" sz="1800" dirty="0"/>
              <a:t> : </a:t>
            </a:r>
            <a:r>
              <a:rPr lang="ko-KR" altLang="en-US" sz="1800" dirty="0"/>
              <a:t>의약품의 이름</a:t>
            </a:r>
            <a:r>
              <a:rPr lang="en-US" altLang="ko-KR" sz="1800" dirty="0"/>
              <a:t>, </a:t>
            </a:r>
            <a:r>
              <a:rPr lang="ko-KR" altLang="en-US" sz="1800" dirty="0"/>
              <a:t>복용방법</a:t>
            </a:r>
            <a:r>
              <a:rPr lang="en-US" altLang="ko-KR" sz="1800" dirty="0"/>
              <a:t>, </a:t>
            </a:r>
            <a:r>
              <a:rPr lang="ko-KR" altLang="en-US" sz="1800" dirty="0"/>
              <a:t>효능</a:t>
            </a:r>
            <a:r>
              <a:rPr lang="en-US" altLang="ko-KR" sz="1800" dirty="0"/>
              <a:t>, </a:t>
            </a:r>
            <a:r>
              <a:rPr lang="ko-KR" altLang="en-US" sz="1800" dirty="0"/>
              <a:t>주의사항 등 정보</a:t>
            </a:r>
            <a:endParaRPr lang="en-US" altLang="ko-KR" sz="1800" dirty="0"/>
          </a:p>
          <a:p>
            <a:r>
              <a:rPr lang="en-US" altLang="ko-KR" sz="1800" dirty="0"/>
              <a:t>   - </a:t>
            </a:r>
            <a:r>
              <a:rPr lang="en-US" altLang="ko-KR" sz="1800" dirty="0" err="1"/>
              <a:t>Comment_Data</a:t>
            </a:r>
            <a:r>
              <a:rPr lang="en-US" altLang="ko-KR" sz="1800" dirty="0"/>
              <a:t> : </a:t>
            </a:r>
            <a:r>
              <a:rPr lang="ko-KR" altLang="en-US" sz="1800" dirty="0"/>
              <a:t>댓글의 내용 및 작성자</a:t>
            </a:r>
            <a:r>
              <a:rPr lang="en-US" altLang="ko-KR" sz="1800" dirty="0"/>
              <a:t>, </a:t>
            </a:r>
            <a:r>
              <a:rPr lang="ko-KR" altLang="en-US" sz="1800" dirty="0"/>
              <a:t>등록일 정보</a:t>
            </a:r>
            <a:endParaRPr lang="en-US" altLang="ko-KR" sz="1800" dirty="0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FE904049-A6BB-4AAA-B1F0-3389523CB1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086064"/>
              </p:ext>
            </p:extLst>
          </p:nvPr>
        </p:nvGraphicFramePr>
        <p:xfrm>
          <a:off x="3168468" y="4386752"/>
          <a:ext cx="5855063" cy="1593984"/>
        </p:xfrm>
        <a:graphic>
          <a:graphicData uri="http://schemas.openxmlformats.org/drawingml/2006/table">
            <a:tbl>
              <a:tblPr firstRow="1" bandRow="1">
                <a:tableStyleId>{5C7F57CE-F02F-4AF7-9FF8-402C90355F5E}</a:tableStyleId>
              </a:tblPr>
              <a:tblGrid>
                <a:gridCol w="1326799">
                  <a:extLst>
                    <a:ext uri="{9D8B030D-6E8A-4147-A177-3AD203B41FA5}">
                      <a16:colId xmlns:a16="http://schemas.microsoft.com/office/drawing/2014/main" val="4207005145"/>
                    </a:ext>
                  </a:extLst>
                </a:gridCol>
                <a:gridCol w="4528264">
                  <a:extLst>
                    <a:ext uri="{9D8B030D-6E8A-4147-A177-3AD203B41FA5}">
                      <a16:colId xmlns:a16="http://schemas.microsoft.com/office/drawing/2014/main" val="2478741319"/>
                    </a:ext>
                  </a:extLst>
                </a:gridCol>
              </a:tblGrid>
              <a:tr h="374784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○ </a:t>
                      </a:r>
                      <a:r>
                        <a:rPr lang="en-US" altLang="ko-KR" dirty="0"/>
                        <a:t>Medicine</a:t>
                      </a:r>
                      <a:endParaRPr lang="ko-KR" altLang="en-US" dirty="0"/>
                    </a:p>
                  </a:txBody>
                  <a:tcPr anchor="b">
                    <a:lnL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5941092"/>
                  </a:ext>
                </a:extLst>
              </a:tr>
              <a:tr h="22667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형식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JsonObject</a:t>
                      </a:r>
                      <a:r>
                        <a:rPr lang="en-US" altLang="ko-KR" dirty="0"/>
                        <a:t> Medicine()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957396751"/>
                  </a:ext>
                </a:extLst>
              </a:tr>
              <a:tr h="28661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리턴값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반환 </a:t>
                      </a:r>
                      <a:r>
                        <a:rPr lang="ko-KR" altLang="en-US" dirty="0" err="1"/>
                        <a:t>성공시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1, </a:t>
                      </a:r>
                      <a:r>
                        <a:rPr lang="ko-KR" altLang="en-US" dirty="0"/>
                        <a:t>실패 시 </a:t>
                      </a:r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199185159"/>
                  </a:ext>
                </a:extLst>
              </a:tr>
              <a:tr h="2675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설명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의약품 정보를 출력한다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192651135"/>
                  </a:ext>
                </a:extLst>
              </a:tr>
              <a:tr h="24056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예시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Medicine()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71731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10413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AB35997-6D77-4271-9C21-15A16086B2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0846" y="1622882"/>
            <a:ext cx="10019493" cy="4469216"/>
          </a:xfrm>
          <a:prstGeom prst="rect">
            <a:avLst/>
          </a:prstGeom>
        </p:spPr>
      </p:pic>
      <p:sp>
        <p:nvSpPr>
          <p:cNvPr id="245" name="Shape 245"/>
          <p:cNvSpPr/>
          <p:nvPr/>
        </p:nvSpPr>
        <p:spPr>
          <a:xfrm>
            <a:off x="2880000" y="568890"/>
            <a:ext cx="9324000" cy="45719"/>
          </a:xfrm>
          <a:prstGeom prst="rect">
            <a:avLst/>
          </a:prstGeom>
          <a:solidFill>
            <a:srgbClr val="349F1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Shape 246"/>
          <p:cNvSpPr txBox="1"/>
          <p:nvPr/>
        </p:nvSpPr>
        <p:spPr>
          <a:xfrm>
            <a:off x="221755" y="383776"/>
            <a:ext cx="2658245" cy="46166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2400" b="1" dirty="0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06 </a:t>
            </a:r>
            <a:r>
              <a:rPr lang="ko-KR" altLang="en-US" sz="2400" b="1" dirty="0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모듈 상세 설계</a:t>
            </a:r>
            <a:endParaRPr lang="en-US" sz="2400" b="1" dirty="0">
              <a:solidFill>
                <a:srgbClr val="349F1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Shape 247"/>
          <p:cNvSpPr/>
          <p:nvPr/>
        </p:nvSpPr>
        <p:spPr>
          <a:xfrm>
            <a:off x="0" y="6328246"/>
            <a:ext cx="12204000" cy="45719"/>
          </a:xfrm>
          <a:prstGeom prst="rect">
            <a:avLst/>
          </a:prstGeom>
          <a:solidFill>
            <a:srgbClr val="349F1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Shape 24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27</a:t>
            </a:fld>
            <a:endParaRPr lang="en-US"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B89624-28B9-40BE-9BDE-FFE78C6954E7}"/>
              </a:ext>
            </a:extLst>
          </p:cNvPr>
          <p:cNvSpPr txBox="1"/>
          <p:nvPr/>
        </p:nvSpPr>
        <p:spPr>
          <a:xfrm>
            <a:off x="712381" y="935869"/>
            <a:ext cx="10356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06-10 H/W</a:t>
            </a:r>
            <a:r>
              <a:rPr lang="ko-KR" altLang="en-US" sz="2800" b="1" dirty="0"/>
              <a:t> 회로도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042B5A-1D68-46A4-AFC7-D614B2EEC2AC}"/>
              </a:ext>
            </a:extLst>
          </p:cNvPr>
          <p:cNvSpPr txBox="1"/>
          <p:nvPr/>
        </p:nvSpPr>
        <p:spPr>
          <a:xfrm>
            <a:off x="8610600" y="1913861"/>
            <a:ext cx="3009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/>
              <a:t>Lithium battery</a:t>
            </a:r>
            <a:r>
              <a:rPr lang="ko-KR" altLang="en-US" sz="1800" b="1" dirty="0"/>
              <a:t> </a:t>
            </a:r>
            <a:r>
              <a:rPr lang="en-US" altLang="ko-KR" sz="1600" b="1" dirty="0"/>
              <a:t>110mAh 3.7V</a:t>
            </a:r>
            <a:endParaRPr lang="ko-KR" altLang="en-US" sz="16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046CB73-B7D3-4A26-9176-13D07545CD0D}"/>
              </a:ext>
            </a:extLst>
          </p:cNvPr>
          <p:cNvSpPr txBox="1"/>
          <p:nvPr/>
        </p:nvSpPr>
        <p:spPr>
          <a:xfrm>
            <a:off x="8380228" y="3724390"/>
            <a:ext cx="2419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/>
              <a:t>0.96inch OLED Display</a:t>
            </a:r>
            <a:endParaRPr lang="ko-KR" altLang="en-US" sz="16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6B5713A-5DED-49DC-B81D-9169206B0E8F}"/>
              </a:ext>
            </a:extLst>
          </p:cNvPr>
          <p:cNvSpPr txBox="1"/>
          <p:nvPr/>
        </p:nvSpPr>
        <p:spPr>
          <a:xfrm>
            <a:off x="6214730" y="5871618"/>
            <a:ext cx="13692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/>
              <a:t>HC-06 Slave</a:t>
            </a:r>
            <a:endParaRPr lang="ko-KR" altLang="en-US" sz="16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2F22570-CFBC-43A5-A638-AB71458F42D5}"/>
              </a:ext>
            </a:extLst>
          </p:cNvPr>
          <p:cNvSpPr txBox="1"/>
          <p:nvPr/>
        </p:nvSpPr>
        <p:spPr>
          <a:xfrm>
            <a:off x="4245814" y="4909176"/>
            <a:ext cx="18501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/>
              <a:t>Arduino Pro mini</a:t>
            </a:r>
          </a:p>
          <a:p>
            <a:r>
              <a:rPr lang="en-US" altLang="ko-KR" sz="1600" b="1" dirty="0"/>
              <a:t>&amp; GPS Shield</a:t>
            </a:r>
            <a:endParaRPr lang="ko-KR" altLang="en-US" sz="16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5E92311-BF5B-4F82-A162-E68899F79985}"/>
              </a:ext>
            </a:extLst>
          </p:cNvPr>
          <p:cNvSpPr txBox="1"/>
          <p:nvPr/>
        </p:nvSpPr>
        <p:spPr>
          <a:xfrm>
            <a:off x="1190846" y="4739899"/>
            <a:ext cx="11063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/>
              <a:t>ESP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8266</a:t>
            </a:r>
            <a:endParaRPr lang="ko-KR" altLang="en-US" sz="16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669F836-DF05-444D-AB40-8F23B65ED76C}"/>
              </a:ext>
            </a:extLst>
          </p:cNvPr>
          <p:cNvSpPr txBox="1"/>
          <p:nvPr/>
        </p:nvSpPr>
        <p:spPr>
          <a:xfrm>
            <a:off x="7923028" y="2408341"/>
            <a:ext cx="1483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/>
              <a:t>Pulse Sensor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4490045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/>
          <p:nvPr/>
        </p:nvSpPr>
        <p:spPr>
          <a:xfrm>
            <a:off x="2903390" y="568890"/>
            <a:ext cx="9300609" cy="45719"/>
          </a:xfrm>
          <a:prstGeom prst="rect">
            <a:avLst/>
          </a:prstGeom>
          <a:solidFill>
            <a:srgbClr val="349F1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Shape 246"/>
          <p:cNvSpPr txBox="1"/>
          <p:nvPr/>
        </p:nvSpPr>
        <p:spPr>
          <a:xfrm>
            <a:off x="245145" y="383775"/>
            <a:ext cx="2658245" cy="46166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lvl="0"/>
            <a:r>
              <a:rPr lang="en-US" altLang="ko-KR" sz="2400" b="1" dirty="0">
                <a:solidFill>
                  <a:srgbClr val="349F14"/>
                </a:solidFill>
              </a:rPr>
              <a:t>06 </a:t>
            </a:r>
            <a:r>
              <a:rPr lang="ko-KR" altLang="en-US" sz="2400" b="1" dirty="0">
                <a:solidFill>
                  <a:srgbClr val="349F14"/>
                </a:solidFill>
              </a:rPr>
              <a:t>모듈 상세 설계</a:t>
            </a:r>
            <a:endParaRPr lang="en-US" altLang="ko-KR" sz="2400" b="1" dirty="0">
              <a:solidFill>
                <a:srgbClr val="349F14"/>
              </a:solidFill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lang="en-US" sz="2400" b="1" dirty="0">
              <a:solidFill>
                <a:srgbClr val="349F1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Shape 247"/>
          <p:cNvSpPr/>
          <p:nvPr/>
        </p:nvSpPr>
        <p:spPr>
          <a:xfrm>
            <a:off x="0" y="6328246"/>
            <a:ext cx="12204000" cy="45719"/>
          </a:xfrm>
          <a:prstGeom prst="rect">
            <a:avLst/>
          </a:prstGeom>
          <a:solidFill>
            <a:srgbClr val="349F1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Shape 24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28</a:t>
            </a:fld>
            <a:endParaRPr lang="en-US"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C1A5808-8C0B-481E-9052-256E03F901C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2216" b="41469"/>
          <a:stretch/>
        </p:blipFill>
        <p:spPr>
          <a:xfrm>
            <a:off x="2245773" y="1780349"/>
            <a:ext cx="7501070" cy="375422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8FDC443-3E12-41EF-99E0-3F1B928085D2}"/>
              </a:ext>
            </a:extLst>
          </p:cNvPr>
          <p:cNvSpPr txBox="1"/>
          <p:nvPr/>
        </p:nvSpPr>
        <p:spPr>
          <a:xfrm>
            <a:off x="712381" y="935869"/>
            <a:ext cx="10356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06-11 UML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939595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/>
          <p:nvPr/>
        </p:nvSpPr>
        <p:spPr>
          <a:xfrm>
            <a:off x="0" y="6328246"/>
            <a:ext cx="12204000" cy="45719"/>
          </a:xfrm>
          <a:prstGeom prst="rect">
            <a:avLst/>
          </a:prstGeom>
          <a:solidFill>
            <a:srgbClr val="349F1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Shape 24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29</a:t>
            </a:fld>
            <a:endParaRPr lang="en-US"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C1A5808-8C0B-481E-9052-256E03F901C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8264" r="-2216" b="-4861"/>
          <a:stretch/>
        </p:blipFill>
        <p:spPr>
          <a:xfrm>
            <a:off x="1883773" y="1780349"/>
            <a:ext cx="8664466" cy="3452321"/>
          </a:xfrm>
          <a:prstGeom prst="rect">
            <a:avLst/>
          </a:prstGeom>
        </p:spPr>
      </p:pic>
      <p:sp>
        <p:nvSpPr>
          <p:cNvPr id="7" name="Shape 245">
            <a:extLst>
              <a:ext uri="{FF2B5EF4-FFF2-40B4-BE49-F238E27FC236}">
                <a16:creationId xmlns:a16="http://schemas.microsoft.com/office/drawing/2014/main" id="{892E5FF6-B1C3-4964-A047-280819C0B059}"/>
              </a:ext>
            </a:extLst>
          </p:cNvPr>
          <p:cNvSpPr/>
          <p:nvPr/>
        </p:nvSpPr>
        <p:spPr>
          <a:xfrm>
            <a:off x="2903390" y="568890"/>
            <a:ext cx="9300609" cy="45719"/>
          </a:xfrm>
          <a:prstGeom prst="rect">
            <a:avLst/>
          </a:prstGeom>
          <a:solidFill>
            <a:srgbClr val="349F1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Shape 246">
            <a:extLst>
              <a:ext uri="{FF2B5EF4-FFF2-40B4-BE49-F238E27FC236}">
                <a16:creationId xmlns:a16="http://schemas.microsoft.com/office/drawing/2014/main" id="{9B88C474-A4E5-42AB-A2E7-8B6BB1D02E39}"/>
              </a:ext>
            </a:extLst>
          </p:cNvPr>
          <p:cNvSpPr txBox="1"/>
          <p:nvPr/>
        </p:nvSpPr>
        <p:spPr>
          <a:xfrm>
            <a:off x="245145" y="383775"/>
            <a:ext cx="2658245" cy="46166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lvl="0"/>
            <a:r>
              <a:rPr lang="en-US" altLang="ko-KR" sz="2400" b="1" dirty="0">
                <a:solidFill>
                  <a:srgbClr val="349F14"/>
                </a:solidFill>
              </a:rPr>
              <a:t>06 </a:t>
            </a:r>
            <a:r>
              <a:rPr lang="ko-KR" altLang="en-US" sz="2400" b="1" dirty="0">
                <a:solidFill>
                  <a:srgbClr val="349F14"/>
                </a:solidFill>
              </a:rPr>
              <a:t>모듈 상세 설계</a:t>
            </a:r>
            <a:endParaRPr lang="en-US" altLang="ko-KR" sz="2400" b="1" dirty="0">
              <a:solidFill>
                <a:srgbClr val="349F14"/>
              </a:solidFill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lang="en-US" sz="2400" b="1" dirty="0">
              <a:solidFill>
                <a:srgbClr val="349F1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356DD6-4D56-4531-B173-B3C18363AAB7}"/>
              </a:ext>
            </a:extLst>
          </p:cNvPr>
          <p:cNvSpPr txBox="1"/>
          <p:nvPr/>
        </p:nvSpPr>
        <p:spPr>
          <a:xfrm>
            <a:off x="712381" y="935869"/>
            <a:ext cx="10356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06-11 UML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261511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/>
        </p:nvSpPr>
        <p:spPr>
          <a:xfrm>
            <a:off x="2868000" y="591748"/>
            <a:ext cx="9324000" cy="45719"/>
          </a:xfrm>
          <a:prstGeom prst="rect">
            <a:avLst/>
          </a:prstGeom>
          <a:solidFill>
            <a:srgbClr val="349F1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Shape 129"/>
          <p:cNvSpPr txBox="1"/>
          <p:nvPr/>
        </p:nvSpPr>
        <p:spPr>
          <a:xfrm>
            <a:off x="221755" y="383776"/>
            <a:ext cx="2658245" cy="46166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2400" b="1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01 졸업연구 개요</a:t>
            </a:r>
          </a:p>
        </p:txBody>
      </p:sp>
      <p:sp>
        <p:nvSpPr>
          <p:cNvPr id="130" name="Shape 130"/>
          <p:cNvSpPr/>
          <p:nvPr/>
        </p:nvSpPr>
        <p:spPr>
          <a:xfrm>
            <a:off x="0" y="6328246"/>
            <a:ext cx="12204000" cy="45719"/>
          </a:xfrm>
          <a:prstGeom prst="rect">
            <a:avLst/>
          </a:prstGeom>
          <a:solidFill>
            <a:srgbClr val="349F1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Shape 1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lang="en-US"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Shape 136"/>
          <p:cNvSpPr txBox="1"/>
          <p:nvPr/>
        </p:nvSpPr>
        <p:spPr>
          <a:xfrm>
            <a:off x="1022544" y="1053413"/>
            <a:ext cx="9142182" cy="246596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r>
              <a:rPr lang="ko-KR" altLang="en-US" sz="2400" b="1" dirty="0"/>
              <a:t>○ 지난 발표에서의 지적사항</a:t>
            </a:r>
            <a:endParaRPr lang="en-US" altLang="ko-KR" sz="2400" b="1" dirty="0"/>
          </a:p>
          <a:p>
            <a:r>
              <a:rPr lang="en-US" altLang="ko-KR" sz="2400" b="1" dirty="0">
                <a:solidFill>
                  <a:srgbClr val="349F14"/>
                </a:solidFill>
              </a:rPr>
              <a:t>  </a:t>
            </a:r>
          </a:p>
          <a:p>
            <a:r>
              <a:rPr lang="en-US" altLang="ko-KR" sz="2400" b="1" dirty="0">
                <a:solidFill>
                  <a:srgbClr val="349F14"/>
                </a:solidFill>
              </a:rPr>
              <a:t>  </a:t>
            </a:r>
            <a:r>
              <a:rPr lang="en-US" altLang="ko-KR" sz="2000" dirty="0">
                <a:solidFill>
                  <a:schemeClr val="tx1"/>
                </a:solidFill>
              </a:rPr>
              <a:t>1) </a:t>
            </a:r>
            <a:r>
              <a:rPr lang="ko-KR" altLang="en-US" sz="2000" dirty="0">
                <a:solidFill>
                  <a:schemeClr val="tx1"/>
                </a:solidFill>
              </a:rPr>
              <a:t>하드웨어 설계를 끝낼 것</a:t>
            </a:r>
            <a:r>
              <a:rPr lang="en-US" altLang="ko-KR" sz="2000" dirty="0">
                <a:solidFill>
                  <a:schemeClr val="tx1"/>
                </a:solidFill>
              </a:rPr>
              <a:t>, </a:t>
            </a:r>
            <a:r>
              <a:rPr lang="ko-KR" altLang="en-US" sz="2000" dirty="0">
                <a:solidFill>
                  <a:schemeClr val="tx1"/>
                </a:solidFill>
              </a:rPr>
              <a:t>하드웨어의 크기가 커지지 않을지 우려 된다</a:t>
            </a:r>
            <a:r>
              <a:rPr lang="en-US" altLang="ko-KR" sz="2000" dirty="0">
                <a:solidFill>
                  <a:schemeClr val="tx1"/>
                </a:solidFill>
              </a:rPr>
              <a:t>.</a:t>
            </a:r>
          </a:p>
          <a:p>
            <a:endParaRPr lang="en-US" altLang="ko-KR" sz="2000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r>
              <a:rPr lang="en-US" altLang="ko-KR" sz="2000" dirty="0">
                <a:solidFill>
                  <a:schemeClr val="tx1"/>
                </a:solidFill>
              </a:rPr>
              <a:t>   2)  </a:t>
            </a:r>
            <a:r>
              <a:rPr lang="ko-KR" altLang="en-US" sz="2000" dirty="0">
                <a:solidFill>
                  <a:schemeClr val="tx1"/>
                </a:solidFill>
              </a:rPr>
              <a:t>본인이 할 수 있는 기능을 추가할 것</a:t>
            </a:r>
            <a:r>
              <a:rPr lang="en-US" altLang="ko-KR" sz="2000" dirty="0">
                <a:solidFill>
                  <a:schemeClr val="tx1"/>
                </a:solidFill>
              </a:rPr>
              <a:t>, </a:t>
            </a:r>
            <a:r>
              <a:rPr lang="ko-KR" altLang="en-US" sz="2000" dirty="0">
                <a:solidFill>
                  <a:schemeClr val="tx1"/>
                </a:solidFill>
              </a:rPr>
              <a:t>기능이 단순하게 구성될 것으로 보임</a:t>
            </a:r>
            <a:endParaRPr sz="2400" dirty="0">
              <a:solidFill>
                <a:srgbClr val="349F1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Shape 136">
            <a:extLst>
              <a:ext uri="{FF2B5EF4-FFF2-40B4-BE49-F238E27FC236}">
                <a16:creationId xmlns:a16="http://schemas.microsoft.com/office/drawing/2014/main" id="{9339DC46-5551-4C75-91E2-28C55CECD8B6}"/>
              </a:ext>
            </a:extLst>
          </p:cNvPr>
          <p:cNvSpPr txBox="1"/>
          <p:nvPr/>
        </p:nvSpPr>
        <p:spPr>
          <a:xfrm>
            <a:off x="1022543" y="3429000"/>
            <a:ext cx="10683903" cy="246596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r>
              <a:rPr lang="ko-KR" altLang="en-US" sz="2400" b="1" dirty="0"/>
              <a:t>○ 지적 사항에 대한 답변</a:t>
            </a:r>
            <a:endParaRPr lang="en-US" altLang="ko-KR" sz="2400" b="1" dirty="0"/>
          </a:p>
          <a:p>
            <a:r>
              <a:rPr lang="en-US" altLang="ko-KR" sz="2400" b="1" dirty="0">
                <a:solidFill>
                  <a:srgbClr val="349F14"/>
                </a:solidFill>
              </a:rPr>
              <a:t>  </a:t>
            </a:r>
          </a:p>
          <a:p>
            <a:r>
              <a:rPr lang="en-US" altLang="ko-KR" sz="2400" b="1" dirty="0">
                <a:solidFill>
                  <a:srgbClr val="349F14"/>
                </a:solidFill>
              </a:rPr>
              <a:t>  </a:t>
            </a:r>
            <a:r>
              <a:rPr lang="en-US" altLang="ko-KR" sz="2000" dirty="0">
                <a:solidFill>
                  <a:schemeClr val="tx1"/>
                </a:solidFill>
              </a:rPr>
              <a:t>1) </a:t>
            </a:r>
            <a:r>
              <a:rPr lang="ko-KR" altLang="en-US" sz="2000" dirty="0">
                <a:solidFill>
                  <a:schemeClr val="tx1"/>
                </a:solidFill>
              </a:rPr>
              <a:t>하드웨어 제작 완료</a:t>
            </a:r>
            <a:r>
              <a:rPr lang="en-US" altLang="ko-KR" sz="2000" dirty="0">
                <a:solidFill>
                  <a:schemeClr val="tx1"/>
                </a:solidFill>
              </a:rPr>
              <a:t> (27p </a:t>
            </a:r>
            <a:r>
              <a:rPr lang="ko-KR" altLang="en-US" sz="2000" dirty="0">
                <a:solidFill>
                  <a:schemeClr val="tx1"/>
                </a:solidFill>
              </a:rPr>
              <a:t>회로도 추가</a:t>
            </a:r>
            <a:r>
              <a:rPr lang="en-US" altLang="ko-KR" sz="2000" dirty="0">
                <a:solidFill>
                  <a:schemeClr val="tx1"/>
                </a:solidFill>
              </a:rPr>
              <a:t>) </a:t>
            </a:r>
            <a:r>
              <a:rPr lang="ko-KR" altLang="en-US" sz="2000" dirty="0">
                <a:solidFill>
                  <a:schemeClr val="tx1"/>
                </a:solidFill>
              </a:rPr>
              <a:t> </a:t>
            </a:r>
            <a:endParaRPr lang="en-US" altLang="ko-KR" sz="2000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r>
              <a:rPr lang="en-US" altLang="ko-KR" sz="2000" dirty="0">
                <a:solidFill>
                  <a:schemeClr val="tx1"/>
                </a:solidFill>
              </a:rPr>
              <a:t>   </a:t>
            </a:r>
          </a:p>
          <a:p>
            <a:r>
              <a:rPr lang="en-US" altLang="ko-KR" sz="2000" dirty="0">
                <a:solidFill>
                  <a:schemeClr val="tx1"/>
                </a:solidFill>
              </a:rPr>
              <a:t>   2)  </a:t>
            </a:r>
            <a:r>
              <a:rPr lang="ko-KR" altLang="en-US" sz="2000" dirty="0">
                <a:solidFill>
                  <a:schemeClr val="tx1"/>
                </a:solidFill>
              </a:rPr>
              <a:t>수면패턴 분석 </a:t>
            </a:r>
            <a:r>
              <a:rPr lang="en-US" altLang="ko-KR" sz="2000" dirty="0">
                <a:solidFill>
                  <a:schemeClr val="tx1"/>
                </a:solidFill>
              </a:rPr>
              <a:t>/ </a:t>
            </a:r>
            <a:r>
              <a:rPr lang="ko-KR" altLang="en-US" sz="2000" dirty="0">
                <a:solidFill>
                  <a:schemeClr val="tx1"/>
                </a:solidFill>
              </a:rPr>
              <a:t>병원</a:t>
            </a:r>
            <a:r>
              <a:rPr lang="en-US" altLang="ko-KR" sz="2000" dirty="0">
                <a:solidFill>
                  <a:schemeClr val="tx1"/>
                </a:solidFill>
              </a:rPr>
              <a:t>,</a:t>
            </a:r>
            <a:r>
              <a:rPr lang="ko-KR" altLang="en-US" sz="2000" dirty="0">
                <a:solidFill>
                  <a:schemeClr val="tx1"/>
                </a:solidFill>
              </a:rPr>
              <a:t>약국 위치 정보</a:t>
            </a:r>
            <a:r>
              <a:rPr lang="en-US" altLang="ko-KR" sz="2000" dirty="0">
                <a:solidFill>
                  <a:schemeClr val="tx1"/>
                </a:solidFill>
              </a:rPr>
              <a:t>/ </a:t>
            </a:r>
            <a:r>
              <a:rPr lang="ko-KR" altLang="en-US" sz="2000" dirty="0">
                <a:solidFill>
                  <a:schemeClr val="tx1"/>
                </a:solidFill>
              </a:rPr>
              <a:t>의약품 정보</a:t>
            </a:r>
            <a:r>
              <a:rPr lang="en-US" altLang="ko-KR" sz="2000" dirty="0">
                <a:solidFill>
                  <a:schemeClr val="tx1"/>
                </a:solidFill>
              </a:rPr>
              <a:t>/ </a:t>
            </a:r>
            <a:r>
              <a:rPr lang="ko-KR" altLang="en-US" sz="2000" dirty="0">
                <a:solidFill>
                  <a:schemeClr val="tx1"/>
                </a:solidFill>
              </a:rPr>
              <a:t>미세먼지 정보 </a:t>
            </a:r>
            <a:r>
              <a:rPr lang="en-US" altLang="ko-KR" sz="2000" dirty="0">
                <a:solidFill>
                  <a:schemeClr val="tx1"/>
                </a:solidFill>
              </a:rPr>
              <a:t>( 13p</a:t>
            </a:r>
            <a:r>
              <a:rPr lang="ko-KR" altLang="en-US" sz="2000" dirty="0">
                <a:solidFill>
                  <a:schemeClr val="tx1"/>
                </a:solidFill>
              </a:rPr>
              <a:t> 내용 추가</a:t>
            </a:r>
            <a:r>
              <a:rPr lang="en-US" altLang="ko-KR" sz="2000" dirty="0">
                <a:solidFill>
                  <a:schemeClr val="tx1"/>
                </a:solidFill>
              </a:rPr>
              <a:t>)</a:t>
            </a:r>
            <a:endParaRPr sz="2400" dirty="0">
              <a:solidFill>
                <a:srgbClr val="349F1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316457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arduino pro mini에 대한 이미지 검색결과">
            <a:extLst>
              <a:ext uri="{FF2B5EF4-FFF2-40B4-BE49-F238E27FC236}">
                <a16:creationId xmlns:a16="http://schemas.microsoft.com/office/drawing/2014/main" id="{DA20E917-BE4B-4E7D-9789-670594DA77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3453" y="3048066"/>
            <a:ext cx="3000347" cy="3000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5" name="Shape 245"/>
          <p:cNvSpPr/>
          <p:nvPr/>
        </p:nvSpPr>
        <p:spPr>
          <a:xfrm flipV="1">
            <a:off x="2923953" y="568890"/>
            <a:ext cx="9280047" cy="45719"/>
          </a:xfrm>
          <a:prstGeom prst="rect">
            <a:avLst/>
          </a:prstGeom>
          <a:solidFill>
            <a:srgbClr val="349F1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Shape 246"/>
          <p:cNvSpPr txBox="1"/>
          <p:nvPr/>
        </p:nvSpPr>
        <p:spPr>
          <a:xfrm>
            <a:off x="349346" y="360916"/>
            <a:ext cx="2658245" cy="46166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2400" b="1" dirty="0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07 </a:t>
            </a:r>
            <a:r>
              <a:rPr lang="ko-KR" altLang="en-US" sz="2400" b="1" dirty="0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데모 환경 설계</a:t>
            </a:r>
            <a:endParaRPr lang="en-US" sz="2400" b="1" dirty="0">
              <a:solidFill>
                <a:srgbClr val="349F1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lang="en-US" sz="2400" b="1" dirty="0">
              <a:solidFill>
                <a:srgbClr val="349F1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Shape 247"/>
          <p:cNvSpPr/>
          <p:nvPr/>
        </p:nvSpPr>
        <p:spPr>
          <a:xfrm>
            <a:off x="0" y="6328246"/>
            <a:ext cx="12204000" cy="45719"/>
          </a:xfrm>
          <a:prstGeom prst="rect">
            <a:avLst/>
          </a:prstGeom>
          <a:solidFill>
            <a:srgbClr val="349F1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Shape 24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30</a:t>
            </a:fld>
            <a:endParaRPr lang="en-US"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855E65FF-1688-468C-80DD-E08900895B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7373900"/>
              </p:ext>
            </p:extLst>
          </p:nvPr>
        </p:nvGraphicFramePr>
        <p:xfrm>
          <a:off x="827862" y="1444687"/>
          <a:ext cx="10719095" cy="1175034"/>
        </p:xfrm>
        <a:graphic>
          <a:graphicData uri="http://schemas.openxmlformats.org/drawingml/2006/table">
            <a:tbl>
              <a:tblPr firstRow="1" bandRow="1">
                <a:tableStyleId>{5C7F57CE-F02F-4AF7-9FF8-402C90355F5E}</a:tableStyleId>
              </a:tblPr>
              <a:tblGrid>
                <a:gridCol w="5288268">
                  <a:extLst>
                    <a:ext uri="{9D8B030D-6E8A-4147-A177-3AD203B41FA5}">
                      <a16:colId xmlns:a16="http://schemas.microsoft.com/office/drawing/2014/main" val="445804701"/>
                    </a:ext>
                  </a:extLst>
                </a:gridCol>
                <a:gridCol w="5430827">
                  <a:extLst>
                    <a:ext uri="{9D8B030D-6E8A-4147-A177-3AD203B41FA5}">
                      <a16:colId xmlns:a16="http://schemas.microsoft.com/office/drawing/2014/main" val="25436784"/>
                    </a:ext>
                  </a:extLst>
                </a:gridCol>
              </a:tblGrid>
              <a:tr h="4333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/>
                        <a:t>Android_Version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8.0(</a:t>
                      </a:r>
                      <a:r>
                        <a:rPr lang="ko-KR" altLang="en-US" b="1" dirty="0" err="1"/>
                        <a:t>오레오</a:t>
                      </a:r>
                      <a:r>
                        <a:rPr lang="en-US" altLang="ko-KR" b="1" dirty="0"/>
                        <a:t>) /LG</a:t>
                      </a:r>
                      <a:r>
                        <a:rPr lang="ko-KR" altLang="en-US" b="1" dirty="0"/>
                        <a:t> </a:t>
                      </a:r>
                      <a:r>
                        <a:rPr lang="en-US" altLang="ko-KR" b="1" dirty="0"/>
                        <a:t>V30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5247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Linux OS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Ubuntu 17.0.4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330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Arduino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Arduino Pro Mini 328 5.0v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6378696"/>
                  </a:ext>
                </a:extLst>
              </a:tr>
            </a:tbl>
          </a:graphicData>
        </a:graphic>
      </p:graphicFrame>
      <p:pic>
        <p:nvPicPr>
          <p:cNvPr id="1028" name="Picture 4" descr="v30에 대한 이미지 검색결과">
            <a:extLst>
              <a:ext uri="{FF2B5EF4-FFF2-40B4-BE49-F238E27FC236}">
                <a16:creationId xmlns:a16="http://schemas.microsoft.com/office/drawing/2014/main" id="{0EC0D72C-8F88-46F4-84DA-6B8ED9467C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0811" y="3145239"/>
            <a:ext cx="1763142" cy="2831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우분투 17.0.4에 대한 이미지 검색결과">
            <a:extLst>
              <a:ext uri="{FF2B5EF4-FFF2-40B4-BE49-F238E27FC236}">
                <a16:creationId xmlns:a16="http://schemas.microsoft.com/office/drawing/2014/main" id="{0B3036CB-EAA0-4373-8ED5-76290B8598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0592" y="3421357"/>
            <a:ext cx="4150815" cy="2253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62898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/>
          <p:nvPr/>
        </p:nvSpPr>
        <p:spPr>
          <a:xfrm>
            <a:off x="2880000" y="568890"/>
            <a:ext cx="9324000" cy="45719"/>
          </a:xfrm>
          <a:prstGeom prst="rect">
            <a:avLst/>
          </a:prstGeom>
          <a:solidFill>
            <a:srgbClr val="349F1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Shape 255"/>
          <p:cNvSpPr txBox="1"/>
          <p:nvPr/>
        </p:nvSpPr>
        <p:spPr>
          <a:xfrm>
            <a:off x="372583" y="383776"/>
            <a:ext cx="2658245" cy="46166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2400" b="1" dirty="0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08 </a:t>
            </a:r>
            <a:r>
              <a:rPr lang="en-US" sz="2400" b="1" dirty="0" err="1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개발</a:t>
            </a:r>
            <a:r>
              <a:rPr lang="en-US" sz="2400" b="1" dirty="0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1" dirty="0" err="1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환경</a:t>
            </a:r>
            <a:endParaRPr lang="en-US" sz="2400" b="1" dirty="0">
              <a:solidFill>
                <a:srgbClr val="349F1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Shape 256"/>
          <p:cNvSpPr/>
          <p:nvPr/>
        </p:nvSpPr>
        <p:spPr>
          <a:xfrm>
            <a:off x="0" y="6328246"/>
            <a:ext cx="12204000" cy="45719"/>
          </a:xfrm>
          <a:prstGeom prst="rect">
            <a:avLst/>
          </a:prstGeom>
          <a:solidFill>
            <a:srgbClr val="349F1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Shape 25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31</a:t>
            </a:fld>
            <a:endParaRPr lang="en-US"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8" name="Shape 2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59564" y="1422401"/>
            <a:ext cx="1800000" cy="18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Shape 25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223790" y="1738943"/>
            <a:ext cx="2160000" cy="16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Shape 26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772738" y="1597667"/>
            <a:ext cx="2160000" cy="21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Shape 26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512127" y="1925188"/>
            <a:ext cx="1560311" cy="12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Shape 262"/>
          <p:cNvSpPr txBox="1"/>
          <p:nvPr/>
        </p:nvSpPr>
        <p:spPr>
          <a:xfrm>
            <a:off x="1563903" y="3455377"/>
            <a:ext cx="1504003" cy="36933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리튬 베터리</a:t>
            </a:r>
          </a:p>
        </p:txBody>
      </p:sp>
      <p:sp>
        <p:nvSpPr>
          <p:cNvPr id="263" name="Shape 263"/>
          <p:cNvSpPr txBox="1"/>
          <p:nvPr/>
        </p:nvSpPr>
        <p:spPr>
          <a:xfrm>
            <a:off x="3359564" y="3455377"/>
            <a:ext cx="2092569" cy="36933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Arduino Pro mini</a:t>
            </a:r>
          </a:p>
        </p:txBody>
      </p:sp>
      <p:sp>
        <p:nvSpPr>
          <p:cNvPr id="264" name="Shape 264"/>
          <p:cNvSpPr txBox="1"/>
          <p:nvPr/>
        </p:nvSpPr>
        <p:spPr>
          <a:xfrm>
            <a:off x="7021756" y="3501554"/>
            <a:ext cx="1606592" cy="36933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심박 센서</a:t>
            </a:r>
          </a:p>
        </p:txBody>
      </p:sp>
      <p:sp>
        <p:nvSpPr>
          <p:cNvPr id="265" name="Shape 265"/>
          <p:cNvSpPr txBox="1"/>
          <p:nvPr/>
        </p:nvSpPr>
        <p:spPr>
          <a:xfrm>
            <a:off x="5283994" y="3455377"/>
            <a:ext cx="1606592" cy="36933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HC-06</a:t>
            </a:r>
          </a:p>
        </p:txBody>
      </p:sp>
      <p:grpSp>
        <p:nvGrpSpPr>
          <p:cNvPr id="266" name="Shape 266"/>
          <p:cNvGrpSpPr/>
          <p:nvPr/>
        </p:nvGrpSpPr>
        <p:grpSpPr>
          <a:xfrm>
            <a:off x="372582" y="4565459"/>
            <a:ext cx="11606057" cy="954995"/>
            <a:chOff x="833830" y="4517817"/>
            <a:chExt cx="12089376" cy="954995"/>
          </a:xfrm>
        </p:grpSpPr>
        <p:sp>
          <p:nvSpPr>
            <p:cNvPr id="267" name="Shape 267"/>
            <p:cNvSpPr/>
            <p:nvPr/>
          </p:nvSpPr>
          <p:spPr>
            <a:xfrm>
              <a:off x="833830" y="4520704"/>
              <a:ext cx="4029792" cy="952108"/>
            </a:xfrm>
            <a:prstGeom prst="rect">
              <a:avLst/>
            </a:prstGeom>
            <a:noFill/>
            <a:ln w="28575" cap="flat" cmpd="sng">
              <a:solidFill>
                <a:srgbClr val="349F14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r>
                <a:rPr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개발 언어</a:t>
              </a:r>
            </a:p>
            <a:p>
              <a:pPr marL="0" marR="0" lvl="0" indent="0" algn="ctr" rtl="0">
                <a:spcBef>
                  <a:spcPts val="0"/>
                </a:spcBef>
                <a:buNone/>
              </a:pPr>
              <a:r>
                <a:rPr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: C, JAVA, BASH, PHP</a:t>
              </a:r>
            </a:p>
          </p:txBody>
        </p:sp>
        <p:sp>
          <p:nvSpPr>
            <p:cNvPr id="268" name="Shape 268"/>
            <p:cNvSpPr/>
            <p:nvPr/>
          </p:nvSpPr>
          <p:spPr>
            <a:xfrm>
              <a:off x="4863622" y="4517817"/>
              <a:ext cx="4029792" cy="952108"/>
            </a:xfrm>
            <a:prstGeom prst="rect">
              <a:avLst/>
            </a:prstGeom>
            <a:noFill/>
            <a:ln w="28575" cap="flat" cmpd="sng">
              <a:solidFill>
                <a:srgbClr val="349F14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r>
                <a:rPr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개발 프로그램</a:t>
              </a:r>
            </a:p>
            <a:p>
              <a:pPr marL="0" marR="0" lvl="0" indent="0" algn="ctr" rtl="0">
                <a:spcBef>
                  <a:spcPts val="0"/>
                </a:spcBef>
                <a:buNone/>
              </a:pPr>
              <a:r>
                <a:rPr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: Arduino IDE, Android Studio</a:t>
              </a:r>
            </a:p>
          </p:txBody>
        </p:sp>
        <p:sp>
          <p:nvSpPr>
            <p:cNvPr id="269" name="Shape 269"/>
            <p:cNvSpPr/>
            <p:nvPr/>
          </p:nvSpPr>
          <p:spPr>
            <a:xfrm>
              <a:off x="8893414" y="4517817"/>
              <a:ext cx="4029792" cy="952108"/>
            </a:xfrm>
            <a:prstGeom prst="rect">
              <a:avLst/>
            </a:prstGeom>
            <a:noFill/>
            <a:ln w="28575" cap="flat" cmpd="sng">
              <a:solidFill>
                <a:srgbClr val="349F14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r>
                <a:rPr lang="en-US" sz="2000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개발</a:t>
              </a:r>
              <a:r>
                <a:rPr lang="en-US" sz="20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2000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운영체제</a:t>
              </a:r>
              <a:endPara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lvl="0" algn="ctr"/>
              <a:r>
                <a:rPr lang="en-US" sz="20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: </a:t>
              </a:r>
              <a:r>
                <a:rPr lang="en-US" sz="18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Windows 10, </a:t>
              </a:r>
              <a:r>
                <a:rPr lang="en-US" altLang="ko-KR" sz="1800" dirty="0"/>
                <a:t>Ubuntu</a:t>
              </a:r>
              <a:r>
                <a:rPr lang="en-US" sz="18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17.04, Android Wear</a:t>
              </a:r>
            </a:p>
          </p:txBody>
        </p:sp>
      </p:grpSp>
      <p:pic>
        <p:nvPicPr>
          <p:cNvPr id="270" name="Shape 270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9098863" y="2150875"/>
            <a:ext cx="1335165" cy="108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Shape 271"/>
          <p:cNvSpPr txBox="1"/>
          <p:nvPr/>
        </p:nvSpPr>
        <p:spPr>
          <a:xfrm>
            <a:off x="8759518" y="3501554"/>
            <a:ext cx="2013857" cy="36933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OLED 디스플레이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/>
          <p:nvPr/>
        </p:nvSpPr>
        <p:spPr>
          <a:xfrm>
            <a:off x="2880000" y="568890"/>
            <a:ext cx="9324000" cy="45719"/>
          </a:xfrm>
          <a:prstGeom prst="rect">
            <a:avLst/>
          </a:prstGeom>
          <a:solidFill>
            <a:srgbClr val="349F1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Shape 277"/>
          <p:cNvSpPr txBox="1"/>
          <p:nvPr/>
        </p:nvSpPr>
        <p:spPr>
          <a:xfrm>
            <a:off x="466852" y="383776"/>
            <a:ext cx="2658245" cy="46166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2400" b="1" dirty="0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09 </a:t>
            </a:r>
            <a:r>
              <a:rPr lang="en-US" sz="2400" b="1" dirty="0" err="1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업무</a:t>
            </a:r>
            <a:r>
              <a:rPr lang="en-US" sz="2400" b="1" dirty="0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1" dirty="0" err="1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분담</a:t>
            </a:r>
            <a:endParaRPr lang="en-US" sz="2400" b="1" dirty="0">
              <a:solidFill>
                <a:srgbClr val="349F1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Shape 278"/>
          <p:cNvSpPr/>
          <p:nvPr/>
        </p:nvSpPr>
        <p:spPr>
          <a:xfrm>
            <a:off x="0" y="6328246"/>
            <a:ext cx="12204000" cy="45719"/>
          </a:xfrm>
          <a:prstGeom prst="rect">
            <a:avLst/>
          </a:prstGeom>
          <a:solidFill>
            <a:srgbClr val="349F1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Shape 27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32</a:t>
            </a:fld>
            <a:endParaRPr lang="en-US"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80" name="Shape 280"/>
          <p:cNvGraphicFramePr/>
          <p:nvPr/>
        </p:nvGraphicFramePr>
        <p:xfrm>
          <a:off x="1074555" y="1767805"/>
          <a:ext cx="9648000" cy="3442500"/>
        </p:xfrm>
        <a:graphic>
          <a:graphicData uri="http://schemas.openxmlformats.org/drawingml/2006/table">
            <a:tbl>
              <a:tblPr firstRow="1" bandRow="1">
                <a:noFill/>
                <a:tableStyleId>{56246A46-BEF4-45B8-B016-1357D5CBAE12}</a:tableStyleId>
              </a:tblPr>
              <a:tblGrid>
                <a:gridCol w="32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2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endParaRPr sz="2000" u="none" strike="noStrike" cap="none"/>
                    </a:p>
                  </a:txBody>
                  <a:tcPr marL="91450" marR="91450" marT="45725" marB="45725" anchor="ctr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2000" u="none" strike="noStrike" cap="none"/>
                        <a:t>배예진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2000" u="none" strike="noStrike" cap="none"/>
                        <a:t>윤다인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43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1800" u="none" strike="noStrike" cap="none"/>
                        <a:t>자료수집</a:t>
                      </a:r>
                    </a:p>
                  </a:txBody>
                  <a:tcPr marL="91450" marR="91450" marT="45725" marB="45725" anchor="ctr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800" u="none" strike="noStrike" cap="none"/>
                        <a:t>아두이노 회로도 설계방법</a:t>
                      </a:r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ARDUINO IDE 사용방법</a:t>
                      </a:r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아두이노 부품 조사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LINUX 서버 구축방법</a:t>
                      </a:r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파이어베이스 사용방법</a:t>
                      </a:r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APP과 서버의 통신방법 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2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1800" u="none" strike="noStrike" cap="none"/>
                        <a:t>설계 </a:t>
                      </a:r>
                    </a:p>
                  </a:txBody>
                  <a:tcPr marL="91450" marR="91450" marT="45725" marB="45725" anchor="ctr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800" u="none" strike="noStrike" cap="none"/>
                        <a:t>아두이노 회로도 설계</a:t>
                      </a:r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800" u="none" strike="noStrike" cap="none"/>
                        <a:t>DB 설계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800" u="none" strike="noStrike" cap="none"/>
                        <a:t>서버 구조 설계</a:t>
                      </a:r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800" u="none" strike="noStrike" cap="none"/>
                        <a:t>APP 구조 설계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2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1800" u="none" strike="noStrike" cap="none"/>
                        <a:t>구현</a:t>
                      </a:r>
                    </a:p>
                  </a:txBody>
                  <a:tcPr marL="91450" marR="91450" marT="45725" marB="45725" anchor="ctr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800" u="none" strike="noStrike" cap="none"/>
                        <a:t>아두이노 구현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800" u="none" strike="noStrike" cap="none"/>
                        <a:t>서버 구현</a:t>
                      </a:r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800" u="none" strike="noStrike" cap="none"/>
                        <a:t>APP 구현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2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1800" u="none" strike="noStrike" cap="none"/>
                        <a:t>테스트</a:t>
                      </a:r>
                    </a:p>
                  </a:txBody>
                  <a:tcPr marL="91450" marR="91450" marT="45725" marB="45725" anchor="ctr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1800" u="none" strike="noStrike" cap="none"/>
                        <a:t>아두이노와 서버 통신 테스트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1800" u="none" strike="noStrike" cap="none"/>
                        <a:t>서버와 app 통신 테스트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/>
          <p:nvPr/>
        </p:nvSpPr>
        <p:spPr>
          <a:xfrm>
            <a:off x="2880000" y="568890"/>
            <a:ext cx="9324000" cy="45719"/>
          </a:xfrm>
          <a:prstGeom prst="rect">
            <a:avLst/>
          </a:prstGeom>
          <a:solidFill>
            <a:srgbClr val="349F1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Shape 286"/>
          <p:cNvSpPr txBox="1"/>
          <p:nvPr/>
        </p:nvSpPr>
        <p:spPr>
          <a:xfrm>
            <a:off x="466852" y="383776"/>
            <a:ext cx="2658245" cy="46166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2400" b="1" dirty="0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10 </a:t>
            </a:r>
            <a:r>
              <a:rPr lang="en-US" sz="2400" b="1" dirty="0" err="1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수행</a:t>
            </a:r>
            <a:r>
              <a:rPr lang="en-US" sz="2400" b="1" dirty="0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1" dirty="0" err="1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일정</a:t>
            </a:r>
            <a:endParaRPr lang="en-US" sz="2400" b="1" dirty="0">
              <a:solidFill>
                <a:srgbClr val="349F1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Shape 287"/>
          <p:cNvSpPr/>
          <p:nvPr/>
        </p:nvSpPr>
        <p:spPr>
          <a:xfrm>
            <a:off x="0" y="6328246"/>
            <a:ext cx="12204000" cy="45719"/>
          </a:xfrm>
          <a:prstGeom prst="rect">
            <a:avLst/>
          </a:prstGeom>
          <a:solidFill>
            <a:srgbClr val="349F1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Shape 28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33</a:t>
            </a:fld>
            <a:endParaRPr lang="en-US"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9" name="Shape 28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28875" y="1494323"/>
            <a:ext cx="7334250" cy="4208295"/>
          </a:xfrm>
          <a:prstGeom prst="rect">
            <a:avLst/>
          </a:prstGeom>
          <a:noFill/>
          <a:ln w="28575" cap="flat" cmpd="sng">
            <a:solidFill>
              <a:srgbClr val="349F14"/>
            </a:solidFill>
            <a:prstDash val="solid"/>
            <a:round/>
            <a:headEnd type="none" w="med" len="med"/>
            <a:tailEnd type="none" w="med" len="med"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/>
          <p:nvPr/>
        </p:nvSpPr>
        <p:spPr>
          <a:xfrm>
            <a:off x="2880000" y="568890"/>
            <a:ext cx="9324000" cy="45719"/>
          </a:xfrm>
          <a:prstGeom prst="rect">
            <a:avLst/>
          </a:prstGeom>
          <a:solidFill>
            <a:srgbClr val="349F1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Shape 295"/>
          <p:cNvSpPr txBox="1"/>
          <p:nvPr/>
        </p:nvSpPr>
        <p:spPr>
          <a:xfrm>
            <a:off x="466852" y="383776"/>
            <a:ext cx="2658245" cy="46166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2400" b="1" dirty="0">
                <a:solidFill>
                  <a:srgbClr val="349F14"/>
                </a:solidFill>
              </a:rPr>
              <a:t>11</a:t>
            </a:r>
            <a:r>
              <a:rPr lang="en-US" sz="2400" b="1" dirty="0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1" dirty="0" err="1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참고</a:t>
            </a:r>
            <a:r>
              <a:rPr lang="en-US" sz="2400" b="1" dirty="0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1" dirty="0" err="1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문헌</a:t>
            </a:r>
            <a:endParaRPr lang="en-US" sz="2400" b="1" dirty="0">
              <a:solidFill>
                <a:srgbClr val="349F1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Shape 296"/>
          <p:cNvSpPr/>
          <p:nvPr/>
        </p:nvSpPr>
        <p:spPr>
          <a:xfrm>
            <a:off x="0" y="6328246"/>
            <a:ext cx="12204000" cy="45719"/>
          </a:xfrm>
          <a:prstGeom prst="rect">
            <a:avLst/>
          </a:prstGeom>
          <a:solidFill>
            <a:srgbClr val="349F1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Shape 29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34</a:t>
            </a:fld>
            <a:endParaRPr lang="en-US"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Shape 298"/>
          <p:cNvSpPr txBox="1"/>
          <p:nvPr/>
        </p:nvSpPr>
        <p:spPr>
          <a:xfrm>
            <a:off x="2475279" y="1093668"/>
            <a:ext cx="7721345" cy="5003746"/>
          </a:xfrm>
          <a:prstGeom prst="rect">
            <a:avLst/>
          </a:prstGeom>
          <a:noFill/>
          <a:ln w="28575" cap="flat" cmpd="sng">
            <a:solidFill>
              <a:srgbClr val="349F14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lang="en-US" sz="2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 it! </a:t>
            </a:r>
            <a:r>
              <a:rPr lang="en-US" sz="2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안드로이드</a:t>
            </a:r>
            <a:r>
              <a:rPr lang="en-US" sz="2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앱 </a:t>
            </a:r>
            <a:r>
              <a:rPr lang="en-US" sz="2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프로그래밍</a:t>
            </a:r>
            <a:r>
              <a:rPr lang="en-US" sz="2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</a:t>
            </a:r>
            <a:r>
              <a:rPr lang="en-US" sz="2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저자</a:t>
            </a:r>
            <a:r>
              <a:rPr lang="en-US" sz="2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정재곤</a:t>
            </a:r>
            <a:endParaRPr lang="en-US" sz="2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ts val="2400"/>
              <a:buFont typeface="Arial"/>
              <a:buNone/>
            </a:pPr>
            <a:endParaRPr sz="2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R="0" lvl="0" algn="l" rtl="0">
              <a:spcBef>
                <a:spcPts val="0"/>
              </a:spcBef>
              <a:buClr>
                <a:schemeClr val="dk1"/>
              </a:buClr>
              <a:buSzPts val="2400"/>
            </a:pPr>
            <a:r>
              <a:rPr lang="en-US" sz="2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en-US" sz="2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생각보다</a:t>
            </a:r>
            <a:r>
              <a:rPr lang="en-US" sz="2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쉽네요</a:t>
            </a:r>
            <a:r>
              <a:rPr lang="en-US" sz="2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! </a:t>
            </a:r>
            <a:r>
              <a:rPr lang="en-US" sz="2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안드로이드앱</a:t>
            </a:r>
            <a:r>
              <a:rPr lang="en-US" sz="2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만들기</a:t>
            </a:r>
            <a:r>
              <a:rPr lang="en-US" sz="2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</a:t>
            </a:r>
            <a:r>
              <a:rPr lang="en-US" sz="2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저자</a:t>
            </a:r>
            <a:r>
              <a:rPr lang="en-US" sz="2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서창준</a:t>
            </a:r>
            <a:endParaRPr lang="en-US" sz="2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R="0" lvl="0" algn="l" rtl="0">
              <a:spcBef>
                <a:spcPts val="0"/>
              </a:spcBef>
              <a:buClr>
                <a:schemeClr val="dk1"/>
              </a:buClr>
              <a:buSzPts val="2400"/>
            </a:pPr>
            <a:endParaRPr lang="en-US" sz="2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R="0" lvl="0" algn="l" rtl="0">
              <a:spcBef>
                <a:spcPts val="0"/>
              </a:spcBef>
              <a:buClr>
                <a:schemeClr val="dk1"/>
              </a:buClr>
              <a:buSzPts val="2400"/>
            </a:pPr>
            <a:r>
              <a:rPr lang="en-US" sz="2200" dirty="0">
                <a:solidFill>
                  <a:schemeClr val="dk1"/>
                </a:solidFill>
              </a:rPr>
              <a:t>3. </a:t>
            </a:r>
            <a:r>
              <a:rPr lang="en-US" sz="2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손에</a:t>
            </a:r>
            <a:r>
              <a:rPr lang="en-US" sz="2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잡히는</a:t>
            </a:r>
            <a:r>
              <a:rPr lang="en-US" sz="2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아두이노</a:t>
            </a:r>
            <a:r>
              <a:rPr lang="en-US" sz="2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</a:t>
            </a:r>
            <a:r>
              <a:rPr lang="en-US" sz="2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저자</a:t>
            </a:r>
            <a:r>
              <a:rPr lang="en-US" sz="2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마시모</a:t>
            </a:r>
            <a:r>
              <a:rPr lang="en-US" sz="2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밴지</a:t>
            </a:r>
            <a:endParaRPr lang="en-US" sz="2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R="0" lvl="0" algn="l" rtl="0">
              <a:spcBef>
                <a:spcPts val="0"/>
              </a:spcBef>
              <a:buClr>
                <a:schemeClr val="dk1"/>
              </a:buClr>
              <a:buSzPts val="2400"/>
            </a:pPr>
            <a:endParaRPr lang="en-US" sz="2200" dirty="0">
              <a:solidFill>
                <a:schemeClr val="dk1"/>
              </a:solidFill>
            </a:endParaRPr>
          </a:p>
          <a:p>
            <a:pPr marR="0" lvl="0" algn="l" rtl="0">
              <a:spcBef>
                <a:spcPts val="0"/>
              </a:spcBef>
              <a:buClr>
                <a:schemeClr val="dk1"/>
              </a:buClr>
              <a:buSzPts val="2400"/>
            </a:pPr>
            <a:r>
              <a:rPr lang="en-US" sz="2200" dirty="0">
                <a:solidFill>
                  <a:schemeClr val="dk1"/>
                </a:solidFill>
              </a:rPr>
              <a:t>4. </a:t>
            </a:r>
            <a:r>
              <a:rPr lang="en-US" sz="2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우분투</a:t>
            </a:r>
            <a:r>
              <a:rPr lang="en-US" sz="2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리눅스</a:t>
            </a:r>
            <a:r>
              <a:rPr lang="en-US" sz="2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시스템</a:t>
            </a:r>
            <a:r>
              <a:rPr lang="en-US" sz="2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&amp; </a:t>
            </a:r>
            <a:r>
              <a:rPr lang="en-US" sz="2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네트워크</a:t>
            </a:r>
            <a:r>
              <a:rPr lang="en-US" sz="2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</a:t>
            </a:r>
            <a:r>
              <a:rPr lang="en-US" sz="2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저자</a:t>
            </a:r>
            <a:r>
              <a:rPr lang="en-US" sz="2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이종원</a:t>
            </a:r>
            <a:endParaRPr lang="en-US" sz="2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2200" dirty="0">
              <a:solidFill>
                <a:schemeClr val="dk1"/>
              </a:solidFill>
            </a:endParaRPr>
          </a:p>
          <a:p>
            <a:pPr marR="0" lvl="0" algn="l" rtl="0">
              <a:spcBef>
                <a:spcPts val="0"/>
              </a:spcBef>
              <a:buClr>
                <a:schemeClr val="dk1"/>
              </a:buClr>
              <a:buSzPts val="2400"/>
            </a:pPr>
            <a:r>
              <a:rPr lang="en-US" sz="2200" dirty="0">
                <a:solidFill>
                  <a:schemeClr val="dk1"/>
                </a:solidFill>
              </a:rPr>
              <a:t>5. </a:t>
            </a:r>
            <a:r>
              <a:rPr lang="en-US" sz="2200" dirty="0" err="1">
                <a:solidFill>
                  <a:schemeClr val="dk1"/>
                </a:solidFill>
              </a:rPr>
              <a:t>심박변이도</a:t>
            </a:r>
            <a:r>
              <a:rPr lang="en-US" sz="2200" dirty="0">
                <a:solidFill>
                  <a:schemeClr val="dk1"/>
                </a:solidFill>
              </a:rPr>
              <a:t>(Heart Rate Variability, HRV) 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2200" dirty="0">
                <a:solidFill>
                  <a:schemeClr val="dk1"/>
                </a:solidFill>
              </a:rPr>
              <a:t>     -</a:t>
            </a:r>
            <a:r>
              <a:rPr lang="en-US" sz="2200" dirty="0" err="1">
                <a:solidFill>
                  <a:schemeClr val="dk1"/>
                </a:solidFill>
              </a:rPr>
              <a:t>경상대학교</a:t>
            </a:r>
            <a:r>
              <a:rPr lang="en-US" sz="2200" dirty="0">
                <a:solidFill>
                  <a:schemeClr val="dk1"/>
                </a:solidFill>
              </a:rPr>
              <a:t> </a:t>
            </a:r>
            <a:r>
              <a:rPr lang="en-US" sz="2200" dirty="0" err="1">
                <a:solidFill>
                  <a:schemeClr val="dk1"/>
                </a:solidFill>
              </a:rPr>
              <a:t>의학전문대학원</a:t>
            </a:r>
            <a:r>
              <a:rPr lang="en-US" sz="2200" dirty="0">
                <a:solidFill>
                  <a:schemeClr val="dk1"/>
                </a:solidFill>
              </a:rPr>
              <a:t> </a:t>
            </a:r>
            <a:r>
              <a:rPr lang="en-US" sz="2200" dirty="0" err="1">
                <a:solidFill>
                  <a:schemeClr val="dk1"/>
                </a:solidFill>
              </a:rPr>
              <a:t>박기종․정희정</a:t>
            </a:r>
            <a:endParaRPr lang="en-US" sz="2200" dirty="0">
              <a:solidFill>
                <a:schemeClr val="dk1"/>
              </a:solidFill>
            </a:endParaRPr>
          </a:p>
          <a:p>
            <a:pPr lvl="0"/>
            <a:endParaRPr lang="en-US" sz="2200" dirty="0">
              <a:solidFill>
                <a:schemeClr val="dk1"/>
              </a:solidFill>
            </a:endParaRPr>
          </a:p>
          <a:p>
            <a:pPr lvl="0"/>
            <a:r>
              <a:rPr lang="en-US" sz="2200" dirty="0">
                <a:solidFill>
                  <a:schemeClr val="dk1"/>
                </a:solidFill>
              </a:rPr>
              <a:t>6. SK Planet </a:t>
            </a:r>
            <a:r>
              <a:rPr lang="en-US" sz="2200" dirty="0" err="1">
                <a:solidFill>
                  <a:schemeClr val="dk1"/>
                </a:solidFill>
              </a:rPr>
              <a:t>Dvelopers</a:t>
            </a:r>
            <a:r>
              <a:rPr lang="en-US" sz="2200" dirty="0">
                <a:solidFill>
                  <a:schemeClr val="dk1"/>
                </a:solidFill>
              </a:rPr>
              <a:t> </a:t>
            </a:r>
            <a:r>
              <a:rPr lang="ko-KR" altLang="en-US" sz="2200" dirty="0">
                <a:solidFill>
                  <a:schemeClr val="dk1"/>
                </a:solidFill>
              </a:rPr>
              <a:t>생활환경 </a:t>
            </a:r>
            <a:r>
              <a:rPr lang="en-US" altLang="ko-KR" sz="2200" dirty="0">
                <a:solidFill>
                  <a:schemeClr val="dk1"/>
                </a:solidFill>
              </a:rPr>
              <a:t>API</a:t>
            </a:r>
          </a:p>
          <a:p>
            <a:pPr lvl="0"/>
            <a:endParaRPr lang="en-US" altLang="ko-KR" sz="2200" dirty="0">
              <a:solidFill>
                <a:schemeClr val="dk1"/>
              </a:solidFill>
            </a:endParaRPr>
          </a:p>
          <a:p>
            <a:pPr lvl="0"/>
            <a:r>
              <a:rPr lang="en-US" altLang="ko-KR" sz="2200" dirty="0">
                <a:solidFill>
                  <a:schemeClr val="dk1"/>
                </a:solidFill>
              </a:rPr>
              <a:t>7. NMAP</a:t>
            </a:r>
            <a:r>
              <a:rPr lang="ko-KR" altLang="en-US" sz="2200" dirty="0">
                <a:solidFill>
                  <a:schemeClr val="dk1"/>
                </a:solidFill>
              </a:rPr>
              <a:t> </a:t>
            </a:r>
            <a:r>
              <a:rPr lang="en-US" altLang="ko-KR" sz="2200" dirty="0">
                <a:solidFill>
                  <a:schemeClr val="dk1"/>
                </a:solidFill>
              </a:rPr>
              <a:t>Search2 API &amp; </a:t>
            </a:r>
            <a:r>
              <a:rPr lang="en-US" altLang="ko-KR" sz="2200" dirty="0" err="1">
                <a:solidFill>
                  <a:schemeClr val="dk1"/>
                </a:solidFill>
              </a:rPr>
              <a:t>Naver</a:t>
            </a:r>
            <a:r>
              <a:rPr lang="en-US" altLang="ko-KR" sz="2200" dirty="0">
                <a:solidFill>
                  <a:schemeClr val="dk1"/>
                </a:solidFill>
              </a:rPr>
              <a:t> MAP</a:t>
            </a:r>
            <a:endParaRPr sz="22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/>
          <p:nvPr/>
        </p:nvSpPr>
        <p:spPr>
          <a:xfrm>
            <a:off x="1911927" y="568890"/>
            <a:ext cx="10292073" cy="45719"/>
          </a:xfrm>
          <a:prstGeom prst="rect">
            <a:avLst/>
          </a:prstGeom>
          <a:solidFill>
            <a:srgbClr val="349F1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Shape 295"/>
          <p:cNvSpPr txBox="1"/>
          <p:nvPr/>
        </p:nvSpPr>
        <p:spPr>
          <a:xfrm>
            <a:off x="466852" y="383776"/>
            <a:ext cx="2658245" cy="46166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2400" b="1" dirty="0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Git Hub</a:t>
            </a:r>
          </a:p>
        </p:txBody>
      </p:sp>
      <p:sp>
        <p:nvSpPr>
          <p:cNvPr id="296" name="Shape 296"/>
          <p:cNvSpPr/>
          <p:nvPr/>
        </p:nvSpPr>
        <p:spPr>
          <a:xfrm>
            <a:off x="0" y="6328246"/>
            <a:ext cx="12204000" cy="45719"/>
          </a:xfrm>
          <a:prstGeom prst="rect">
            <a:avLst/>
          </a:prstGeom>
          <a:solidFill>
            <a:srgbClr val="349F1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Shape 29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35</a:t>
            </a:fld>
            <a:endParaRPr lang="en-US"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89F45FC-C11C-4552-AD88-EB90FBD852B7}"/>
              </a:ext>
            </a:extLst>
          </p:cNvPr>
          <p:cNvSpPr/>
          <p:nvPr/>
        </p:nvSpPr>
        <p:spPr>
          <a:xfrm>
            <a:off x="861785" y="1598896"/>
            <a:ext cx="35942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800" dirty="0"/>
              <a:t>https://github.com/Dain-Youn/HG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B89624-28B9-40BE-9BDE-FFE78C6954E7}"/>
              </a:ext>
            </a:extLst>
          </p:cNvPr>
          <p:cNvSpPr txBox="1"/>
          <p:nvPr/>
        </p:nvSpPr>
        <p:spPr>
          <a:xfrm>
            <a:off x="712381" y="935869"/>
            <a:ext cx="10356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졸업작품 </a:t>
            </a:r>
            <a:r>
              <a:rPr lang="en-US" altLang="ko-KR" sz="2800" b="1" dirty="0"/>
              <a:t>GitHub </a:t>
            </a:r>
            <a:r>
              <a:rPr lang="ko-KR" altLang="en-US" sz="2800" b="1" dirty="0"/>
              <a:t>주소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B89624-28B9-40BE-9BDE-FFE78C6954E7}"/>
              </a:ext>
            </a:extLst>
          </p:cNvPr>
          <p:cNvSpPr txBox="1"/>
          <p:nvPr/>
        </p:nvSpPr>
        <p:spPr>
          <a:xfrm>
            <a:off x="712381" y="2602911"/>
            <a:ext cx="10356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err="1"/>
              <a:t>팀원별</a:t>
            </a:r>
            <a:r>
              <a:rPr lang="ko-KR" altLang="en-US" sz="2800" b="1" dirty="0"/>
              <a:t> </a:t>
            </a:r>
            <a:r>
              <a:rPr lang="en-US" altLang="ko-KR" sz="2800" b="1" dirty="0"/>
              <a:t>GitHub ID</a:t>
            </a:r>
            <a:endParaRPr lang="ko-KR" altLang="en-US" sz="2800" b="1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89F45FC-C11C-4552-AD88-EB90FBD852B7}"/>
              </a:ext>
            </a:extLst>
          </p:cNvPr>
          <p:cNvSpPr/>
          <p:nvPr/>
        </p:nvSpPr>
        <p:spPr>
          <a:xfrm>
            <a:off x="861785" y="3265938"/>
            <a:ext cx="16706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800" b="1" dirty="0"/>
              <a:t>○ </a:t>
            </a:r>
            <a:r>
              <a:rPr lang="ko-KR" altLang="en-US" sz="1800" dirty="0"/>
              <a:t>팀장</a:t>
            </a:r>
            <a:r>
              <a:rPr lang="en-US" altLang="ko-KR" sz="1800" dirty="0"/>
              <a:t>: </a:t>
            </a:r>
            <a:r>
              <a:rPr lang="ko-KR" altLang="en-US" sz="1800" dirty="0" err="1"/>
              <a:t>윤다인</a:t>
            </a:r>
            <a:endParaRPr lang="ko-KR" altLang="en-US" sz="18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89F45FC-C11C-4552-AD88-EB90FBD852B7}"/>
              </a:ext>
            </a:extLst>
          </p:cNvPr>
          <p:cNvSpPr/>
          <p:nvPr/>
        </p:nvSpPr>
        <p:spPr>
          <a:xfrm>
            <a:off x="861785" y="4297301"/>
            <a:ext cx="16706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800" b="1" dirty="0"/>
              <a:t>○ </a:t>
            </a:r>
            <a:r>
              <a:rPr lang="ko-KR" altLang="en-US" sz="1800" dirty="0"/>
              <a:t>팀원</a:t>
            </a:r>
            <a:r>
              <a:rPr lang="en-US" altLang="ko-KR" sz="1800" dirty="0"/>
              <a:t>: </a:t>
            </a:r>
            <a:r>
              <a:rPr lang="ko-KR" altLang="en-US" sz="1800" dirty="0" err="1"/>
              <a:t>배예진</a:t>
            </a:r>
            <a:endParaRPr lang="ko-KR" altLang="en-US" sz="18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89F45FC-C11C-4552-AD88-EB90FBD852B7}"/>
              </a:ext>
            </a:extLst>
          </p:cNvPr>
          <p:cNvSpPr/>
          <p:nvPr/>
        </p:nvSpPr>
        <p:spPr>
          <a:xfrm>
            <a:off x="1226621" y="3781619"/>
            <a:ext cx="31886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dirty="0"/>
              <a:t>E-mail : ykd6929@gmail.com</a:t>
            </a:r>
            <a:endParaRPr lang="ko-KR" altLang="en-US" sz="18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89F45FC-C11C-4552-AD88-EB90FBD852B7}"/>
              </a:ext>
            </a:extLst>
          </p:cNvPr>
          <p:cNvSpPr/>
          <p:nvPr/>
        </p:nvSpPr>
        <p:spPr>
          <a:xfrm>
            <a:off x="1226621" y="4810115"/>
            <a:ext cx="3252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dirty="0"/>
              <a:t>E-mail : yj2b1208@gmail.com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53477869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3" name="Shape 30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67" y="0"/>
            <a:ext cx="1218266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Shape 304"/>
          <p:cNvSpPr txBox="1"/>
          <p:nvPr/>
        </p:nvSpPr>
        <p:spPr>
          <a:xfrm>
            <a:off x="8275270" y="3192609"/>
            <a:ext cx="3685880" cy="92333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5400" b="1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감사합니다</a:t>
            </a:r>
            <a:endParaRPr lang="en-US" sz="54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Shape 30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36</a:t>
            </a:fld>
            <a:endParaRPr lang="en-US"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/>
        </p:nvSpPr>
        <p:spPr>
          <a:xfrm>
            <a:off x="2868000" y="591748"/>
            <a:ext cx="9324000" cy="45719"/>
          </a:xfrm>
          <a:prstGeom prst="rect">
            <a:avLst/>
          </a:prstGeom>
          <a:solidFill>
            <a:srgbClr val="349F1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Shape 129"/>
          <p:cNvSpPr txBox="1"/>
          <p:nvPr/>
        </p:nvSpPr>
        <p:spPr>
          <a:xfrm>
            <a:off x="221755" y="383776"/>
            <a:ext cx="2658245" cy="46166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2400" b="1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01 졸업연구 개요</a:t>
            </a:r>
          </a:p>
        </p:txBody>
      </p:sp>
      <p:sp>
        <p:nvSpPr>
          <p:cNvPr id="130" name="Shape 130"/>
          <p:cNvSpPr/>
          <p:nvPr/>
        </p:nvSpPr>
        <p:spPr>
          <a:xfrm>
            <a:off x="0" y="6328246"/>
            <a:ext cx="12204000" cy="45719"/>
          </a:xfrm>
          <a:prstGeom prst="rect">
            <a:avLst/>
          </a:prstGeom>
          <a:solidFill>
            <a:srgbClr val="349F1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Shape 1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lang="en-US"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2" name="Shape 132"/>
          <p:cNvGrpSpPr/>
          <p:nvPr/>
        </p:nvGrpSpPr>
        <p:grpSpPr>
          <a:xfrm>
            <a:off x="2006878" y="2014698"/>
            <a:ext cx="6854081" cy="3859247"/>
            <a:chOff x="7268005" y="1441584"/>
            <a:chExt cx="6737434" cy="4560660"/>
          </a:xfrm>
        </p:grpSpPr>
        <p:pic>
          <p:nvPicPr>
            <p:cNvPr id="133" name="Shape 133" descr="https://postfiles.pstatic.net/MjAxNzA5MjJfMTk4/MDAxNTA2MDg1NjkxMjk4.tWvZAsJH1Ddn1rszSWfmkbY68TY7H1NgcxZG26fdh4og.OM4zolZccawPVrbdiK-NVB2F07FVU8-HsBW3fUclboUg.JPEG.joun816/yonhapnews_co_kr_20170922_215536.jpg?type=w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268005" y="1441584"/>
              <a:ext cx="3377221" cy="412977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4" name="Shape 134"/>
            <p:cNvSpPr txBox="1"/>
            <p:nvPr/>
          </p:nvSpPr>
          <p:spPr>
            <a:xfrm>
              <a:off x="7278664" y="5571357"/>
              <a:ext cx="6726774" cy="43088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r>
                <a:rPr lang="en-US" sz="11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출처 :http://www.yonhapnews.co.kr/bulletin</a:t>
              </a:r>
            </a:p>
            <a:p>
              <a:pPr marL="0" marR="0" lvl="0" indent="0" algn="l" rtl="0">
                <a:spcBef>
                  <a:spcPts val="0"/>
                </a:spcBef>
                <a:buNone/>
              </a:pPr>
              <a:r>
                <a:rPr lang="en-US" sz="11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/2017/09/22/0200000000AKR20170922088800002.HTML</a:t>
              </a:r>
            </a:p>
          </p:txBody>
        </p:sp>
      </p:grpSp>
      <p:grpSp>
        <p:nvGrpSpPr>
          <p:cNvPr id="135" name="Shape 135"/>
          <p:cNvGrpSpPr/>
          <p:nvPr/>
        </p:nvGrpSpPr>
        <p:grpSpPr>
          <a:xfrm>
            <a:off x="5052284" y="1251690"/>
            <a:ext cx="4528596" cy="2645548"/>
            <a:chOff x="4069299" y="1302865"/>
            <a:chExt cx="4528596" cy="2806887"/>
          </a:xfrm>
        </p:grpSpPr>
        <p:sp>
          <p:nvSpPr>
            <p:cNvPr id="136" name="Shape 136"/>
            <p:cNvSpPr txBox="1"/>
            <p:nvPr/>
          </p:nvSpPr>
          <p:spPr>
            <a:xfrm>
              <a:off x="4069299" y="1302865"/>
              <a:ext cx="2087431" cy="88167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r>
                <a:rPr lang="en-US" sz="2400" b="1" dirty="0">
                  <a:solidFill>
                    <a:srgbClr val="349F14"/>
                  </a:solidFill>
                  <a:latin typeface="Arial"/>
                  <a:ea typeface="Arial"/>
                  <a:cs typeface="Arial"/>
                  <a:sym typeface="Arial"/>
                </a:rPr>
                <a:t>1-1. </a:t>
              </a:r>
              <a:r>
                <a:rPr lang="en-US" sz="2400" b="1" dirty="0" err="1">
                  <a:solidFill>
                    <a:srgbClr val="349F14"/>
                  </a:solidFill>
                  <a:latin typeface="Arial"/>
                  <a:ea typeface="Arial"/>
                  <a:cs typeface="Arial"/>
                  <a:sym typeface="Arial"/>
                </a:rPr>
                <a:t>개발배경</a:t>
              </a:r>
              <a:endParaRPr lang="en-US" sz="2400" b="1" dirty="0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spcBef>
                  <a:spcPts val="0"/>
                </a:spcBef>
                <a:buNone/>
              </a:pPr>
              <a:endParaRPr sz="2400" b="1" dirty="0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Shape 137"/>
            <p:cNvSpPr txBox="1"/>
            <p:nvPr/>
          </p:nvSpPr>
          <p:spPr>
            <a:xfrm>
              <a:off x="5595112" y="2836221"/>
              <a:ext cx="3002783" cy="1273531"/>
            </a:xfrm>
            <a:prstGeom prst="rect">
              <a:avLst/>
            </a:prstGeom>
            <a:noFill/>
            <a:ln w="38100" cap="flat" cmpd="sng">
              <a:solidFill>
                <a:srgbClr val="349F1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spcBef>
                  <a:spcPts val="0"/>
                </a:spcBef>
                <a:buNone/>
              </a:pPr>
              <a:r>
                <a:rPr lang="en-US" sz="18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2016년 </a:t>
              </a:r>
              <a:r>
                <a:rPr lang="en-US" sz="1800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사망원인</a:t>
              </a:r>
              <a:r>
                <a:rPr lang="en-US" sz="18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800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순위에서</a:t>
              </a:r>
              <a:r>
                <a:rPr lang="en-US" sz="18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</a:p>
            <a:p>
              <a:pPr marL="0" marR="0" lvl="0" indent="0" algn="l" rtl="0">
                <a:spcBef>
                  <a:spcPts val="0"/>
                </a:spcBef>
                <a:buNone/>
              </a:pPr>
              <a:r>
                <a:rPr lang="en-US" sz="1800" b="1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심장질환</a:t>
              </a:r>
              <a:r>
                <a:rPr lang="en-US" sz="1800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이</a:t>
              </a:r>
              <a:r>
                <a:rPr lang="en-US" sz="18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2위를 </a:t>
              </a:r>
              <a:r>
                <a:rPr lang="ko-KR" altLang="en-US" sz="1800" dirty="0">
                  <a:solidFill>
                    <a:schemeClr val="dk1"/>
                  </a:solidFill>
                </a:rPr>
                <a:t>차지</a:t>
              </a:r>
              <a:endParaRPr lang="en-US" sz="1800" dirty="0">
                <a:solidFill>
                  <a:schemeClr val="dk1"/>
                </a:solidFill>
              </a:endParaRPr>
            </a:p>
            <a:p>
              <a:pPr marL="0" marR="0" lvl="0" indent="0" algn="l" rtl="0">
                <a:spcBef>
                  <a:spcPts val="0"/>
                </a:spcBef>
                <a:buNone/>
              </a:pPr>
              <a:endPara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spcBef>
                  <a:spcPts val="0"/>
                </a:spcBef>
                <a:buNone/>
              </a:pPr>
              <a:endParaRPr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/>
        </p:nvSpPr>
        <p:spPr>
          <a:xfrm>
            <a:off x="2868000" y="591748"/>
            <a:ext cx="9324000" cy="45719"/>
          </a:xfrm>
          <a:prstGeom prst="rect">
            <a:avLst/>
          </a:prstGeom>
          <a:solidFill>
            <a:srgbClr val="349F1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Shape 143"/>
          <p:cNvSpPr txBox="1"/>
          <p:nvPr/>
        </p:nvSpPr>
        <p:spPr>
          <a:xfrm>
            <a:off x="221755" y="383776"/>
            <a:ext cx="2658245" cy="46166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2400" b="1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01 졸업연구 개요</a:t>
            </a:r>
          </a:p>
        </p:txBody>
      </p:sp>
      <p:sp>
        <p:nvSpPr>
          <p:cNvPr id="144" name="Shape 144"/>
          <p:cNvSpPr/>
          <p:nvPr/>
        </p:nvSpPr>
        <p:spPr>
          <a:xfrm>
            <a:off x="0" y="6328246"/>
            <a:ext cx="12204000" cy="45719"/>
          </a:xfrm>
          <a:prstGeom prst="rect">
            <a:avLst/>
          </a:prstGeom>
          <a:solidFill>
            <a:srgbClr val="349F1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Shape 14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lang="en-US"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Shape 146"/>
          <p:cNvSpPr txBox="1"/>
          <p:nvPr/>
        </p:nvSpPr>
        <p:spPr>
          <a:xfrm>
            <a:off x="4711422" y="1275232"/>
            <a:ext cx="2087431" cy="83099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en-US" sz="2400" b="1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1-1. 개발배경</a:t>
            </a:r>
          </a:p>
          <a:p>
            <a:pPr marL="0" marR="0" lvl="0" indent="0" algn="ctr" rtl="0">
              <a:spcBef>
                <a:spcPts val="0"/>
              </a:spcBef>
              <a:buNone/>
            </a:pPr>
            <a:endParaRPr sz="2400" b="1">
              <a:solidFill>
                <a:srgbClr val="349F1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Shape 147"/>
          <p:cNvSpPr txBox="1"/>
          <p:nvPr/>
        </p:nvSpPr>
        <p:spPr>
          <a:xfrm>
            <a:off x="6798853" y="2370545"/>
            <a:ext cx="3849131" cy="3170099"/>
          </a:xfrm>
          <a:prstGeom prst="rect">
            <a:avLst/>
          </a:prstGeom>
          <a:noFill/>
          <a:ln w="38100" cap="flat" cmpd="sng">
            <a:solidFill>
              <a:srgbClr val="349F14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85750" marR="0" lvl="0" indent="-285750" algn="ctr" rtl="0">
              <a:spcBef>
                <a:spcPts val="0"/>
              </a:spcBef>
              <a:buClr>
                <a:schemeClr val="dk1"/>
              </a:buClr>
              <a:buSzPts val="2000"/>
              <a:buFont typeface="Arial"/>
              <a:buNone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ctr" rtl="0">
              <a:spcBef>
                <a:spcPts val="0"/>
              </a:spcBef>
              <a:buClr>
                <a:schemeClr val="dk1"/>
              </a:buClr>
              <a:buSzPts val="2000"/>
              <a:buFont typeface="Arial"/>
              <a:buNone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ctr" rtl="0">
              <a:spcBef>
                <a:spcPts val="0"/>
              </a:spcBef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 치료보단 예방이 먼저“라는 </a:t>
            </a:r>
          </a:p>
          <a:p>
            <a:pPr marL="0" marR="0" lvl="0" indent="0" algn="ctr" rtl="0">
              <a:spcBef>
                <a:spcPts val="0"/>
              </a:spcBef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헬스케어 인식의 변화</a:t>
            </a:r>
          </a:p>
          <a:p>
            <a:pPr marL="285750" marR="0" lvl="0" indent="-285750" algn="ctr" rtl="0">
              <a:spcBef>
                <a:spcPts val="0"/>
              </a:spcBef>
              <a:buClr>
                <a:schemeClr val="dk1"/>
              </a:buClr>
              <a:buSzPts val="2000"/>
              <a:buFont typeface="Arial"/>
              <a:buNone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ctr" rtl="0">
              <a:spcBef>
                <a:spcPts val="0"/>
              </a:spcBef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디바이스로 세밀하게 </a:t>
            </a:r>
          </a:p>
          <a:p>
            <a:pPr marL="0" marR="0" lvl="0" indent="0" algn="ctr" rtl="0">
              <a:spcBef>
                <a:spcPts val="0"/>
              </a:spcBef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본인의 상태 파악 가능</a:t>
            </a:r>
          </a:p>
          <a:p>
            <a:pPr marL="285750" marR="0" lvl="0" indent="-285750" algn="ctr" rtl="0">
              <a:spcBef>
                <a:spcPts val="0"/>
              </a:spcBef>
              <a:buClr>
                <a:schemeClr val="dk1"/>
              </a:buClr>
              <a:buSzPts val="2000"/>
              <a:buFont typeface="Arial"/>
              <a:buNone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ctr" rtl="0">
              <a:spcBef>
                <a:spcPts val="0"/>
              </a:spcBef>
              <a:buClr>
                <a:schemeClr val="dk1"/>
              </a:buClr>
              <a:buSzPts val="2000"/>
              <a:buFont typeface="Arial"/>
              <a:buNone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ctr" rtl="0">
              <a:spcBef>
                <a:spcPts val="0"/>
              </a:spcBef>
              <a:buClr>
                <a:schemeClr val="dk1"/>
              </a:buClr>
              <a:buSzPts val="2000"/>
              <a:buFont typeface="Arial"/>
              <a:buNone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8" name="Shape 1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1278" y="2219103"/>
            <a:ext cx="5067300" cy="3363665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Shape 149"/>
          <p:cNvSpPr txBox="1"/>
          <p:nvPr/>
        </p:nvSpPr>
        <p:spPr>
          <a:xfrm>
            <a:off x="701935" y="5633574"/>
            <a:ext cx="4356129" cy="36933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출처 : http://www.ciscokrblog.com/1281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2868000" y="591748"/>
            <a:ext cx="9324000" cy="45719"/>
          </a:xfrm>
          <a:prstGeom prst="rect">
            <a:avLst/>
          </a:prstGeom>
          <a:solidFill>
            <a:srgbClr val="349F1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Shape 155"/>
          <p:cNvSpPr txBox="1"/>
          <p:nvPr/>
        </p:nvSpPr>
        <p:spPr>
          <a:xfrm>
            <a:off x="221755" y="383776"/>
            <a:ext cx="2658245" cy="46166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2400" b="1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01 졸업연구 개요</a:t>
            </a:r>
          </a:p>
        </p:txBody>
      </p:sp>
      <p:sp>
        <p:nvSpPr>
          <p:cNvPr id="156" name="Shape 156"/>
          <p:cNvSpPr/>
          <p:nvPr/>
        </p:nvSpPr>
        <p:spPr>
          <a:xfrm>
            <a:off x="0" y="6328246"/>
            <a:ext cx="12204000" cy="45719"/>
          </a:xfrm>
          <a:prstGeom prst="rect">
            <a:avLst/>
          </a:prstGeom>
          <a:solidFill>
            <a:srgbClr val="349F1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Shape 15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lang="en-US"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Shape 158"/>
          <p:cNvSpPr txBox="1"/>
          <p:nvPr/>
        </p:nvSpPr>
        <p:spPr>
          <a:xfrm>
            <a:off x="4635504" y="1520277"/>
            <a:ext cx="2920992" cy="83099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en-US" sz="2400" b="1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1-2. 연구 개발 목표</a:t>
            </a:r>
          </a:p>
          <a:p>
            <a:pPr marL="0" marR="0" lvl="0" indent="0" algn="ctr" rtl="0">
              <a:spcBef>
                <a:spcPts val="0"/>
              </a:spcBef>
              <a:buNone/>
            </a:pPr>
            <a:endParaRPr sz="2400" b="1">
              <a:solidFill>
                <a:srgbClr val="349F1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59" name="Shape 159"/>
          <p:cNvGraphicFramePr/>
          <p:nvPr>
            <p:extLst>
              <p:ext uri="{D42A27DB-BD31-4B8C-83A1-F6EECF244321}">
                <p14:modId xmlns:p14="http://schemas.microsoft.com/office/powerpoint/2010/main" val="2005001046"/>
              </p:ext>
            </p:extLst>
          </p:nvPr>
        </p:nvGraphicFramePr>
        <p:xfrm>
          <a:off x="616448" y="2379378"/>
          <a:ext cx="10737352" cy="2559525"/>
        </p:xfrm>
        <a:graphic>
          <a:graphicData uri="http://schemas.openxmlformats.org/drawingml/2006/table">
            <a:tbl>
              <a:tblPr firstRow="1" bandRow="1">
                <a:noFill/>
                <a:tableStyleId>{5C7F57CE-F02F-4AF7-9FF8-402C90355F5E}</a:tableStyleId>
              </a:tblPr>
              <a:tblGrid>
                <a:gridCol w="26843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843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84338">
                  <a:extLst>
                    <a:ext uri="{9D8B030D-6E8A-4147-A177-3AD203B41FA5}">
                      <a16:colId xmlns:a16="http://schemas.microsoft.com/office/drawing/2014/main" val="2014436937"/>
                    </a:ext>
                  </a:extLst>
                </a:gridCol>
                <a:gridCol w="26843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22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2000" u="none" strike="noStrike" cap="none"/>
                        <a:t>위기대처</a:t>
                      </a:r>
                    </a:p>
                  </a:txBody>
                  <a:tcPr marL="91450" marR="91450" marT="45725" marB="45725" anchor="ctr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2000" u="none" strike="noStrike" cap="none" dirty="0" err="1"/>
                        <a:t>의료정보</a:t>
                      </a:r>
                      <a:r>
                        <a:rPr lang="en-US" sz="2000" u="none" strike="noStrike" cap="none" dirty="0"/>
                        <a:t> </a:t>
                      </a:r>
                      <a:r>
                        <a:rPr lang="en-US" sz="2000" u="none" strike="noStrike" cap="none" dirty="0" err="1"/>
                        <a:t>수집</a:t>
                      </a:r>
                      <a:endParaRPr lang="en-US" sz="2000" u="none" strike="noStrike" cap="none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ko-KR" altLang="en-US" sz="2000" u="none" strike="noStrike" cap="none" dirty="0"/>
                        <a:t>의료정보 제공</a:t>
                      </a:r>
                      <a:endParaRPr lang="en-US" sz="2000" u="none" strike="noStrike" cap="none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2000" u="none" strike="noStrike" cap="none" dirty="0" err="1"/>
                        <a:t>위기의식</a:t>
                      </a:r>
                      <a:r>
                        <a:rPr lang="en-US" sz="2000" u="none" strike="noStrike" cap="none" dirty="0"/>
                        <a:t> </a:t>
                      </a:r>
                      <a:r>
                        <a:rPr lang="en-US" sz="2000" u="none" strike="noStrike" cap="none" dirty="0" err="1"/>
                        <a:t>각성</a:t>
                      </a:r>
                      <a:endParaRPr lang="en-US" sz="2000" u="none" strike="noStrike" cap="none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572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1800" u="none" strike="noStrike" cap="none"/>
                        <a:t>심장 질환 환자의 너무 높은 혹은 너무 낮은 심박동 수에 따라 보다 빠른 대처를 목표로 함.</a:t>
                      </a:r>
                    </a:p>
                  </a:txBody>
                  <a:tcPr marL="91450" marR="91450" marT="45725" marB="45725" anchor="ctr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1800" u="none" strike="noStrike" cap="none" dirty="0" err="1"/>
                        <a:t>사용자의</a:t>
                      </a:r>
                      <a:r>
                        <a:rPr lang="en-US" sz="1800" u="none" strike="noStrike" cap="none" dirty="0"/>
                        <a:t> </a:t>
                      </a:r>
                      <a:r>
                        <a:rPr lang="en-US" sz="1800" u="none" strike="noStrike" cap="none" dirty="0" err="1"/>
                        <a:t>심박동</a:t>
                      </a:r>
                      <a:r>
                        <a:rPr lang="en-US" sz="1800" u="none" strike="noStrike" cap="none" dirty="0"/>
                        <a:t> </a:t>
                      </a:r>
                      <a:r>
                        <a:rPr lang="en-US" sz="1800" u="none" strike="noStrike" cap="none" dirty="0" err="1"/>
                        <a:t>패턴을</a:t>
                      </a:r>
                      <a:r>
                        <a:rPr lang="en-US" sz="1800" u="none" strike="noStrike" cap="none" dirty="0"/>
                        <a:t> </a:t>
                      </a:r>
                      <a:r>
                        <a:rPr lang="en-US" sz="1800" u="none" strike="noStrike" cap="none" dirty="0" err="1"/>
                        <a:t>진료정보로서</a:t>
                      </a:r>
                      <a:r>
                        <a:rPr lang="en-US" sz="1800" u="none" strike="noStrike" cap="none" dirty="0"/>
                        <a:t> </a:t>
                      </a:r>
                      <a:r>
                        <a:rPr lang="en-US" sz="1800" u="none" strike="noStrike" cap="none" dirty="0" err="1"/>
                        <a:t>사용되어질</a:t>
                      </a:r>
                      <a:r>
                        <a:rPr lang="en-US" sz="1800" u="none" strike="noStrike" cap="none" dirty="0"/>
                        <a:t> </a:t>
                      </a:r>
                      <a:r>
                        <a:rPr lang="en-US" sz="1800" u="none" strike="noStrike" cap="none" dirty="0" err="1"/>
                        <a:t>수</a:t>
                      </a:r>
                      <a:r>
                        <a:rPr lang="en-US" sz="1800" u="none" strike="noStrike" cap="none" dirty="0"/>
                        <a:t> </a:t>
                      </a:r>
                      <a:r>
                        <a:rPr lang="en-US" sz="1800" u="none" strike="noStrike" cap="none" dirty="0" err="1"/>
                        <a:t>있도록</a:t>
                      </a:r>
                      <a:r>
                        <a:rPr lang="en-US" sz="1800" u="none" strike="noStrike" cap="none" dirty="0"/>
                        <a:t> </a:t>
                      </a:r>
                      <a:r>
                        <a:rPr lang="en-US" sz="1800" u="none" strike="noStrike" cap="none" dirty="0" err="1"/>
                        <a:t>함</a:t>
                      </a:r>
                      <a:r>
                        <a:rPr lang="en-US" sz="1800" u="none" strike="noStrike" cap="none" dirty="0"/>
                        <a:t>.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ko-KR" altLang="en-US" sz="1800" u="none" strike="noStrike" cap="none" dirty="0"/>
                        <a:t>실생활에서 밀접하게 사용되어지는 의료정보를 간편하게 제공</a:t>
                      </a:r>
                      <a:endParaRPr lang="en-US" sz="1800" u="none" strike="noStrike" cap="none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1800" u="none" strike="noStrike" cap="none" dirty="0" err="1"/>
                        <a:t>사용자로</a:t>
                      </a:r>
                      <a:r>
                        <a:rPr lang="en-US" sz="1800" u="none" strike="noStrike" cap="none" dirty="0"/>
                        <a:t> </a:t>
                      </a:r>
                      <a:r>
                        <a:rPr lang="en-US" sz="1800" u="none" strike="noStrike" cap="none" dirty="0" err="1"/>
                        <a:t>하여금</a:t>
                      </a:r>
                      <a:r>
                        <a:rPr lang="en-US" sz="1800" u="none" strike="noStrike" cap="none" dirty="0"/>
                        <a:t> </a:t>
                      </a:r>
                      <a:r>
                        <a:rPr lang="en-US" sz="1800" u="none" strike="noStrike" cap="none" dirty="0" err="1"/>
                        <a:t>자신의</a:t>
                      </a:r>
                      <a:r>
                        <a:rPr lang="en-US" sz="1800" u="none" strike="noStrike" cap="none" dirty="0"/>
                        <a:t> </a:t>
                      </a:r>
                      <a:r>
                        <a:rPr lang="en-US" sz="1800" u="none" strike="noStrike" cap="none" dirty="0" err="1"/>
                        <a:t>심박수</a:t>
                      </a:r>
                      <a:r>
                        <a:rPr lang="en-US" sz="1800" u="none" strike="noStrike" cap="none" dirty="0"/>
                        <a:t> </a:t>
                      </a:r>
                      <a:r>
                        <a:rPr lang="en-US" sz="1800" u="none" strike="noStrike" cap="none" dirty="0" err="1"/>
                        <a:t>패턴을</a:t>
                      </a:r>
                      <a:r>
                        <a:rPr lang="en-US" sz="1800" u="none" strike="noStrike" cap="none" dirty="0"/>
                        <a:t> </a:t>
                      </a:r>
                      <a:r>
                        <a:rPr lang="en-US" sz="1800" u="none" strike="noStrike" cap="none" dirty="0" err="1"/>
                        <a:t>확인하여</a:t>
                      </a:r>
                      <a:r>
                        <a:rPr lang="en-US" sz="1800" u="none" strike="noStrike" cap="none" dirty="0"/>
                        <a:t> </a:t>
                      </a:r>
                      <a:r>
                        <a:rPr lang="en-US" sz="1800" u="none" strike="noStrike" cap="none" dirty="0" err="1"/>
                        <a:t>심장질환에</a:t>
                      </a:r>
                      <a:r>
                        <a:rPr lang="en-US" sz="1800" u="none" strike="noStrike" cap="none" dirty="0"/>
                        <a:t> </a:t>
                      </a:r>
                      <a:r>
                        <a:rPr lang="en-US" sz="1800" u="none" strike="noStrike" cap="none" dirty="0" err="1"/>
                        <a:t>대하여</a:t>
                      </a:r>
                      <a:r>
                        <a:rPr lang="en-US" sz="1800" u="none" strike="noStrike" cap="none" dirty="0"/>
                        <a:t> </a:t>
                      </a:r>
                      <a:r>
                        <a:rPr lang="en-US" sz="1800" u="none" strike="noStrike" cap="none" dirty="0" err="1"/>
                        <a:t>미리</a:t>
                      </a:r>
                      <a:r>
                        <a:rPr lang="en-US" sz="1800" u="none" strike="noStrike" cap="none" dirty="0"/>
                        <a:t> </a:t>
                      </a:r>
                      <a:r>
                        <a:rPr lang="en-US" sz="1800" u="none" strike="noStrike" cap="none" dirty="0" err="1"/>
                        <a:t>대처</a:t>
                      </a:r>
                      <a:r>
                        <a:rPr lang="en-US" sz="1800" u="none" strike="noStrike" cap="none" dirty="0"/>
                        <a:t> </a:t>
                      </a:r>
                      <a:r>
                        <a:rPr lang="en-US" sz="1800" u="none" strike="noStrike" cap="none" dirty="0" err="1"/>
                        <a:t>할</a:t>
                      </a:r>
                      <a:r>
                        <a:rPr lang="en-US" sz="1800" u="none" strike="noStrike" cap="none" dirty="0"/>
                        <a:t> </a:t>
                      </a:r>
                      <a:r>
                        <a:rPr lang="en-US" sz="1800" u="none" strike="noStrike" cap="none" dirty="0" err="1"/>
                        <a:t>수</a:t>
                      </a:r>
                      <a:r>
                        <a:rPr lang="en-US" sz="1800" u="none" strike="noStrike" cap="none" dirty="0"/>
                        <a:t> </a:t>
                      </a:r>
                      <a:r>
                        <a:rPr lang="en-US" sz="1800" u="none" strike="noStrike" cap="none" dirty="0" err="1"/>
                        <a:t>있도록</a:t>
                      </a:r>
                      <a:r>
                        <a:rPr lang="en-US" sz="1800" u="none" strike="noStrike" cap="none" dirty="0"/>
                        <a:t> </a:t>
                      </a:r>
                      <a:r>
                        <a:rPr lang="en-US" sz="1800" u="none" strike="noStrike" cap="none" dirty="0" err="1"/>
                        <a:t>한다</a:t>
                      </a:r>
                      <a:r>
                        <a:rPr lang="en-US" sz="1800" u="none" strike="noStrike" cap="none" dirty="0"/>
                        <a:t>.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/>
        </p:nvSpPr>
        <p:spPr>
          <a:xfrm>
            <a:off x="2868000" y="591748"/>
            <a:ext cx="9324000" cy="45719"/>
          </a:xfrm>
          <a:prstGeom prst="rect">
            <a:avLst/>
          </a:prstGeom>
          <a:solidFill>
            <a:srgbClr val="349F1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Shape 165"/>
          <p:cNvSpPr txBox="1"/>
          <p:nvPr/>
        </p:nvSpPr>
        <p:spPr>
          <a:xfrm>
            <a:off x="221755" y="383776"/>
            <a:ext cx="2658245" cy="46166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2400" b="1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01 졸업연구 개요</a:t>
            </a:r>
          </a:p>
        </p:txBody>
      </p:sp>
      <p:sp>
        <p:nvSpPr>
          <p:cNvPr id="166" name="Shape 166"/>
          <p:cNvSpPr/>
          <p:nvPr/>
        </p:nvSpPr>
        <p:spPr>
          <a:xfrm>
            <a:off x="0" y="6328246"/>
            <a:ext cx="12204000" cy="45719"/>
          </a:xfrm>
          <a:prstGeom prst="rect">
            <a:avLst/>
          </a:prstGeom>
          <a:solidFill>
            <a:srgbClr val="349F1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lang="en-US"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8" name="Shape 168" descr="Improved access to car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24560" y="1908909"/>
            <a:ext cx="1905000" cy="190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Shape 169"/>
          <p:cNvSpPr txBox="1"/>
          <p:nvPr/>
        </p:nvSpPr>
        <p:spPr>
          <a:xfrm>
            <a:off x="4553311" y="1147601"/>
            <a:ext cx="2920992" cy="83099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en-US" sz="2400" b="1" dirty="0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1-3. </a:t>
            </a:r>
            <a:r>
              <a:rPr lang="en-US" sz="2400" b="1" dirty="0" err="1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연구</a:t>
            </a:r>
            <a:r>
              <a:rPr lang="en-US" sz="2400" b="1" dirty="0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1" dirty="0" err="1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개발</a:t>
            </a:r>
            <a:r>
              <a:rPr lang="en-US" sz="2400" b="1" dirty="0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1" dirty="0" err="1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효과</a:t>
            </a:r>
            <a:endParaRPr lang="en-US" sz="2400" b="1" dirty="0">
              <a:solidFill>
                <a:srgbClr val="349F1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2400" b="1" dirty="0">
              <a:solidFill>
                <a:srgbClr val="349F1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Shape 170"/>
          <p:cNvSpPr/>
          <p:nvPr/>
        </p:nvSpPr>
        <p:spPr>
          <a:xfrm>
            <a:off x="1325365" y="1947164"/>
            <a:ext cx="3532065" cy="1828489"/>
          </a:xfrm>
          <a:prstGeom prst="roundRect">
            <a:avLst>
              <a:gd name="adj" fmla="val 16667"/>
            </a:avLst>
          </a:prstGeom>
          <a:noFill/>
          <a:ln w="60325" cap="flat" cmpd="dbl">
            <a:solidFill>
              <a:srgbClr val="349F14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ctr" rtl="0">
              <a:spcBef>
                <a:spcPts val="0"/>
              </a:spcBef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심박동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수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측정을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marL="0" marR="0" lvl="0" indent="0" algn="ctr" rtl="0">
              <a:spcBef>
                <a:spcPts val="0"/>
              </a:spcBef>
              <a:buNone/>
            </a:pP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통해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심장질환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marL="0" marR="0" lvl="0" indent="0" algn="ctr" rtl="0">
              <a:spcBef>
                <a:spcPts val="0"/>
              </a:spcBef>
              <a:buNone/>
            </a:pP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환자의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위기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상황에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marL="0" marR="0" lvl="0" indent="0" algn="ctr" rtl="0">
              <a:spcBef>
                <a:spcPts val="0"/>
              </a:spcBef>
              <a:buNone/>
            </a:pP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즉각적인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대처</a:t>
            </a:r>
            <a:endParaRPr lang="en-US" sz="2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24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Shape 171"/>
          <p:cNvSpPr/>
          <p:nvPr/>
        </p:nvSpPr>
        <p:spPr>
          <a:xfrm>
            <a:off x="7296690" y="1947163"/>
            <a:ext cx="3532065" cy="1828489"/>
          </a:xfrm>
          <a:prstGeom prst="roundRect">
            <a:avLst>
              <a:gd name="adj" fmla="val 16667"/>
            </a:avLst>
          </a:prstGeom>
          <a:noFill/>
          <a:ln w="60325" cap="flat" cmpd="dbl">
            <a:solidFill>
              <a:srgbClr val="349F14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수집된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심박동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marL="0" marR="0" lvl="0" indent="0" algn="ctr" rtl="0">
              <a:spcBef>
                <a:spcPts val="0"/>
              </a:spcBef>
              <a:buNone/>
            </a:pP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패턴을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통한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사용자의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건강을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더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세밀하게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marL="0" marR="0" lvl="0" indent="0" algn="ctr" rtl="0">
              <a:spcBef>
                <a:spcPts val="0"/>
              </a:spcBef>
              <a:buNone/>
            </a:pP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파악할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수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있음</a:t>
            </a:r>
            <a:endParaRPr lang="en-US" sz="2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24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Shape 170">
            <a:extLst>
              <a:ext uri="{FF2B5EF4-FFF2-40B4-BE49-F238E27FC236}">
                <a16:creationId xmlns:a16="http://schemas.microsoft.com/office/drawing/2014/main" id="{F5C5BA42-8C2E-3F47-9DCF-4F61E552CFF1}"/>
              </a:ext>
            </a:extLst>
          </p:cNvPr>
          <p:cNvSpPr/>
          <p:nvPr/>
        </p:nvSpPr>
        <p:spPr>
          <a:xfrm>
            <a:off x="3895647" y="4049368"/>
            <a:ext cx="4362826" cy="1991113"/>
          </a:xfrm>
          <a:prstGeom prst="roundRect">
            <a:avLst>
              <a:gd name="adj" fmla="val 16667"/>
            </a:avLst>
          </a:prstGeom>
          <a:noFill/>
          <a:ln w="60325" cap="flat" cmpd="dbl">
            <a:solidFill>
              <a:srgbClr val="349F14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R="0" lvl="0" algn="ctr" rtl="0">
              <a:spcBef>
                <a:spcPts val="0"/>
              </a:spcBef>
              <a:buClr>
                <a:schemeClr val="dk1"/>
              </a:buClr>
              <a:buSzPts val="2400"/>
            </a:pPr>
            <a:r>
              <a:rPr lang="en-US" altLang="ko-KR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</a:t>
            </a:r>
            <a:r>
              <a:rPr lang="ko-KR" alt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현위치 미세먼지 농도</a:t>
            </a:r>
            <a:r>
              <a:rPr lang="en-US" altLang="ko-KR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ko-KR" alt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alt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의약품정보</a:t>
            </a:r>
            <a:r>
              <a:rPr lang="ko-KR" alt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ko-KR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ko-KR" alt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수면패턴</a:t>
            </a:r>
            <a:r>
              <a:rPr lang="en-US" altLang="ko-KR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</a:p>
          <a:p>
            <a:pPr marR="0" lvl="0" algn="ctr" rtl="0">
              <a:spcBef>
                <a:spcPts val="0"/>
              </a:spcBef>
              <a:buClr>
                <a:schemeClr val="dk1"/>
              </a:buClr>
              <a:buSzPts val="2400"/>
            </a:pPr>
            <a:r>
              <a:rPr lang="ko-KR" altLang="en-US" sz="2400" dirty="0">
                <a:solidFill>
                  <a:schemeClr val="dk1"/>
                </a:solidFill>
              </a:rPr>
              <a:t>가까운 병원</a:t>
            </a:r>
            <a:r>
              <a:rPr lang="en-US" altLang="ko-KR" sz="2400" dirty="0">
                <a:solidFill>
                  <a:schemeClr val="dk1"/>
                </a:solidFill>
              </a:rPr>
              <a:t>,</a:t>
            </a:r>
            <a:r>
              <a:rPr lang="ko-KR" altLang="en-US" sz="2400" dirty="0" err="1">
                <a:solidFill>
                  <a:schemeClr val="dk1"/>
                </a:solidFill>
              </a:rPr>
              <a:t>약국위치를</a:t>
            </a:r>
            <a:r>
              <a:rPr lang="ko-KR" altLang="en-US" sz="2400" dirty="0">
                <a:solidFill>
                  <a:schemeClr val="dk1"/>
                </a:solidFill>
              </a:rPr>
              <a:t> 제공하여 실생활에 밀접한 정보를 손쉽게 취득 가능하다</a:t>
            </a:r>
            <a:r>
              <a:rPr lang="en-US" altLang="ko-KR" sz="2400" dirty="0">
                <a:solidFill>
                  <a:schemeClr val="dk1"/>
                </a:solidFill>
              </a:rPr>
              <a:t>.</a:t>
            </a:r>
            <a:endParaRPr sz="24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/>
        </p:nvSpPr>
        <p:spPr>
          <a:xfrm>
            <a:off x="3192000" y="561315"/>
            <a:ext cx="9000000" cy="45719"/>
          </a:xfrm>
          <a:prstGeom prst="rect">
            <a:avLst/>
          </a:prstGeom>
          <a:solidFill>
            <a:srgbClr val="349F1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Shape 177"/>
          <p:cNvSpPr txBox="1"/>
          <p:nvPr/>
        </p:nvSpPr>
        <p:spPr>
          <a:xfrm>
            <a:off x="150829" y="353341"/>
            <a:ext cx="3153041" cy="46166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2400" b="1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02 관련연구 및 사례</a:t>
            </a:r>
          </a:p>
        </p:txBody>
      </p:sp>
      <p:sp>
        <p:nvSpPr>
          <p:cNvPr id="178" name="Shape 178"/>
          <p:cNvSpPr/>
          <p:nvPr/>
        </p:nvSpPr>
        <p:spPr>
          <a:xfrm>
            <a:off x="0" y="6317150"/>
            <a:ext cx="12204000" cy="45719"/>
          </a:xfrm>
          <a:prstGeom prst="rect">
            <a:avLst/>
          </a:prstGeom>
          <a:solidFill>
            <a:srgbClr val="349F1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Shape 17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lang="en-US"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Shape 180"/>
          <p:cNvSpPr/>
          <p:nvPr/>
        </p:nvSpPr>
        <p:spPr>
          <a:xfrm>
            <a:off x="811950" y="1434631"/>
            <a:ext cx="3153041" cy="4106174"/>
          </a:xfrm>
          <a:prstGeom prst="foldedCorner">
            <a:avLst>
              <a:gd name="adj" fmla="val 20255"/>
            </a:avLst>
          </a:prstGeom>
          <a:solidFill>
            <a:schemeClr val="lt1"/>
          </a:solidFill>
          <a:ln w="38100" cap="flat" cmpd="sng">
            <a:solidFill>
              <a:schemeClr val="accent6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Shape 181"/>
          <p:cNvSpPr/>
          <p:nvPr/>
        </p:nvSpPr>
        <p:spPr>
          <a:xfrm>
            <a:off x="8518800" y="1434631"/>
            <a:ext cx="3153041" cy="4106174"/>
          </a:xfrm>
          <a:prstGeom prst="foldedCorner">
            <a:avLst>
              <a:gd name="adj" fmla="val 20255"/>
            </a:avLst>
          </a:prstGeom>
          <a:solidFill>
            <a:schemeClr val="lt1"/>
          </a:solidFill>
          <a:ln w="38100" cap="flat" cmpd="sng">
            <a:solidFill>
              <a:schemeClr val="accent6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Shape 182"/>
          <p:cNvSpPr/>
          <p:nvPr/>
        </p:nvSpPr>
        <p:spPr>
          <a:xfrm>
            <a:off x="4665375" y="1434631"/>
            <a:ext cx="3153041" cy="4106174"/>
          </a:xfrm>
          <a:prstGeom prst="foldedCorner">
            <a:avLst>
              <a:gd name="adj" fmla="val 20255"/>
            </a:avLst>
          </a:prstGeom>
          <a:solidFill>
            <a:schemeClr val="lt1"/>
          </a:solidFill>
          <a:ln w="38100" cap="flat" cmpd="sng">
            <a:solidFill>
              <a:schemeClr val="accent6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3" name="Shape 183" descr="스마트워치 심정지에 대한 이미지 검색결과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4760" y="1774975"/>
            <a:ext cx="943841" cy="15526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Shape 184" descr="Heart rate monitor screen on the Samsung Gear S3 Frontier Smartwatch"/>
          <p:cNvPicPr preferRelativeResize="0"/>
          <p:nvPr/>
        </p:nvPicPr>
        <p:blipFill rotWithShape="1">
          <a:blip r:embed="rId4">
            <a:alphaModFix/>
          </a:blip>
          <a:srcRect l="22034" t="8295" r="27396" b="7661"/>
          <a:stretch/>
        </p:blipFill>
        <p:spPr>
          <a:xfrm>
            <a:off x="4935952" y="1774975"/>
            <a:ext cx="1040642" cy="15526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Shape 185" descr="LG의 Urbane 2nd heart에 대한 이미지 검색결과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650556" y="1861640"/>
            <a:ext cx="1081022" cy="1379356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Shape 186"/>
          <p:cNvSpPr txBox="1"/>
          <p:nvPr/>
        </p:nvSpPr>
        <p:spPr>
          <a:xfrm>
            <a:off x="2019251" y="2366652"/>
            <a:ext cx="1911101" cy="36933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애플 아이워치</a:t>
            </a:r>
          </a:p>
        </p:txBody>
      </p:sp>
      <p:sp>
        <p:nvSpPr>
          <p:cNvPr id="187" name="Shape 187"/>
          <p:cNvSpPr txBox="1"/>
          <p:nvPr/>
        </p:nvSpPr>
        <p:spPr>
          <a:xfrm>
            <a:off x="974761" y="3668785"/>
            <a:ext cx="2955591" cy="107721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건강정보</a:t>
            </a:r>
            <a:r>
              <a:rPr lang="en-US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제공</a:t>
            </a:r>
            <a:endParaRPr lang="en-US" sz="16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ts val="1600"/>
              <a:buFont typeface="Arial"/>
              <a:buNone/>
            </a:pPr>
            <a:endParaRPr sz="16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건강정보를</a:t>
            </a:r>
            <a:r>
              <a:rPr lang="en-US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아이워치의</a:t>
            </a:r>
            <a:r>
              <a:rPr lang="en-US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sz="16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내장</a:t>
            </a:r>
            <a:r>
              <a:rPr lang="en-US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메모리에</a:t>
            </a:r>
            <a:r>
              <a:rPr lang="en-US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저장</a:t>
            </a:r>
            <a:endParaRPr lang="en-US" sz="16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Shape 188"/>
          <p:cNvSpPr txBox="1"/>
          <p:nvPr/>
        </p:nvSpPr>
        <p:spPr>
          <a:xfrm>
            <a:off x="5993251" y="2366652"/>
            <a:ext cx="1808508" cy="36933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삼성 Gear S3</a:t>
            </a:r>
          </a:p>
        </p:txBody>
      </p:sp>
      <p:sp>
        <p:nvSpPr>
          <p:cNvPr id="189" name="Shape 189"/>
          <p:cNvSpPr txBox="1"/>
          <p:nvPr/>
        </p:nvSpPr>
        <p:spPr>
          <a:xfrm>
            <a:off x="4680883" y="3487718"/>
            <a:ext cx="2830234" cy="246221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어플리케이션을 이용한 심박수 측정</a:t>
            </a: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사용자의 심박수가 위험 단계에 도달시 푸쉬 알림 제공 (위치기반 서비스는 제공하지 않음)</a:t>
            </a: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Shape 190"/>
          <p:cNvSpPr txBox="1"/>
          <p:nvPr/>
        </p:nvSpPr>
        <p:spPr>
          <a:xfrm>
            <a:off x="9731578" y="2366652"/>
            <a:ext cx="2026452" cy="36933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LG Urbane 2nd</a:t>
            </a:r>
          </a:p>
        </p:txBody>
      </p:sp>
      <p:sp>
        <p:nvSpPr>
          <p:cNvPr id="191" name="Shape 191"/>
          <p:cNvSpPr txBox="1"/>
          <p:nvPr/>
        </p:nvSpPr>
        <p:spPr>
          <a:xfrm>
            <a:off x="8626407" y="3487717"/>
            <a:ext cx="2830234" cy="246221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어플리케이션을 이용한 심박수 측정</a:t>
            </a: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사용자의 심박수가 위험 단계에 도달시 푸쉬 알림 제공 (위치기반 서비스는 제공하지 않음)</a:t>
            </a: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/>
        </p:nvSpPr>
        <p:spPr>
          <a:xfrm>
            <a:off x="0" y="6328246"/>
            <a:ext cx="12204000" cy="45719"/>
          </a:xfrm>
          <a:prstGeom prst="rect">
            <a:avLst/>
          </a:prstGeom>
          <a:solidFill>
            <a:srgbClr val="349F1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Shape 19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lang="en-US"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0" name="Shape 200"/>
          <p:cNvGrpSpPr/>
          <p:nvPr/>
        </p:nvGrpSpPr>
        <p:grpSpPr>
          <a:xfrm>
            <a:off x="1555695" y="1266469"/>
            <a:ext cx="7850040" cy="1698087"/>
            <a:chOff x="767740" y="1648977"/>
            <a:chExt cx="7842860" cy="1698087"/>
          </a:xfrm>
        </p:grpSpPr>
        <p:sp>
          <p:nvSpPr>
            <p:cNvPr id="201" name="Shape 201"/>
            <p:cNvSpPr/>
            <p:nvPr/>
          </p:nvSpPr>
          <p:spPr>
            <a:xfrm>
              <a:off x="2345332" y="1916975"/>
              <a:ext cx="6265268" cy="1131929"/>
            </a:xfrm>
            <a:prstGeom prst="roundRect">
              <a:avLst>
                <a:gd name="adj" fmla="val 16667"/>
              </a:avLst>
            </a:prstGeom>
            <a:noFill/>
            <a:ln w="12700" cap="flat" cmpd="sng">
              <a:solidFill>
                <a:srgbClr val="349F14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r>
                <a:rPr lang="en-US" sz="18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r>
                <a:rPr lang="en-US" sz="18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1. </a:t>
              </a:r>
              <a:r>
                <a:rPr lang="en-US" sz="1800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스마트</a:t>
              </a:r>
              <a:r>
                <a:rPr lang="en-US" sz="18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800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워치에</a:t>
              </a:r>
              <a:r>
                <a:rPr lang="en-US" sz="18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800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장착된</a:t>
              </a:r>
              <a:r>
                <a:rPr lang="en-US" sz="18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800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아두이노를</a:t>
              </a:r>
              <a:r>
                <a:rPr lang="en-US" sz="18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800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통해</a:t>
              </a:r>
              <a:r>
                <a:rPr lang="en-US" sz="18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</a:p>
            <a:p>
              <a:pPr marL="0" marR="0" lvl="0" indent="0" algn="ctr" rtl="0">
                <a:spcBef>
                  <a:spcPts val="0"/>
                </a:spcBef>
                <a:buNone/>
              </a:pPr>
              <a:r>
                <a:rPr lang="en-US" sz="18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800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사용자의</a:t>
              </a:r>
              <a:r>
                <a:rPr lang="en-US" sz="18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800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심박수</a:t>
              </a:r>
              <a:r>
                <a:rPr lang="en-US" sz="18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, </a:t>
              </a:r>
              <a:r>
                <a:rPr lang="en-US" sz="1800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박동간격</a:t>
              </a:r>
              <a:r>
                <a:rPr lang="en-US" sz="18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800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측정</a:t>
              </a:r>
              <a:r>
                <a:rPr lang="en-US" sz="18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→ </a:t>
              </a:r>
              <a:r>
                <a:rPr lang="en-US" sz="1800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위험</a:t>
              </a:r>
              <a:r>
                <a:rPr lang="en-US" sz="18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800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수치에</a:t>
              </a:r>
              <a:r>
                <a:rPr lang="en-US" sz="18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800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도달할</a:t>
              </a:r>
              <a:r>
                <a:rPr lang="en-US" sz="18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800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경우</a:t>
              </a:r>
              <a:r>
                <a:rPr lang="en-US" sz="18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800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서버에</a:t>
              </a:r>
              <a:r>
                <a:rPr lang="en-US" sz="18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GPS </a:t>
              </a:r>
              <a:r>
                <a:rPr lang="en-US" sz="1800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위치와</a:t>
              </a:r>
              <a:r>
                <a:rPr lang="en-US" sz="18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800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위기신호</a:t>
              </a:r>
              <a:r>
                <a:rPr lang="en-US" sz="18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800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전송</a:t>
              </a:r>
              <a:endPara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Shape 202"/>
            <p:cNvSpPr/>
            <p:nvPr/>
          </p:nvSpPr>
          <p:spPr>
            <a:xfrm>
              <a:off x="767740" y="1648977"/>
              <a:ext cx="1780053" cy="1698087"/>
            </a:xfrm>
            <a:prstGeom prst="ellipse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 w="9525" cap="flat" cmpd="sng">
              <a:solidFill>
                <a:srgbClr val="349F14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203" name="Shape 203" descr="Runner with heart rate monitor sports watch  Man running looking at his pulse outside in nature on road Stock Photo - 1709925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952875" y="2978608"/>
            <a:ext cx="4286250" cy="2857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Shape 196">
            <a:extLst>
              <a:ext uri="{FF2B5EF4-FFF2-40B4-BE49-F238E27FC236}">
                <a16:creationId xmlns:a16="http://schemas.microsoft.com/office/drawing/2014/main" id="{4B34996A-49E8-4042-861D-9FD1AFA0C3F0}"/>
              </a:ext>
            </a:extLst>
          </p:cNvPr>
          <p:cNvSpPr/>
          <p:nvPr/>
        </p:nvSpPr>
        <p:spPr>
          <a:xfrm flipV="1">
            <a:off x="3149600" y="614608"/>
            <a:ext cx="9042399" cy="45719"/>
          </a:xfrm>
          <a:prstGeom prst="rect">
            <a:avLst/>
          </a:prstGeom>
          <a:solidFill>
            <a:srgbClr val="349F1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Shape 197">
            <a:extLst>
              <a:ext uri="{FF2B5EF4-FFF2-40B4-BE49-F238E27FC236}">
                <a16:creationId xmlns:a16="http://schemas.microsoft.com/office/drawing/2014/main" id="{9B4CECA0-6680-4A85-9610-C50CC85006EB}"/>
              </a:ext>
            </a:extLst>
          </p:cNvPr>
          <p:cNvSpPr txBox="1"/>
          <p:nvPr/>
        </p:nvSpPr>
        <p:spPr>
          <a:xfrm>
            <a:off x="112394" y="383775"/>
            <a:ext cx="3730501" cy="46166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buNone/>
            </a:pPr>
            <a:r>
              <a:rPr lang="en-US" sz="2400" b="1" dirty="0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03 </a:t>
            </a:r>
            <a:r>
              <a:rPr lang="en-US" sz="2400" b="1" dirty="0" err="1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시스템</a:t>
            </a:r>
            <a:r>
              <a:rPr lang="en-US" sz="2400" b="1" dirty="0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1" dirty="0" err="1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시나리오</a:t>
            </a:r>
            <a:r>
              <a:rPr lang="en-US" sz="2400" b="1" dirty="0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-US" sz="2000" b="1" dirty="0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ko-KR" altLang="en-US" sz="2000" b="1" dirty="0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주요기능</a:t>
            </a:r>
            <a:r>
              <a:rPr lang="en-US" altLang="ko-KR" sz="2000" b="1" dirty="0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lang="en-US" sz="2400" b="1" dirty="0">
              <a:solidFill>
                <a:srgbClr val="349F1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836</TotalTime>
  <Words>1941</Words>
  <Application>Microsoft Office PowerPoint</Application>
  <PresentationFormat>와이드스크린</PresentationFormat>
  <Paragraphs>412</Paragraphs>
  <Slides>36</Slides>
  <Notes>35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3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BSJ</dc:creator>
  <cp:lastModifiedBy>윤다인</cp:lastModifiedBy>
  <cp:revision>93</cp:revision>
  <dcterms:modified xsi:type="dcterms:W3CDTF">2018-02-20T00:59:22Z</dcterms:modified>
</cp:coreProperties>
</file>