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9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67" r:id="rId15"/>
    <p:sldId id="291" r:id="rId16"/>
    <p:sldId id="289" r:id="rId17"/>
    <p:sldId id="290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1" r:id="rId26"/>
    <p:sldId id="286" r:id="rId27"/>
    <p:sldId id="288" r:id="rId28"/>
    <p:sldId id="293" r:id="rId29"/>
    <p:sldId id="295" r:id="rId30"/>
    <p:sldId id="301" r:id="rId31"/>
    <p:sldId id="268" r:id="rId32"/>
    <p:sldId id="269" r:id="rId33"/>
    <p:sldId id="270" r:id="rId34"/>
    <p:sldId id="271" r:id="rId35"/>
    <p:sldId id="298" r:id="rId36"/>
    <p:sldId id="272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28"/>
    <a:srgbClr val="1F2428"/>
    <a:srgbClr val="1D2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645"/>
  </p:normalViewPr>
  <p:slideViewPr>
    <p:cSldViewPr snapToGrid="0">
      <p:cViewPr varScale="1">
        <p:scale>
          <a:sx n="61" d="100"/>
          <a:sy n="61" d="100"/>
        </p:scale>
        <p:origin x="7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7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75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53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0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76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068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004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20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73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903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285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25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69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920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175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4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925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skplanetx.com/weather/dust?version=1&amp;lat=%7blat%7d&amp;lon=%7blon%7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.map.naver.com/search2/search.nh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헬스케어 시스템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r>
              <a:rPr lang="en-US" sz="3200" b="1" dirty="0">
                <a:solidFill>
                  <a:schemeClr val="lt1"/>
                </a:solidFill>
              </a:rPr>
              <a:t>Care System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HG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2015154049 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윤다인</a:t>
            </a:r>
            <a:endParaRPr lang="en-US" altLang="ko-KR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n-ea"/>
                <a:ea typeface="+mn-ea"/>
              </a:rPr>
              <a:t>2015150047 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배예진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지도교수</a:t>
            </a:r>
            <a:r>
              <a:rPr lang="en-US" altLang="ko-KR" sz="2000" b="1" dirty="0">
                <a:solidFill>
                  <a:schemeClr val="lt1"/>
                </a:solidFill>
                <a:latin typeface="+mn-ea"/>
                <a:ea typeface="+mn-ea"/>
              </a:rPr>
              <a:t>: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한익주</a:t>
            </a: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 교수님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" name="Shape 196">
            <a:extLst>
              <a:ext uri="{FF2B5EF4-FFF2-40B4-BE49-F238E27FC236}">
                <a16:creationId xmlns:a16="http://schemas.microsoft.com/office/drawing/2014/main" id="{6504D1C3-52AD-4F39-9E37-EB20CB64481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2ACB52E4-648A-4605-84AE-AE21174451D8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705641" y="1669652"/>
            <a:ext cx="6320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BC2FC936-BE27-426E-8C84-DA25516EFCEB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DD3F1665-852D-4FB5-81B2-163B4B4886F9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3391014" y="1651007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4.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사용자는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스마트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폰을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이용하여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자신의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심박수를</a:t>
            </a:r>
            <a:endParaRPr lang="en-US" altLang="ko-KR" sz="1800" dirty="0">
              <a:solidFill>
                <a:schemeClr val="dk1"/>
              </a:solidFill>
              <a:latin typeface="+mn-ea"/>
            </a:endParaRPr>
          </a:p>
          <a:p>
            <a:pPr lvl="0" algn="ctr"/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할 수 있고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SDNN(Standard deviation of all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NN intervals)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측정하여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각종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질환여부를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할 수 있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음</a:t>
            </a:r>
            <a:endParaRPr lang="ko-KR" altLang="en-US" sz="1600" dirty="0"/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DAD0E331-0CE7-8848-BCCE-CCDA6301ADC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B61456D6-C3AA-42A1-AFCA-2CF4D4166227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63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E36E3-EB63-4DBF-8F67-01957D621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DE07DED7-B5B4-4112-993A-B4BC602F72D4}"/>
              </a:ext>
            </a:extLst>
          </p:cNvPr>
          <p:cNvSpPr/>
          <p:nvPr/>
        </p:nvSpPr>
        <p:spPr>
          <a:xfrm flipV="1">
            <a:off x="3124201" y="592867"/>
            <a:ext cx="90677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5">
            <a:extLst>
              <a:ext uri="{FF2B5EF4-FFF2-40B4-BE49-F238E27FC236}">
                <a16:creationId xmlns:a16="http://schemas.microsoft.com/office/drawing/2014/main" id="{AEDA9089-725C-4D53-9A4A-7CB244A5BE27}"/>
              </a:ext>
            </a:extLst>
          </p:cNvPr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7">
            <a:extLst>
              <a:ext uri="{FF2B5EF4-FFF2-40B4-BE49-F238E27FC236}">
                <a16:creationId xmlns:a16="http://schemas.microsoft.com/office/drawing/2014/main" id="{2526383F-3998-446D-BFE7-0437E1C3938B}"/>
              </a:ext>
            </a:extLst>
          </p:cNvPr>
          <p:cNvSpPr txBox="1"/>
          <p:nvPr/>
        </p:nvSpPr>
        <p:spPr>
          <a:xfrm>
            <a:off x="222373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부가기능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AFFCB-8821-46FB-94AD-CB3F10F0B8BE}"/>
              </a:ext>
            </a:extLst>
          </p:cNvPr>
          <p:cNvSpPr txBox="1"/>
          <p:nvPr/>
        </p:nvSpPr>
        <p:spPr>
          <a:xfrm>
            <a:off x="784861" y="1729090"/>
            <a:ext cx="531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+mj-ea"/>
                <a:ea typeface="+mj-ea"/>
              </a:rPr>
              <a:t>수면패턴 분석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</a:t>
            </a:r>
            <a:r>
              <a:rPr lang="ko-KR" altLang="en-US" sz="1800" dirty="0">
                <a:latin typeface="+mj-ea"/>
                <a:ea typeface="+mj-ea"/>
              </a:rPr>
              <a:t>심박수분석을 통해 수면 패턴을 그래프화하여 출력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545B-EFEA-40F8-89CA-CE1C15855F14}"/>
              </a:ext>
            </a:extLst>
          </p:cNvPr>
          <p:cNvSpPr txBox="1"/>
          <p:nvPr/>
        </p:nvSpPr>
        <p:spPr>
          <a:xfrm>
            <a:off x="6250942" y="1674674"/>
            <a:ext cx="5745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2. </a:t>
            </a:r>
            <a:r>
              <a:rPr lang="ko-KR" altLang="en-US" sz="1800" b="1" dirty="0">
                <a:latin typeface="+mj-ea"/>
                <a:ea typeface="+mj-ea"/>
              </a:rPr>
              <a:t>의약품 정보 제공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해당 질환 카테고리를 </a:t>
            </a:r>
            <a:r>
              <a:rPr lang="ko-KR" altLang="en-US" sz="1800" dirty="0" err="1">
                <a:latin typeface="+mj-ea"/>
                <a:ea typeface="+mj-ea"/>
              </a:rPr>
              <a:t>선택시</a:t>
            </a:r>
            <a:r>
              <a:rPr lang="ko-KR" altLang="en-US" sz="1800" dirty="0">
                <a:latin typeface="+mj-ea"/>
                <a:ea typeface="+mj-ea"/>
              </a:rPr>
              <a:t> 의약품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의 정보를 불러와서 출력해줌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77FA0-E21C-4711-A3A9-A01020A33EBC}"/>
              </a:ext>
            </a:extLst>
          </p:cNvPr>
          <p:cNvSpPr txBox="1"/>
          <p:nvPr/>
        </p:nvSpPr>
        <p:spPr>
          <a:xfrm>
            <a:off x="765632" y="3609948"/>
            <a:ext cx="53303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3. </a:t>
            </a:r>
            <a:r>
              <a:rPr lang="ko-KR" altLang="en-US" sz="1800" b="1" dirty="0">
                <a:latin typeface="+mj-ea"/>
                <a:ea typeface="+mj-ea"/>
              </a:rPr>
              <a:t>미세먼지 농도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현재 위치를 </a:t>
            </a:r>
            <a:r>
              <a:rPr lang="en-US" altLang="ko-KR" sz="1800" dirty="0">
                <a:latin typeface="+mj-ea"/>
                <a:ea typeface="+mj-ea"/>
              </a:rPr>
              <a:t>GPS </a:t>
            </a:r>
            <a:r>
              <a:rPr lang="ko-KR" altLang="en-US" sz="1800" dirty="0">
                <a:latin typeface="+mj-ea"/>
                <a:ea typeface="+mj-ea"/>
              </a:rPr>
              <a:t>센서로 불러오고</a:t>
            </a:r>
            <a:r>
              <a:rPr lang="en-US" altLang="ko-KR" sz="1800" dirty="0">
                <a:latin typeface="+mj-ea"/>
                <a:ea typeface="+mj-ea"/>
              </a:rPr>
              <a:t> NAVERsearch2 API</a:t>
            </a:r>
            <a:r>
              <a:rPr lang="ko-KR" altLang="en-US" sz="1800" dirty="0">
                <a:latin typeface="+mj-ea"/>
                <a:ea typeface="+mj-ea"/>
              </a:rPr>
              <a:t>를 이용하여 현재 지역을 </a:t>
            </a:r>
            <a:r>
              <a:rPr lang="ko-KR" altLang="en-US" sz="1800" dirty="0" err="1">
                <a:latin typeface="+mj-ea"/>
                <a:ea typeface="+mj-ea"/>
              </a:rPr>
              <a:t>받아옴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기상청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를 이용하여 해당지역의 미세먼지 농도를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35D5E-45FB-4610-9399-8C096365CE34}"/>
              </a:ext>
            </a:extLst>
          </p:cNvPr>
          <p:cNvSpPr txBox="1"/>
          <p:nvPr/>
        </p:nvSpPr>
        <p:spPr>
          <a:xfrm>
            <a:off x="6250942" y="3609948"/>
            <a:ext cx="52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4. </a:t>
            </a:r>
            <a:r>
              <a:rPr lang="ko-KR" altLang="en-US" sz="1800" b="1" dirty="0">
                <a:latin typeface="+mj-ea"/>
                <a:ea typeface="+mj-ea"/>
              </a:rPr>
              <a:t>병원</a:t>
            </a:r>
            <a:r>
              <a:rPr lang="en-US" altLang="ko-KR" sz="1800" b="1" dirty="0">
                <a:latin typeface="+mj-ea"/>
                <a:ea typeface="+mj-ea"/>
              </a:rPr>
              <a:t>,</a:t>
            </a:r>
            <a:r>
              <a:rPr lang="ko-KR" altLang="en-US" sz="1800" b="1" dirty="0">
                <a:latin typeface="+mj-ea"/>
                <a:ea typeface="+mj-ea"/>
              </a:rPr>
              <a:t> 약국 위치 정보 제공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스마트폰 </a:t>
            </a:r>
            <a:r>
              <a:rPr lang="en-US" altLang="ko-KR" sz="1800" dirty="0">
                <a:latin typeface="+mj-ea"/>
                <a:ea typeface="+mj-ea"/>
              </a:rPr>
              <a:t>GPS</a:t>
            </a:r>
            <a:r>
              <a:rPr lang="ko-KR" altLang="en-US" sz="1800" dirty="0">
                <a:latin typeface="+mj-ea"/>
                <a:ea typeface="+mj-ea"/>
              </a:rPr>
              <a:t>로 현재위치 확인</a:t>
            </a:r>
            <a:r>
              <a:rPr lang="en-US" altLang="ko-KR" sz="1800" dirty="0">
                <a:latin typeface="+mj-ea"/>
                <a:ea typeface="+mj-ea"/>
              </a:rPr>
              <a:t>, API</a:t>
            </a:r>
            <a:r>
              <a:rPr lang="ko-KR" altLang="en-US" sz="1800" dirty="0">
                <a:latin typeface="+mj-ea"/>
                <a:ea typeface="+mj-ea"/>
              </a:rPr>
              <a:t>를 이용하여 사용자 주변에 있는 병원을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359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1173929"/>
            <a:ext cx="11421367" cy="4510142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</a:rPr>
              <a:t>전체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(App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745D7-0A88-44A1-8939-C2634C7BE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16"/>
          <a:stretch/>
        </p:blipFill>
        <p:spPr>
          <a:xfrm>
            <a:off x="877472" y="1193390"/>
            <a:ext cx="4845694" cy="4904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161BF8-556D-46CF-95A3-DA099F5D7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698" r="-10168"/>
          <a:stretch/>
        </p:blipFill>
        <p:spPr>
          <a:xfrm>
            <a:off x="6844989" y="1193390"/>
            <a:ext cx="4845695" cy="49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3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외장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67818-8229-4599-A041-F8476FB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8" y="1261933"/>
            <a:ext cx="10281684" cy="46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85038E-03C7-4FD0-90BC-52DDD324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07" y="1188214"/>
            <a:ext cx="7729386" cy="46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 </a:t>
            </a:r>
            <a:r>
              <a:rPr lang="en-US" altLang="ko-KR" sz="2800" b="1" dirty="0" err="1"/>
              <a:t>Board_check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App_check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244008" y="1549517"/>
            <a:ext cx="9452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어플리케이션 시작 시 </a:t>
            </a:r>
            <a:r>
              <a:rPr lang="en-US" altLang="ko-KR" sz="1800" dirty="0"/>
              <a:t>App</a:t>
            </a:r>
            <a:r>
              <a:rPr lang="ko-KR" altLang="en-US" sz="1800" dirty="0"/>
              <a:t>의 최신버전을 체크 후 업데이트 요청을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공지사항 유무를 체크 후 출력한다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57793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App_Version</a:t>
            </a:r>
            <a:r>
              <a:rPr lang="en-US" altLang="ko-KR" sz="1800" dirty="0"/>
              <a:t> : </a:t>
            </a:r>
            <a:r>
              <a:rPr lang="ko-KR" altLang="en-US" sz="1800" dirty="0"/>
              <a:t>설치되어진 어플리케이션의 버전과 </a:t>
            </a:r>
            <a:r>
              <a:rPr lang="en-US" altLang="ko-KR" sz="1800" dirty="0"/>
              <a:t>DB</a:t>
            </a:r>
            <a:r>
              <a:rPr lang="ko-KR" altLang="en-US" sz="1800" dirty="0"/>
              <a:t>에 등록되어진 최신버전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Board_Data</a:t>
            </a:r>
            <a:r>
              <a:rPr lang="en-US" altLang="ko-KR" sz="1800" dirty="0"/>
              <a:t> : </a:t>
            </a:r>
            <a:r>
              <a:rPr lang="ko-KR" altLang="en-US" sz="1800" dirty="0"/>
              <a:t>공지사항의 공지기간 및 내용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4B0AB2B-930C-4A6B-8E68-ECE27D76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0353"/>
              </p:ext>
            </p:extLst>
          </p:nvPr>
        </p:nvGraphicFramePr>
        <p:xfrm>
          <a:off x="6413204" y="4025865"/>
          <a:ext cx="4655288" cy="195072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54922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600366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72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App_check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65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설치되어진 어플리케이션의 버전과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등록되어진 어플리케이션의 최신버전을 비교하여 최신 버전을 유지한다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782FAFE-60A2-499A-9D30-B35BC9F73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84833"/>
              </p:ext>
            </p:extLst>
          </p:nvPr>
        </p:nvGraphicFramePr>
        <p:xfrm>
          <a:off x="1520456" y="3804627"/>
          <a:ext cx="4486938" cy="237744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16773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47016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587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Board_check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now_date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802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String </a:t>
                      </a:r>
                      <a:r>
                        <a:rPr lang="en-US" altLang="ko-KR" dirty="0" err="1"/>
                        <a:t>Board_title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Board_content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Board_date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39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게시기간에 포함되는 날짜가 </a:t>
                      </a:r>
                      <a:r>
                        <a:rPr lang="ko-KR" altLang="en-US" dirty="0" err="1"/>
                        <a:t>요청되었을시</a:t>
                      </a:r>
                      <a:r>
                        <a:rPr lang="ko-KR" altLang="en-US" dirty="0"/>
                        <a:t> 해당 공지사항을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 now date)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3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06-2 Login/Resist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6914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사용자의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조회한다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가입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1761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Login_Data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</a:t>
            </a:r>
            <a:r>
              <a:rPr lang="en-US" altLang="ko-KR" sz="1800" dirty="0"/>
              <a:t>Id,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Resist_Data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등록되어진 사용자의 </a:t>
            </a:r>
            <a:r>
              <a:rPr lang="en-US" altLang="ko-KR" sz="1800" dirty="0"/>
              <a:t>Id,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  <a:r>
              <a:rPr lang="ko-KR" altLang="en-US" sz="1800" dirty="0"/>
              <a:t>및 등록일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3C5BDD-92BE-4662-9FEE-F19B4176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2547"/>
              </p:ext>
            </p:extLst>
          </p:nvPr>
        </p:nvGraphicFramePr>
        <p:xfrm>
          <a:off x="1458434" y="4347600"/>
          <a:ext cx="4245934" cy="1789482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3718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81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307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비밀번호가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 있으면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2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5AB3A34-B18E-401F-A939-3ABBA3DFF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76737"/>
              </p:ext>
            </p:extLst>
          </p:nvPr>
        </p:nvGraphicFramePr>
        <p:xfrm>
          <a:off x="6487633" y="4360054"/>
          <a:ext cx="4245934" cy="173736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3390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Resist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Resist 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중복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7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중복체크 후 값을 입력한다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Resist(String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757569" y="1476878"/>
            <a:ext cx="3308636" cy="623609"/>
            <a:chOff x="1407561" y="1284270"/>
            <a:chExt cx="3308636" cy="584775"/>
          </a:xfrm>
        </p:grpSpPr>
        <p:sp>
          <p:nvSpPr>
            <p:cNvPr id="103" name="Shape 103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003820" y="1350303"/>
              <a:ext cx="2712377" cy="432916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졸업연구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4662463" y="1438730"/>
            <a:ext cx="3308636" cy="623609"/>
            <a:chOff x="1407561" y="1284270"/>
            <a:chExt cx="3308636" cy="584775"/>
          </a:xfrm>
        </p:grpSpPr>
        <p:sp>
          <p:nvSpPr>
            <p:cNvPr id="106" name="Shape 106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관련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및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사례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8610600" y="1467448"/>
            <a:ext cx="3308636" cy="623609"/>
            <a:chOff x="1407561" y="1284270"/>
            <a:chExt cx="3308636" cy="584775"/>
          </a:xfrm>
        </p:grpSpPr>
        <p:sp>
          <p:nvSpPr>
            <p:cNvPr id="109" name="Shape 109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시나리오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757569" y="2517161"/>
            <a:ext cx="3308636" cy="623609"/>
            <a:chOff x="1407561" y="1267439"/>
            <a:chExt cx="3308636" cy="584775"/>
          </a:xfrm>
        </p:grpSpPr>
        <p:sp>
          <p:nvSpPr>
            <p:cNvPr id="112" name="Shape 112"/>
            <p:cNvSpPr txBox="1"/>
            <p:nvPr/>
          </p:nvSpPr>
          <p:spPr>
            <a:xfrm>
              <a:off x="1407561" y="12674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구성도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62464" y="2511624"/>
            <a:ext cx="3308635" cy="623609"/>
            <a:chOff x="1723520" y="5609493"/>
            <a:chExt cx="3308635" cy="623609"/>
          </a:xfrm>
        </p:grpSpPr>
        <p:sp>
          <p:nvSpPr>
            <p:cNvPr id="30" name="Shape 113"/>
            <p:cNvSpPr txBox="1"/>
            <p:nvPr/>
          </p:nvSpPr>
          <p:spPr>
            <a:xfrm>
              <a:off x="2319778" y="5697202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설계도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12"/>
            <p:cNvSpPr txBox="1"/>
            <p:nvPr/>
          </p:nvSpPr>
          <p:spPr>
            <a:xfrm>
              <a:off x="1723520" y="5609493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8610600" y="2562387"/>
            <a:ext cx="3308636" cy="584775"/>
            <a:chOff x="6435228" y="1234120"/>
            <a:chExt cx="3308636" cy="584775"/>
          </a:xfrm>
        </p:grpSpPr>
        <p:sp>
          <p:nvSpPr>
            <p:cNvPr id="116" name="Shape 116"/>
            <p:cNvSpPr txBox="1"/>
            <p:nvPr/>
          </p:nvSpPr>
          <p:spPr>
            <a:xfrm>
              <a:off x="6435228" y="123412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031487" y="1304538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모듈 상세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7569" y="3580088"/>
            <a:ext cx="3332362" cy="584775"/>
            <a:chOff x="6221718" y="1869096"/>
            <a:chExt cx="3332362" cy="584775"/>
          </a:xfrm>
        </p:grpSpPr>
        <p:sp>
          <p:nvSpPr>
            <p:cNvPr id="118" name="Shape 118"/>
            <p:cNvSpPr txBox="1"/>
            <p:nvPr/>
          </p:nvSpPr>
          <p:spPr>
            <a:xfrm>
              <a:off x="6221718" y="186909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841703" y="194137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데모 환경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86190" y="3580088"/>
            <a:ext cx="3308636" cy="584775"/>
            <a:chOff x="6245445" y="3055323"/>
            <a:chExt cx="3308636" cy="584775"/>
          </a:xfrm>
        </p:grpSpPr>
        <p:sp>
          <p:nvSpPr>
            <p:cNvPr id="120" name="Shape 120"/>
            <p:cNvSpPr txBox="1"/>
            <p:nvPr/>
          </p:nvSpPr>
          <p:spPr>
            <a:xfrm>
              <a:off x="6245445" y="3055323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841704" y="3125741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현황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10600" y="3588950"/>
            <a:ext cx="3308636" cy="584775"/>
            <a:chOff x="6245445" y="4384308"/>
            <a:chExt cx="3308636" cy="584775"/>
          </a:xfrm>
        </p:grpSpPr>
        <p:sp>
          <p:nvSpPr>
            <p:cNvPr id="122" name="Shape 122"/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09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환경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7570" y="4631241"/>
            <a:ext cx="3308635" cy="623609"/>
            <a:chOff x="6245445" y="5613210"/>
            <a:chExt cx="3308635" cy="623609"/>
          </a:xfrm>
        </p:grpSpPr>
        <p:sp>
          <p:nvSpPr>
            <p:cNvPr id="32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업무 분담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10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686190" y="4647569"/>
            <a:ext cx="3308635" cy="623609"/>
            <a:chOff x="6245445" y="5613210"/>
            <a:chExt cx="3308635" cy="623609"/>
          </a:xfrm>
        </p:grpSpPr>
        <p:sp>
          <p:nvSpPr>
            <p:cNvPr id="43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11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862B7C-2B43-4901-A6C5-E438D8577F30}"/>
              </a:ext>
            </a:extLst>
          </p:cNvPr>
          <p:cNvGrpSpPr/>
          <p:nvPr/>
        </p:nvGrpSpPr>
        <p:grpSpPr>
          <a:xfrm>
            <a:off x="8610600" y="4654888"/>
            <a:ext cx="3308636" cy="584775"/>
            <a:chOff x="6245445" y="4384308"/>
            <a:chExt cx="3308636" cy="584775"/>
          </a:xfrm>
        </p:grpSpPr>
        <p:sp>
          <p:nvSpPr>
            <p:cNvPr id="40" name="Shape 122">
              <a:extLst>
                <a:ext uri="{FF2B5EF4-FFF2-40B4-BE49-F238E27FC236}">
                  <a16:creationId xmlns:a16="http://schemas.microsoft.com/office/drawing/2014/main" id="{237C53DC-E12E-4419-B8C7-B29C778F7D7E}"/>
                </a:ext>
              </a:extLst>
            </p:cNvPr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12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123">
              <a:extLst>
                <a:ext uri="{FF2B5EF4-FFF2-40B4-BE49-F238E27FC236}">
                  <a16:creationId xmlns:a16="http://schemas.microsoft.com/office/drawing/2014/main" id="{BC654A84-884F-454F-B479-AB7E7FB61BC5}"/>
                </a:ext>
              </a:extLst>
            </p:cNvPr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참고 문헌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6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06-3 </a:t>
            </a:r>
            <a:r>
              <a:rPr lang="en-US" altLang="ko-KR" sz="2800" b="1" dirty="0" err="1"/>
              <a:t>Pulse_heart_insert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80349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Arduino</a:t>
            </a:r>
            <a:r>
              <a:rPr lang="ko-KR" altLang="en-US" sz="1800" dirty="0"/>
              <a:t>로 </a:t>
            </a:r>
            <a:r>
              <a:rPr lang="en-US" altLang="ko-KR" sz="1800" dirty="0"/>
              <a:t>BPM</a:t>
            </a:r>
            <a:r>
              <a:rPr lang="ko-KR" altLang="en-US" sz="1800" dirty="0"/>
              <a:t>을 측정하고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49077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위치정보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Date_Data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날짜 및 시간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5BEDE32-5894-491F-82DE-375F0949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11128"/>
              </p:ext>
            </p:extLst>
          </p:nvPr>
        </p:nvGraphicFramePr>
        <p:xfrm>
          <a:off x="3090495" y="4102454"/>
          <a:ext cx="5855063" cy="1999259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5333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78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1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사용자 아이디 및 </a:t>
                      </a:r>
                      <a:r>
                        <a:rPr lang="en-US" altLang="ko-KR" dirty="0" err="1"/>
                        <a:t>gps</a:t>
                      </a:r>
                      <a:r>
                        <a:rPr lang="ko-KR" altLang="en-US" dirty="0"/>
                        <a:t>로 측정된 위치와 </a:t>
                      </a:r>
                      <a:r>
                        <a:rPr lang="en-US" altLang="ko-KR" dirty="0"/>
                        <a:t>bpm</a:t>
                      </a:r>
                      <a:r>
                        <a:rPr lang="ko-KR" altLang="en-US" dirty="0"/>
                        <a:t>을 삽입한다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8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06-4 </a:t>
            </a:r>
            <a:r>
              <a:rPr lang="en-US" altLang="ko-KR" sz="2800" b="1" dirty="0" err="1"/>
              <a:t>Pulse_heart_search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169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BPM</a:t>
            </a:r>
            <a:r>
              <a:rPr lang="ko-KR" altLang="en-US" sz="1800" dirty="0"/>
              <a:t>을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조회되어진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을 토대로 건강상태 및 질병 확률을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49555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해당 사용자의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저장되어진 모든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Disease_Data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질병의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증상 및 증상에 좋은 음식 정보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84AF55-899D-4907-A4C1-533FC377A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1965"/>
              </p:ext>
            </p:extLst>
          </p:nvPr>
        </p:nvGraphicFramePr>
        <p:xfrm>
          <a:off x="3407228" y="4124893"/>
          <a:ext cx="5377543" cy="1855843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575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Bpm, Datetime date,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심박수와 심박수 측정시간을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06-5 </a:t>
            </a:r>
            <a:r>
              <a:rPr lang="en-US" altLang="ko-KR" sz="2800" b="1" dirty="0" err="1"/>
              <a:t>Sleep_insert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533124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 정보들을 분석하여 수면패턴을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10091" y="2402598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Time_Data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시간들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</a:t>
            </a:r>
            <a:r>
              <a:rPr lang="ko-KR" altLang="en-US" sz="1800" dirty="0"/>
              <a:t>사용자의 위치정보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4E223-8BEB-47CD-BCFD-437DC72194ED}"/>
              </a:ext>
            </a:extLst>
          </p:cNvPr>
          <p:cNvSpPr txBox="1"/>
          <p:nvPr/>
        </p:nvSpPr>
        <p:spPr>
          <a:xfrm>
            <a:off x="5390705" y="2365459"/>
            <a:ext cx="72088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수면 패턴 측정 알고리즘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1)  GPS </a:t>
            </a:r>
            <a:r>
              <a:rPr lang="ko-KR" altLang="en-US" sz="1800" dirty="0"/>
              <a:t>데이터를 통해서 </a:t>
            </a:r>
            <a:r>
              <a:rPr lang="ko-KR" altLang="en-US" sz="1800"/>
              <a:t>사용자의 활동반경 </a:t>
            </a:r>
            <a:r>
              <a:rPr lang="ko-KR" altLang="en-US" sz="1800" dirty="0"/>
              <a:t>파악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2) </a:t>
            </a:r>
            <a:r>
              <a:rPr lang="ko-KR" altLang="en-US" sz="1800" dirty="0"/>
              <a:t>위치 정보 변화폭에 따른 활동기</a:t>
            </a:r>
            <a:r>
              <a:rPr lang="en-US" altLang="ko-KR" sz="1800" dirty="0"/>
              <a:t>BPM</a:t>
            </a:r>
            <a:r>
              <a:rPr lang="ko-KR" altLang="en-US" sz="1800" dirty="0"/>
              <a:t>의 평균을 구함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3) </a:t>
            </a:r>
            <a:r>
              <a:rPr lang="ko-KR" altLang="en-US" sz="1800" dirty="0"/>
              <a:t>활동기 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토대로 </a:t>
            </a:r>
            <a:r>
              <a:rPr lang="ko-KR" altLang="en-US" sz="1800" dirty="0" err="1"/>
              <a:t>휴식기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구함</a:t>
            </a:r>
          </a:p>
          <a:p>
            <a:r>
              <a:rPr lang="ko-KR" altLang="en-US" sz="1800" dirty="0"/>
              <a:t>    </a:t>
            </a:r>
            <a:r>
              <a:rPr lang="en-US" altLang="ko-KR" sz="1800" dirty="0"/>
              <a:t>4) GPS</a:t>
            </a:r>
            <a:r>
              <a:rPr lang="ko-KR" altLang="en-US" sz="1800" dirty="0"/>
              <a:t>데이터와 예상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통하여 수면 정보 생성</a:t>
            </a:r>
            <a:endParaRPr lang="en-US" altLang="ko-KR" sz="18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F777D55-2603-4C70-B316-57A32B54B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7338"/>
              </p:ext>
            </p:extLst>
          </p:nvPr>
        </p:nvGraphicFramePr>
        <p:xfrm>
          <a:off x="3127236" y="4102686"/>
          <a:ext cx="5377543" cy="207156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4256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616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수면시간을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삽입한다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406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06-6 </a:t>
            </a:r>
            <a:r>
              <a:rPr lang="en-US" altLang="ko-KR" sz="2800" b="1" dirty="0" err="1"/>
              <a:t>Sleep_Search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115912" y="1848859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</a:t>
            </a:r>
            <a:r>
              <a:rPr lang="ko-KR" altLang="en-US" sz="1800" dirty="0"/>
              <a:t>수면 데이터를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수면상태를 분석하여 결과를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115912" y="3025653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Sleep_Data</a:t>
            </a:r>
            <a:r>
              <a:rPr lang="en-US" altLang="ko-KR" sz="1800" dirty="0"/>
              <a:t> : DB</a:t>
            </a:r>
            <a:r>
              <a:rPr lang="ko-KR" altLang="en-US" sz="1800" dirty="0"/>
              <a:t>에 저장된 수면 패턴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2DB848-59DC-4A70-A366-8C5BA679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3334"/>
              </p:ext>
            </p:extLst>
          </p:nvPr>
        </p:nvGraphicFramePr>
        <p:xfrm>
          <a:off x="3233057" y="4185608"/>
          <a:ext cx="5377543" cy="185808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69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수면정보를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1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06-7 Medicine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549517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</a:t>
            </a:r>
            <a:r>
              <a:rPr lang="ko-KR" altLang="en-US" sz="1800" dirty="0"/>
              <a:t>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의약품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의약품에 댓글 기능을 통하여 사용자간 의사소통 기능을 제공한다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86551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Medicine_Data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의약품의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복용방법</a:t>
            </a:r>
            <a:r>
              <a:rPr lang="en-US" altLang="ko-KR" sz="1800" dirty="0"/>
              <a:t>, </a:t>
            </a:r>
            <a:r>
              <a:rPr lang="ko-KR" altLang="en-US" sz="1800" dirty="0"/>
              <a:t>효능</a:t>
            </a:r>
            <a:r>
              <a:rPr lang="en-US" altLang="ko-KR" sz="1800" dirty="0"/>
              <a:t>, </a:t>
            </a:r>
            <a:r>
              <a:rPr lang="ko-KR" altLang="en-US" sz="1800" dirty="0"/>
              <a:t>주의사항 등 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Comment_Data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댓글의 내용 및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등록일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904049-A6BB-4AAA-B1F0-3389523C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6583"/>
              </p:ext>
            </p:extLst>
          </p:nvPr>
        </p:nvGraphicFramePr>
        <p:xfrm>
          <a:off x="3168468" y="3628326"/>
          <a:ext cx="5855063" cy="266078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747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Medicine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86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medicine_name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medine_category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medine_effection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medine_method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medine_caution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67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의약품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40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4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06-8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</a:t>
            </a:r>
            <a:r>
              <a:rPr lang="en-US" altLang="ko-KR" sz="2800" b="1" dirty="0" err="1"/>
              <a:t>Fine_dust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9902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SK Planet Developers</a:t>
            </a:r>
            <a:r>
              <a:rPr lang="ko-KR" altLang="en-US" sz="1800" dirty="0"/>
              <a:t>에서 제공하는 생활 환경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이용하여 현위치의 미세먼지 데이터를</a:t>
            </a:r>
            <a:r>
              <a:rPr lang="en-US" altLang="ko-KR" sz="1800" dirty="0"/>
              <a:t> </a:t>
            </a:r>
            <a:r>
              <a:rPr lang="ko-KR" altLang="en-US" sz="1800" dirty="0"/>
              <a:t>출력한다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3119986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Arduino</a:t>
            </a:r>
            <a:r>
              <a:rPr lang="ko-KR" altLang="en-US" sz="1800" dirty="0"/>
              <a:t>로 구성된 </a:t>
            </a:r>
            <a:r>
              <a:rPr lang="en-US" altLang="ko-KR" sz="1800" dirty="0" err="1"/>
              <a:t>SmartWatch</a:t>
            </a:r>
            <a:r>
              <a:rPr lang="ko-KR" altLang="en-US" sz="1800" dirty="0"/>
              <a:t>로 측정한 사용자의 현재 경도와 위도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Dust_Data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현재 경도</a:t>
            </a:r>
            <a:r>
              <a:rPr lang="en-US" altLang="ko-KR" sz="1800" dirty="0"/>
              <a:t>, </a:t>
            </a:r>
            <a:r>
              <a:rPr lang="ko-KR" altLang="en-US" sz="1800" dirty="0"/>
              <a:t>위도의 미세먼지 등급</a:t>
            </a:r>
            <a:r>
              <a:rPr lang="en-US" altLang="ko-KR" sz="1800" dirty="0"/>
              <a:t>(‘</a:t>
            </a:r>
            <a:r>
              <a:rPr lang="ko-KR" altLang="en-US" sz="1800" dirty="0"/>
              <a:t>좋음‘</a:t>
            </a:r>
            <a:r>
              <a:rPr lang="en-US" altLang="ko-KR" sz="1800" dirty="0"/>
              <a:t>,’</a:t>
            </a:r>
            <a:r>
              <a:rPr lang="ko-KR" altLang="en-US" sz="1800" dirty="0"/>
              <a:t>보통</a:t>
            </a:r>
            <a:r>
              <a:rPr lang="en-US" altLang="ko-KR" sz="1800" dirty="0"/>
              <a:t>’,’</a:t>
            </a:r>
            <a:r>
              <a:rPr lang="ko-KR" altLang="en-US" sz="1800" dirty="0"/>
              <a:t>약간 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매우 나쁨‘</a:t>
            </a:r>
            <a:r>
              <a:rPr lang="en-US" altLang="ko-KR" sz="1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F2798-38B5-40E8-AF5D-E1BE655FF010}"/>
              </a:ext>
            </a:extLst>
          </p:cNvPr>
          <p:cNvSpPr txBox="1"/>
          <p:nvPr/>
        </p:nvSpPr>
        <p:spPr>
          <a:xfrm>
            <a:off x="1084520" y="4784813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>
                <a:hlinkClick r:id="rId3"/>
              </a:rPr>
              <a:t>http://apis.skplanetx.com/weather/dust?version=1&amp;lat={lat}&amp;lon={lon}</a:t>
            </a:r>
            <a:endParaRPr lang="en-US" altLang="ko-KR" sz="20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230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06-9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Hospital/Pharmacy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779344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사용자 주변의 병원 및 약국의 위치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Map</a:t>
            </a:r>
            <a:r>
              <a:rPr lang="ko-KR" altLang="en-US" sz="1800" dirty="0"/>
              <a:t>을 통해 병원 및 약국의 위치를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95152" y="3232900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Local_Data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얻어진 해당 업체의 이름</a:t>
            </a:r>
            <a:r>
              <a:rPr lang="en-US" altLang="ko-KR" sz="1800" dirty="0"/>
              <a:t> </a:t>
            </a:r>
            <a:r>
              <a:rPr lang="ko-KR" altLang="en-US" sz="1800" dirty="0"/>
              <a:t>및 경도와 위도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F9119-61D9-4B80-9AE6-B05FFC908335}"/>
              </a:ext>
            </a:extLst>
          </p:cNvPr>
          <p:cNvSpPr txBox="1"/>
          <p:nvPr/>
        </p:nvSpPr>
        <p:spPr>
          <a:xfrm>
            <a:off x="1095152" y="4586780"/>
            <a:ext cx="9611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  <a:r>
              <a:rPr lang="en-US" altLang="ko-KR" sz="2000" dirty="0"/>
              <a:t> </a:t>
            </a:r>
            <a:r>
              <a:rPr lang="en-US" altLang="ko-KR" sz="1800" dirty="0">
                <a:solidFill>
                  <a:schemeClr val="accent1"/>
                </a:solidFill>
                <a:hlinkClick r:id="rId3"/>
              </a:rPr>
              <a:t>https://m.map.naver.com/search2/search.nhn</a:t>
            </a:r>
            <a:r>
              <a:rPr lang="en-US" altLang="ko-KR" sz="1800" dirty="0">
                <a:solidFill>
                  <a:schemeClr val="accent1"/>
                </a:solidFill>
              </a:rPr>
              <a:t>?query={search}&amp;category={category}&amp;lat={lat}&amp;lon={lon}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2895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35997-6D77-4271-9C21-15A16086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46" y="1622882"/>
            <a:ext cx="10019493" cy="4469216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06-10 H/W</a:t>
            </a:r>
            <a:r>
              <a:rPr lang="ko-KR" altLang="en-US" sz="2800" b="1" dirty="0"/>
              <a:t> 회로도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42B5A-1D68-46A4-AFC7-D614B2EEC2AC}"/>
              </a:ext>
            </a:extLst>
          </p:cNvPr>
          <p:cNvSpPr txBox="1"/>
          <p:nvPr/>
        </p:nvSpPr>
        <p:spPr>
          <a:xfrm>
            <a:off x="8610600" y="191386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Lithium battery</a:t>
            </a:r>
            <a:r>
              <a:rPr lang="ko-KR" altLang="en-US" sz="1800" b="1" dirty="0"/>
              <a:t> </a:t>
            </a:r>
            <a:r>
              <a:rPr lang="en-US" altLang="ko-KR" sz="1600" b="1" dirty="0"/>
              <a:t>110mAh 3.7V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6CB73-B7D3-4A26-9176-13D07545CD0D}"/>
              </a:ext>
            </a:extLst>
          </p:cNvPr>
          <p:cNvSpPr txBox="1"/>
          <p:nvPr/>
        </p:nvSpPr>
        <p:spPr>
          <a:xfrm>
            <a:off x="8380228" y="3724390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0.96inch OLED Display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713A-5DED-49DC-B81D-9169206B0E8F}"/>
              </a:ext>
            </a:extLst>
          </p:cNvPr>
          <p:cNvSpPr txBox="1"/>
          <p:nvPr/>
        </p:nvSpPr>
        <p:spPr>
          <a:xfrm>
            <a:off x="6214730" y="5871618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HC-06 Slave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22570-CFBC-43A5-A638-AB71458F42D5}"/>
              </a:ext>
            </a:extLst>
          </p:cNvPr>
          <p:cNvSpPr txBox="1"/>
          <p:nvPr/>
        </p:nvSpPr>
        <p:spPr>
          <a:xfrm>
            <a:off x="4245814" y="490917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Arduino Pro mini</a:t>
            </a:r>
          </a:p>
          <a:p>
            <a:r>
              <a:rPr lang="en-US" altLang="ko-KR" sz="1600" b="1" dirty="0"/>
              <a:t>&amp; GPS Shield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92311-BF5B-4F82-A162-E68899F79985}"/>
              </a:ext>
            </a:extLst>
          </p:cNvPr>
          <p:cNvSpPr txBox="1"/>
          <p:nvPr/>
        </p:nvSpPr>
        <p:spPr>
          <a:xfrm>
            <a:off x="1190846" y="4739899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ESP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8266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9F836-DF05-444D-AB40-8F23B65ED76C}"/>
              </a:ext>
            </a:extLst>
          </p:cNvPr>
          <p:cNvSpPr txBox="1"/>
          <p:nvPr/>
        </p:nvSpPr>
        <p:spPr>
          <a:xfrm>
            <a:off x="7923028" y="240834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Pulse Sensor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00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5">
            <a:extLst>
              <a:ext uri="{FF2B5EF4-FFF2-40B4-BE49-F238E27FC236}">
                <a16:creationId xmlns:a16="http://schemas.microsoft.com/office/drawing/2014/main" id="{892E5FF6-B1C3-4964-A047-280819C0B059}"/>
              </a:ext>
            </a:extLst>
          </p:cNvPr>
          <p:cNvSpPr/>
          <p:nvPr/>
        </p:nvSpPr>
        <p:spPr>
          <a:xfrm>
            <a:off x="2903390" y="568890"/>
            <a:ext cx="930060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46">
            <a:extLst>
              <a:ext uri="{FF2B5EF4-FFF2-40B4-BE49-F238E27FC236}">
                <a16:creationId xmlns:a16="http://schemas.microsoft.com/office/drawing/2014/main" id="{9B88C474-A4E5-42AB-A2E7-8B6BB1D02E39}"/>
              </a:ext>
            </a:extLst>
          </p:cNvPr>
          <p:cNvSpPr txBox="1"/>
          <p:nvPr/>
        </p:nvSpPr>
        <p:spPr>
          <a:xfrm>
            <a:off x="245145" y="383775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2400" b="1" dirty="0">
                <a:solidFill>
                  <a:srgbClr val="349F14"/>
                </a:solidFill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</a:rPr>
              <a:t>모듈 상세 설계</a:t>
            </a:r>
            <a:endParaRPr lang="en-US" altLang="ko-KR" sz="2400" b="1" dirty="0">
              <a:solidFill>
                <a:srgbClr val="349F14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6DD6-4D56-4531-B173-B3C18363AAB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06-11 UML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26E25-A3E5-47DB-AE83-E5926FB6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24" y="1549518"/>
            <a:ext cx="9558668" cy="46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rduino pro mini에 대한 이미지 검색결과">
            <a:extLst>
              <a:ext uri="{FF2B5EF4-FFF2-40B4-BE49-F238E27FC236}">
                <a16:creationId xmlns:a16="http://schemas.microsoft.com/office/drawing/2014/main" id="{DA20E917-BE4B-4E7D-9789-670594DA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53" y="3048066"/>
            <a:ext cx="3000347" cy="30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Shape 245"/>
          <p:cNvSpPr/>
          <p:nvPr/>
        </p:nvSpPr>
        <p:spPr>
          <a:xfrm flipV="1">
            <a:off x="2923953" y="568890"/>
            <a:ext cx="9280047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49346" y="36091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5E65FF-1688-468C-80DD-E0890089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3900"/>
              </p:ext>
            </p:extLst>
          </p:nvPr>
        </p:nvGraphicFramePr>
        <p:xfrm>
          <a:off x="827862" y="1444687"/>
          <a:ext cx="10719095" cy="117503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5288268">
                  <a:extLst>
                    <a:ext uri="{9D8B030D-6E8A-4147-A177-3AD203B41FA5}">
                      <a16:colId xmlns:a16="http://schemas.microsoft.com/office/drawing/2014/main" val="445804701"/>
                    </a:ext>
                  </a:extLst>
                </a:gridCol>
                <a:gridCol w="5430827">
                  <a:extLst>
                    <a:ext uri="{9D8B030D-6E8A-4147-A177-3AD203B41FA5}">
                      <a16:colId xmlns:a16="http://schemas.microsoft.com/office/drawing/2014/main" val="25436784"/>
                    </a:ext>
                  </a:extLst>
                </a:gridCol>
              </a:tblGrid>
              <a:tr h="43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Android_Version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8.0(</a:t>
                      </a:r>
                      <a:r>
                        <a:rPr lang="ko-KR" altLang="en-US" b="1" dirty="0" err="1"/>
                        <a:t>오레오</a:t>
                      </a:r>
                      <a:r>
                        <a:rPr lang="en-US" altLang="ko-KR" b="1" dirty="0"/>
                        <a:t>) /LG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V30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Linux OS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Ubuntu 17.0.4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 Pro Mini 328 5.0v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78696"/>
                  </a:ext>
                </a:extLst>
              </a:tr>
            </a:tbl>
          </a:graphicData>
        </a:graphic>
      </p:graphicFrame>
      <p:pic>
        <p:nvPicPr>
          <p:cNvPr id="1028" name="Picture 4" descr="v30에 대한 이미지 검색결과">
            <a:extLst>
              <a:ext uri="{FF2B5EF4-FFF2-40B4-BE49-F238E27FC236}">
                <a16:creationId xmlns:a16="http://schemas.microsoft.com/office/drawing/2014/main" id="{0EC0D72C-8F88-46F4-84DA-6B8ED946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11" y="3145239"/>
            <a:ext cx="1763142" cy="28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분투 17.0.4에 대한 이미지 검색결과">
            <a:extLst>
              <a:ext uri="{FF2B5EF4-FFF2-40B4-BE49-F238E27FC236}">
                <a16:creationId xmlns:a16="http://schemas.microsoft.com/office/drawing/2014/main" id="{0B3036CB-EAA0-4373-8ED5-76290B85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92" y="3421357"/>
            <a:ext cx="4150815" cy="22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022544" y="1053413"/>
            <a:ext cx="9142182" cy="2539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○ 지난 발표에서의 지적사항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 </a:t>
            </a:r>
            <a:r>
              <a:rPr lang="ko-KR" altLang="en-US" sz="2000" dirty="0">
                <a:solidFill>
                  <a:schemeClr val="tx1"/>
                </a:solidFill>
              </a:rPr>
              <a:t>심박수 간격을 짧게 할 것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2)  UI</a:t>
            </a:r>
            <a:r>
              <a:rPr lang="ko-KR" altLang="en-US" sz="2000" dirty="0">
                <a:solidFill>
                  <a:schemeClr val="tx1"/>
                </a:solidFill>
              </a:rPr>
              <a:t>에 신경 쓸 것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36">
            <a:extLst>
              <a:ext uri="{FF2B5EF4-FFF2-40B4-BE49-F238E27FC236}">
                <a16:creationId xmlns:a16="http://schemas.microsoft.com/office/drawing/2014/main" id="{9339DC46-5551-4C75-91E2-28C55CECD8B6}"/>
              </a:ext>
            </a:extLst>
          </p:cNvPr>
          <p:cNvSpPr txBox="1"/>
          <p:nvPr/>
        </p:nvSpPr>
        <p:spPr>
          <a:xfrm>
            <a:off x="1022544" y="3638180"/>
            <a:ext cx="10683903" cy="2539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ko-KR" altLang="en-US" sz="2400" b="1" dirty="0"/>
              <a:t>○ 지적 사항에 대한 답변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 </a:t>
            </a:r>
            <a:r>
              <a:rPr lang="ko-KR" altLang="en-US" sz="2000" dirty="0">
                <a:solidFill>
                  <a:schemeClr val="tx1"/>
                </a:solidFill>
              </a:rPr>
              <a:t>심박수 센서로 받아오는 심박수 값의 간격을 더 짧게 하여 사용자에게 보일 수 있도록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     하겠습니다</a:t>
            </a:r>
            <a:r>
              <a:rPr lang="en-US" altLang="ko-KR" sz="2000" dirty="0">
                <a:solidFill>
                  <a:schemeClr val="tx1"/>
                </a:solidFill>
              </a:rPr>
              <a:t>.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2)  UI</a:t>
            </a:r>
            <a:r>
              <a:rPr lang="ko-KR" altLang="en-US" sz="2000" dirty="0">
                <a:solidFill>
                  <a:schemeClr val="tx1"/>
                </a:solidFill>
              </a:rPr>
              <a:t>를 수정하겠습니다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063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 dirty="0">
                <a:solidFill>
                  <a:srgbClr val="349F14"/>
                </a:solidFill>
              </a:rPr>
              <a:t>현황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2BF194-F5D7-408C-B248-B97E86C47510}"/>
              </a:ext>
            </a:extLst>
          </p:cNvPr>
          <p:cNvSpPr/>
          <p:nvPr/>
        </p:nvSpPr>
        <p:spPr>
          <a:xfrm>
            <a:off x="696474" y="1053084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 완료한 기능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1984C8-EE1F-46DA-9992-2E001A704802}"/>
              </a:ext>
            </a:extLst>
          </p:cNvPr>
          <p:cNvSpPr/>
          <p:nvPr/>
        </p:nvSpPr>
        <p:spPr>
          <a:xfrm>
            <a:off x="696474" y="2578492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개발할 기능</a:t>
            </a:r>
            <a:endParaRPr lang="ko-KR" altLang="en-US" sz="2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5879AD-2D04-4D24-BE7A-93FAFF8B1786}"/>
              </a:ext>
            </a:extLst>
          </p:cNvPr>
          <p:cNvSpPr/>
          <p:nvPr/>
        </p:nvSpPr>
        <p:spPr>
          <a:xfrm>
            <a:off x="696474" y="4939276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개발에서 제외할 기능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CFDCA-5AB0-4F1F-94D8-E39B16A1D125}"/>
              </a:ext>
            </a:extLst>
          </p:cNvPr>
          <p:cNvSpPr txBox="1"/>
          <p:nvPr/>
        </p:nvSpPr>
        <p:spPr>
          <a:xfrm>
            <a:off x="996043" y="1576304"/>
            <a:ext cx="566601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1) </a:t>
            </a:r>
            <a:r>
              <a:rPr lang="ko-KR" altLang="en-US" sz="2000" dirty="0"/>
              <a:t>심박수 정보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78F73-4587-4E2E-B2BD-7E1193EF0259}"/>
              </a:ext>
            </a:extLst>
          </p:cNvPr>
          <p:cNvSpPr txBox="1"/>
          <p:nvPr/>
        </p:nvSpPr>
        <p:spPr>
          <a:xfrm>
            <a:off x="1110343" y="5497139"/>
            <a:ext cx="618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수면패턴</a:t>
            </a:r>
            <a:r>
              <a:rPr lang="en-US" altLang="ko-KR" sz="2000"/>
              <a:t>, </a:t>
            </a:r>
            <a:r>
              <a:rPr lang="ko-KR" altLang="en-US" sz="2000"/>
              <a:t>의약품 정보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6E75F-B245-443B-B0F6-3D7646E898DE}"/>
              </a:ext>
            </a:extLst>
          </p:cNvPr>
          <p:cNvSpPr txBox="1"/>
          <p:nvPr/>
        </p:nvSpPr>
        <p:spPr>
          <a:xfrm>
            <a:off x="996043" y="3036291"/>
            <a:ext cx="566601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 err="1"/>
              <a:t>현위치</a:t>
            </a:r>
            <a:r>
              <a:rPr lang="ko-KR" altLang="en-US" sz="2000" dirty="0"/>
              <a:t> 미세먼지 농도 정보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/>
              <a:t>병원 약국 위치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6847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564" y="1422401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2" y="4565459"/>
            <a:ext cx="11606057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Windows 10, </a:t>
              </a:r>
              <a:r>
                <a:rPr lang="en-US" altLang="ko-KR" sz="1800" dirty="0"/>
                <a:t>Ubuntu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17.04, Android Wear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09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업무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분담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</a:rPr>
              <a:t>11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문헌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475279" y="1093668"/>
            <a:ext cx="7721345" cy="5003746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4.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5. </a:t>
            </a:r>
            <a:r>
              <a:rPr lang="en-US" sz="2200" dirty="0" err="1">
                <a:solidFill>
                  <a:schemeClr val="dk1"/>
                </a:solidFill>
              </a:rPr>
              <a:t>심박변이도</a:t>
            </a:r>
            <a:r>
              <a:rPr lang="en-US" sz="22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dk1"/>
                </a:solidFill>
              </a:rPr>
              <a:t>     -</a:t>
            </a:r>
            <a:r>
              <a:rPr lang="en-US" sz="2200" dirty="0" err="1">
                <a:solidFill>
                  <a:schemeClr val="dk1"/>
                </a:solidFill>
              </a:rPr>
              <a:t>경상대학교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의학전문대학원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박기종․정희정</a:t>
            </a:r>
            <a:endParaRPr lang="en-US" sz="2200" dirty="0">
              <a:solidFill>
                <a:schemeClr val="dk1"/>
              </a:solidFill>
            </a:endParaRPr>
          </a:p>
          <a:p>
            <a:pPr lvl="0"/>
            <a:endParaRPr lang="en-US" sz="2200" dirty="0">
              <a:solidFill>
                <a:schemeClr val="dk1"/>
              </a:solidFill>
            </a:endParaRPr>
          </a:p>
          <a:p>
            <a:pPr lvl="0"/>
            <a:r>
              <a:rPr lang="en-US" sz="2200" dirty="0">
                <a:solidFill>
                  <a:schemeClr val="dk1"/>
                </a:solidFill>
              </a:rPr>
              <a:t>6. SK Planet </a:t>
            </a:r>
            <a:r>
              <a:rPr lang="en-US" sz="2200" dirty="0" err="1">
                <a:solidFill>
                  <a:schemeClr val="dk1"/>
                </a:solidFill>
              </a:rPr>
              <a:t>Dvelopers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ko-KR" altLang="en-US" sz="2200" dirty="0">
                <a:solidFill>
                  <a:schemeClr val="dk1"/>
                </a:solidFill>
              </a:rPr>
              <a:t>생활환경 </a:t>
            </a:r>
            <a:r>
              <a:rPr lang="en-US" altLang="ko-KR" sz="2200" dirty="0">
                <a:solidFill>
                  <a:schemeClr val="dk1"/>
                </a:solidFill>
              </a:rPr>
              <a:t>API</a:t>
            </a:r>
          </a:p>
          <a:p>
            <a:pPr lvl="0"/>
            <a:endParaRPr lang="en-US" altLang="ko-KR" sz="2200" dirty="0">
              <a:solidFill>
                <a:schemeClr val="dk1"/>
              </a:solidFill>
            </a:endParaRPr>
          </a:p>
          <a:p>
            <a:pPr lvl="0"/>
            <a:r>
              <a:rPr lang="en-US" altLang="ko-KR" sz="2200" dirty="0">
                <a:solidFill>
                  <a:schemeClr val="dk1"/>
                </a:solidFill>
              </a:rPr>
              <a:t>7. NMAP</a:t>
            </a:r>
            <a:r>
              <a:rPr lang="ko-KR" altLang="en-US" sz="2200" dirty="0">
                <a:solidFill>
                  <a:schemeClr val="dk1"/>
                </a:solidFill>
              </a:rPr>
              <a:t> </a:t>
            </a:r>
            <a:r>
              <a:rPr lang="en-US" altLang="ko-KR" sz="2200" dirty="0">
                <a:solidFill>
                  <a:schemeClr val="dk1"/>
                </a:solidFill>
              </a:rPr>
              <a:t>Search2 API &amp; </a:t>
            </a:r>
            <a:r>
              <a:rPr lang="en-US" altLang="ko-KR" sz="2200" dirty="0" err="1">
                <a:solidFill>
                  <a:schemeClr val="dk1"/>
                </a:solidFill>
              </a:rPr>
              <a:t>Naver</a:t>
            </a:r>
            <a:r>
              <a:rPr lang="en-US" altLang="ko-KR" sz="2200" dirty="0">
                <a:solidFill>
                  <a:schemeClr val="dk1"/>
                </a:solidFill>
              </a:rPr>
              <a:t> MAP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911927" y="568890"/>
            <a:ext cx="1029207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1598896"/>
            <a:ext cx="3594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https://github.com/Dain-Youn/HG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졸업작품 </a:t>
            </a:r>
            <a:r>
              <a:rPr lang="en-US" altLang="ko-KR" sz="2800" b="1" dirty="0"/>
              <a:t>GitHub </a:t>
            </a:r>
            <a:r>
              <a:rPr lang="ko-KR" altLang="en-US" sz="2800" b="1" dirty="0"/>
              <a:t>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2602911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팀원별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GitHub ID</a:t>
            </a:r>
            <a:endParaRPr lang="ko-KR" altLang="en-US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3265938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윤다인</a:t>
            </a:r>
            <a:endParaRPr lang="ko-KR" alt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4297301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팀원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배예진</a:t>
            </a:r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378161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ykd6929@gmail.com</a:t>
            </a:r>
            <a:endParaRPr lang="ko-KR" altLang="en-US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481011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yj2b1208@gmail.com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7527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lang="en-US"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005001046"/>
              </p:ext>
            </p:extLst>
          </p:nvPr>
        </p:nvGraphicFramePr>
        <p:xfrm>
          <a:off x="616448" y="2379378"/>
          <a:ext cx="10737352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14436937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의료정보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수집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2000" u="none" strike="noStrike" cap="none" dirty="0"/>
                        <a:t>의료정보 제공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위기의식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각성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심박동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진료정보로서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사용되어질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함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u="none" strike="noStrike" cap="none" dirty="0"/>
                        <a:t>실생활에서 밀접하게 사용되어지는 의료정보를 간편하게 제공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하여금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자신의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확인하여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심장질환에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미리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할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560" y="1908909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53311" y="1147601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1-3.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25365" y="1947164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심장질환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대처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296690" y="1947163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세밀하게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70">
            <a:extLst>
              <a:ext uri="{FF2B5EF4-FFF2-40B4-BE49-F238E27FC236}">
                <a16:creationId xmlns:a16="http://schemas.microsoft.com/office/drawing/2014/main" id="{F5C5BA42-8C2E-3F47-9DCF-4F61E552CFF1}"/>
              </a:ext>
            </a:extLst>
          </p:cNvPr>
          <p:cNvSpPr/>
          <p:nvPr/>
        </p:nvSpPr>
        <p:spPr>
          <a:xfrm>
            <a:off x="3895647" y="4049368"/>
            <a:ext cx="4362826" cy="1991113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현위치 미세먼지 농도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의약품정보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수면패턴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ko-KR" altLang="en-US" sz="2400" dirty="0">
                <a:solidFill>
                  <a:schemeClr val="dk1"/>
                </a:solidFill>
              </a:rPr>
              <a:t>가까운 병원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 err="1">
                <a:solidFill>
                  <a:schemeClr val="dk1"/>
                </a:solidFill>
              </a:rPr>
              <a:t>약국위치를</a:t>
            </a:r>
            <a:r>
              <a:rPr lang="ko-KR" altLang="en-US" sz="2400" dirty="0">
                <a:solidFill>
                  <a:schemeClr val="dk1"/>
                </a:solidFill>
              </a:rPr>
              <a:t> 제공하여 실생활에 밀접한 정보를 손쉽게 취득 가능하다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아이워치의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스마트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장착된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아두이노를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통해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사용자의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심박수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박동간격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측정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→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도달할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경우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서버에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GPS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위치와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위기신호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전송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96">
            <a:extLst>
              <a:ext uri="{FF2B5EF4-FFF2-40B4-BE49-F238E27FC236}">
                <a16:creationId xmlns:a16="http://schemas.microsoft.com/office/drawing/2014/main" id="{4B34996A-49E8-4042-861D-9FD1AFA0C3F0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9B4CECA0-6680-4A85-9610-C50CC85006EB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1991</Words>
  <Application>Microsoft Office PowerPoint</Application>
  <PresentationFormat>와이드스크린</PresentationFormat>
  <Paragraphs>423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BSJ</dc:creator>
  <cp:lastModifiedBy>윤 다인</cp:lastModifiedBy>
  <cp:revision>115</cp:revision>
  <dcterms:modified xsi:type="dcterms:W3CDTF">2018-05-30T01:10:29Z</dcterms:modified>
</cp:coreProperties>
</file>