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97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67" r:id="rId15"/>
    <p:sldId id="291" r:id="rId16"/>
    <p:sldId id="289" r:id="rId17"/>
    <p:sldId id="290" r:id="rId18"/>
    <p:sldId id="279" r:id="rId19"/>
    <p:sldId id="280" r:id="rId20"/>
    <p:sldId id="282" r:id="rId21"/>
    <p:sldId id="283" r:id="rId22"/>
    <p:sldId id="284" r:id="rId23"/>
    <p:sldId id="285" r:id="rId24"/>
    <p:sldId id="287" r:id="rId25"/>
    <p:sldId id="281" r:id="rId26"/>
    <p:sldId id="286" r:id="rId27"/>
    <p:sldId id="288" r:id="rId28"/>
    <p:sldId id="293" r:id="rId29"/>
    <p:sldId id="295" r:id="rId30"/>
    <p:sldId id="268" r:id="rId31"/>
    <p:sldId id="269" r:id="rId32"/>
    <p:sldId id="270" r:id="rId33"/>
    <p:sldId id="271" r:id="rId34"/>
    <p:sldId id="298" r:id="rId35"/>
    <p:sldId id="272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F57CE-F02F-4AF7-9FF8-402C90355F5E}">
  <a:tblStyle styleId="{5C7F57CE-F02F-4AF7-9FF8-402C90355F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46A46-BEF4-45B8-B016-1357D5CBAE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 autoAdjust="0"/>
    <p:restoredTop sz="94645"/>
  </p:normalViewPr>
  <p:slideViewPr>
    <p:cSldViewPr snapToGrid="0">
      <p:cViewPr varScale="1">
        <p:scale>
          <a:sx n="65" d="100"/>
          <a:sy n="65" d="100"/>
        </p:scale>
        <p:origin x="4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87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75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7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53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90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0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76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778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004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204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73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903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285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25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269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920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175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35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925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is.skplanetx.com/weather/dust?version=1&amp;lat=%7blat%7d&amp;lon=%7blon%7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.map.naver.com/search2/search.nh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1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835192" y="0"/>
            <a:ext cx="4656842" cy="6858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552535" y="454353"/>
            <a:ext cx="7444859" cy="5447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IOT기반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웨어러블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헬스케어 시스템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Wearable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r>
              <a:rPr lang="en-US" sz="3200" b="1" dirty="0">
                <a:solidFill>
                  <a:schemeClr val="lt1"/>
                </a:solidFill>
              </a:rPr>
              <a:t>Care System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IOT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팀명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: HG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2015154049 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윤다인</a:t>
            </a:r>
            <a:endParaRPr lang="en-US" altLang="ko-KR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n-ea"/>
                <a:ea typeface="+mn-ea"/>
              </a:rPr>
              <a:t>2015150047 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배예진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지도교수</a:t>
            </a:r>
            <a:r>
              <a:rPr lang="en-US" altLang="ko-KR" sz="2000" b="1" dirty="0">
                <a:solidFill>
                  <a:schemeClr val="lt1"/>
                </a:solidFill>
                <a:latin typeface="+mn-ea"/>
                <a:ea typeface="+mn-ea"/>
              </a:rPr>
              <a:t>: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한익주</a:t>
            </a: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 교수님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095999" y="3878262"/>
            <a:ext cx="406295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000" y="2958539"/>
            <a:ext cx="3240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627F289-AF7D-44F4-B353-D4ED8E54FCB7}"/>
              </a:ext>
            </a:extLst>
          </p:cNvPr>
          <p:cNvGrpSpPr/>
          <p:nvPr/>
        </p:nvGrpSpPr>
        <p:grpSpPr>
          <a:xfrm>
            <a:off x="1761187" y="1349035"/>
            <a:ext cx="7850039" cy="1711104"/>
            <a:chOff x="2878273" y="1247435"/>
            <a:chExt cx="7850039" cy="1711104"/>
          </a:xfrm>
        </p:grpSpPr>
        <p:grpSp>
          <p:nvGrpSpPr>
            <p:cNvPr id="212" name="Shape 212"/>
            <p:cNvGrpSpPr/>
            <p:nvPr/>
          </p:nvGrpSpPr>
          <p:grpSpPr>
            <a:xfrm>
              <a:off x="2878273" y="1247435"/>
              <a:ext cx="7850039" cy="1711104"/>
              <a:chOff x="3715023" y="1734695"/>
              <a:chExt cx="7879446" cy="1711104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3715023" y="1734695"/>
                <a:ext cx="7879446" cy="17111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67" y="0"/>
                    </a:moveTo>
                    <a:cubicBezTo>
                      <a:pt x="18250" y="0"/>
                      <a:pt x="22378" y="10493"/>
                      <a:pt x="24817" y="26453"/>
                    </a:cubicBezTo>
                    <a:lnTo>
                      <a:pt x="24902" y="27151"/>
                    </a:lnTo>
                    <a:lnTo>
                      <a:pt x="25337" y="24183"/>
                    </a:lnTo>
                    <a:cubicBezTo>
                      <a:pt x="25857" y="21789"/>
                      <a:pt x="26575" y="20308"/>
                      <a:pt x="27368" y="20308"/>
                    </a:cubicBezTo>
                    <a:lnTo>
                      <a:pt x="117126" y="20308"/>
                    </a:lnTo>
                    <a:cubicBezTo>
                      <a:pt x="118713" y="20308"/>
                      <a:pt x="120000" y="26232"/>
                      <a:pt x="120000" y="33539"/>
                    </a:cubicBezTo>
                    <a:lnTo>
                      <a:pt x="120000" y="86460"/>
                    </a:lnTo>
                    <a:cubicBezTo>
                      <a:pt x="120000" y="93767"/>
                      <a:pt x="118713" y="99691"/>
                      <a:pt x="117126" y="99691"/>
                    </a:cubicBezTo>
                    <a:lnTo>
                      <a:pt x="27368" y="99691"/>
                    </a:lnTo>
                    <a:cubicBezTo>
                      <a:pt x="26575" y="99691"/>
                      <a:pt x="25857" y="98210"/>
                      <a:pt x="25337" y="95815"/>
                    </a:cubicBezTo>
                    <a:lnTo>
                      <a:pt x="24902" y="92848"/>
                    </a:lnTo>
                    <a:lnTo>
                      <a:pt x="24817" y="93546"/>
                    </a:lnTo>
                    <a:cubicBezTo>
                      <a:pt x="22378" y="109506"/>
                      <a:pt x="18250" y="120000"/>
                      <a:pt x="13567" y="120000"/>
                    </a:cubicBezTo>
                    <a:cubicBezTo>
                      <a:pt x="6074" y="120000"/>
                      <a:pt x="0" y="93137"/>
                      <a:pt x="0" y="60000"/>
                    </a:cubicBezTo>
                    <a:cubicBezTo>
                      <a:pt x="0" y="26862"/>
                      <a:pt x="6074" y="0"/>
                      <a:pt x="13567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349F14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15023" y="1734695"/>
                <a:ext cx="1793837" cy="1711104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9525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BDB6AA-08E5-4BDA-9B5B-819362FDBC8C}"/>
                </a:ext>
              </a:extLst>
            </p:cNvPr>
            <p:cNvSpPr/>
            <p:nvPr/>
          </p:nvSpPr>
          <p:spPr>
            <a:xfrm>
              <a:off x="3172265" y="1639230"/>
              <a:ext cx="75560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 2.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받은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데이터를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토대로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연결되어진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아두이노의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</a:p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GPS위치와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위기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신호를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스마트폰에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푸시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알림으로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endParaRPr lang="en-US" altLang="ko-KR" sz="20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" name="Shape 196">
            <a:extLst>
              <a:ext uri="{FF2B5EF4-FFF2-40B4-BE49-F238E27FC236}">
                <a16:creationId xmlns:a16="http://schemas.microsoft.com/office/drawing/2014/main" id="{6504D1C3-52AD-4F39-9E37-EB20CB64481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2ACB52E4-648A-4605-84AE-AE21174451D8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0" y="6328246"/>
            <a:ext cx="12204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1562426" y="1260295"/>
            <a:ext cx="7879501" cy="1711200"/>
            <a:chOff x="1468908" y="1226653"/>
            <a:chExt cx="7879501" cy="1711200"/>
          </a:xfrm>
        </p:grpSpPr>
        <p:sp>
          <p:nvSpPr>
            <p:cNvPr id="225" name="Shape 225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68908" y="1226653"/>
              <a:ext cx="1773000" cy="17112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615" y="3168703"/>
            <a:ext cx="323076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481" y="3348703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0C24D-FD05-4AE9-888F-8890C837C106}"/>
              </a:ext>
            </a:extLst>
          </p:cNvPr>
          <p:cNvSpPr txBox="1"/>
          <p:nvPr/>
        </p:nvSpPr>
        <p:spPr>
          <a:xfrm>
            <a:off x="2705641" y="1669652"/>
            <a:ext cx="6320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3. </a:t>
            </a:r>
            <a:r>
              <a:rPr lang="en-US" altLang="ko-KR" sz="1800" dirty="0" err="1">
                <a:solidFill>
                  <a:schemeClr val="dk1"/>
                </a:solidFill>
              </a:rPr>
              <a:t>스마트워치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단계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도달</a:t>
            </a:r>
            <a:r>
              <a:rPr lang="en-US" altLang="ko-KR" sz="1800" dirty="0">
                <a:solidFill>
                  <a:schemeClr val="dk1"/>
                </a:solidFill>
              </a:rPr>
              <a:t> →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스마트폰에서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친인척에게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푸시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알림을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통해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위기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감지</a:t>
            </a:r>
            <a:r>
              <a:rPr lang="en-US" altLang="ko-KR" sz="1800" dirty="0">
                <a:solidFill>
                  <a:schemeClr val="dk1"/>
                </a:solidFill>
              </a:rPr>
              <a:t> 및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간격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제공</a:t>
            </a:r>
            <a:endParaRPr lang="en-US" altLang="ko-KR" sz="1800" dirty="0">
              <a:solidFill>
                <a:schemeClr val="dk1"/>
              </a:solidFill>
            </a:endParaRPr>
          </a:p>
          <a:p>
            <a:endParaRPr lang="ko-KR" altLang="en-US" sz="1800" dirty="0"/>
          </a:p>
        </p:txBody>
      </p:sp>
      <p:sp>
        <p:nvSpPr>
          <p:cNvPr id="14" name="Shape 196">
            <a:extLst>
              <a:ext uri="{FF2B5EF4-FFF2-40B4-BE49-F238E27FC236}">
                <a16:creationId xmlns:a16="http://schemas.microsoft.com/office/drawing/2014/main" id="{BC2FC936-BE27-426E-8C84-DA25516EFCEB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DD3F1665-852D-4FB5-81B2-163B4B4886F9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1705076" y="1241520"/>
            <a:ext cx="7879501" cy="1711200"/>
            <a:chOff x="1468908" y="1226653"/>
            <a:chExt cx="7879501" cy="1711200"/>
          </a:xfrm>
        </p:grpSpPr>
        <p:sp>
          <p:nvSpPr>
            <p:cNvPr id="238" name="Shape 238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8908" y="1226653"/>
              <a:ext cx="1773055" cy="171110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00" y="2952624"/>
            <a:ext cx="6134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849ED-6072-4D89-9362-B6F007971DDA}"/>
              </a:ext>
            </a:extLst>
          </p:cNvPr>
          <p:cNvSpPr txBox="1"/>
          <p:nvPr/>
        </p:nvSpPr>
        <p:spPr>
          <a:xfrm>
            <a:off x="3391014" y="1651007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4.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사용자는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스마트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폰을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이용하여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자신의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심박수를</a:t>
            </a:r>
            <a:endParaRPr lang="en-US" altLang="ko-KR" sz="1800" dirty="0">
              <a:solidFill>
                <a:schemeClr val="dk1"/>
              </a:solidFill>
              <a:latin typeface="+mn-ea"/>
            </a:endParaRPr>
          </a:p>
          <a:p>
            <a:pPr lvl="0" algn="ctr"/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할 수 있고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SDNN(Standard deviation of all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NN intervals)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측정하여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각종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질환여부를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할 수 있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음</a:t>
            </a:r>
            <a:endParaRPr lang="ko-KR" altLang="en-US" sz="1600" dirty="0"/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DAD0E331-0CE7-8848-BCCE-CCDA6301ADC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B61456D6-C3AA-42A1-AFCA-2CF4D4166227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63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E36E3-EB63-4DBF-8F67-01957D621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6">
            <a:extLst>
              <a:ext uri="{FF2B5EF4-FFF2-40B4-BE49-F238E27FC236}">
                <a16:creationId xmlns:a16="http://schemas.microsoft.com/office/drawing/2014/main" id="{DE07DED7-B5B4-4112-993A-B4BC602F72D4}"/>
              </a:ext>
            </a:extLst>
          </p:cNvPr>
          <p:cNvSpPr/>
          <p:nvPr/>
        </p:nvSpPr>
        <p:spPr>
          <a:xfrm flipV="1">
            <a:off x="3124201" y="592867"/>
            <a:ext cx="90677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35">
            <a:extLst>
              <a:ext uri="{FF2B5EF4-FFF2-40B4-BE49-F238E27FC236}">
                <a16:creationId xmlns:a16="http://schemas.microsoft.com/office/drawing/2014/main" id="{AEDA9089-725C-4D53-9A4A-7CB244A5BE27}"/>
              </a:ext>
            </a:extLst>
          </p:cNvPr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7">
            <a:extLst>
              <a:ext uri="{FF2B5EF4-FFF2-40B4-BE49-F238E27FC236}">
                <a16:creationId xmlns:a16="http://schemas.microsoft.com/office/drawing/2014/main" id="{2526383F-3998-446D-BFE7-0437E1C3938B}"/>
              </a:ext>
            </a:extLst>
          </p:cNvPr>
          <p:cNvSpPr txBox="1"/>
          <p:nvPr/>
        </p:nvSpPr>
        <p:spPr>
          <a:xfrm>
            <a:off x="222373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부가기능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AFFCB-8821-46FB-94AD-CB3F10F0B8BE}"/>
              </a:ext>
            </a:extLst>
          </p:cNvPr>
          <p:cNvSpPr txBox="1"/>
          <p:nvPr/>
        </p:nvSpPr>
        <p:spPr>
          <a:xfrm>
            <a:off x="784861" y="1729090"/>
            <a:ext cx="5311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+mj-ea"/>
                <a:ea typeface="+mj-ea"/>
              </a:rPr>
              <a:t>수면패턴 분석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</a:t>
            </a:r>
            <a:r>
              <a:rPr lang="ko-KR" altLang="en-US" sz="1800" dirty="0">
                <a:latin typeface="+mj-ea"/>
                <a:ea typeface="+mj-ea"/>
              </a:rPr>
              <a:t>심박수분석을 통해 수면 패턴을 그래프화하여 출력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A545B-EFEA-40F8-89CA-CE1C15855F14}"/>
              </a:ext>
            </a:extLst>
          </p:cNvPr>
          <p:cNvSpPr txBox="1"/>
          <p:nvPr/>
        </p:nvSpPr>
        <p:spPr>
          <a:xfrm>
            <a:off x="6250942" y="1674674"/>
            <a:ext cx="5745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2. </a:t>
            </a:r>
            <a:r>
              <a:rPr lang="ko-KR" altLang="en-US" sz="1800" b="1" dirty="0">
                <a:latin typeface="+mj-ea"/>
                <a:ea typeface="+mj-ea"/>
              </a:rPr>
              <a:t>의약품 정보 제공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해당 질환 카테고리를 </a:t>
            </a:r>
            <a:r>
              <a:rPr lang="ko-KR" altLang="en-US" sz="1800" dirty="0" err="1">
                <a:latin typeface="+mj-ea"/>
                <a:ea typeface="+mj-ea"/>
              </a:rPr>
              <a:t>선택시</a:t>
            </a:r>
            <a:r>
              <a:rPr lang="ko-KR" altLang="en-US" sz="1800" dirty="0">
                <a:latin typeface="+mj-ea"/>
                <a:ea typeface="+mj-ea"/>
              </a:rPr>
              <a:t> 의약품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의 정보를 불러와서 출력해줌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77FA0-E21C-4711-A3A9-A01020A33EBC}"/>
              </a:ext>
            </a:extLst>
          </p:cNvPr>
          <p:cNvSpPr txBox="1"/>
          <p:nvPr/>
        </p:nvSpPr>
        <p:spPr>
          <a:xfrm>
            <a:off x="765632" y="3609948"/>
            <a:ext cx="53303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3. </a:t>
            </a:r>
            <a:r>
              <a:rPr lang="ko-KR" altLang="en-US" sz="1800" b="1" dirty="0">
                <a:latin typeface="+mj-ea"/>
                <a:ea typeface="+mj-ea"/>
              </a:rPr>
              <a:t>미세먼지 농도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현재 위치를 </a:t>
            </a:r>
            <a:r>
              <a:rPr lang="en-US" altLang="ko-KR" sz="1800" dirty="0">
                <a:latin typeface="+mj-ea"/>
                <a:ea typeface="+mj-ea"/>
              </a:rPr>
              <a:t>GPS </a:t>
            </a:r>
            <a:r>
              <a:rPr lang="ko-KR" altLang="en-US" sz="1800" dirty="0">
                <a:latin typeface="+mj-ea"/>
                <a:ea typeface="+mj-ea"/>
              </a:rPr>
              <a:t>센서로 불러오고</a:t>
            </a:r>
            <a:r>
              <a:rPr lang="en-US" altLang="ko-KR" sz="1800" dirty="0">
                <a:latin typeface="+mj-ea"/>
                <a:ea typeface="+mj-ea"/>
              </a:rPr>
              <a:t> NAVERsearch2 API</a:t>
            </a:r>
            <a:r>
              <a:rPr lang="ko-KR" altLang="en-US" sz="1800" dirty="0">
                <a:latin typeface="+mj-ea"/>
                <a:ea typeface="+mj-ea"/>
              </a:rPr>
              <a:t>를 이용하여 현재 지역을 </a:t>
            </a:r>
            <a:r>
              <a:rPr lang="ko-KR" altLang="en-US" sz="1800" dirty="0" err="1">
                <a:latin typeface="+mj-ea"/>
                <a:ea typeface="+mj-ea"/>
              </a:rPr>
              <a:t>받아옴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기상청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를 이용하여 해당지역의 미세먼지 농도를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35D5E-45FB-4610-9399-8C096365CE34}"/>
              </a:ext>
            </a:extLst>
          </p:cNvPr>
          <p:cNvSpPr txBox="1"/>
          <p:nvPr/>
        </p:nvSpPr>
        <p:spPr>
          <a:xfrm>
            <a:off x="6250942" y="3609948"/>
            <a:ext cx="5204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4. </a:t>
            </a:r>
            <a:r>
              <a:rPr lang="ko-KR" altLang="en-US" sz="1800" b="1" dirty="0">
                <a:latin typeface="+mj-ea"/>
                <a:ea typeface="+mj-ea"/>
              </a:rPr>
              <a:t>병원</a:t>
            </a:r>
            <a:r>
              <a:rPr lang="en-US" altLang="ko-KR" sz="1800" b="1" dirty="0">
                <a:latin typeface="+mj-ea"/>
                <a:ea typeface="+mj-ea"/>
              </a:rPr>
              <a:t>,</a:t>
            </a:r>
            <a:r>
              <a:rPr lang="ko-KR" altLang="en-US" sz="1800" b="1" dirty="0">
                <a:latin typeface="+mj-ea"/>
                <a:ea typeface="+mj-ea"/>
              </a:rPr>
              <a:t> 약국 위치 정보 제공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스마트폰 </a:t>
            </a:r>
            <a:r>
              <a:rPr lang="en-US" altLang="ko-KR" sz="1800" dirty="0">
                <a:latin typeface="+mj-ea"/>
                <a:ea typeface="+mj-ea"/>
              </a:rPr>
              <a:t>GPS</a:t>
            </a:r>
            <a:r>
              <a:rPr lang="ko-KR" altLang="en-US" sz="1800" dirty="0">
                <a:latin typeface="+mj-ea"/>
                <a:ea typeface="+mj-ea"/>
              </a:rPr>
              <a:t>로 현재위치 확인</a:t>
            </a:r>
            <a:r>
              <a:rPr lang="en-US" altLang="ko-KR" sz="1800" dirty="0">
                <a:latin typeface="+mj-ea"/>
                <a:ea typeface="+mj-ea"/>
              </a:rPr>
              <a:t>, API</a:t>
            </a:r>
            <a:r>
              <a:rPr lang="ko-KR" altLang="en-US" sz="1800" dirty="0">
                <a:latin typeface="+mj-ea"/>
                <a:ea typeface="+mj-ea"/>
              </a:rPr>
              <a:t>를 이용하여 사용자 주변에 있는 병원을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359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1173929"/>
            <a:ext cx="11421367" cy="4510142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</a:rPr>
              <a:t>전체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(App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B745D7-0A88-44A1-8939-C2634C7BE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16"/>
          <a:stretch/>
        </p:blipFill>
        <p:spPr>
          <a:xfrm>
            <a:off x="877472" y="1193390"/>
            <a:ext cx="4845694" cy="49040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161BF8-556D-46CF-95A3-DA099F5D7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0698" r="-10168"/>
          <a:stretch/>
        </p:blipFill>
        <p:spPr>
          <a:xfrm>
            <a:off x="6844989" y="1193390"/>
            <a:ext cx="4845695" cy="49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3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외장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67818-8229-4599-A041-F8476FB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58" y="1261933"/>
            <a:ext cx="10281684" cy="46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85038E-03C7-4FD0-90BC-52DDD324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07" y="1188214"/>
            <a:ext cx="7729386" cy="46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 </a:t>
            </a:r>
            <a:r>
              <a:rPr lang="en-US" altLang="ko-KR" sz="2800" b="1" dirty="0" err="1"/>
              <a:t>Board_check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App_check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244008" y="1549517"/>
            <a:ext cx="9452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어플리케이션 시작 시 </a:t>
            </a:r>
            <a:r>
              <a:rPr lang="en-US" altLang="ko-KR" sz="1800" dirty="0"/>
              <a:t>App</a:t>
            </a:r>
            <a:r>
              <a:rPr lang="ko-KR" altLang="en-US" sz="1800" dirty="0"/>
              <a:t>의 최신버전을 체크 후 업데이트 요청을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공지사항 유무를 체크 후 출력한다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57793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App_Version</a:t>
            </a:r>
            <a:r>
              <a:rPr lang="en-US" altLang="ko-KR" sz="1800" dirty="0"/>
              <a:t> : </a:t>
            </a:r>
            <a:r>
              <a:rPr lang="ko-KR" altLang="en-US" sz="1800" dirty="0"/>
              <a:t>설치되어진 어플리케이션의 버전과 </a:t>
            </a:r>
            <a:r>
              <a:rPr lang="en-US" altLang="ko-KR" sz="1800" dirty="0"/>
              <a:t>DB</a:t>
            </a:r>
            <a:r>
              <a:rPr lang="ko-KR" altLang="en-US" sz="1800" dirty="0"/>
              <a:t>에 등록되어진 최신버전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Board_Data</a:t>
            </a:r>
            <a:r>
              <a:rPr lang="en-US" altLang="ko-KR" sz="1800" dirty="0"/>
              <a:t> : </a:t>
            </a:r>
            <a:r>
              <a:rPr lang="ko-KR" altLang="en-US" sz="1800" dirty="0"/>
              <a:t>공지사항의 공지기간 및 내용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4B0AB2B-930C-4A6B-8E68-ECE27D76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80353"/>
              </p:ext>
            </p:extLst>
          </p:nvPr>
        </p:nvGraphicFramePr>
        <p:xfrm>
          <a:off x="6413204" y="4025865"/>
          <a:ext cx="4655288" cy="195072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54922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600366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72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App_check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65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설치되어진 어플리케이션의 버전과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등록되어진 어플리케이션의 최신버전을 비교하여 최신 버전을 유지한다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782FAFE-60A2-499A-9D30-B35BC9F73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84833"/>
              </p:ext>
            </p:extLst>
          </p:nvPr>
        </p:nvGraphicFramePr>
        <p:xfrm>
          <a:off x="1520456" y="3804627"/>
          <a:ext cx="4486938" cy="237744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16773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47016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587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Board_check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now_date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802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String </a:t>
                      </a:r>
                      <a:r>
                        <a:rPr lang="en-US" altLang="ko-KR" dirty="0" err="1"/>
                        <a:t>Board_title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Board_content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Board_date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39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게시기간에 포함되는 날짜가 </a:t>
                      </a:r>
                      <a:r>
                        <a:rPr lang="ko-KR" altLang="en-US" dirty="0" err="1"/>
                        <a:t>요청되었을시</a:t>
                      </a:r>
                      <a:r>
                        <a:rPr lang="ko-KR" altLang="en-US" dirty="0"/>
                        <a:t> 해당 공지사항을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 now date)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3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06-2 Login/Resist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6914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사용자의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조회한다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가입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1761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Login_Data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사용자의 </a:t>
            </a:r>
            <a:r>
              <a:rPr lang="en-US" altLang="ko-KR" sz="1800" dirty="0"/>
              <a:t>Id,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Resist_Data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등록되어진 사용자의 </a:t>
            </a:r>
            <a:r>
              <a:rPr lang="en-US" altLang="ko-KR" sz="1800" dirty="0"/>
              <a:t>Id,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  <a:r>
              <a:rPr lang="ko-KR" altLang="en-US" sz="1800" dirty="0"/>
              <a:t>및 등록일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3C5BDD-92BE-4662-9FEE-F19B41766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52547"/>
              </p:ext>
            </p:extLst>
          </p:nvPr>
        </p:nvGraphicFramePr>
        <p:xfrm>
          <a:off x="1458434" y="4347600"/>
          <a:ext cx="4245934" cy="1789482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3718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81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307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79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비밀번호가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 있으면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2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5AB3A34-B18E-401F-A939-3ABBA3DFF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76737"/>
              </p:ext>
            </p:extLst>
          </p:nvPr>
        </p:nvGraphicFramePr>
        <p:xfrm>
          <a:off x="6487633" y="4360054"/>
          <a:ext cx="4245934" cy="173736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3390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Resist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Resist 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 중복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7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에서 중복체크 후 값을 입력한다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Resist(String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4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53448" y="531184"/>
            <a:ext cx="10938552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88650" y="300351"/>
            <a:ext cx="92096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i="0" u="none" strike="noStrike" cap="none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757569" y="1476878"/>
            <a:ext cx="3308636" cy="623609"/>
            <a:chOff x="1407561" y="1284270"/>
            <a:chExt cx="3308636" cy="584775"/>
          </a:xfrm>
        </p:grpSpPr>
        <p:sp>
          <p:nvSpPr>
            <p:cNvPr id="103" name="Shape 103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003820" y="1350303"/>
              <a:ext cx="2712377" cy="432916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졸업연구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개요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4662463" y="1438730"/>
            <a:ext cx="3308636" cy="623609"/>
            <a:chOff x="1407561" y="1284270"/>
            <a:chExt cx="3308636" cy="584775"/>
          </a:xfrm>
        </p:grpSpPr>
        <p:sp>
          <p:nvSpPr>
            <p:cNvPr id="106" name="Shape 106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관련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및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사례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8610600" y="1467448"/>
            <a:ext cx="3308636" cy="623609"/>
            <a:chOff x="1407561" y="1284270"/>
            <a:chExt cx="3308636" cy="584775"/>
          </a:xfrm>
        </p:grpSpPr>
        <p:sp>
          <p:nvSpPr>
            <p:cNvPr id="109" name="Shape 109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시나리오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757569" y="2517161"/>
            <a:ext cx="3308636" cy="623609"/>
            <a:chOff x="1407561" y="1267439"/>
            <a:chExt cx="3308636" cy="584775"/>
          </a:xfrm>
        </p:grpSpPr>
        <p:sp>
          <p:nvSpPr>
            <p:cNvPr id="112" name="Shape 112"/>
            <p:cNvSpPr txBox="1"/>
            <p:nvPr/>
          </p:nvSpPr>
          <p:spPr>
            <a:xfrm>
              <a:off x="1407561" y="1267439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구성도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62464" y="2511624"/>
            <a:ext cx="3308635" cy="623609"/>
            <a:chOff x="1723520" y="5609493"/>
            <a:chExt cx="3308635" cy="623609"/>
          </a:xfrm>
        </p:grpSpPr>
        <p:sp>
          <p:nvSpPr>
            <p:cNvPr id="30" name="Shape 113"/>
            <p:cNvSpPr txBox="1"/>
            <p:nvPr/>
          </p:nvSpPr>
          <p:spPr>
            <a:xfrm>
              <a:off x="2319778" y="5697202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설계도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12"/>
            <p:cNvSpPr txBox="1"/>
            <p:nvPr/>
          </p:nvSpPr>
          <p:spPr>
            <a:xfrm>
              <a:off x="1723520" y="5609493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8610600" y="2562387"/>
            <a:ext cx="3308636" cy="584775"/>
            <a:chOff x="6435228" y="1234120"/>
            <a:chExt cx="3308636" cy="584775"/>
          </a:xfrm>
        </p:grpSpPr>
        <p:sp>
          <p:nvSpPr>
            <p:cNvPr id="116" name="Shape 116"/>
            <p:cNvSpPr txBox="1"/>
            <p:nvPr/>
          </p:nvSpPr>
          <p:spPr>
            <a:xfrm>
              <a:off x="6435228" y="123412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031487" y="1304538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모듈 상세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7569" y="3580088"/>
            <a:ext cx="3332362" cy="584775"/>
            <a:chOff x="6221718" y="1869096"/>
            <a:chExt cx="3332362" cy="584775"/>
          </a:xfrm>
        </p:grpSpPr>
        <p:sp>
          <p:nvSpPr>
            <p:cNvPr id="118" name="Shape 118"/>
            <p:cNvSpPr txBox="1"/>
            <p:nvPr/>
          </p:nvSpPr>
          <p:spPr>
            <a:xfrm>
              <a:off x="6221718" y="1869096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6841703" y="194137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데모 환경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86190" y="3580088"/>
            <a:ext cx="3308636" cy="584775"/>
            <a:chOff x="6245445" y="3055323"/>
            <a:chExt cx="3308636" cy="584775"/>
          </a:xfrm>
        </p:grpSpPr>
        <p:sp>
          <p:nvSpPr>
            <p:cNvPr id="120" name="Shape 120"/>
            <p:cNvSpPr txBox="1"/>
            <p:nvPr/>
          </p:nvSpPr>
          <p:spPr>
            <a:xfrm>
              <a:off x="6245445" y="3055323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6841704" y="3125741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개발 환경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10600" y="3588950"/>
            <a:ext cx="3308636" cy="584775"/>
            <a:chOff x="6245445" y="4384308"/>
            <a:chExt cx="3308636" cy="584775"/>
          </a:xfrm>
        </p:grpSpPr>
        <p:sp>
          <p:nvSpPr>
            <p:cNvPr id="122" name="Shape 122"/>
            <p:cNvSpPr txBox="1"/>
            <p:nvPr/>
          </p:nvSpPr>
          <p:spPr>
            <a:xfrm>
              <a:off x="6245445" y="4384308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09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841704" y="4454726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업무 분담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7570" y="4631241"/>
            <a:ext cx="3308635" cy="623609"/>
            <a:chOff x="6245445" y="5613210"/>
            <a:chExt cx="3308635" cy="623609"/>
          </a:xfrm>
        </p:grpSpPr>
        <p:sp>
          <p:nvSpPr>
            <p:cNvPr id="32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수행 일정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10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686190" y="4647569"/>
            <a:ext cx="3308635" cy="623609"/>
            <a:chOff x="6245445" y="5613210"/>
            <a:chExt cx="3308635" cy="623609"/>
          </a:xfrm>
        </p:grpSpPr>
        <p:sp>
          <p:nvSpPr>
            <p:cNvPr id="43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참고 문헌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11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4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06-3 </a:t>
            </a:r>
            <a:r>
              <a:rPr lang="en-US" altLang="ko-KR" sz="2800" b="1" dirty="0" err="1"/>
              <a:t>Pulse_heart_insert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80349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Arduino</a:t>
            </a:r>
            <a:r>
              <a:rPr lang="ko-KR" altLang="en-US" sz="1800" dirty="0"/>
              <a:t>로 </a:t>
            </a:r>
            <a:r>
              <a:rPr lang="en-US" altLang="ko-KR" sz="1800" dirty="0"/>
              <a:t>BPM</a:t>
            </a:r>
            <a:r>
              <a:rPr lang="ko-KR" altLang="en-US" sz="1800" dirty="0"/>
              <a:t>을 측정하고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649077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위치정보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Date_Data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날짜 및 시간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5BEDE32-5894-491F-82DE-375F0949B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11128"/>
              </p:ext>
            </p:extLst>
          </p:nvPr>
        </p:nvGraphicFramePr>
        <p:xfrm>
          <a:off x="3090495" y="4102454"/>
          <a:ext cx="5855063" cy="1999259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5333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78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1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사용자 아이디 및 </a:t>
                      </a:r>
                      <a:r>
                        <a:rPr lang="en-US" altLang="ko-KR" dirty="0" err="1"/>
                        <a:t>gps</a:t>
                      </a:r>
                      <a:r>
                        <a:rPr lang="ko-KR" altLang="en-US" dirty="0"/>
                        <a:t>로 측정된 위치와 </a:t>
                      </a:r>
                      <a:r>
                        <a:rPr lang="en-US" altLang="ko-KR" dirty="0"/>
                        <a:t>bpm</a:t>
                      </a:r>
                      <a:r>
                        <a:rPr lang="ko-KR" altLang="en-US" dirty="0"/>
                        <a:t>을 삽입한다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85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06-4 </a:t>
            </a:r>
            <a:r>
              <a:rPr lang="en-US" altLang="ko-KR" sz="2800" b="1" dirty="0" err="1"/>
              <a:t>Pulse_heart_search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169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BPM</a:t>
            </a:r>
            <a:r>
              <a:rPr lang="ko-KR" altLang="en-US" sz="1800" dirty="0"/>
              <a:t>을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조회되어진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을 토대로 건강상태 및 질병 확률을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49555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해당 사용자의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저장되어진 모든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Disease_Data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질병의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증상 및 증상에 좋은 음식 정보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84AF55-899D-4907-A4C1-533FC377A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1965"/>
              </p:ext>
            </p:extLst>
          </p:nvPr>
        </p:nvGraphicFramePr>
        <p:xfrm>
          <a:off x="3407228" y="4124893"/>
          <a:ext cx="5377543" cy="1855843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575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Pulse_heart_search</a:t>
                      </a:r>
                      <a:r>
                        <a:rPr lang="en-US" altLang="ko-KR" dirty="0"/>
                        <a:t> 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Bpm, Datetime date,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심박수와 심박수 측정시간을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82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Pulse_heart_search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06-5 </a:t>
            </a:r>
            <a:r>
              <a:rPr lang="en-US" altLang="ko-KR" sz="2800" b="1" dirty="0" err="1"/>
              <a:t>Sleep_insert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533124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 정보들을 분석하여 수면패턴을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10091" y="2402598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Time_Data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시간들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</a:t>
            </a:r>
            <a:r>
              <a:rPr lang="ko-KR" altLang="en-US" sz="1800" dirty="0"/>
              <a:t>사용자의 위치정보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4E223-8BEB-47CD-BCFD-437DC72194ED}"/>
              </a:ext>
            </a:extLst>
          </p:cNvPr>
          <p:cNvSpPr txBox="1"/>
          <p:nvPr/>
        </p:nvSpPr>
        <p:spPr>
          <a:xfrm>
            <a:off x="5390705" y="2365459"/>
            <a:ext cx="72088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수면 패턴 측정 알고리즘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1)  GPS </a:t>
            </a:r>
            <a:r>
              <a:rPr lang="ko-KR" altLang="en-US" sz="1800" dirty="0"/>
              <a:t>데이터를 통해서 </a:t>
            </a:r>
            <a:r>
              <a:rPr lang="ko-KR" altLang="en-US" sz="1800"/>
              <a:t>사용자의 활동반경 </a:t>
            </a:r>
            <a:r>
              <a:rPr lang="ko-KR" altLang="en-US" sz="1800" dirty="0"/>
              <a:t>파악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2) </a:t>
            </a:r>
            <a:r>
              <a:rPr lang="ko-KR" altLang="en-US" sz="1800" dirty="0"/>
              <a:t>위치 정보 변화폭에 따른 활동기</a:t>
            </a:r>
            <a:r>
              <a:rPr lang="en-US" altLang="ko-KR" sz="1800" dirty="0"/>
              <a:t>BPM</a:t>
            </a:r>
            <a:r>
              <a:rPr lang="ko-KR" altLang="en-US" sz="1800" dirty="0"/>
              <a:t>의 평균을 구함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3) </a:t>
            </a:r>
            <a:r>
              <a:rPr lang="ko-KR" altLang="en-US" sz="1800" dirty="0"/>
              <a:t>활동기 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토대로 </a:t>
            </a:r>
            <a:r>
              <a:rPr lang="ko-KR" altLang="en-US" sz="1800" dirty="0" err="1"/>
              <a:t>휴식기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구함</a:t>
            </a:r>
          </a:p>
          <a:p>
            <a:r>
              <a:rPr lang="ko-KR" altLang="en-US" sz="1800" dirty="0"/>
              <a:t>    </a:t>
            </a:r>
            <a:r>
              <a:rPr lang="en-US" altLang="ko-KR" sz="1800" dirty="0"/>
              <a:t>4) GPS</a:t>
            </a:r>
            <a:r>
              <a:rPr lang="ko-KR" altLang="en-US" sz="1800" dirty="0"/>
              <a:t>데이터와 예상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통하여 수면 정보 생성</a:t>
            </a:r>
            <a:endParaRPr lang="en-US" altLang="ko-KR" sz="18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F777D55-2603-4C70-B316-57A32B54B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97338"/>
              </p:ext>
            </p:extLst>
          </p:nvPr>
        </p:nvGraphicFramePr>
        <p:xfrm>
          <a:off x="3127236" y="4102686"/>
          <a:ext cx="5377543" cy="207156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4256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616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수면시간을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삽입한다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406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06-6 </a:t>
            </a:r>
            <a:r>
              <a:rPr lang="en-US" altLang="ko-KR" sz="2800" b="1" dirty="0" err="1"/>
              <a:t>Sleep_Search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115912" y="1848859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</a:t>
            </a:r>
            <a:r>
              <a:rPr lang="ko-KR" altLang="en-US" sz="1800" dirty="0"/>
              <a:t>수면 데이터를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수면상태를 분석하여 결과를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115912" y="3025653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Sleep_Data</a:t>
            </a:r>
            <a:r>
              <a:rPr lang="en-US" altLang="ko-KR" sz="1800" dirty="0"/>
              <a:t> : DB</a:t>
            </a:r>
            <a:r>
              <a:rPr lang="ko-KR" altLang="en-US" sz="1800" dirty="0"/>
              <a:t>에 저장된 수면 패턴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2DB848-59DC-4A70-A366-8C5BA6797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83334"/>
              </p:ext>
            </p:extLst>
          </p:nvPr>
        </p:nvGraphicFramePr>
        <p:xfrm>
          <a:off x="3233057" y="4185608"/>
          <a:ext cx="5377543" cy="185808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69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수면정보를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1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06-7 Medicine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549517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</a:t>
            </a:r>
            <a:r>
              <a:rPr lang="ko-KR" altLang="en-US" sz="1800" dirty="0"/>
              <a:t>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의약품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의약품에 댓글 기능을 통하여 사용자간 의사소통 기능을 제공한다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686551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Medicine_Data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의약품의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복용방법</a:t>
            </a:r>
            <a:r>
              <a:rPr lang="en-US" altLang="ko-KR" sz="1800" dirty="0"/>
              <a:t>, </a:t>
            </a:r>
            <a:r>
              <a:rPr lang="ko-KR" altLang="en-US" sz="1800" dirty="0"/>
              <a:t>효능</a:t>
            </a:r>
            <a:r>
              <a:rPr lang="en-US" altLang="ko-KR" sz="1800" dirty="0"/>
              <a:t>, </a:t>
            </a:r>
            <a:r>
              <a:rPr lang="ko-KR" altLang="en-US" sz="1800" dirty="0"/>
              <a:t>주의사항 등 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Comment_Data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댓글의 내용 및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등록일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904049-A6BB-4AAA-B1F0-3389523CB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6583"/>
              </p:ext>
            </p:extLst>
          </p:nvPr>
        </p:nvGraphicFramePr>
        <p:xfrm>
          <a:off x="3168468" y="3628326"/>
          <a:ext cx="5855063" cy="266078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747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Medicine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26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86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medicine_name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medine_category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medine_effection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medine_method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medine_caution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67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의약품 정보를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40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4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06-8 (</a:t>
            </a:r>
            <a:r>
              <a:rPr lang="ko-KR" altLang="en-US" sz="2800" b="1" dirty="0"/>
              <a:t>외부 </a:t>
            </a:r>
            <a:r>
              <a:rPr lang="en-US" altLang="ko-KR" sz="2800" b="1" dirty="0"/>
              <a:t>API) </a:t>
            </a:r>
            <a:r>
              <a:rPr lang="en-US" altLang="ko-KR" sz="2800" b="1" dirty="0" err="1"/>
              <a:t>Fine_dust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9902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SK Planet Developers</a:t>
            </a:r>
            <a:r>
              <a:rPr lang="ko-KR" altLang="en-US" sz="1800" dirty="0"/>
              <a:t>에서 제공하는 생활 환경 </a:t>
            </a:r>
            <a:r>
              <a:rPr lang="en-US" altLang="ko-KR" sz="1800" dirty="0"/>
              <a:t>API</a:t>
            </a:r>
            <a:r>
              <a:rPr lang="ko-KR" altLang="en-US" sz="1800" dirty="0"/>
              <a:t>를 이용하여 현위치의 미세먼지 데이터를</a:t>
            </a:r>
            <a:r>
              <a:rPr lang="en-US" altLang="ko-KR" sz="1800" dirty="0"/>
              <a:t> </a:t>
            </a:r>
            <a:r>
              <a:rPr lang="ko-KR" altLang="en-US" sz="1800" dirty="0"/>
              <a:t>출력한다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3119986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Arduino</a:t>
            </a:r>
            <a:r>
              <a:rPr lang="ko-KR" altLang="en-US" sz="1800" dirty="0"/>
              <a:t>로 구성된 </a:t>
            </a:r>
            <a:r>
              <a:rPr lang="en-US" altLang="ko-KR" sz="1800" dirty="0" err="1"/>
              <a:t>SmartWatch</a:t>
            </a:r>
            <a:r>
              <a:rPr lang="ko-KR" altLang="en-US" sz="1800" dirty="0"/>
              <a:t>로 측정한 사용자의 현재 경도와 위도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Dust_Data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현재 경도</a:t>
            </a:r>
            <a:r>
              <a:rPr lang="en-US" altLang="ko-KR" sz="1800" dirty="0"/>
              <a:t>, </a:t>
            </a:r>
            <a:r>
              <a:rPr lang="ko-KR" altLang="en-US" sz="1800" dirty="0"/>
              <a:t>위도의 미세먼지 등급</a:t>
            </a:r>
            <a:r>
              <a:rPr lang="en-US" altLang="ko-KR" sz="1800" dirty="0"/>
              <a:t>(‘</a:t>
            </a:r>
            <a:r>
              <a:rPr lang="ko-KR" altLang="en-US" sz="1800" dirty="0"/>
              <a:t>좋음‘</a:t>
            </a:r>
            <a:r>
              <a:rPr lang="en-US" altLang="ko-KR" sz="1800" dirty="0"/>
              <a:t>,’</a:t>
            </a:r>
            <a:r>
              <a:rPr lang="ko-KR" altLang="en-US" sz="1800" dirty="0"/>
              <a:t>보통</a:t>
            </a:r>
            <a:r>
              <a:rPr lang="en-US" altLang="ko-KR" sz="1800" dirty="0"/>
              <a:t>’,’</a:t>
            </a:r>
            <a:r>
              <a:rPr lang="ko-KR" altLang="en-US" sz="1800" dirty="0"/>
              <a:t>약간 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매우 나쁨‘</a:t>
            </a:r>
            <a:r>
              <a:rPr lang="en-US" altLang="ko-KR" sz="1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F2798-38B5-40E8-AF5D-E1BE655FF010}"/>
              </a:ext>
            </a:extLst>
          </p:cNvPr>
          <p:cNvSpPr txBox="1"/>
          <p:nvPr/>
        </p:nvSpPr>
        <p:spPr>
          <a:xfrm>
            <a:off x="1084520" y="4784813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>
                <a:hlinkClick r:id="rId3"/>
              </a:rPr>
              <a:t>http://apis.skplanetx.com/weather/dust?version=1&amp;lat={lat}&amp;lon={lon}</a:t>
            </a:r>
            <a:endParaRPr lang="en-US" altLang="ko-KR" sz="20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2300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06-9 (</a:t>
            </a:r>
            <a:r>
              <a:rPr lang="ko-KR" altLang="en-US" sz="2800" b="1" dirty="0"/>
              <a:t>외부 </a:t>
            </a:r>
            <a:r>
              <a:rPr lang="en-US" altLang="ko-KR" sz="2800" b="1" dirty="0"/>
              <a:t>API) Hospital/Pharmacy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779344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사용자 주변의 병원 및 약국의 위치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Map</a:t>
            </a:r>
            <a:r>
              <a:rPr lang="ko-KR" altLang="en-US" sz="1800" dirty="0"/>
              <a:t>을 통해 병원 및 약국의 위치를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95152" y="3232900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Local_Data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얻어진 해당 업체의 이름</a:t>
            </a:r>
            <a:r>
              <a:rPr lang="en-US" altLang="ko-KR" sz="1800" dirty="0"/>
              <a:t> </a:t>
            </a:r>
            <a:r>
              <a:rPr lang="ko-KR" altLang="en-US" sz="1800" dirty="0"/>
              <a:t>및 경도와 위도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F9119-61D9-4B80-9AE6-B05FFC908335}"/>
              </a:ext>
            </a:extLst>
          </p:cNvPr>
          <p:cNvSpPr txBox="1"/>
          <p:nvPr/>
        </p:nvSpPr>
        <p:spPr>
          <a:xfrm>
            <a:off x="1095152" y="4586780"/>
            <a:ext cx="9611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  <a:r>
              <a:rPr lang="en-US" altLang="ko-KR" sz="2000" dirty="0"/>
              <a:t> </a:t>
            </a:r>
            <a:r>
              <a:rPr lang="en-US" altLang="ko-KR" sz="1800" dirty="0">
                <a:solidFill>
                  <a:schemeClr val="accent1"/>
                </a:solidFill>
                <a:hlinkClick r:id="rId3"/>
              </a:rPr>
              <a:t>https://m.map.naver.com/search2/search.nhn</a:t>
            </a:r>
            <a:r>
              <a:rPr lang="en-US" altLang="ko-KR" sz="1800" dirty="0">
                <a:solidFill>
                  <a:schemeClr val="accent1"/>
                </a:solidFill>
              </a:rPr>
              <a:t>?query={search}&amp;category={category}&amp;lat={lat}&amp;lon={lon}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2895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B35997-6D77-4271-9C21-15A16086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46" y="1622882"/>
            <a:ext cx="10019493" cy="4469216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06-10 H/W</a:t>
            </a:r>
            <a:r>
              <a:rPr lang="ko-KR" altLang="en-US" sz="2800" b="1" dirty="0"/>
              <a:t> 회로도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42B5A-1D68-46A4-AFC7-D614B2EEC2AC}"/>
              </a:ext>
            </a:extLst>
          </p:cNvPr>
          <p:cNvSpPr txBox="1"/>
          <p:nvPr/>
        </p:nvSpPr>
        <p:spPr>
          <a:xfrm>
            <a:off x="8610600" y="191386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Lithium battery</a:t>
            </a:r>
            <a:r>
              <a:rPr lang="ko-KR" altLang="en-US" sz="1800" b="1" dirty="0"/>
              <a:t> </a:t>
            </a:r>
            <a:r>
              <a:rPr lang="en-US" altLang="ko-KR" sz="1600" b="1" dirty="0"/>
              <a:t>110mAh 3.7V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6CB73-B7D3-4A26-9176-13D07545CD0D}"/>
              </a:ext>
            </a:extLst>
          </p:cNvPr>
          <p:cNvSpPr txBox="1"/>
          <p:nvPr/>
        </p:nvSpPr>
        <p:spPr>
          <a:xfrm>
            <a:off x="8380228" y="3724390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0.96inch OLED Display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5713A-5DED-49DC-B81D-9169206B0E8F}"/>
              </a:ext>
            </a:extLst>
          </p:cNvPr>
          <p:cNvSpPr txBox="1"/>
          <p:nvPr/>
        </p:nvSpPr>
        <p:spPr>
          <a:xfrm>
            <a:off x="6214730" y="5871618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HC-06 Slave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22570-CFBC-43A5-A638-AB71458F42D5}"/>
              </a:ext>
            </a:extLst>
          </p:cNvPr>
          <p:cNvSpPr txBox="1"/>
          <p:nvPr/>
        </p:nvSpPr>
        <p:spPr>
          <a:xfrm>
            <a:off x="4245814" y="4909176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Arduino Pro mini</a:t>
            </a:r>
          </a:p>
          <a:p>
            <a:r>
              <a:rPr lang="en-US" altLang="ko-KR" sz="1600" b="1" dirty="0"/>
              <a:t>&amp; GPS Shield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92311-BF5B-4F82-A162-E68899F79985}"/>
              </a:ext>
            </a:extLst>
          </p:cNvPr>
          <p:cNvSpPr txBox="1"/>
          <p:nvPr/>
        </p:nvSpPr>
        <p:spPr>
          <a:xfrm>
            <a:off x="1190846" y="4739899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ESP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8266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9F836-DF05-444D-AB40-8F23B65ED76C}"/>
              </a:ext>
            </a:extLst>
          </p:cNvPr>
          <p:cNvSpPr txBox="1"/>
          <p:nvPr/>
        </p:nvSpPr>
        <p:spPr>
          <a:xfrm>
            <a:off x="7923028" y="2408341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Pulse Sensor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900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5">
            <a:extLst>
              <a:ext uri="{FF2B5EF4-FFF2-40B4-BE49-F238E27FC236}">
                <a16:creationId xmlns:a16="http://schemas.microsoft.com/office/drawing/2014/main" id="{892E5FF6-B1C3-4964-A047-280819C0B059}"/>
              </a:ext>
            </a:extLst>
          </p:cNvPr>
          <p:cNvSpPr/>
          <p:nvPr/>
        </p:nvSpPr>
        <p:spPr>
          <a:xfrm>
            <a:off x="2903390" y="568890"/>
            <a:ext cx="930060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46">
            <a:extLst>
              <a:ext uri="{FF2B5EF4-FFF2-40B4-BE49-F238E27FC236}">
                <a16:creationId xmlns:a16="http://schemas.microsoft.com/office/drawing/2014/main" id="{9B88C474-A4E5-42AB-A2E7-8B6BB1D02E39}"/>
              </a:ext>
            </a:extLst>
          </p:cNvPr>
          <p:cNvSpPr txBox="1"/>
          <p:nvPr/>
        </p:nvSpPr>
        <p:spPr>
          <a:xfrm>
            <a:off x="245145" y="383775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2400" b="1" dirty="0">
                <a:solidFill>
                  <a:srgbClr val="349F14"/>
                </a:solidFill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</a:rPr>
              <a:t>모듈 상세 설계</a:t>
            </a:r>
            <a:endParaRPr lang="en-US" altLang="ko-KR" sz="2400" b="1" dirty="0">
              <a:solidFill>
                <a:srgbClr val="349F14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56DD6-4D56-4531-B173-B3C18363AAB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06-11 UML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26E25-A3E5-47DB-AE83-E5926FB6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24" y="1549518"/>
            <a:ext cx="9558668" cy="46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rduino pro mini에 대한 이미지 검색결과">
            <a:extLst>
              <a:ext uri="{FF2B5EF4-FFF2-40B4-BE49-F238E27FC236}">
                <a16:creationId xmlns:a16="http://schemas.microsoft.com/office/drawing/2014/main" id="{DA20E917-BE4B-4E7D-9789-670594DA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53" y="3048066"/>
            <a:ext cx="3000347" cy="30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Shape 245"/>
          <p:cNvSpPr/>
          <p:nvPr/>
        </p:nvSpPr>
        <p:spPr>
          <a:xfrm flipV="1">
            <a:off x="2923953" y="568890"/>
            <a:ext cx="9280047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49346" y="36091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07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5E65FF-1688-468C-80DD-E0890089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3900"/>
              </p:ext>
            </p:extLst>
          </p:nvPr>
        </p:nvGraphicFramePr>
        <p:xfrm>
          <a:off x="827862" y="1444687"/>
          <a:ext cx="10719095" cy="117503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5288268">
                  <a:extLst>
                    <a:ext uri="{9D8B030D-6E8A-4147-A177-3AD203B41FA5}">
                      <a16:colId xmlns:a16="http://schemas.microsoft.com/office/drawing/2014/main" val="445804701"/>
                    </a:ext>
                  </a:extLst>
                </a:gridCol>
                <a:gridCol w="5430827">
                  <a:extLst>
                    <a:ext uri="{9D8B030D-6E8A-4147-A177-3AD203B41FA5}">
                      <a16:colId xmlns:a16="http://schemas.microsoft.com/office/drawing/2014/main" val="25436784"/>
                    </a:ext>
                  </a:extLst>
                </a:gridCol>
              </a:tblGrid>
              <a:tr h="43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Android_Version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8.0(</a:t>
                      </a:r>
                      <a:r>
                        <a:rPr lang="ko-KR" altLang="en-US" b="1" dirty="0" err="1"/>
                        <a:t>오레오</a:t>
                      </a:r>
                      <a:r>
                        <a:rPr lang="en-US" altLang="ko-KR" b="1" dirty="0"/>
                        <a:t>) /LG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V30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2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Linux OS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Ubuntu 17.0.4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 Pro Mini 328 5.0v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78696"/>
                  </a:ext>
                </a:extLst>
              </a:tr>
            </a:tbl>
          </a:graphicData>
        </a:graphic>
      </p:graphicFrame>
      <p:pic>
        <p:nvPicPr>
          <p:cNvPr id="1028" name="Picture 4" descr="v30에 대한 이미지 검색결과">
            <a:extLst>
              <a:ext uri="{FF2B5EF4-FFF2-40B4-BE49-F238E27FC236}">
                <a16:creationId xmlns:a16="http://schemas.microsoft.com/office/drawing/2014/main" id="{0EC0D72C-8F88-46F4-84DA-6B8ED946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11" y="3145239"/>
            <a:ext cx="1763142" cy="28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분투 17.0.4에 대한 이미지 검색결과">
            <a:extLst>
              <a:ext uri="{FF2B5EF4-FFF2-40B4-BE49-F238E27FC236}">
                <a16:creationId xmlns:a16="http://schemas.microsoft.com/office/drawing/2014/main" id="{0B3036CB-EAA0-4373-8ED5-76290B85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92" y="3421357"/>
            <a:ext cx="4150815" cy="22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8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022544" y="1053413"/>
            <a:ext cx="9142182" cy="24659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ko-KR" altLang="en-US" sz="2400" b="1" dirty="0"/>
              <a:t>○ 지난 발표에서의 지적사항</a:t>
            </a:r>
            <a:endParaRPr lang="en-US" altLang="ko-KR" sz="2400" b="1" dirty="0"/>
          </a:p>
          <a:p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</a:p>
          <a:p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</a:rPr>
              <a:t>하드웨어 설계를 끝낼 것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하드웨어의 크기가 커지지 않을지 우려 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   2)  </a:t>
            </a:r>
            <a:r>
              <a:rPr lang="ko-KR" altLang="en-US" sz="2000" dirty="0">
                <a:solidFill>
                  <a:schemeClr val="tx1"/>
                </a:solidFill>
              </a:rPr>
              <a:t>본인이 할 수 있는 기능을 추가할 것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기능이 단순하게 구성될 것으로 보임</a:t>
            </a:r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36">
            <a:extLst>
              <a:ext uri="{FF2B5EF4-FFF2-40B4-BE49-F238E27FC236}">
                <a16:creationId xmlns:a16="http://schemas.microsoft.com/office/drawing/2014/main" id="{9339DC46-5551-4C75-91E2-28C55CECD8B6}"/>
              </a:ext>
            </a:extLst>
          </p:cNvPr>
          <p:cNvSpPr txBox="1"/>
          <p:nvPr/>
        </p:nvSpPr>
        <p:spPr>
          <a:xfrm>
            <a:off x="1022543" y="3429000"/>
            <a:ext cx="10683903" cy="24659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ko-KR" altLang="en-US" sz="2400" b="1" dirty="0"/>
              <a:t>○ 지적 사항에 대한 답변</a:t>
            </a:r>
            <a:endParaRPr lang="en-US" altLang="ko-KR" sz="2400" b="1" dirty="0"/>
          </a:p>
          <a:p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</a:p>
          <a:p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</a:rPr>
              <a:t>하드웨어 제작 완료</a:t>
            </a:r>
            <a:r>
              <a:rPr lang="en-US" altLang="ko-KR" sz="2000" dirty="0">
                <a:solidFill>
                  <a:schemeClr val="tx1"/>
                </a:solidFill>
              </a:rPr>
              <a:t> (27p </a:t>
            </a:r>
            <a:r>
              <a:rPr lang="ko-KR" altLang="en-US" sz="2000" dirty="0">
                <a:solidFill>
                  <a:schemeClr val="tx1"/>
                </a:solidFill>
              </a:rPr>
              <a:t>회로도 추가</a:t>
            </a:r>
            <a:r>
              <a:rPr lang="en-US" altLang="ko-KR" sz="2000" dirty="0">
                <a:solidFill>
                  <a:schemeClr val="tx1"/>
                </a:solidFill>
              </a:rPr>
              <a:t>) 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2)  </a:t>
            </a:r>
            <a:r>
              <a:rPr lang="ko-KR" altLang="en-US" sz="2000" dirty="0">
                <a:solidFill>
                  <a:schemeClr val="tx1"/>
                </a:solidFill>
              </a:rPr>
              <a:t>수면패턴 분석 </a:t>
            </a:r>
            <a:r>
              <a:rPr lang="en-US" altLang="ko-KR" sz="2000" dirty="0">
                <a:solidFill>
                  <a:schemeClr val="tx1"/>
                </a:solidFill>
              </a:rPr>
              <a:t>/ </a:t>
            </a:r>
            <a:r>
              <a:rPr lang="ko-KR" altLang="en-US" sz="2000" dirty="0">
                <a:solidFill>
                  <a:schemeClr val="tx1"/>
                </a:solidFill>
              </a:rPr>
              <a:t>병원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  <a:r>
              <a:rPr lang="ko-KR" altLang="en-US" sz="2000" dirty="0">
                <a:solidFill>
                  <a:schemeClr val="tx1"/>
                </a:solidFill>
              </a:rPr>
              <a:t>약국 위치 정보</a:t>
            </a:r>
            <a:r>
              <a:rPr lang="en-US" altLang="ko-KR" sz="2000" dirty="0">
                <a:solidFill>
                  <a:schemeClr val="tx1"/>
                </a:solidFill>
              </a:rPr>
              <a:t>/ </a:t>
            </a:r>
            <a:r>
              <a:rPr lang="ko-KR" altLang="en-US" sz="2000" dirty="0">
                <a:solidFill>
                  <a:schemeClr val="tx1"/>
                </a:solidFill>
              </a:rPr>
              <a:t>의약품 정보</a:t>
            </a:r>
            <a:r>
              <a:rPr lang="en-US" altLang="ko-KR" sz="2000" dirty="0">
                <a:solidFill>
                  <a:schemeClr val="tx1"/>
                </a:solidFill>
              </a:rPr>
              <a:t>/ </a:t>
            </a:r>
            <a:r>
              <a:rPr lang="ko-KR" altLang="en-US" sz="2000" dirty="0">
                <a:solidFill>
                  <a:schemeClr val="tx1"/>
                </a:solidFill>
              </a:rPr>
              <a:t>미세먼지 정보 </a:t>
            </a:r>
            <a:r>
              <a:rPr lang="en-US" altLang="ko-KR" sz="2000" dirty="0">
                <a:solidFill>
                  <a:schemeClr val="tx1"/>
                </a:solidFill>
              </a:rPr>
              <a:t>( 13p</a:t>
            </a:r>
            <a:r>
              <a:rPr lang="ko-KR" altLang="en-US" sz="2000" dirty="0">
                <a:solidFill>
                  <a:schemeClr val="tx1"/>
                </a:solidFill>
              </a:rPr>
              <a:t> 내용 추가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645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564" y="1422401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3790" y="1738943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2738" y="1597667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2127" y="1925188"/>
            <a:ext cx="1560311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563903" y="3455377"/>
            <a:ext cx="150400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리튬 베터리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59564" y="3455377"/>
            <a:ext cx="209256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Pro mini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021756" y="3501554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 센서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283994" y="3455377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HC-06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72582" y="4565459"/>
            <a:ext cx="11606057" cy="954995"/>
            <a:chOff x="833830" y="4517817"/>
            <a:chExt cx="12089376" cy="954995"/>
          </a:xfrm>
        </p:grpSpPr>
        <p:sp>
          <p:nvSpPr>
            <p:cNvPr id="267" name="Shape 267"/>
            <p:cNvSpPr/>
            <p:nvPr/>
          </p:nvSpPr>
          <p:spPr>
            <a:xfrm>
              <a:off x="833830" y="4520704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언어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C, JAVA, BASH, PHP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863622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프로그램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Arduino IDE, Android Studio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893414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운영체제</a:t>
              </a:r>
              <a:endPara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Windows 10, </a:t>
              </a:r>
              <a:r>
                <a:rPr lang="en-US" altLang="ko-KR" sz="1800" dirty="0"/>
                <a:t>Ubuntu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17.04, Android Wear</a:t>
              </a:r>
            </a:p>
          </p:txBody>
        </p:sp>
      </p:grpSp>
      <p:pic>
        <p:nvPicPr>
          <p:cNvPr id="270" name="Shape 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863" y="2150875"/>
            <a:ext cx="133516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759518" y="3501554"/>
            <a:ext cx="201385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OLED 디스플레이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09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업무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분담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Shape 280"/>
          <p:cNvGraphicFramePr/>
          <p:nvPr/>
        </p:nvGraphicFramePr>
        <p:xfrm>
          <a:off x="1074555" y="1767805"/>
          <a:ext cx="9648000" cy="3442500"/>
        </p:xfrm>
        <a:graphic>
          <a:graphicData uri="http://schemas.openxmlformats.org/drawingml/2006/table">
            <a:tbl>
              <a:tblPr firstRow="1" bandRow="1">
                <a:noFill/>
                <a:tableStyleId>{56246A46-BEF4-45B8-B016-1357D5CBAE12}</a:tableStyleId>
              </a:tblPr>
              <a:tblGrid>
                <a:gridCol w="3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배예진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윤다인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자료수집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아두이노 부품 조사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LINUX 서버 구축방법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파이어베이스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APP과 서버의 통신방법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설계 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DB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구조 설계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구조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테스트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아두이노와 서버 통신 테스트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서버와 app 통신 테스트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1494323"/>
            <a:ext cx="7334250" cy="4208295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</a:rPr>
              <a:t>11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참고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문헌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475279" y="1093668"/>
            <a:ext cx="7721345" cy="5003746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앱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정재곤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생각보다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쉽네요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안드로이드앱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만들기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서창준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잡히는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아두이노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마시모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밴지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4.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우분투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이종원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5. </a:t>
            </a:r>
            <a:r>
              <a:rPr lang="en-US" sz="2200" dirty="0" err="1">
                <a:solidFill>
                  <a:schemeClr val="dk1"/>
                </a:solidFill>
              </a:rPr>
              <a:t>심박변이도</a:t>
            </a:r>
            <a:r>
              <a:rPr lang="en-US" sz="2200" dirty="0">
                <a:solidFill>
                  <a:schemeClr val="dk1"/>
                </a:solidFill>
              </a:rPr>
              <a:t>(Heart Rate Variability, HRV)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dk1"/>
                </a:solidFill>
              </a:rPr>
              <a:t>     -</a:t>
            </a:r>
            <a:r>
              <a:rPr lang="en-US" sz="2200" dirty="0" err="1">
                <a:solidFill>
                  <a:schemeClr val="dk1"/>
                </a:solidFill>
              </a:rPr>
              <a:t>경상대학교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의학전문대학원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박기종․정희정</a:t>
            </a:r>
            <a:endParaRPr lang="en-US" sz="2200" dirty="0">
              <a:solidFill>
                <a:schemeClr val="dk1"/>
              </a:solidFill>
            </a:endParaRPr>
          </a:p>
          <a:p>
            <a:pPr lvl="0"/>
            <a:endParaRPr lang="en-US" sz="2200" dirty="0">
              <a:solidFill>
                <a:schemeClr val="dk1"/>
              </a:solidFill>
            </a:endParaRPr>
          </a:p>
          <a:p>
            <a:pPr lvl="0"/>
            <a:r>
              <a:rPr lang="en-US" sz="2200" dirty="0">
                <a:solidFill>
                  <a:schemeClr val="dk1"/>
                </a:solidFill>
              </a:rPr>
              <a:t>6. SK Planet </a:t>
            </a:r>
            <a:r>
              <a:rPr lang="en-US" sz="2200" dirty="0" err="1">
                <a:solidFill>
                  <a:schemeClr val="dk1"/>
                </a:solidFill>
              </a:rPr>
              <a:t>Dvelopers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ko-KR" altLang="en-US" sz="2200" dirty="0">
                <a:solidFill>
                  <a:schemeClr val="dk1"/>
                </a:solidFill>
              </a:rPr>
              <a:t>생활환경 </a:t>
            </a:r>
            <a:r>
              <a:rPr lang="en-US" altLang="ko-KR" sz="2200" dirty="0">
                <a:solidFill>
                  <a:schemeClr val="dk1"/>
                </a:solidFill>
              </a:rPr>
              <a:t>API</a:t>
            </a:r>
          </a:p>
          <a:p>
            <a:pPr lvl="0"/>
            <a:endParaRPr lang="en-US" altLang="ko-KR" sz="2200" dirty="0">
              <a:solidFill>
                <a:schemeClr val="dk1"/>
              </a:solidFill>
            </a:endParaRPr>
          </a:p>
          <a:p>
            <a:pPr lvl="0"/>
            <a:r>
              <a:rPr lang="en-US" altLang="ko-KR" sz="2200" dirty="0">
                <a:solidFill>
                  <a:schemeClr val="dk1"/>
                </a:solidFill>
              </a:rPr>
              <a:t>7. NMAP</a:t>
            </a:r>
            <a:r>
              <a:rPr lang="ko-KR" altLang="en-US" sz="2200" dirty="0">
                <a:solidFill>
                  <a:schemeClr val="dk1"/>
                </a:solidFill>
              </a:rPr>
              <a:t> </a:t>
            </a:r>
            <a:r>
              <a:rPr lang="en-US" altLang="ko-KR" sz="2200" dirty="0">
                <a:solidFill>
                  <a:schemeClr val="dk1"/>
                </a:solidFill>
              </a:rPr>
              <a:t>Search2 API &amp; </a:t>
            </a:r>
            <a:r>
              <a:rPr lang="en-US" altLang="ko-KR" sz="2200" dirty="0" err="1">
                <a:solidFill>
                  <a:schemeClr val="dk1"/>
                </a:solidFill>
              </a:rPr>
              <a:t>Naver</a:t>
            </a:r>
            <a:r>
              <a:rPr lang="en-US" altLang="ko-KR" sz="2200" dirty="0">
                <a:solidFill>
                  <a:schemeClr val="dk1"/>
                </a:solidFill>
              </a:rPr>
              <a:t> MAP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911927" y="568890"/>
            <a:ext cx="1029207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Git Hub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1598896"/>
            <a:ext cx="3594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https://github.com/Dain-Youn/HG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졸업작품 </a:t>
            </a:r>
            <a:r>
              <a:rPr lang="en-US" altLang="ko-KR" sz="2800" b="1" dirty="0"/>
              <a:t>GitHub </a:t>
            </a:r>
            <a:r>
              <a:rPr lang="ko-KR" altLang="en-US" sz="2800" b="1" dirty="0"/>
              <a:t>주소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2602911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팀원별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GitHub ID</a:t>
            </a:r>
            <a:endParaRPr lang="ko-KR" altLang="en-US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3265938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팀장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윤다인</a:t>
            </a:r>
            <a:endParaRPr lang="ko-KR" alt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4297301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팀원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배예진</a:t>
            </a:r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378161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ykd6929@gmail.com</a:t>
            </a:r>
            <a:endParaRPr lang="ko-KR" altLang="en-US" sz="1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481011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yj2b1208@gmail.com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477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8275270" y="3192609"/>
            <a:ext cx="36858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5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lang="en-US"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2006878" y="2014698"/>
            <a:ext cx="6854081" cy="3859247"/>
            <a:chOff x="7268005" y="1441584"/>
            <a:chExt cx="6737434" cy="4560660"/>
          </a:xfrm>
        </p:grpSpPr>
        <p:pic>
          <p:nvPicPr>
            <p:cNvPr id="133" name="Shape 133" descr="https://postfiles.pstatic.net/MjAxNzA5MjJfMTk4/MDAxNTA2MDg1NjkxMjk4.tWvZAsJH1Ddn1rszSWfmkbY68TY7H1NgcxZG26fdh4og.OM4zolZccawPVrbdiK-NVB2F07FVU8-HsBW3fUclboUg.JPEG.joun816/yonhapnews_co_kr_20170922_215536.jpg?type=w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8005" y="1441584"/>
              <a:ext cx="3377221" cy="412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7278664" y="5571357"/>
              <a:ext cx="67267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출처 :http://www.yonhapnews.co.kr/bulletin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/2017/09/22/0200000000AKR20170922088800002.HTML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052284" y="1251690"/>
            <a:ext cx="4528596" cy="2645548"/>
            <a:chOff x="4069299" y="1302865"/>
            <a:chExt cx="4528596" cy="2806887"/>
          </a:xfrm>
        </p:grpSpPr>
        <p:sp>
          <p:nvSpPr>
            <p:cNvPr id="136" name="Shape 136"/>
            <p:cNvSpPr txBox="1"/>
            <p:nvPr/>
          </p:nvSpPr>
          <p:spPr>
            <a:xfrm>
              <a:off x="4069299" y="1302865"/>
              <a:ext cx="2087431" cy="8816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1-1. </a:t>
              </a:r>
              <a:r>
                <a:rPr lang="en-US" sz="2400" b="1" dirty="0" err="1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개발배경</a:t>
              </a:r>
              <a:endPara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595112" y="2836221"/>
              <a:ext cx="3002783" cy="1273531"/>
            </a:xfrm>
            <a:prstGeom prst="rect">
              <a:avLst/>
            </a:prstGeom>
            <a:noFill/>
            <a:ln w="38100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2016년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사망원인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순위에서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심장질환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2위를 </a:t>
              </a:r>
              <a:r>
                <a:rPr lang="ko-KR" altLang="en-US" sz="1800" dirty="0">
                  <a:solidFill>
                    <a:schemeClr val="dk1"/>
                  </a:solidFill>
                </a:rPr>
                <a:t>차지</a:t>
              </a:r>
              <a:endParaRPr lang="en-US" sz="18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11422" y="1275232"/>
            <a:ext cx="208743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1-1. 개발배경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798853" y="2370545"/>
            <a:ext cx="3849131" cy="3170099"/>
          </a:xfrm>
          <a:prstGeom prst="rect">
            <a:avLst/>
          </a:prstGeom>
          <a:noFill/>
          <a:ln w="38100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치료보단 예방이 먼저“라는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헬스케어 인식의 변화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디바이스로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상태 파악 가능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278" y="2219103"/>
            <a:ext cx="5067300" cy="336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01935" y="5633574"/>
            <a:ext cx="435612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http://www.ciscokrblog.com/1281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목표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2005001046"/>
              </p:ext>
            </p:extLst>
          </p:nvPr>
        </p:nvGraphicFramePr>
        <p:xfrm>
          <a:off x="616448" y="2379378"/>
          <a:ext cx="10737352" cy="2559525"/>
        </p:xfrm>
        <a:graphic>
          <a:graphicData uri="http://schemas.openxmlformats.org/drawingml/2006/table">
            <a:tbl>
              <a:tblPr firstRow="1" bandRow="1">
                <a:noFill/>
                <a:tableStyleId>{5C7F57CE-F02F-4AF7-9FF8-402C90355F5E}</a:tableStyleId>
              </a:tblPr>
              <a:tblGrid>
                <a:gridCol w="268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14436937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위기대처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의료정보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수집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2000" u="none" strike="noStrike" cap="none" dirty="0"/>
                        <a:t>의료정보 제공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위기의식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각성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심장 질환 환자의 너무 높은 혹은 너무 낮은 심박동 수에 따라 보다 빠른 대처를 목표로 함.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심박동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진료정보로서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사용되어질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함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u="none" strike="noStrike" cap="none" dirty="0"/>
                        <a:t>실생활에서 밀접하게 사용되어지는 의료정보를 간편하게 제공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하여금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자신의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확인하여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심장질환에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미리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할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한다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 descr="Improved access to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560" y="1908909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553311" y="1147601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1-3.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25365" y="1947164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측정을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심장질환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즉각적인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대처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296690" y="1947163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세밀하게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파악할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70">
            <a:extLst>
              <a:ext uri="{FF2B5EF4-FFF2-40B4-BE49-F238E27FC236}">
                <a16:creationId xmlns:a16="http://schemas.microsoft.com/office/drawing/2014/main" id="{F5C5BA42-8C2E-3F47-9DCF-4F61E552CFF1}"/>
              </a:ext>
            </a:extLst>
          </p:cNvPr>
          <p:cNvSpPr/>
          <p:nvPr/>
        </p:nvSpPr>
        <p:spPr>
          <a:xfrm>
            <a:off x="3895647" y="4049368"/>
            <a:ext cx="4362826" cy="1991113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현위치 미세먼지 농도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의약품정보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수면패턴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ko-KR" altLang="en-US" sz="2400" dirty="0">
                <a:solidFill>
                  <a:schemeClr val="dk1"/>
                </a:solidFill>
              </a:rPr>
              <a:t>가까운 병원</a:t>
            </a:r>
            <a:r>
              <a:rPr lang="en-US" altLang="ko-KR" sz="2400" dirty="0">
                <a:solidFill>
                  <a:schemeClr val="dk1"/>
                </a:solidFill>
              </a:rPr>
              <a:t>,</a:t>
            </a:r>
            <a:r>
              <a:rPr lang="ko-KR" altLang="en-US" sz="2400" dirty="0" err="1">
                <a:solidFill>
                  <a:schemeClr val="dk1"/>
                </a:solidFill>
              </a:rPr>
              <a:t>약국위치를</a:t>
            </a:r>
            <a:r>
              <a:rPr lang="ko-KR" altLang="en-US" sz="2400" dirty="0">
                <a:solidFill>
                  <a:schemeClr val="dk1"/>
                </a:solidFill>
              </a:rPr>
              <a:t> 제공하여 실생활에 밀접한 정보를 손쉽게 취득 가능하다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192000" y="561315"/>
            <a:ext cx="9000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0829" y="353341"/>
            <a:ext cx="315304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02 관련연구 및 사례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6317150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1195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1880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65375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 descr="스마트워치 심정지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760" y="1774975"/>
            <a:ext cx="943841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Heart rate monitor screen on the Samsung Gear S3 Frontier Smartwatch"/>
          <p:cNvPicPr preferRelativeResize="0"/>
          <p:nvPr/>
        </p:nvPicPr>
        <p:blipFill rotWithShape="1">
          <a:blip r:embed="rId4">
            <a:alphaModFix/>
          </a:blip>
          <a:srcRect l="22034" t="8295" r="27396" b="7661"/>
          <a:stretch/>
        </p:blipFill>
        <p:spPr>
          <a:xfrm>
            <a:off x="4935952" y="1774975"/>
            <a:ext cx="1040642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LG의 Urbane 2nd heart에 대한 이미지 검색결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0556" y="1861640"/>
            <a:ext cx="1081022" cy="137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019251" y="2366652"/>
            <a:ext cx="19111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애플 아이워치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4761" y="3668785"/>
            <a:ext cx="295559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건강정보를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아이워치의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993251" y="2366652"/>
            <a:ext cx="180850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삼성 Gear S3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80883" y="3487718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9731578" y="2366652"/>
            <a:ext cx="202645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LG Urbane 2nd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626407" y="3487717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555695" y="1266469"/>
            <a:ext cx="7850040" cy="1698087"/>
            <a:chOff x="767740" y="1648977"/>
            <a:chExt cx="7842860" cy="1698087"/>
          </a:xfrm>
        </p:grpSpPr>
        <p:sp>
          <p:nvSpPr>
            <p:cNvPr id="201" name="Shape 201"/>
            <p:cNvSpPr/>
            <p:nvPr/>
          </p:nvSpPr>
          <p:spPr>
            <a:xfrm>
              <a:off x="2345332" y="1916975"/>
              <a:ext cx="6265268" cy="113192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스마트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장착된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아두이노를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통해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사용자의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심박수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박동간격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측정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→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도달할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경우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서버에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GPS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위치와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위기신호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전송</a:t>
              </a: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67740" y="1648977"/>
              <a:ext cx="1780053" cy="169808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3" name="Shape 203" descr="Runner with heart rate monitor sports watch  Man running looking at his pulse outside in nature on road Stock Photo - 17099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978608"/>
            <a:ext cx="4286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96">
            <a:extLst>
              <a:ext uri="{FF2B5EF4-FFF2-40B4-BE49-F238E27FC236}">
                <a16:creationId xmlns:a16="http://schemas.microsoft.com/office/drawing/2014/main" id="{4B34996A-49E8-4042-861D-9FD1AFA0C3F0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9B4CECA0-6680-4A85-9610-C50CC85006EB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1982</Words>
  <Application>Microsoft Office PowerPoint</Application>
  <PresentationFormat>와이드스크린</PresentationFormat>
  <Paragraphs>414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BSJ</dc:creator>
  <cp:lastModifiedBy>윤다인</cp:lastModifiedBy>
  <cp:revision>100</cp:revision>
  <dcterms:modified xsi:type="dcterms:W3CDTF">2018-03-13T04:00:25Z</dcterms:modified>
</cp:coreProperties>
</file>