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7F57CE-F02F-4AF7-9FF8-402C90355F5E}">
  <a:tblStyle styleId="{5C7F57CE-F02F-4AF7-9FF8-402C90355F5E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6246A46-BEF4-45B8-B016-1357D5CBAE1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BF1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BF1E8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6752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F14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7" y="0"/>
            <a:ext cx="121826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/>
          <p:nvPr/>
        </p:nvSpPr>
        <p:spPr>
          <a:xfrm>
            <a:off x="5835192" y="0"/>
            <a:ext cx="4656842" cy="6858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4552535" y="454353"/>
            <a:ext cx="7444859" cy="54476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6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IOT기반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웨어러블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6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심박수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측정기</a:t>
            </a:r>
            <a:endParaRPr lang="en-US"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Wearable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heart rate crisis meter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2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based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 IOT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ko-KR" altLang="en-US" sz="2000" b="1" i="0" u="none" strike="noStrike" cap="none" dirty="0" err="1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팀명</a:t>
            </a:r>
            <a:r>
              <a:rPr lang="ko-KR" altLang="en-US" sz="2000" b="1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en-US" altLang="ko-KR" sz="2000" b="1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: 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HG</a:t>
            </a:r>
          </a:p>
          <a:p>
            <a:pPr lvl="0" algn="ctr"/>
            <a:endParaRPr lang="en-US" sz="2000" b="1" dirty="0">
              <a:solidFill>
                <a:schemeClr val="lt1"/>
              </a:solidFill>
            </a:endParaRPr>
          </a:p>
          <a:p>
            <a:pPr lvl="0" algn="ctr"/>
            <a:r>
              <a:rPr lang="en-US" sz="2000" b="1" dirty="0">
                <a:solidFill>
                  <a:schemeClr val="lt1"/>
                </a:solidFill>
              </a:rPr>
              <a:t>2015154049 </a:t>
            </a:r>
            <a:r>
              <a:rPr lang="ko-KR" altLang="en-US" sz="2000" b="1" dirty="0">
                <a:solidFill>
                  <a:schemeClr val="lt1"/>
                </a:solidFill>
              </a:rPr>
              <a:t>윤다인</a:t>
            </a:r>
            <a:endParaRPr lang="en-US" sz="2000" b="1" dirty="0">
              <a:solidFill>
                <a:schemeClr val="lt1"/>
              </a:solidFill>
            </a:endParaRPr>
          </a:p>
          <a:p>
            <a:pPr lvl="0" algn="ctr"/>
            <a:r>
              <a:rPr lang="en-US" sz="2000" b="1" dirty="0">
                <a:solidFill>
                  <a:schemeClr val="lt1"/>
                </a:solidFill>
              </a:rPr>
              <a:t>2015150047 </a:t>
            </a:r>
            <a:r>
              <a:rPr lang="ko-KR" altLang="en-US" sz="2000" b="1" dirty="0" err="1">
                <a:solidFill>
                  <a:schemeClr val="lt1"/>
                </a:solidFill>
              </a:rPr>
              <a:t>배예진</a:t>
            </a:r>
            <a:endParaRPr lang="en-US"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lang="en-US"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0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지도교수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ko-KR" altLang="en-US" sz="20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한익주</a:t>
            </a:r>
            <a:r>
              <a:rPr lang="ko-KR" alt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교수님</a:t>
            </a:r>
            <a:endParaRPr lang="en-US"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6095999" y="3878262"/>
            <a:ext cx="4062953" cy="45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3300000" y="568889"/>
            <a:ext cx="8892000" cy="45600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222374" y="383775"/>
            <a:ext cx="30777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03 시스템 시나리오</a:t>
            </a:r>
          </a:p>
        </p:txBody>
      </p:sp>
      <p:sp>
        <p:nvSpPr>
          <p:cNvPr id="222" name="Shape 222"/>
          <p:cNvSpPr/>
          <p:nvPr/>
        </p:nvSpPr>
        <p:spPr>
          <a:xfrm>
            <a:off x="0" y="6328246"/>
            <a:ext cx="12204000" cy="45600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Shape 224"/>
          <p:cNvGrpSpPr/>
          <p:nvPr/>
        </p:nvGrpSpPr>
        <p:grpSpPr>
          <a:xfrm>
            <a:off x="1562426" y="1260295"/>
            <a:ext cx="7879501" cy="1711200"/>
            <a:chOff x="1468908" y="1226653"/>
            <a:chExt cx="7879501" cy="1711200"/>
          </a:xfrm>
        </p:grpSpPr>
        <p:sp>
          <p:nvSpPr>
            <p:cNvPr id="225" name="Shape 225"/>
            <p:cNvSpPr/>
            <p:nvPr/>
          </p:nvSpPr>
          <p:spPr>
            <a:xfrm>
              <a:off x="1468909" y="1226653"/>
              <a:ext cx="7879500" cy="1711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567" y="0"/>
                  </a:moveTo>
                  <a:cubicBezTo>
                    <a:pt x="18250" y="0"/>
                    <a:pt x="22378" y="10493"/>
                    <a:pt x="24817" y="26453"/>
                  </a:cubicBezTo>
                  <a:lnTo>
                    <a:pt x="24902" y="27151"/>
                  </a:lnTo>
                  <a:lnTo>
                    <a:pt x="25337" y="24183"/>
                  </a:lnTo>
                  <a:cubicBezTo>
                    <a:pt x="25857" y="21789"/>
                    <a:pt x="26575" y="20308"/>
                    <a:pt x="27368" y="20308"/>
                  </a:cubicBezTo>
                  <a:lnTo>
                    <a:pt x="117126" y="20308"/>
                  </a:lnTo>
                  <a:cubicBezTo>
                    <a:pt x="118713" y="20308"/>
                    <a:pt x="120000" y="26232"/>
                    <a:pt x="120000" y="33539"/>
                  </a:cubicBezTo>
                  <a:lnTo>
                    <a:pt x="120000" y="86460"/>
                  </a:lnTo>
                  <a:cubicBezTo>
                    <a:pt x="120000" y="93767"/>
                    <a:pt x="118713" y="99691"/>
                    <a:pt x="117126" y="99691"/>
                  </a:cubicBezTo>
                  <a:lnTo>
                    <a:pt x="27368" y="99691"/>
                  </a:lnTo>
                  <a:cubicBezTo>
                    <a:pt x="26575" y="99691"/>
                    <a:pt x="25857" y="98210"/>
                    <a:pt x="25337" y="95815"/>
                  </a:cubicBezTo>
                  <a:lnTo>
                    <a:pt x="24902" y="92848"/>
                  </a:lnTo>
                  <a:lnTo>
                    <a:pt x="24817" y="93546"/>
                  </a:lnTo>
                  <a:cubicBezTo>
                    <a:pt x="22378" y="109506"/>
                    <a:pt x="18250" y="120000"/>
                    <a:pt x="13567" y="120000"/>
                  </a:cubicBezTo>
                  <a:cubicBezTo>
                    <a:pt x="6074" y="120000"/>
                    <a:pt x="0" y="93137"/>
                    <a:pt x="0" y="60000"/>
                  </a:cubicBezTo>
                  <a:cubicBezTo>
                    <a:pt x="0" y="26862"/>
                    <a:pt x="6074" y="0"/>
                    <a:pt x="13567" y="0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1468908" y="1226653"/>
              <a:ext cx="1773000" cy="1711200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9525" cap="flat" cmpd="sng">
              <a:solidFill>
                <a:srgbClr val="548135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27" name="Shape 2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0615" y="3168703"/>
            <a:ext cx="3230769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35481" y="3348703"/>
            <a:ext cx="216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60C24D-FD05-4AE9-888F-8890C837C106}"/>
              </a:ext>
            </a:extLst>
          </p:cNvPr>
          <p:cNvSpPr txBox="1"/>
          <p:nvPr/>
        </p:nvSpPr>
        <p:spPr>
          <a:xfrm>
            <a:off x="2990975" y="1669652"/>
            <a:ext cx="57502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1800" dirty="0">
                <a:solidFill>
                  <a:schemeClr val="dk1"/>
                </a:solidFill>
              </a:rPr>
              <a:t>3. </a:t>
            </a:r>
            <a:r>
              <a:rPr lang="en-US" altLang="ko-KR" sz="1800" dirty="0" err="1">
                <a:solidFill>
                  <a:schemeClr val="dk1"/>
                </a:solidFill>
              </a:rPr>
              <a:t>스마트워치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사용자의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심박수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위험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단계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ko-KR" altLang="en-US" sz="1800" dirty="0">
                <a:solidFill>
                  <a:schemeClr val="dk1"/>
                </a:solidFill>
              </a:rPr>
              <a:t>도달</a:t>
            </a:r>
            <a:r>
              <a:rPr lang="en-US" altLang="ko-KR" sz="1800" dirty="0">
                <a:solidFill>
                  <a:schemeClr val="dk1"/>
                </a:solidFill>
              </a:rPr>
              <a:t> →</a:t>
            </a:r>
          </a:p>
          <a:p>
            <a:pPr lvl="0" algn="ctr"/>
            <a:r>
              <a:rPr lang="en-US" altLang="ko-KR" sz="1800" dirty="0">
                <a:solidFill>
                  <a:schemeClr val="dk1"/>
                </a:solidFill>
              </a:rPr>
              <a:t>                 </a:t>
            </a:r>
            <a:r>
              <a:rPr lang="en-US" altLang="ko-KR" sz="1800" dirty="0" err="1">
                <a:solidFill>
                  <a:schemeClr val="dk1"/>
                </a:solidFill>
              </a:rPr>
              <a:t>스마트폰에서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친인척에게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푸시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알림을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통해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</a:p>
          <a:p>
            <a:pPr lvl="0" algn="ctr"/>
            <a:r>
              <a:rPr lang="en-US" altLang="ko-KR" sz="1800" dirty="0">
                <a:solidFill>
                  <a:schemeClr val="dk1"/>
                </a:solidFill>
              </a:rPr>
              <a:t>                    </a:t>
            </a:r>
            <a:r>
              <a:rPr lang="en-US" altLang="ko-KR" sz="1800" dirty="0" err="1">
                <a:solidFill>
                  <a:schemeClr val="dk1"/>
                </a:solidFill>
              </a:rPr>
              <a:t>사용자의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위기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감지</a:t>
            </a:r>
            <a:r>
              <a:rPr lang="en-US" altLang="ko-KR" sz="1800" dirty="0">
                <a:solidFill>
                  <a:schemeClr val="dk1"/>
                </a:solidFill>
              </a:rPr>
              <a:t> 및 </a:t>
            </a:r>
            <a:r>
              <a:rPr lang="en-US" altLang="ko-KR" sz="1800" dirty="0" err="1">
                <a:solidFill>
                  <a:schemeClr val="dk1"/>
                </a:solidFill>
              </a:rPr>
              <a:t>심박수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간격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제공</a:t>
            </a:r>
            <a:endParaRPr lang="en-US" altLang="ko-KR" sz="1800" dirty="0">
              <a:solidFill>
                <a:schemeClr val="dk1"/>
              </a:solidFill>
            </a:endParaRPr>
          </a:p>
          <a:p>
            <a:endParaRPr lang="ko-KR" alt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3300000" y="568889"/>
            <a:ext cx="8892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222374" y="383775"/>
            <a:ext cx="3077626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03 시스템 시나리오</a:t>
            </a:r>
          </a:p>
        </p:txBody>
      </p:sp>
      <p:sp>
        <p:nvSpPr>
          <p:cNvPr id="235" name="Shape 235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Shape 237"/>
          <p:cNvGrpSpPr/>
          <p:nvPr/>
        </p:nvGrpSpPr>
        <p:grpSpPr>
          <a:xfrm>
            <a:off x="1705076" y="1241520"/>
            <a:ext cx="7879501" cy="1711200"/>
            <a:chOff x="1468908" y="1226653"/>
            <a:chExt cx="7879501" cy="1711200"/>
          </a:xfrm>
        </p:grpSpPr>
        <p:sp>
          <p:nvSpPr>
            <p:cNvPr id="238" name="Shape 238"/>
            <p:cNvSpPr/>
            <p:nvPr/>
          </p:nvSpPr>
          <p:spPr>
            <a:xfrm>
              <a:off x="1468909" y="1226653"/>
              <a:ext cx="7879500" cy="1711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567" y="0"/>
                  </a:moveTo>
                  <a:cubicBezTo>
                    <a:pt x="18250" y="0"/>
                    <a:pt x="22378" y="10493"/>
                    <a:pt x="24817" y="26453"/>
                  </a:cubicBezTo>
                  <a:lnTo>
                    <a:pt x="24902" y="27151"/>
                  </a:lnTo>
                  <a:lnTo>
                    <a:pt x="25337" y="24183"/>
                  </a:lnTo>
                  <a:cubicBezTo>
                    <a:pt x="25857" y="21789"/>
                    <a:pt x="26575" y="20308"/>
                    <a:pt x="27368" y="20308"/>
                  </a:cubicBezTo>
                  <a:lnTo>
                    <a:pt x="117126" y="20308"/>
                  </a:lnTo>
                  <a:cubicBezTo>
                    <a:pt x="118713" y="20308"/>
                    <a:pt x="120000" y="26232"/>
                    <a:pt x="120000" y="33539"/>
                  </a:cubicBezTo>
                  <a:lnTo>
                    <a:pt x="120000" y="86460"/>
                  </a:lnTo>
                  <a:cubicBezTo>
                    <a:pt x="120000" y="93767"/>
                    <a:pt x="118713" y="99691"/>
                    <a:pt x="117126" y="99691"/>
                  </a:cubicBezTo>
                  <a:lnTo>
                    <a:pt x="27368" y="99691"/>
                  </a:lnTo>
                  <a:cubicBezTo>
                    <a:pt x="26575" y="99691"/>
                    <a:pt x="25857" y="98210"/>
                    <a:pt x="25337" y="95815"/>
                  </a:cubicBezTo>
                  <a:lnTo>
                    <a:pt x="24902" y="92848"/>
                  </a:lnTo>
                  <a:lnTo>
                    <a:pt x="24817" y="93546"/>
                  </a:lnTo>
                  <a:cubicBezTo>
                    <a:pt x="22378" y="109506"/>
                    <a:pt x="18250" y="120000"/>
                    <a:pt x="13567" y="120000"/>
                  </a:cubicBezTo>
                  <a:cubicBezTo>
                    <a:pt x="6074" y="120000"/>
                    <a:pt x="0" y="93137"/>
                    <a:pt x="0" y="60000"/>
                  </a:cubicBezTo>
                  <a:cubicBezTo>
                    <a:pt x="0" y="26862"/>
                    <a:pt x="6074" y="0"/>
                    <a:pt x="13567" y="0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8908" y="1226653"/>
              <a:ext cx="1773055" cy="1711104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9525" cap="flat" cmpd="sng">
              <a:solidFill>
                <a:srgbClr val="548135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0000" y="2952624"/>
            <a:ext cx="613410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D849ED-6072-4D89-9362-B6F007971DDA}"/>
              </a:ext>
            </a:extLst>
          </p:cNvPr>
          <p:cNvSpPr txBox="1"/>
          <p:nvPr/>
        </p:nvSpPr>
        <p:spPr>
          <a:xfrm>
            <a:off x="2258666" y="1656266"/>
            <a:ext cx="76746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1800" dirty="0">
                <a:solidFill>
                  <a:schemeClr val="dk1"/>
                </a:solidFill>
              </a:rPr>
              <a:t>     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  </a:t>
            </a:r>
            <a:r>
              <a:rPr lang="en-US" altLang="ko-KR" sz="1600" dirty="0">
                <a:solidFill>
                  <a:schemeClr val="dk1"/>
                </a:solidFill>
                <a:latin typeface="+mn-ea"/>
                <a:ea typeface="+mn-ea"/>
              </a:rPr>
              <a:t>4. </a:t>
            </a:r>
            <a:r>
              <a:rPr lang="en-US" altLang="ko-KR" sz="1600" dirty="0" err="1">
                <a:solidFill>
                  <a:schemeClr val="dk1"/>
                </a:solidFill>
                <a:latin typeface="+mn-ea"/>
                <a:ea typeface="+mn-ea"/>
              </a:rPr>
              <a:t>사용자는</a:t>
            </a:r>
            <a:r>
              <a:rPr lang="en-US" altLang="ko-KR" sz="16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sz="1600" dirty="0" err="1">
                <a:solidFill>
                  <a:schemeClr val="dk1"/>
                </a:solidFill>
                <a:latin typeface="+mn-ea"/>
                <a:ea typeface="+mn-ea"/>
              </a:rPr>
              <a:t>스마트</a:t>
            </a:r>
            <a:r>
              <a:rPr lang="en-US" altLang="ko-KR" sz="16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sz="1600" dirty="0" err="1">
                <a:solidFill>
                  <a:schemeClr val="dk1"/>
                </a:solidFill>
                <a:latin typeface="+mn-ea"/>
                <a:ea typeface="+mn-ea"/>
              </a:rPr>
              <a:t>폰을</a:t>
            </a:r>
            <a:r>
              <a:rPr lang="en-US" altLang="ko-KR" sz="16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sz="1600" dirty="0" err="1">
                <a:solidFill>
                  <a:schemeClr val="dk1"/>
                </a:solidFill>
                <a:latin typeface="+mn-ea"/>
                <a:ea typeface="+mn-ea"/>
              </a:rPr>
              <a:t>이용하여</a:t>
            </a:r>
            <a:r>
              <a:rPr lang="en-US" altLang="ko-KR" sz="16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sz="1600" dirty="0" err="1">
                <a:solidFill>
                  <a:schemeClr val="dk1"/>
                </a:solidFill>
                <a:latin typeface="+mn-ea"/>
                <a:ea typeface="+mn-ea"/>
              </a:rPr>
              <a:t>자신의</a:t>
            </a:r>
            <a:r>
              <a:rPr lang="en-US" altLang="ko-KR" sz="16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sz="1600" dirty="0" err="1">
                <a:solidFill>
                  <a:schemeClr val="dk1"/>
                </a:solidFill>
                <a:latin typeface="+mn-ea"/>
                <a:ea typeface="+mn-ea"/>
              </a:rPr>
              <a:t>심박수를</a:t>
            </a:r>
            <a:endParaRPr lang="en-US" altLang="ko-KR" sz="1600" dirty="0">
              <a:solidFill>
                <a:schemeClr val="dk1"/>
              </a:solidFill>
              <a:latin typeface="+mn-ea"/>
              <a:ea typeface="+mn-ea"/>
            </a:endParaRPr>
          </a:p>
          <a:p>
            <a:pPr lvl="0" algn="ctr"/>
            <a:r>
              <a:rPr lang="en-US" altLang="ko-KR" sz="1600" dirty="0" err="1">
                <a:solidFill>
                  <a:schemeClr val="dk1"/>
                </a:solidFill>
                <a:latin typeface="+mn-ea"/>
                <a:ea typeface="+mn-ea"/>
              </a:rPr>
              <a:t>확인</a:t>
            </a:r>
            <a:r>
              <a:rPr lang="ko-KR" altLang="en-US" sz="1600" dirty="0">
                <a:solidFill>
                  <a:schemeClr val="dk1"/>
                </a:solidFill>
                <a:latin typeface="+mn-ea"/>
                <a:ea typeface="+mn-ea"/>
              </a:rPr>
              <a:t>할 수 있고</a:t>
            </a:r>
            <a:r>
              <a:rPr lang="en-US" altLang="ko-KR" sz="1600" dirty="0">
                <a:solidFill>
                  <a:schemeClr val="dk1"/>
                </a:solidFill>
                <a:latin typeface="+mn-ea"/>
                <a:ea typeface="+mn-ea"/>
              </a:rPr>
              <a:t>SDNN(Standard deviation of all</a:t>
            </a:r>
          </a:p>
          <a:p>
            <a:pPr lvl="0" algn="ctr"/>
            <a:r>
              <a:rPr lang="en-US" altLang="ko-KR" sz="1600" dirty="0">
                <a:solidFill>
                  <a:schemeClr val="dk1"/>
                </a:solidFill>
                <a:latin typeface="+mn-ea"/>
                <a:ea typeface="+mn-ea"/>
              </a:rPr>
              <a:t> NN intervals) </a:t>
            </a:r>
            <a:r>
              <a:rPr lang="en-US" altLang="ko-KR" sz="1600" dirty="0" err="1">
                <a:solidFill>
                  <a:schemeClr val="dk1"/>
                </a:solidFill>
                <a:latin typeface="+mn-ea"/>
                <a:ea typeface="+mn-ea"/>
              </a:rPr>
              <a:t>측정하여</a:t>
            </a:r>
            <a:r>
              <a:rPr lang="en-US" altLang="ko-KR" sz="16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sz="1600" dirty="0" err="1">
                <a:solidFill>
                  <a:schemeClr val="dk1"/>
                </a:solidFill>
                <a:latin typeface="+mn-ea"/>
                <a:ea typeface="+mn-ea"/>
              </a:rPr>
              <a:t>각종</a:t>
            </a:r>
            <a:r>
              <a:rPr lang="en-US" altLang="ko-KR" sz="16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sz="1600" dirty="0" err="1">
                <a:solidFill>
                  <a:schemeClr val="dk1"/>
                </a:solidFill>
                <a:latin typeface="+mn-ea"/>
                <a:ea typeface="+mn-ea"/>
              </a:rPr>
              <a:t>질환여부를</a:t>
            </a:r>
            <a:r>
              <a:rPr lang="en-US" altLang="ko-KR" sz="16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sz="1600" dirty="0" err="1">
                <a:solidFill>
                  <a:schemeClr val="dk1"/>
                </a:solidFill>
                <a:latin typeface="+mn-ea"/>
                <a:ea typeface="+mn-ea"/>
              </a:rPr>
              <a:t>확인</a:t>
            </a:r>
            <a:r>
              <a:rPr lang="en-US" altLang="ko-KR" sz="1600" dirty="0">
                <a:solidFill>
                  <a:schemeClr val="dk1"/>
                </a:solidFill>
                <a:latin typeface="+mn-ea"/>
                <a:ea typeface="+mn-ea"/>
              </a:rPr>
              <a:t> 할 수 있</a:t>
            </a:r>
            <a:r>
              <a:rPr lang="ko-KR" altLang="en-US" sz="1600" dirty="0">
                <a:solidFill>
                  <a:schemeClr val="dk1"/>
                </a:solidFill>
                <a:latin typeface="+mn-ea"/>
                <a:ea typeface="+mn-ea"/>
              </a:rPr>
              <a:t>음</a:t>
            </a:r>
            <a:endParaRPr lang="en-US" altLang="ko-KR" sz="1600" dirty="0">
              <a:solidFill>
                <a:schemeClr val="dk1"/>
              </a:solidFill>
              <a:latin typeface="+mn-ea"/>
              <a:ea typeface="+mn-ea"/>
            </a:endParaRPr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04 시스템 구성도</a:t>
            </a: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2372" y="881600"/>
            <a:ext cx="9198532" cy="5380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372583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05 개발 환경</a:t>
            </a:r>
          </a:p>
        </p:txBody>
      </p:sp>
      <p:sp>
        <p:nvSpPr>
          <p:cNvPr id="256" name="Shape 256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3903" y="1385188"/>
            <a:ext cx="18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23790" y="1738943"/>
            <a:ext cx="216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72738" y="1597667"/>
            <a:ext cx="216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12127" y="1925188"/>
            <a:ext cx="1560311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1563903" y="3455377"/>
            <a:ext cx="1504003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리튬 베터리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3359564" y="3455377"/>
            <a:ext cx="2092569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Arduino Pro mini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7021756" y="3501554"/>
            <a:ext cx="1606592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심박 센서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5283994" y="3455377"/>
            <a:ext cx="1606592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HC-06</a:t>
            </a:r>
          </a:p>
        </p:txBody>
      </p:sp>
      <p:grpSp>
        <p:nvGrpSpPr>
          <p:cNvPr id="266" name="Shape 266"/>
          <p:cNvGrpSpPr/>
          <p:nvPr/>
        </p:nvGrpSpPr>
        <p:grpSpPr>
          <a:xfrm>
            <a:off x="372583" y="4565459"/>
            <a:ext cx="11557614" cy="954995"/>
            <a:chOff x="833830" y="4517817"/>
            <a:chExt cx="12089376" cy="954995"/>
          </a:xfrm>
        </p:grpSpPr>
        <p:sp>
          <p:nvSpPr>
            <p:cNvPr id="267" name="Shape 267"/>
            <p:cNvSpPr/>
            <p:nvPr/>
          </p:nvSpPr>
          <p:spPr>
            <a:xfrm>
              <a:off x="833830" y="4520704"/>
              <a:ext cx="4029792" cy="952108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개발 언어</a:t>
              </a:r>
            </a:p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C, JAVA, BASH, PHP</a:t>
              </a:r>
            </a:p>
          </p:txBody>
        </p:sp>
        <p:sp>
          <p:nvSpPr>
            <p:cNvPr id="268" name="Shape 268"/>
            <p:cNvSpPr/>
            <p:nvPr/>
          </p:nvSpPr>
          <p:spPr>
            <a:xfrm>
              <a:off x="4863622" y="4517817"/>
              <a:ext cx="4029792" cy="952108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개발 프로그램</a:t>
              </a:r>
            </a:p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Arduino IDE, Android Studio</a:t>
              </a:r>
            </a:p>
          </p:txBody>
        </p:sp>
        <p:sp>
          <p:nvSpPr>
            <p:cNvPr id="269" name="Shape 269"/>
            <p:cNvSpPr/>
            <p:nvPr/>
          </p:nvSpPr>
          <p:spPr>
            <a:xfrm>
              <a:off x="8893414" y="4517817"/>
              <a:ext cx="4029792" cy="952108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0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개발</a:t>
              </a:r>
              <a:r>
                <a:rPr lang="en-US" sz="2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운영체제</a:t>
              </a:r>
              <a:endPara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Windows 10, </a:t>
              </a:r>
              <a:r>
                <a:rPr lang="en-US" sz="200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Ubuntu </a:t>
              </a:r>
              <a:r>
                <a:rPr lang="en-US" sz="2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17.04</a:t>
              </a:r>
            </a:p>
          </p:txBody>
        </p:sp>
      </p:grpSp>
      <p:pic>
        <p:nvPicPr>
          <p:cNvPr id="270" name="Shape 27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98863" y="2150875"/>
            <a:ext cx="1335165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8759518" y="3501554"/>
            <a:ext cx="2013857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OLED 디스플레이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466852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업무 분담</a:t>
            </a:r>
          </a:p>
        </p:txBody>
      </p:sp>
      <p:sp>
        <p:nvSpPr>
          <p:cNvPr id="278" name="Shape 278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0" name="Shape 280"/>
          <p:cNvGraphicFramePr/>
          <p:nvPr/>
        </p:nvGraphicFramePr>
        <p:xfrm>
          <a:off x="1074555" y="1767805"/>
          <a:ext cx="9648000" cy="3442500"/>
        </p:xfrm>
        <a:graphic>
          <a:graphicData uri="http://schemas.openxmlformats.org/drawingml/2006/table">
            <a:tbl>
              <a:tblPr firstRow="1" bandRow="1">
                <a:noFill/>
                <a:tableStyleId>{56246A46-BEF4-45B8-B016-1357D5CBAE12}</a:tableStyleId>
              </a:tblPr>
              <a:tblGrid>
                <a:gridCol w="3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2000" u="none" strike="noStrike" cap="none"/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u="none" strike="noStrike" cap="none"/>
                        <a:t>배예진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u="none" strike="noStrike" cap="none"/>
                        <a:t>윤다인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자료수집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아두이노 회로도 설계방법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ARDUINO IDE 사용방법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아두이노 부품 조사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LINUX 서버 구축방법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파이어베이스 사용방법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APP과 서버의 통신방법 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설계 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아두이노 회로도 설계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DB 설계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서버 구조 설계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APP 구조 설계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구현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아두이노 구현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서버 구현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APP 구현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테스트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아두이노와 서버 통신 테스트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서버와 app 통신 테스트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466852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07 수행 일정</a:t>
            </a:r>
          </a:p>
        </p:txBody>
      </p:sp>
      <p:sp>
        <p:nvSpPr>
          <p:cNvPr id="287" name="Shape 28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Shape 2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8875" y="1494323"/>
            <a:ext cx="7334250" cy="4208295"/>
          </a:xfrm>
          <a:prstGeom prst="rect">
            <a:avLst/>
          </a:prstGeom>
          <a:noFill/>
          <a:ln w="28575" cap="flat" cmpd="sng">
            <a:solidFill>
              <a:srgbClr val="349F14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466852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08 참고 문헌</a:t>
            </a:r>
          </a:p>
        </p:txBody>
      </p:sp>
      <p:sp>
        <p:nvSpPr>
          <p:cNvPr id="296" name="Shape 296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2230730" y="1633543"/>
            <a:ext cx="8047200" cy="3906600"/>
          </a:xfrm>
          <a:prstGeom prst="rect">
            <a:avLst/>
          </a:prstGeom>
          <a:noFill/>
          <a:ln w="28575" cap="flat" cmpd="sng">
            <a:solidFill>
              <a:srgbClr val="349F1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it!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안드로이드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앱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프로그래밍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저자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정재곤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생각보다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쉽네요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안드로이드앱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만들기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저자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서창준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</a:rPr>
              <a:t>3.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손에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잡히는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아두이노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저자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마시모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밴지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endParaRPr lang="en-US" sz="2400" dirty="0">
              <a:solidFill>
                <a:schemeClr val="dk1"/>
              </a:solidFill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</a:rPr>
              <a:t>4.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우분투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리눅스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네트워크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저자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이종원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</a:rPr>
              <a:t>5. </a:t>
            </a:r>
            <a:r>
              <a:rPr lang="en-US" sz="2400" dirty="0" err="1">
                <a:solidFill>
                  <a:schemeClr val="dk1"/>
                </a:solidFill>
              </a:rPr>
              <a:t>심박변이도</a:t>
            </a:r>
            <a:r>
              <a:rPr lang="en-US" sz="2400" dirty="0">
                <a:solidFill>
                  <a:schemeClr val="dk1"/>
                </a:solidFill>
              </a:rPr>
              <a:t>(Heart Rate Variability, HRV)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</a:rPr>
              <a:t>     -</a:t>
            </a:r>
            <a:r>
              <a:rPr lang="en-US" sz="2400" dirty="0" err="1">
                <a:solidFill>
                  <a:schemeClr val="dk1"/>
                </a:solidFill>
              </a:rPr>
              <a:t>경상대학교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의학전문대학원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박기종․정희정</a:t>
            </a:r>
            <a:endParaRPr lang="en-US" sz="24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466852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Git Hub</a:t>
            </a:r>
          </a:p>
        </p:txBody>
      </p:sp>
      <p:sp>
        <p:nvSpPr>
          <p:cNvPr id="296" name="Shape 296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90261E-7EE7-47BF-B287-D6936A61F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1351279"/>
            <a:ext cx="10378440" cy="468888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89F45FC-C11C-4552-AD88-EB90FBD852B7}"/>
              </a:ext>
            </a:extLst>
          </p:cNvPr>
          <p:cNvSpPr/>
          <p:nvPr/>
        </p:nvSpPr>
        <p:spPr>
          <a:xfrm>
            <a:off x="1117600" y="966558"/>
            <a:ext cx="2811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https://github.com/Dain-Youn/HG</a:t>
            </a:r>
          </a:p>
        </p:txBody>
      </p:sp>
    </p:spTree>
    <p:extLst>
      <p:ext uri="{BB962C8B-B14F-4D97-AF65-F5344CB8AC3E}">
        <p14:creationId xmlns:p14="http://schemas.microsoft.com/office/powerpoint/2010/main" val="2534778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7" y="0"/>
            <a:ext cx="121826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/>
        </p:nvSpPr>
        <p:spPr>
          <a:xfrm>
            <a:off x="8295590" y="3192609"/>
            <a:ext cx="3685880" cy="9233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253448" y="531184"/>
            <a:ext cx="10938552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88650" y="300351"/>
            <a:ext cx="92096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i="0" u="none" strike="noStrike" cap="none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목 차</a:t>
            </a:r>
          </a:p>
        </p:txBody>
      </p:sp>
      <p:sp>
        <p:nvSpPr>
          <p:cNvPr id="99" name="Shape 99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Shape 101"/>
          <p:cNvGrpSpPr/>
          <p:nvPr/>
        </p:nvGrpSpPr>
        <p:grpSpPr>
          <a:xfrm>
            <a:off x="1723519" y="1273356"/>
            <a:ext cx="3308636" cy="4358437"/>
            <a:chOff x="1253448" y="1379392"/>
            <a:chExt cx="3308636" cy="4087025"/>
          </a:xfrm>
        </p:grpSpPr>
        <p:grpSp>
          <p:nvGrpSpPr>
            <p:cNvPr id="102" name="Shape 102"/>
            <p:cNvGrpSpPr/>
            <p:nvPr/>
          </p:nvGrpSpPr>
          <p:grpSpPr>
            <a:xfrm>
              <a:off x="1253448" y="1379392"/>
              <a:ext cx="3308636" cy="584775"/>
              <a:chOff x="1407561" y="1284270"/>
              <a:chExt cx="3308636" cy="584775"/>
            </a:xfrm>
          </p:grpSpPr>
          <p:sp>
            <p:nvSpPr>
              <p:cNvPr id="103" name="Shape 103"/>
              <p:cNvSpPr txBox="1"/>
              <p:nvPr/>
            </p:nvSpPr>
            <p:spPr>
              <a:xfrm>
                <a:off x="1407561" y="1284270"/>
                <a:ext cx="688368" cy="584775"/>
              </a:xfrm>
              <a:prstGeom prst="rect">
                <a:avLst/>
              </a:prstGeom>
              <a:solidFill>
                <a:srgbClr val="349F14"/>
              </a:solidFill>
              <a:ln w="9525" cap="flat" cmpd="sng">
                <a:solidFill>
                  <a:srgbClr val="349F1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sz="3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01</a:t>
                </a:r>
              </a:p>
            </p:txBody>
          </p:sp>
          <p:sp>
            <p:nvSpPr>
              <p:cNvPr id="104" name="Shape 104"/>
              <p:cNvSpPr txBox="1"/>
              <p:nvPr/>
            </p:nvSpPr>
            <p:spPr>
              <a:xfrm>
                <a:off x="2003820" y="1350303"/>
                <a:ext cx="2712377" cy="432916"/>
              </a:xfrm>
              <a:prstGeom prst="rect">
                <a:avLst/>
              </a:prstGeom>
              <a:noFill/>
              <a:ln w="28575" cap="flat" cmpd="sng">
                <a:solidFill>
                  <a:srgbClr val="349F1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졸업연구 개요</a:t>
                </a:r>
              </a:p>
            </p:txBody>
          </p:sp>
        </p:grpSp>
        <p:grpSp>
          <p:nvGrpSpPr>
            <p:cNvPr id="105" name="Shape 105"/>
            <p:cNvGrpSpPr/>
            <p:nvPr/>
          </p:nvGrpSpPr>
          <p:grpSpPr>
            <a:xfrm>
              <a:off x="1253448" y="2533608"/>
              <a:ext cx="3308636" cy="584775"/>
              <a:chOff x="1407561" y="1284270"/>
              <a:chExt cx="3308636" cy="584775"/>
            </a:xfrm>
          </p:grpSpPr>
          <p:sp>
            <p:nvSpPr>
              <p:cNvPr id="106" name="Shape 106"/>
              <p:cNvSpPr txBox="1"/>
              <p:nvPr/>
            </p:nvSpPr>
            <p:spPr>
              <a:xfrm>
                <a:off x="1407561" y="1284270"/>
                <a:ext cx="688368" cy="584775"/>
              </a:xfrm>
              <a:prstGeom prst="rect">
                <a:avLst/>
              </a:prstGeom>
              <a:solidFill>
                <a:srgbClr val="349F14"/>
              </a:solidFill>
              <a:ln w="9525" cap="flat" cmpd="sng">
                <a:solidFill>
                  <a:srgbClr val="349F1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sz="3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02</a:t>
                </a:r>
              </a:p>
            </p:txBody>
          </p:sp>
          <p:sp>
            <p:nvSpPr>
              <p:cNvPr id="107" name="Shape 107"/>
              <p:cNvSpPr txBox="1"/>
              <p:nvPr/>
            </p:nvSpPr>
            <p:spPr>
              <a:xfrm>
                <a:off x="2003820" y="1350303"/>
                <a:ext cx="2712377" cy="461665"/>
              </a:xfrm>
              <a:prstGeom prst="rect">
                <a:avLst/>
              </a:prstGeom>
              <a:noFill/>
              <a:ln w="28575" cap="flat" cmpd="sng">
                <a:solidFill>
                  <a:srgbClr val="349F1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관련 연구 및 사례</a:t>
                </a:r>
              </a:p>
            </p:txBody>
          </p:sp>
        </p:grpSp>
        <p:grpSp>
          <p:nvGrpSpPr>
            <p:cNvPr id="108" name="Shape 108"/>
            <p:cNvGrpSpPr/>
            <p:nvPr/>
          </p:nvGrpSpPr>
          <p:grpSpPr>
            <a:xfrm>
              <a:off x="1253448" y="3703823"/>
              <a:ext cx="3308636" cy="584775"/>
              <a:chOff x="1407561" y="1284270"/>
              <a:chExt cx="3308636" cy="584775"/>
            </a:xfrm>
          </p:grpSpPr>
          <p:sp>
            <p:nvSpPr>
              <p:cNvPr id="109" name="Shape 109"/>
              <p:cNvSpPr txBox="1"/>
              <p:nvPr/>
            </p:nvSpPr>
            <p:spPr>
              <a:xfrm>
                <a:off x="1407561" y="1284270"/>
                <a:ext cx="688368" cy="584775"/>
              </a:xfrm>
              <a:prstGeom prst="rect">
                <a:avLst/>
              </a:prstGeom>
              <a:solidFill>
                <a:srgbClr val="349F14"/>
              </a:solidFill>
              <a:ln w="9525" cap="flat" cmpd="sng">
                <a:solidFill>
                  <a:srgbClr val="349F1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sz="3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03</a:t>
                </a:r>
              </a:p>
            </p:txBody>
          </p:sp>
          <p:sp>
            <p:nvSpPr>
              <p:cNvPr id="110" name="Shape 110"/>
              <p:cNvSpPr txBox="1"/>
              <p:nvPr/>
            </p:nvSpPr>
            <p:spPr>
              <a:xfrm>
                <a:off x="2003820" y="1350303"/>
                <a:ext cx="2712377" cy="461665"/>
              </a:xfrm>
              <a:prstGeom prst="rect">
                <a:avLst/>
              </a:prstGeom>
              <a:noFill/>
              <a:ln w="28575" cap="flat" cmpd="sng">
                <a:solidFill>
                  <a:srgbClr val="349F1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시스템 시나리오</a:t>
                </a:r>
              </a:p>
            </p:txBody>
          </p:sp>
        </p:grpSp>
        <p:grpSp>
          <p:nvGrpSpPr>
            <p:cNvPr id="111" name="Shape 111"/>
            <p:cNvGrpSpPr/>
            <p:nvPr/>
          </p:nvGrpSpPr>
          <p:grpSpPr>
            <a:xfrm>
              <a:off x="1253448" y="4881642"/>
              <a:ext cx="3308636" cy="584775"/>
              <a:chOff x="1407561" y="1284270"/>
              <a:chExt cx="3308636" cy="584775"/>
            </a:xfrm>
          </p:grpSpPr>
          <p:sp>
            <p:nvSpPr>
              <p:cNvPr id="112" name="Shape 112"/>
              <p:cNvSpPr txBox="1"/>
              <p:nvPr/>
            </p:nvSpPr>
            <p:spPr>
              <a:xfrm>
                <a:off x="1407561" y="1284270"/>
                <a:ext cx="688368" cy="584775"/>
              </a:xfrm>
              <a:prstGeom prst="rect">
                <a:avLst/>
              </a:prstGeom>
              <a:solidFill>
                <a:srgbClr val="349F14"/>
              </a:solidFill>
              <a:ln w="9525" cap="flat" cmpd="sng">
                <a:solidFill>
                  <a:srgbClr val="349F1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sz="3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04</a:t>
                </a:r>
              </a:p>
            </p:txBody>
          </p:sp>
          <p:sp>
            <p:nvSpPr>
              <p:cNvPr id="113" name="Shape 113"/>
              <p:cNvSpPr txBox="1"/>
              <p:nvPr/>
            </p:nvSpPr>
            <p:spPr>
              <a:xfrm>
                <a:off x="2003820" y="1350303"/>
                <a:ext cx="2712377" cy="461665"/>
              </a:xfrm>
              <a:prstGeom prst="rect">
                <a:avLst/>
              </a:prstGeom>
              <a:noFill/>
              <a:ln w="28575" cap="flat" cmpd="sng">
                <a:solidFill>
                  <a:srgbClr val="349F1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시스템 구성도</a:t>
                </a:r>
              </a:p>
            </p:txBody>
          </p:sp>
        </p:grpSp>
      </p:grpSp>
      <p:grpSp>
        <p:nvGrpSpPr>
          <p:cNvPr id="114" name="Shape 114"/>
          <p:cNvGrpSpPr/>
          <p:nvPr/>
        </p:nvGrpSpPr>
        <p:grpSpPr>
          <a:xfrm>
            <a:off x="6221718" y="1249006"/>
            <a:ext cx="3332365" cy="4338906"/>
            <a:chOff x="6411499" y="1234120"/>
            <a:chExt cx="3332365" cy="4338906"/>
          </a:xfrm>
        </p:grpSpPr>
        <p:grpSp>
          <p:nvGrpSpPr>
            <p:cNvPr id="115" name="Shape 115"/>
            <p:cNvGrpSpPr/>
            <p:nvPr/>
          </p:nvGrpSpPr>
          <p:grpSpPr>
            <a:xfrm>
              <a:off x="6435228" y="1234120"/>
              <a:ext cx="3308636" cy="584775"/>
              <a:chOff x="6435228" y="1234120"/>
              <a:chExt cx="3308636" cy="584775"/>
            </a:xfrm>
          </p:grpSpPr>
          <p:sp>
            <p:nvSpPr>
              <p:cNvPr id="116" name="Shape 116"/>
              <p:cNvSpPr txBox="1"/>
              <p:nvPr/>
            </p:nvSpPr>
            <p:spPr>
              <a:xfrm>
                <a:off x="6435228" y="1234120"/>
                <a:ext cx="688368" cy="584775"/>
              </a:xfrm>
              <a:prstGeom prst="rect">
                <a:avLst/>
              </a:prstGeom>
              <a:solidFill>
                <a:srgbClr val="349F14"/>
              </a:solidFill>
              <a:ln w="9525" cap="flat" cmpd="sng">
                <a:solidFill>
                  <a:srgbClr val="349F1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sz="3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05</a:t>
                </a:r>
              </a:p>
            </p:txBody>
          </p:sp>
          <p:sp>
            <p:nvSpPr>
              <p:cNvPr id="117" name="Shape 117"/>
              <p:cNvSpPr txBox="1"/>
              <p:nvPr/>
            </p:nvSpPr>
            <p:spPr>
              <a:xfrm>
                <a:off x="7031487" y="1304538"/>
                <a:ext cx="2712377" cy="461665"/>
              </a:xfrm>
              <a:prstGeom prst="rect">
                <a:avLst/>
              </a:prstGeom>
              <a:noFill/>
              <a:ln w="28575" cap="flat" cmpd="sng">
                <a:solidFill>
                  <a:srgbClr val="349F1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개발 환경</a:t>
                </a:r>
              </a:p>
            </p:txBody>
          </p:sp>
        </p:grpSp>
        <p:sp>
          <p:nvSpPr>
            <p:cNvPr id="118" name="Shape 118"/>
            <p:cNvSpPr txBox="1"/>
            <p:nvPr/>
          </p:nvSpPr>
          <p:spPr>
            <a:xfrm>
              <a:off x="6411499" y="2473039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06</a:t>
              </a:r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7007758" y="2543457"/>
              <a:ext cx="2712377" cy="461665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업무 분담</a:t>
              </a:r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6435226" y="3659266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07</a:t>
              </a:r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x="7031485" y="3729684"/>
              <a:ext cx="2712377" cy="461665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수행 일정</a:t>
              </a:r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6435226" y="4988251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08</a:t>
              </a:r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7031485" y="5058669"/>
              <a:ext cx="2712377" cy="461665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참고 문헌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2868000" y="591748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01 졸업연구 개요</a:t>
            </a:r>
          </a:p>
        </p:txBody>
      </p:sp>
      <p:sp>
        <p:nvSpPr>
          <p:cNvPr id="130" name="Shape 130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2006878" y="2014698"/>
            <a:ext cx="6854081" cy="3859247"/>
            <a:chOff x="7268005" y="1441584"/>
            <a:chExt cx="6737434" cy="4560660"/>
          </a:xfrm>
        </p:grpSpPr>
        <p:pic>
          <p:nvPicPr>
            <p:cNvPr id="133" name="Shape 133" descr="https://postfiles.pstatic.net/MjAxNzA5MjJfMTk4/MDAxNTA2MDg1NjkxMjk4.tWvZAsJH1Ddn1rszSWfmkbY68TY7H1NgcxZG26fdh4og.OM4zolZccawPVrbdiK-NVB2F07FVU8-HsBW3fUclboUg.JPEG.joun816/yonhapnews_co_kr_20170922_215536.jpg?type=w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8005" y="1441584"/>
              <a:ext cx="3377221" cy="41297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Shape 134"/>
            <p:cNvSpPr txBox="1"/>
            <p:nvPr/>
          </p:nvSpPr>
          <p:spPr>
            <a:xfrm>
              <a:off x="7278664" y="5571357"/>
              <a:ext cx="672677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출처 :http://www.yonhapnews.co.kr/bulletin</a:t>
              </a:r>
            </a:p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/2017/09/22/0200000000AKR20170922088800002.HTML</a:t>
              </a:r>
            </a:p>
          </p:txBody>
        </p:sp>
      </p:grpSp>
      <p:grpSp>
        <p:nvGrpSpPr>
          <p:cNvPr id="135" name="Shape 135"/>
          <p:cNvGrpSpPr/>
          <p:nvPr/>
        </p:nvGrpSpPr>
        <p:grpSpPr>
          <a:xfrm>
            <a:off x="5052284" y="1251690"/>
            <a:ext cx="4528596" cy="2645548"/>
            <a:chOff x="4069299" y="1302865"/>
            <a:chExt cx="4528596" cy="2806887"/>
          </a:xfrm>
        </p:grpSpPr>
        <p:sp>
          <p:nvSpPr>
            <p:cNvPr id="136" name="Shape 136"/>
            <p:cNvSpPr txBox="1"/>
            <p:nvPr/>
          </p:nvSpPr>
          <p:spPr>
            <a:xfrm>
              <a:off x="4069299" y="1302865"/>
              <a:ext cx="2087431" cy="8816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400" b="1" dirty="0">
                  <a:solidFill>
                    <a:srgbClr val="349F14"/>
                  </a:solidFill>
                  <a:latin typeface="Arial"/>
                  <a:ea typeface="Arial"/>
                  <a:cs typeface="Arial"/>
                  <a:sym typeface="Arial"/>
                </a:rPr>
                <a:t>1-1. </a:t>
              </a:r>
              <a:r>
                <a:rPr lang="en-US" sz="2400" b="1" dirty="0" err="1">
                  <a:solidFill>
                    <a:srgbClr val="349F14"/>
                  </a:solidFill>
                  <a:latin typeface="Arial"/>
                  <a:ea typeface="Arial"/>
                  <a:cs typeface="Arial"/>
                  <a:sym typeface="Arial"/>
                </a:rPr>
                <a:t>개발배경</a:t>
              </a:r>
              <a:endPara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 txBox="1"/>
            <p:nvPr/>
          </p:nvSpPr>
          <p:spPr>
            <a:xfrm>
              <a:off x="5595112" y="2836221"/>
              <a:ext cx="3002783" cy="1273531"/>
            </a:xfrm>
            <a:prstGeom prst="rect">
              <a:avLst/>
            </a:prstGeom>
            <a:noFill/>
            <a:ln w="38100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2016년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사망원인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순위에서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sz="18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심장질환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이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2위를 </a:t>
              </a:r>
              <a:r>
                <a:rPr lang="ko-KR" altLang="en-US" sz="1800" dirty="0">
                  <a:solidFill>
                    <a:schemeClr val="dk1"/>
                  </a:solidFill>
                </a:rPr>
                <a:t>차지</a:t>
              </a:r>
              <a:endParaRPr lang="en-US" sz="1800" dirty="0">
                <a:solidFill>
                  <a:schemeClr val="dk1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buNone/>
              </a:pPr>
              <a:endPara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2868000" y="591748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01 졸업연구 개요</a:t>
            </a:r>
          </a:p>
        </p:txBody>
      </p:sp>
      <p:sp>
        <p:nvSpPr>
          <p:cNvPr id="144" name="Shape 144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4711422" y="1275232"/>
            <a:ext cx="2087431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1-1. 개발배경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6798853" y="2370545"/>
            <a:ext cx="3849131" cy="3170099"/>
          </a:xfrm>
          <a:prstGeom prst="rect">
            <a:avLst/>
          </a:prstGeom>
          <a:noFill/>
          <a:ln w="38100" cap="flat" cmpd="sng">
            <a:solidFill>
              <a:srgbClr val="349F1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 치료보단 예방이 먼저“라는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헬스케어 인식의 변화</a:t>
            </a: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디바이스로 세밀하게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본인의 상태 파악 가능</a:t>
            </a: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278" y="2219103"/>
            <a:ext cx="5067300" cy="336366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701935" y="5633574"/>
            <a:ext cx="4356129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출처 : http://www.ciscokrblog.com/1281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2868000" y="591748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01 졸업연구 개요</a:t>
            </a:r>
          </a:p>
        </p:txBody>
      </p:sp>
      <p:sp>
        <p:nvSpPr>
          <p:cNvPr id="156" name="Shape 156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4635504" y="1520277"/>
            <a:ext cx="2920992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1-2. 연구 개발 목표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9" name="Shape 159"/>
          <p:cNvGraphicFramePr/>
          <p:nvPr/>
        </p:nvGraphicFramePr>
        <p:xfrm>
          <a:off x="1778143" y="2379378"/>
          <a:ext cx="8635725" cy="2559525"/>
        </p:xfrm>
        <a:graphic>
          <a:graphicData uri="http://schemas.openxmlformats.org/drawingml/2006/table">
            <a:tbl>
              <a:tblPr firstRow="1" bandRow="1">
                <a:noFill/>
                <a:tableStyleId>{5C7F57CE-F02F-4AF7-9FF8-402C90355F5E}</a:tableStyleId>
              </a:tblPr>
              <a:tblGrid>
                <a:gridCol w="287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8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2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u="none" strike="noStrike" cap="none"/>
                        <a:t>위기대처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u="none" strike="noStrike" cap="none"/>
                        <a:t>의료 정보 수집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u="none" strike="noStrike" cap="none"/>
                        <a:t>위기의식 각성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심장 질환 환자의 너무 높은 혹은 너무 낮은 심박동 수에 따라 보다 빠른 대처를 목표로 함.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사용자의 심박동 패턴을 진료정보로서 사용되어질 수 있도록 함.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사용자로 하여금 자신의 심박수 패턴을 확인하여 심장질환에 대하여 미리 대처 할 수 있도록 한다.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2868000" y="591748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01 졸업연구 개요</a:t>
            </a:r>
          </a:p>
        </p:txBody>
      </p:sp>
      <p:sp>
        <p:nvSpPr>
          <p:cNvPr id="166" name="Shape 166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Shape 168" descr="Improved access to ca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7027" y="2778184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4635504" y="1520277"/>
            <a:ext cx="2920992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1-2. 연구 개발 효과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1417832" y="2816439"/>
            <a:ext cx="3532065" cy="1828489"/>
          </a:xfrm>
          <a:prstGeom prst="roundRect">
            <a:avLst>
              <a:gd name="adj" fmla="val 16667"/>
            </a:avLst>
          </a:prstGeom>
          <a:noFill/>
          <a:ln w="60325" cap="flat" cmpd="dbl">
            <a:solidFill>
              <a:srgbClr val="349F1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ctr" rtl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심박동 수 측정을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통해 심장질환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환자의 위기 상황에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즉각적인 대처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7389157" y="2816438"/>
            <a:ext cx="3532065" cy="1828489"/>
          </a:xfrm>
          <a:prstGeom prst="roundRect">
            <a:avLst>
              <a:gd name="adj" fmla="val 16667"/>
            </a:avLst>
          </a:prstGeom>
          <a:noFill/>
          <a:ln w="60325" cap="flat" cmpd="dbl">
            <a:solidFill>
              <a:srgbClr val="349F1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수집된 심박동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패턴을 통한 사용자의 건강을 더 세밀하게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파악할 수 있음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3192000" y="561315"/>
            <a:ext cx="9000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150829" y="353341"/>
            <a:ext cx="315304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02 관련연구 및 사례</a:t>
            </a:r>
          </a:p>
        </p:txBody>
      </p:sp>
      <p:sp>
        <p:nvSpPr>
          <p:cNvPr id="178" name="Shape 178"/>
          <p:cNvSpPr/>
          <p:nvPr/>
        </p:nvSpPr>
        <p:spPr>
          <a:xfrm>
            <a:off x="0" y="6317150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811950" y="1434631"/>
            <a:ext cx="3153041" cy="4106174"/>
          </a:xfrm>
          <a:prstGeom prst="foldedCorner">
            <a:avLst>
              <a:gd name="adj" fmla="val 20255"/>
            </a:avLst>
          </a:prstGeom>
          <a:solidFill>
            <a:schemeClr val="lt1"/>
          </a:solidFill>
          <a:ln w="38100" cap="flat" cmpd="sng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8518800" y="1434631"/>
            <a:ext cx="3153041" cy="4106174"/>
          </a:xfrm>
          <a:prstGeom prst="foldedCorner">
            <a:avLst>
              <a:gd name="adj" fmla="val 20255"/>
            </a:avLst>
          </a:prstGeom>
          <a:solidFill>
            <a:schemeClr val="lt1"/>
          </a:solidFill>
          <a:ln w="38100" cap="flat" cmpd="sng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4665375" y="1434631"/>
            <a:ext cx="3153041" cy="4106174"/>
          </a:xfrm>
          <a:prstGeom prst="foldedCorner">
            <a:avLst>
              <a:gd name="adj" fmla="val 20255"/>
            </a:avLst>
          </a:prstGeom>
          <a:solidFill>
            <a:schemeClr val="lt1"/>
          </a:solidFill>
          <a:ln w="38100" cap="flat" cmpd="sng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Shape 183" descr="스마트워치 심정지에 대한 이미지 검색결과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4760" y="1774975"/>
            <a:ext cx="943841" cy="1552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 descr="Heart rate monitor screen on the Samsung Gear S3 Frontier Smartwatch"/>
          <p:cNvPicPr preferRelativeResize="0"/>
          <p:nvPr/>
        </p:nvPicPr>
        <p:blipFill rotWithShape="1">
          <a:blip r:embed="rId4">
            <a:alphaModFix/>
          </a:blip>
          <a:srcRect l="22034" t="8295" r="27396" b="7661"/>
          <a:stretch/>
        </p:blipFill>
        <p:spPr>
          <a:xfrm>
            <a:off x="4935952" y="1774975"/>
            <a:ext cx="1040642" cy="1552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 descr="LG의 Urbane 2nd heart에 대한 이미지 검색결과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50556" y="1861640"/>
            <a:ext cx="1081022" cy="137935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2019251" y="2366652"/>
            <a:ext cx="1911101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애플 아이워치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974761" y="3668785"/>
            <a:ext cx="2955591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건강정보 제공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건강정보를 아이워치의   내장 메모리에 저장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5993251" y="2366652"/>
            <a:ext cx="1808508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삼성 Gear S3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4680883" y="3487718"/>
            <a:ext cx="2830234" cy="2462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어플리케이션을 이용한 심박수 측정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사용자의 심박수가 위험 단계에 도달시 푸쉬 알림 제공 (위치기반 서비스는 제공하지 않음)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9731578" y="2366652"/>
            <a:ext cx="2026452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LG Urbane 2nd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8626407" y="3487717"/>
            <a:ext cx="2830234" cy="2462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어플리케이션을 이용한 심박수 측정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사용자의 심박수가 위험 단계에 도달시 푸쉬 알림 제공 (위치기반 서비스는 제공하지 않음)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3300000" y="568889"/>
            <a:ext cx="8892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222374" y="383775"/>
            <a:ext cx="3077626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03 시스템 시나리오</a:t>
            </a:r>
          </a:p>
        </p:txBody>
      </p:sp>
      <p:sp>
        <p:nvSpPr>
          <p:cNvPr id="198" name="Shape 198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Shape 200"/>
          <p:cNvGrpSpPr/>
          <p:nvPr/>
        </p:nvGrpSpPr>
        <p:grpSpPr>
          <a:xfrm>
            <a:off x="1555695" y="1266469"/>
            <a:ext cx="7850040" cy="1698087"/>
            <a:chOff x="767740" y="1648977"/>
            <a:chExt cx="7842860" cy="1698087"/>
          </a:xfrm>
        </p:grpSpPr>
        <p:sp>
          <p:nvSpPr>
            <p:cNvPr id="201" name="Shape 201"/>
            <p:cNvSpPr/>
            <p:nvPr/>
          </p:nvSpPr>
          <p:spPr>
            <a:xfrm>
              <a:off x="2345332" y="1916975"/>
              <a:ext cx="6265268" cy="1131929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 스마트 워치에 장착된 아두이노를 통해 </a:t>
              </a:r>
            </a:p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사용자의 심박수, 박동간격 측정 → 위험 수치에 도달할 경우 서버에 GPS 위치와 위기신호 전송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767740" y="1648977"/>
              <a:ext cx="1780053" cy="1698087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9525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3" name="Shape 203" descr="Runner with heart rate monitor sports watch  Man running looking at his pulse outside in nature on road Stock Photo - 170992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2875" y="2978608"/>
            <a:ext cx="42862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3300000" y="568889"/>
            <a:ext cx="8892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222374" y="383775"/>
            <a:ext cx="3077626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03 시스템 시나리오</a:t>
            </a:r>
          </a:p>
        </p:txBody>
      </p:sp>
      <p:sp>
        <p:nvSpPr>
          <p:cNvPr id="210" name="Shape 210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2000" y="2958539"/>
            <a:ext cx="3240000" cy="324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627F289-AF7D-44F4-B353-D4ED8E54FCB7}"/>
              </a:ext>
            </a:extLst>
          </p:cNvPr>
          <p:cNvGrpSpPr/>
          <p:nvPr/>
        </p:nvGrpSpPr>
        <p:grpSpPr>
          <a:xfrm>
            <a:off x="1761187" y="1349035"/>
            <a:ext cx="7850039" cy="1711104"/>
            <a:chOff x="2878273" y="1247435"/>
            <a:chExt cx="7850039" cy="1711104"/>
          </a:xfrm>
        </p:grpSpPr>
        <p:grpSp>
          <p:nvGrpSpPr>
            <p:cNvPr id="212" name="Shape 212"/>
            <p:cNvGrpSpPr/>
            <p:nvPr/>
          </p:nvGrpSpPr>
          <p:grpSpPr>
            <a:xfrm>
              <a:off x="2878273" y="1247435"/>
              <a:ext cx="7850039" cy="1711104"/>
              <a:chOff x="3715023" y="1734695"/>
              <a:chExt cx="7879446" cy="1711104"/>
            </a:xfrm>
          </p:grpSpPr>
          <p:sp>
            <p:nvSpPr>
              <p:cNvPr id="213" name="Shape 213"/>
              <p:cNvSpPr/>
              <p:nvPr/>
            </p:nvSpPr>
            <p:spPr>
              <a:xfrm>
                <a:off x="3715023" y="1734695"/>
                <a:ext cx="7879446" cy="171110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3567" y="0"/>
                    </a:moveTo>
                    <a:cubicBezTo>
                      <a:pt x="18250" y="0"/>
                      <a:pt x="22378" y="10493"/>
                      <a:pt x="24817" y="26453"/>
                    </a:cubicBezTo>
                    <a:lnTo>
                      <a:pt x="24902" y="27151"/>
                    </a:lnTo>
                    <a:lnTo>
                      <a:pt x="25337" y="24183"/>
                    </a:lnTo>
                    <a:cubicBezTo>
                      <a:pt x="25857" y="21789"/>
                      <a:pt x="26575" y="20308"/>
                      <a:pt x="27368" y="20308"/>
                    </a:cubicBezTo>
                    <a:lnTo>
                      <a:pt x="117126" y="20308"/>
                    </a:lnTo>
                    <a:cubicBezTo>
                      <a:pt x="118713" y="20308"/>
                      <a:pt x="120000" y="26232"/>
                      <a:pt x="120000" y="33539"/>
                    </a:cubicBezTo>
                    <a:lnTo>
                      <a:pt x="120000" y="86460"/>
                    </a:lnTo>
                    <a:cubicBezTo>
                      <a:pt x="120000" y="93767"/>
                      <a:pt x="118713" y="99691"/>
                      <a:pt x="117126" y="99691"/>
                    </a:cubicBezTo>
                    <a:lnTo>
                      <a:pt x="27368" y="99691"/>
                    </a:lnTo>
                    <a:cubicBezTo>
                      <a:pt x="26575" y="99691"/>
                      <a:pt x="25857" y="98210"/>
                      <a:pt x="25337" y="95815"/>
                    </a:cubicBezTo>
                    <a:lnTo>
                      <a:pt x="24902" y="92848"/>
                    </a:lnTo>
                    <a:lnTo>
                      <a:pt x="24817" y="93546"/>
                    </a:lnTo>
                    <a:cubicBezTo>
                      <a:pt x="22378" y="109506"/>
                      <a:pt x="18250" y="120000"/>
                      <a:pt x="13567" y="120000"/>
                    </a:cubicBezTo>
                    <a:cubicBezTo>
                      <a:pt x="6074" y="120000"/>
                      <a:pt x="0" y="93137"/>
                      <a:pt x="0" y="60000"/>
                    </a:cubicBezTo>
                    <a:cubicBezTo>
                      <a:pt x="0" y="26862"/>
                      <a:pt x="6074" y="0"/>
                      <a:pt x="13567" y="0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rgbClr val="349F14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Shape 214"/>
              <p:cNvSpPr/>
              <p:nvPr/>
            </p:nvSpPr>
            <p:spPr>
              <a:xfrm>
                <a:off x="3715023" y="1734695"/>
                <a:ext cx="1793837" cy="1711104"/>
              </a:xfrm>
              <a:prstGeom prst="ellipse">
                <a:avLst/>
              </a:prstGeom>
              <a:blipFill rotWithShape="1">
                <a:blip r:embed="rId4">
                  <a:alphaModFix/>
                </a:blip>
                <a:stretch>
                  <a:fillRect/>
                </a:stretch>
              </a:blipFill>
              <a:ln w="9525" cap="flat" cmpd="sng">
                <a:solidFill>
                  <a:srgbClr val="54813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dirty="0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9BDB6AA-08E5-4BDA-9B5B-819362FDBC8C}"/>
                </a:ext>
              </a:extLst>
            </p:cNvPr>
            <p:cNvSpPr/>
            <p:nvPr/>
          </p:nvSpPr>
          <p:spPr>
            <a:xfrm>
              <a:off x="3172265" y="1639230"/>
              <a:ext cx="755604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2000" dirty="0">
                  <a:solidFill>
                    <a:schemeClr val="dk1"/>
                  </a:solidFill>
                </a:rPr>
                <a:t>                   2.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전송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받은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데이터를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토대로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연결되어진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아두이노의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</a:p>
            <a:p>
              <a:pPr lvl="0" algn="ctr"/>
              <a:r>
                <a:rPr lang="en-US" altLang="ko-KR" sz="2000" dirty="0">
                  <a:solidFill>
                    <a:schemeClr val="dk1"/>
                  </a:solidFill>
                </a:rPr>
                <a:t>                 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GPS위치와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위기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신호를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스마트폰에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푸시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알림으로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전송</a:t>
              </a:r>
              <a:endParaRPr lang="en-US" altLang="ko-KR" sz="2000" dirty="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531</Words>
  <Application>Microsoft Office PowerPoint</Application>
  <PresentationFormat>와이드스크린</PresentationFormat>
  <Paragraphs>165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BYJ</dc:creator>
  <cp:lastModifiedBy>pc1</cp:lastModifiedBy>
  <cp:revision>12</cp:revision>
  <dcterms:modified xsi:type="dcterms:W3CDTF">2018-01-02T00:52:39Z</dcterms:modified>
</cp:coreProperties>
</file>