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F6A464-85E0-4580-9FA1-7A352A1F9F62}" type="datetimeFigureOut">
              <a:rPr lang="ro-RO" smtClean="0"/>
              <a:t>06.01.2021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74C8586-A7D7-4EBF-AF6E-6596E6444662}" type="slidenum">
              <a:rPr lang="ro-RO" smtClean="0"/>
              <a:t>‹#›</a:t>
            </a:fld>
            <a:endParaRPr lang="ro-RO"/>
          </a:p>
        </p:txBody>
      </p:sp>
    </p:spTree>
    <p:extLst>
      <p:ext uri="{BB962C8B-B14F-4D97-AF65-F5344CB8AC3E}">
        <p14:creationId xmlns:p14="http://schemas.microsoft.com/office/powerpoint/2010/main" val="3729162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F6A464-85E0-4580-9FA1-7A352A1F9F62}" type="datetimeFigureOut">
              <a:rPr lang="ro-RO" smtClean="0"/>
              <a:t>06.01.2021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74C8586-A7D7-4EBF-AF6E-6596E6444662}" type="slidenum">
              <a:rPr lang="ro-RO" smtClean="0"/>
              <a:t>‹#›</a:t>
            </a:fld>
            <a:endParaRPr lang="ro-RO"/>
          </a:p>
        </p:txBody>
      </p:sp>
    </p:spTree>
    <p:extLst>
      <p:ext uri="{BB962C8B-B14F-4D97-AF65-F5344CB8AC3E}">
        <p14:creationId xmlns:p14="http://schemas.microsoft.com/office/powerpoint/2010/main" val="329440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F6A464-85E0-4580-9FA1-7A352A1F9F62}" type="datetimeFigureOut">
              <a:rPr lang="ro-RO" smtClean="0"/>
              <a:t>06.01.2021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74C8586-A7D7-4EBF-AF6E-6596E6444662}" type="slidenum">
              <a:rPr lang="ro-RO" smtClean="0"/>
              <a:t>‹#›</a:t>
            </a:fld>
            <a:endParaRPr lang="ro-RO"/>
          </a:p>
        </p:txBody>
      </p:sp>
    </p:spTree>
    <p:extLst>
      <p:ext uri="{BB962C8B-B14F-4D97-AF65-F5344CB8AC3E}">
        <p14:creationId xmlns:p14="http://schemas.microsoft.com/office/powerpoint/2010/main" val="1780854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F6A464-85E0-4580-9FA1-7A352A1F9F62}" type="datetimeFigureOut">
              <a:rPr lang="ro-RO" smtClean="0"/>
              <a:t>06.01.2021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74C8586-A7D7-4EBF-AF6E-6596E6444662}" type="slidenum">
              <a:rPr lang="ro-RO" smtClean="0"/>
              <a:t>‹#›</a:t>
            </a:fld>
            <a:endParaRPr lang="ro-RO"/>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3396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F6A464-85E0-4580-9FA1-7A352A1F9F62}" type="datetimeFigureOut">
              <a:rPr lang="ro-RO" smtClean="0"/>
              <a:t>06.01.2021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74C8586-A7D7-4EBF-AF6E-6596E6444662}" type="slidenum">
              <a:rPr lang="ro-RO" smtClean="0"/>
              <a:t>‹#›</a:t>
            </a:fld>
            <a:endParaRPr lang="ro-RO"/>
          </a:p>
        </p:txBody>
      </p:sp>
    </p:spTree>
    <p:extLst>
      <p:ext uri="{BB962C8B-B14F-4D97-AF65-F5344CB8AC3E}">
        <p14:creationId xmlns:p14="http://schemas.microsoft.com/office/powerpoint/2010/main" val="34470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F6A464-85E0-4580-9FA1-7A352A1F9F62}" type="datetimeFigureOut">
              <a:rPr lang="ro-RO" smtClean="0"/>
              <a:t>06.01.2021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674C8586-A7D7-4EBF-AF6E-6596E6444662}" type="slidenum">
              <a:rPr lang="ro-RO" smtClean="0"/>
              <a:t>‹#›</a:t>
            </a:fld>
            <a:endParaRPr lang="ro-RO"/>
          </a:p>
        </p:txBody>
      </p:sp>
    </p:spTree>
    <p:extLst>
      <p:ext uri="{BB962C8B-B14F-4D97-AF65-F5344CB8AC3E}">
        <p14:creationId xmlns:p14="http://schemas.microsoft.com/office/powerpoint/2010/main" val="3626689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F6A464-85E0-4580-9FA1-7A352A1F9F62}" type="datetimeFigureOut">
              <a:rPr lang="ro-RO" smtClean="0"/>
              <a:t>06.01.2021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674C8586-A7D7-4EBF-AF6E-6596E6444662}" type="slidenum">
              <a:rPr lang="ro-RO" smtClean="0"/>
              <a:t>‹#›</a:t>
            </a:fld>
            <a:endParaRPr lang="ro-RO"/>
          </a:p>
        </p:txBody>
      </p:sp>
    </p:spTree>
    <p:extLst>
      <p:ext uri="{BB962C8B-B14F-4D97-AF65-F5344CB8AC3E}">
        <p14:creationId xmlns:p14="http://schemas.microsoft.com/office/powerpoint/2010/main" val="558057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F6A464-85E0-4580-9FA1-7A352A1F9F62}" type="datetimeFigureOut">
              <a:rPr lang="ro-RO" smtClean="0"/>
              <a:t>06.01.2021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74C8586-A7D7-4EBF-AF6E-6596E6444662}" type="slidenum">
              <a:rPr lang="ro-RO" smtClean="0"/>
              <a:t>‹#›</a:t>
            </a:fld>
            <a:endParaRPr lang="ro-RO"/>
          </a:p>
        </p:txBody>
      </p:sp>
    </p:spTree>
    <p:extLst>
      <p:ext uri="{BB962C8B-B14F-4D97-AF65-F5344CB8AC3E}">
        <p14:creationId xmlns:p14="http://schemas.microsoft.com/office/powerpoint/2010/main" val="261441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F6A464-85E0-4580-9FA1-7A352A1F9F62}" type="datetimeFigureOut">
              <a:rPr lang="ro-RO" smtClean="0"/>
              <a:t>06.01.2021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74C8586-A7D7-4EBF-AF6E-6596E6444662}" type="slidenum">
              <a:rPr lang="ro-RO" smtClean="0"/>
              <a:t>‹#›</a:t>
            </a:fld>
            <a:endParaRPr lang="ro-RO"/>
          </a:p>
        </p:txBody>
      </p:sp>
    </p:spTree>
    <p:extLst>
      <p:ext uri="{BB962C8B-B14F-4D97-AF65-F5344CB8AC3E}">
        <p14:creationId xmlns:p14="http://schemas.microsoft.com/office/powerpoint/2010/main" val="424283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F6A464-85E0-4580-9FA1-7A352A1F9F62}" type="datetimeFigureOut">
              <a:rPr lang="ro-RO" smtClean="0"/>
              <a:t>06.01.2021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74C8586-A7D7-4EBF-AF6E-6596E6444662}" type="slidenum">
              <a:rPr lang="ro-RO" smtClean="0"/>
              <a:t>‹#›</a:t>
            </a:fld>
            <a:endParaRPr lang="ro-RO"/>
          </a:p>
        </p:txBody>
      </p:sp>
    </p:spTree>
    <p:extLst>
      <p:ext uri="{BB962C8B-B14F-4D97-AF65-F5344CB8AC3E}">
        <p14:creationId xmlns:p14="http://schemas.microsoft.com/office/powerpoint/2010/main" val="21203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F6A464-85E0-4580-9FA1-7A352A1F9F62}" type="datetimeFigureOut">
              <a:rPr lang="ro-RO" smtClean="0"/>
              <a:t>06.01.2021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74C8586-A7D7-4EBF-AF6E-6596E6444662}" type="slidenum">
              <a:rPr lang="ro-RO" smtClean="0"/>
              <a:t>‹#›</a:t>
            </a:fld>
            <a:endParaRPr lang="ro-RO"/>
          </a:p>
        </p:txBody>
      </p:sp>
    </p:spTree>
    <p:extLst>
      <p:ext uri="{BB962C8B-B14F-4D97-AF65-F5344CB8AC3E}">
        <p14:creationId xmlns:p14="http://schemas.microsoft.com/office/powerpoint/2010/main" val="2380011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F6A464-85E0-4580-9FA1-7A352A1F9F62}" type="datetimeFigureOut">
              <a:rPr lang="ro-RO" smtClean="0"/>
              <a:t>06.01.2021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74C8586-A7D7-4EBF-AF6E-6596E6444662}" type="slidenum">
              <a:rPr lang="ro-RO" smtClean="0"/>
              <a:t>‹#›</a:t>
            </a:fld>
            <a:endParaRPr lang="ro-RO"/>
          </a:p>
        </p:txBody>
      </p:sp>
    </p:spTree>
    <p:extLst>
      <p:ext uri="{BB962C8B-B14F-4D97-AF65-F5344CB8AC3E}">
        <p14:creationId xmlns:p14="http://schemas.microsoft.com/office/powerpoint/2010/main" val="70271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F6A464-85E0-4580-9FA1-7A352A1F9F62}" type="datetimeFigureOut">
              <a:rPr lang="ro-RO" smtClean="0"/>
              <a:t>06.01.2021</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674C8586-A7D7-4EBF-AF6E-6596E6444662}" type="slidenum">
              <a:rPr lang="ro-RO" smtClean="0"/>
              <a:t>‹#›</a:t>
            </a:fld>
            <a:endParaRPr lang="ro-RO"/>
          </a:p>
        </p:txBody>
      </p:sp>
    </p:spTree>
    <p:extLst>
      <p:ext uri="{BB962C8B-B14F-4D97-AF65-F5344CB8AC3E}">
        <p14:creationId xmlns:p14="http://schemas.microsoft.com/office/powerpoint/2010/main" val="116850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F6A464-85E0-4580-9FA1-7A352A1F9F62}" type="datetimeFigureOut">
              <a:rPr lang="ro-RO" smtClean="0"/>
              <a:t>06.01.2021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674C8586-A7D7-4EBF-AF6E-6596E6444662}" type="slidenum">
              <a:rPr lang="ro-RO" smtClean="0"/>
              <a:t>‹#›</a:t>
            </a:fld>
            <a:endParaRPr lang="ro-RO"/>
          </a:p>
        </p:txBody>
      </p:sp>
    </p:spTree>
    <p:extLst>
      <p:ext uri="{BB962C8B-B14F-4D97-AF65-F5344CB8AC3E}">
        <p14:creationId xmlns:p14="http://schemas.microsoft.com/office/powerpoint/2010/main" val="3510833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F6A464-85E0-4580-9FA1-7A352A1F9F62}" type="datetimeFigureOut">
              <a:rPr lang="ro-RO" smtClean="0"/>
              <a:t>06.01.2021</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674C8586-A7D7-4EBF-AF6E-6596E6444662}" type="slidenum">
              <a:rPr lang="ro-RO" smtClean="0"/>
              <a:t>‹#›</a:t>
            </a:fld>
            <a:endParaRPr lang="ro-RO"/>
          </a:p>
        </p:txBody>
      </p:sp>
    </p:spTree>
    <p:extLst>
      <p:ext uri="{BB962C8B-B14F-4D97-AF65-F5344CB8AC3E}">
        <p14:creationId xmlns:p14="http://schemas.microsoft.com/office/powerpoint/2010/main" val="557797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F6A464-85E0-4580-9FA1-7A352A1F9F62}" type="datetimeFigureOut">
              <a:rPr lang="ro-RO" smtClean="0"/>
              <a:t>06.01.2021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74C8586-A7D7-4EBF-AF6E-6596E6444662}" type="slidenum">
              <a:rPr lang="ro-RO" smtClean="0"/>
              <a:t>‹#›</a:t>
            </a:fld>
            <a:endParaRPr lang="ro-RO"/>
          </a:p>
        </p:txBody>
      </p:sp>
    </p:spTree>
    <p:extLst>
      <p:ext uri="{BB962C8B-B14F-4D97-AF65-F5344CB8AC3E}">
        <p14:creationId xmlns:p14="http://schemas.microsoft.com/office/powerpoint/2010/main" val="17656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F6A464-85E0-4580-9FA1-7A352A1F9F62}" type="datetimeFigureOut">
              <a:rPr lang="ro-RO" smtClean="0"/>
              <a:t>06.01.2021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74C8586-A7D7-4EBF-AF6E-6596E6444662}" type="slidenum">
              <a:rPr lang="ro-RO" smtClean="0"/>
              <a:t>‹#›</a:t>
            </a:fld>
            <a:endParaRPr lang="ro-RO"/>
          </a:p>
        </p:txBody>
      </p:sp>
    </p:spTree>
    <p:extLst>
      <p:ext uri="{BB962C8B-B14F-4D97-AF65-F5344CB8AC3E}">
        <p14:creationId xmlns:p14="http://schemas.microsoft.com/office/powerpoint/2010/main" val="3464354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8F6A464-85E0-4580-9FA1-7A352A1F9F62}" type="datetimeFigureOut">
              <a:rPr lang="ro-RO" smtClean="0"/>
              <a:t>06.01.2021</a:t>
            </a:fld>
            <a:endParaRPr lang="ro-RO"/>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74C8586-A7D7-4EBF-AF6E-6596E6444662}" type="slidenum">
              <a:rPr lang="ro-RO" smtClean="0"/>
              <a:t>‹#›</a:t>
            </a:fld>
            <a:endParaRPr lang="ro-RO"/>
          </a:p>
        </p:txBody>
      </p:sp>
    </p:spTree>
    <p:extLst>
      <p:ext uri="{BB962C8B-B14F-4D97-AF65-F5344CB8AC3E}">
        <p14:creationId xmlns:p14="http://schemas.microsoft.com/office/powerpoint/2010/main" val="418903880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ro.qaz.wiki/wiki/Descartes%27_theorem" TargetMode="External"/><Relationship Id="rId7" Type="http://schemas.openxmlformats.org/officeDocument/2006/relationships/hyperlink" Target="https://mathworld.wolfram.com/SoddyCircles.html" TargetMode="External"/><Relationship Id="rId2" Type="http://schemas.openxmlformats.org/officeDocument/2006/relationships/hyperlink" Target="https://mathworld.wolfram.com/ApolloniusProblem.html" TargetMode="External"/><Relationship Id="rId1" Type="http://schemas.openxmlformats.org/officeDocument/2006/relationships/slideLayout" Target="../slideLayouts/slideLayout2.xml"/><Relationship Id="rId6" Type="http://schemas.openxmlformats.org/officeDocument/2006/relationships/hyperlink" Target="https://mathworld.wolfram.com/ApolloniusCircle.html" TargetMode="External"/><Relationship Id="rId5" Type="http://schemas.openxmlformats.org/officeDocument/2006/relationships/hyperlink" Target="https://mathworld.wolfram.com/ApollonianGasket.html" TargetMode="External"/><Relationship Id="rId4" Type="http://schemas.openxmlformats.org/officeDocument/2006/relationships/hyperlink" Target="https://www.jasondavies.com/apollonian-gaske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7184-0FF0-4BEE-8370-1594AADFB621}"/>
              </a:ext>
            </a:extLst>
          </p:cNvPr>
          <p:cNvSpPr>
            <a:spLocks noGrp="1"/>
          </p:cNvSpPr>
          <p:nvPr>
            <p:ph type="ctrTitle"/>
          </p:nvPr>
        </p:nvSpPr>
        <p:spPr>
          <a:xfrm>
            <a:off x="1595269" y="2725783"/>
            <a:ext cx="9001462" cy="784180"/>
          </a:xfrm>
        </p:spPr>
        <p:txBody>
          <a:bodyPr/>
          <a:lstStyle/>
          <a:p>
            <a:r>
              <a:rPr lang="en-US" dirty="0"/>
              <a:t>Apollonian Gasket</a:t>
            </a:r>
            <a:endParaRPr lang="ro-RO" dirty="0"/>
          </a:p>
        </p:txBody>
      </p:sp>
      <p:sp>
        <p:nvSpPr>
          <p:cNvPr id="3" name="Subtitle 2">
            <a:extLst>
              <a:ext uri="{FF2B5EF4-FFF2-40B4-BE49-F238E27FC236}">
                <a16:creationId xmlns:a16="http://schemas.microsoft.com/office/drawing/2014/main" id="{8A9EB8A7-4950-4FA8-83C0-F8DA3D60358D}"/>
              </a:ext>
            </a:extLst>
          </p:cNvPr>
          <p:cNvSpPr>
            <a:spLocks noGrp="1"/>
          </p:cNvSpPr>
          <p:nvPr>
            <p:ph type="subTitle" idx="1"/>
          </p:nvPr>
        </p:nvSpPr>
        <p:spPr>
          <a:xfrm>
            <a:off x="1595269" y="3509963"/>
            <a:ext cx="9001462" cy="547226"/>
          </a:xfrm>
        </p:spPr>
        <p:txBody>
          <a:bodyPr/>
          <a:lstStyle/>
          <a:p>
            <a:r>
              <a:rPr lang="ro-RO" dirty="0"/>
              <a:t>Fractalul Cercurilor</a:t>
            </a:r>
          </a:p>
        </p:txBody>
      </p:sp>
      <p:sp>
        <p:nvSpPr>
          <p:cNvPr id="4" name="TextBox 3">
            <a:extLst>
              <a:ext uri="{FF2B5EF4-FFF2-40B4-BE49-F238E27FC236}">
                <a16:creationId xmlns:a16="http://schemas.microsoft.com/office/drawing/2014/main" id="{5EFDFF7B-1455-444B-8C45-7FDE66E98136}"/>
              </a:ext>
            </a:extLst>
          </p:cNvPr>
          <p:cNvSpPr txBox="1"/>
          <p:nvPr/>
        </p:nvSpPr>
        <p:spPr>
          <a:xfrm>
            <a:off x="0" y="5888503"/>
            <a:ext cx="1595269" cy="646331"/>
          </a:xfrm>
          <a:prstGeom prst="rect">
            <a:avLst/>
          </a:prstGeom>
          <a:noFill/>
        </p:spPr>
        <p:txBody>
          <a:bodyPr wrap="square" rtlCol="0">
            <a:spAutoFit/>
          </a:bodyPr>
          <a:lstStyle/>
          <a:p>
            <a:r>
              <a:rPr lang="ro-RO" dirty="0"/>
              <a:t>Balan Călin</a:t>
            </a:r>
          </a:p>
          <a:p>
            <a:r>
              <a:rPr lang="ro-RO" dirty="0"/>
              <a:t>Mrejeru Vlad</a:t>
            </a:r>
          </a:p>
        </p:txBody>
      </p:sp>
      <p:sp>
        <p:nvSpPr>
          <p:cNvPr id="5" name="TextBox 4">
            <a:extLst>
              <a:ext uri="{FF2B5EF4-FFF2-40B4-BE49-F238E27FC236}">
                <a16:creationId xmlns:a16="http://schemas.microsoft.com/office/drawing/2014/main" id="{31819F9B-9C81-40BB-A5DE-61D42A6CCED2}"/>
              </a:ext>
            </a:extLst>
          </p:cNvPr>
          <p:cNvSpPr txBox="1"/>
          <p:nvPr/>
        </p:nvSpPr>
        <p:spPr>
          <a:xfrm>
            <a:off x="5738949" y="6488668"/>
            <a:ext cx="714102" cy="369332"/>
          </a:xfrm>
          <a:prstGeom prst="rect">
            <a:avLst/>
          </a:prstGeom>
          <a:noFill/>
        </p:spPr>
        <p:txBody>
          <a:bodyPr wrap="square" rtlCol="0">
            <a:spAutoFit/>
          </a:bodyPr>
          <a:lstStyle/>
          <a:p>
            <a:r>
              <a:rPr lang="ro-RO" dirty="0"/>
              <a:t>2021</a:t>
            </a:r>
          </a:p>
        </p:txBody>
      </p:sp>
      <p:sp>
        <p:nvSpPr>
          <p:cNvPr id="6" name="TextBox 5">
            <a:extLst>
              <a:ext uri="{FF2B5EF4-FFF2-40B4-BE49-F238E27FC236}">
                <a16:creationId xmlns:a16="http://schemas.microsoft.com/office/drawing/2014/main" id="{F7572A7C-D2F8-4075-80E4-B7089E376EE6}"/>
              </a:ext>
            </a:extLst>
          </p:cNvPr>
          <p:cNvSpPr txBox="1"/>
          <p:nvPr/>
        </p:nvSpPr>
        <p:spPr>
          <a:xfrm>
            <a:off x="11103428" y="6534834"/>
            <a:ext cx="1088572" cy="369332"/>
          </a:xfrm>
          <a:prstGeom prst="rect">
            <a:avLst/>
          </a:prstGeom>
          <a:noFill/>
        </p:spPr>
        <p:txBody>
          <a:bodyPr wrap="square" rtlCol="0">
            <a:spAutoFit/>
          </a:bodyPr>
          <a:lstStyle/>
          <a:p>
            <a:r>
              <a:rPr lang="ro-RO" dirty="0"/>
              <a:t>C.N.E.R.</a:t>
            </a:r>
          </a:p>
        </p:txBody>
      </p:sp>
      <p:sp>
        <p:nvSpPr>
          <p:cNvPr id="7" name="TextBox 6">
            <a:extLst>
              <a:ext uri="{FF2B5EF4-FFF2-40B4-BE49-F238E27FC236}">
                <a16:creationId xmlns:a16="http://schemas.microsoft.com/office/drawing/2014/main" id="{D5E3B5B8-881B-4B1A-80C4-65A3FE1019DF}"/>
              </a:ext>
            </a:extLst>
          </p:cNvPr>
          <p:cNvSpPr txBox="1"/>
          <p:nvPr/>
        </p:nvSpPr>
        <p:spPr>
          <a:xfrm>
            <a:off x="0" y="6488668"/>
            <a:ext cx="2098766" cy="369332"/>
          </a:xfrm>
          <a:prstGeom prst="rect">
            <a:avLst/>
          </a:prstGeom>
          <a:noFill/>
        </p:spPr>
        <p:txBody>
          <a:bodyPr wrap="square" rtlCol="0">
            <a:spAutoFit/>
          </a:bodyPr>
          <a:lstStyle/>
          <a:p>
            <a:r>
              <a:rPr lang="en-US" dirty="0" err="1"/>
              <a:t>Clasa</a:t>
            </a:r>
            <a:r>
              <a:rPr lang="en-US" dirty="0"/>
              <a:t> a XI-a A</a:t>
            </a:r>
            <a:endParaRPr lang="ro-RO" dirty="0"/>
          </a:p>
        </p:txBody>
      </p:sp>
    </p:spTree>
    <p:extLst>
      <p:ext uri="{BB962C8B-B14F-4D97-AF65-F5344CB8AC3E}">
        <p14:creationId xmlns:p14="http://schemas.microsoft.com/office/powerpoint/2010/main" val="3220948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6680-8D1F-4892-B17A-77F05D23AC14}"/>
              </a:ext>
            </a:extLst>
          </p:cNvPr>
          <p:cNvSpPr>
            <a:spLocks noGrp="1"/>
          </p:cNvSpPr>
          <p:nvPr>
            <p:ph type="title"/>
          </p:nvPr>
        </p:nvSpPr>
        <p:spPr/>
        <p:txBody>
          <a:bodyPr/>
          <a:lstStyle/>
          <a:p>
            <a:r>
              <a:rPr lang="ro-RO" dirty="0"/>
              <a:t>3. Problema lui apollonius</a:t>
            </a:r>
          </a:p>
        </p:txBody>
      </p:sp>
      <p:sp>
        <p:nvSpPr>
          <p:cNvPr id="3" name="Content Placeholder 2">
            <a:extLst>
              <a:ext uri="{FF2B5EF4-FFF2-40B4-BE49-F238E27FC236}">
                <a16:creationId xmlns:a16="http://schemas.microsoft.com/office/drawing/2014/main" id="{663EF49A-8561-4784-A171-A6B7ACA9F9B5}"/>
              </a:ext>
            </a:extLst>
          </p:cNvPr>
          <p:cNvSpPr>
            <a:spLocks noGrp="1"/>
          </p:cNvSpPr>
          <p:nvPr>
            <p:ph idx="1"/>
          </p:nvPr>
        </p:nvSpPr>
        <p:spPr>
          <a:xfrm>
            <a:off x="913795" y="2096064"/>
            <a:ext cx="10353762" cy="4268877"/>
          </a:xfrm>
        </p:spPr>
        <p:txBody>
          <a:bodyPr/>
          <a:lstStyle/>
          <a:p>
            <a:r>
              <a:rPr lang="ro-RO" dirty="0"/>
              <a:t>Aflarea coordonatelor centrului constă în rezolvarea unui sistem complex de 3 ecuații:</a:t>
            </a:r>
          </a:p>
          <a:p>
            <a:pPr marL="0" indent="0">
              <a:buNone/>
            </a:pPr>
            <a:endParaRPr lang="ro-RO" dirty="0"/>
          </a:p>
        </p:txBody>
      </p:sp>
      <p:pic>
        <p:nvPicPr>
          <p:cNvPr id="8" name="Picture 7">
            <a:extLst>
              <a:ext uri="{FF2B5EF4-FFF2-40B4-BE49-F238E27FC236}">
                <a16:creationId xmlns:a16="http://schemas.microsoft.com/office/drawing/2014/main" id="{A4A0305F-872D-413B-9ACA-3848579802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7247" y="2603863"/>
            <a:ext cx="6041139" cy="3020570"/>
          </a:xfrm>
          <a:prstGeom prst="rect">
            <a:avLst/>
          </a:prstGeom>
        </p:spPr>
      </p:pic>
      <p:sp>
        <p:nvSpPr>
          <p:cNvPr id="9" name="TextBox 8">
            <a:extLst>
              <a:ext uri="{FF2B5EF4-FFF2-40B4-BE49-F238E27FC236}">
                <a16:creationId xmlns:a16="http://schemas.microsoft.com/office/drawing/2014/main" id="{124C64ED-1C7C-4FB1-93E5-3A5E5E3B880E}"/>
              </a:ext>
            </a:extLst>
          </p:cNvPr>
          <p:cNvSpPr txBox="1"/>
          <p:nvPr/>
        </p:nvSpPr>
        <p:spPr>
          <a:xfrm>
            <a:off x="0" y="5863679"/>
            <a:ext cx="3988526" cy="938719"/>
          </a:xfrm>
          <a:prstGeom prst="rect">
            <a:avLst/>
          </a:prstGeom>
          <a:noFill/>
        </p:spPr>
        <p:txBody>
          <a:bodyPr wrap="square" rtlCol="0">
            <a:spAutoFit/>
          </a:bodyPr>
          <a:lstStyle/>
          <a:p>
            <a:pPr marL="171450" indent="-171450">
              <a:buFont typeface="Arial" panose="020B0604020202020204" pitchFamily="34" charset="0"/>
              <a:buChar char="•"/>
            </a:pPr>
            <a:r>
              <a:rPr lang="ro-RO" sz="1100" dirty="0"/>
              <a:t>i=</a:t>
            </a:r>
            <a:r>
              <a:rPr lang="en-US" sz="1100" dirty="0"/>
              <a:t>{1, 2, 3}</a:t>
            </a:r>
            <a:endParaRPr lang="ro-RO" sz="1100" dirty="0"/>
          </a:p>
          <a:p>
            <a:pPr marL="171450" indent="-171450">
              <a:buFont typeface="Arial" panose="020B0604020202020204" pitchFamily="34" charset="0"/>
              <a:buChar char="•"/>
            </a:pPr>
            <a:r>
              <a:rPr lang="ro-RO" sz="1100" dirty="0"/>
              <a:t>Formulele de obținere a lui d se obțin prin scaderea ecuațiilor (i=2) și (i=3) cu (i=1) în formula generalizată</a:t>
            </a:r>
            <a:endParaRPr lang="en-US" sz="1100" dirty="0"/>
          </a:p>
          <a:p>
            <a:pPr marL="171450" indent="-171450">
              <a:buFont typeface="Arial" panose="020B0604020202020204" pitchFamily="34" charset="0"/>
              <a:buChar char="•"/>
            </a:pPr>
            <a:r>
              <a:rPr lang="en-US" sz="1100" dirty="0" err="1"/>
              <a:t>Pentru</a:t>
            </a:r>
            <a:r>
              <a:rPr lang="en-US" sz="1100" dirty="0"/>
              <a:t> a’, b’, c’ </a:t>
            </a:r>
            <a:r>
              <a:rPr lang="ro-RO" sz="1100" dirty="0"/>
              <a:t>se va folosi indicele 3 în loc de 2</a:t>
            </a:r>
          </a:p>
          <a:p>
            <a:pPr marL="171450" indent="-171450">
              <a:buFont typeface="Arial" panose="020B0604020202020204" pitchFamily="34" charset="0"/>
              <a:buChar char="•"/>
            </a:pPr>
            <a:r>
              <a:rPr lang="ro-RO" sz="1100" dirty="0"/>
              <a:t>d</a:t>
            </a:r>
            <a:r>
              <a:rPr lang="en-US" sz="1100" dirty="0"/>
              <a:t>’</a:t>
            </a:r>
            <a:r>
              <a:rPr lang="ro-RO" sz="1100" dirty="0"/>
              <a:t> se calculează asemenea lui d</a:t>
            </a:r>
          </a:p>
        </p:txBody>
      </p:sp>
      <p:sp>
        <p:nvSpPr>
          <p:cNvPr id="10" name="Rectangle 9">
            <a:extLst>
              <a:ext uri="{FF2B5EF4-FFF2-40B4-BE49-F238E27FC236}">
                <a16:creationId xmlns:a16="http://schemas.microsoft.com/office/drawing/2014/main" id="{E3C87975-90A7-4DD8-93D8-1E3C0490B234}"/>
              </a:ext>
            </a:extLst>
          </p:cNvPr>
          <p:cNvSpPr/>
          <p:nvPr/>
        </p:nvSpPr>
        <p:spPr>
          <a:xfrm>
            <a:off x="8621486" y="3692434"/>
            <a:ext cx="256900" cy="3222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190481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08C8-E950-4921-83A0-442430257F82}"/>
              </a:ext>
            </a:extLst>
          </p:cNvPr>
          <p:cNvSpPr>
            <a:spLocks noGrp="1"/>
          </p:cNvSpPr>
          <p:nvPr>
            <p:ph type="title"/>
          </p:nvPr>
        </p:nvSpPr>
        <p:spPr>
          <a:xfrm>
            <a:off x="919119" y="2765839"/>
            <a:ext cx="10353761" cy="1326321"/>
          </a:xfrm>
        </p:spPr>
        <p:txBody>
          <a:bodyPr/>
          <a:lstStyle/>
          <a:p>
            <a:r>
              <a:rPr lang="ro-RO" dirty="0"/>
              <a:t>B. Construirea propriu-zisă</a:t>
            </a:r>
          </a:p>
        </p:txBody>
      </p:sp>
    </p:spTree>
    <p:extLst>
      <p:ext uri="{BB962C8B-B14F-4D97-AF65-F5344CB8AC3E}">
        <p14:creationId xmlns:p14="http://schemas.microsoft.com/office/powerpoint/2010/main" val="234356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52EE-6C6C-4FCA-8C24-7B3202705073}"/>
              </a:ext>
            </a:extLst>
          </p:cNvPr>
          <p:cNvSpPr>
            <a:spLocks noGrp="1"/>
          </p:cNvSpPr>
          <p:nvPr>
            <p:ph type="title"/>
          </p:nvPr>
        </p:nvSpPr>
        <p:spPr/>
        <p:txBody>
          <a:bodyPr/>
          <a:lstStyle/>
          <a:p>
            <a:r>
              <a:rPr lang="ro-RO" dirty="0"/>
              <a:t>1. Reprezentarea Datelor</a:t>
            </a:r>
          </a:p>
        </p:txBody>
      </p:sp>
      <p:sp>
        <p:nvSpPr>
          <p:cNvPr id="3" name="Content Placeholder 2">
            <a:extLst>
              <a:ext uri="{FF2B5EF4-FFF2-40B4-BE49-F238E27FC236}">
                <a16:creationId xmlns:a16="http://schemas.microsoft.com/office/drawing/2014/main" id="{82E82D0D-707E-40F3-84D5-015C682BA234}"/>
              </a:ext>
            </a:extLst>
          </p:cNvPr>
          <p:cNvSpPr>
            <a:spLocks noGrp="1"/>
          </p:cNvSpPr>
          <p:nvPr>
            <p:ph idx="1"/>
          </p:nvPr>
        </p:nvSpPr>
        <p:spPr>
          <a:xfrm>
            <a:off x="913795" y="2096064"/>
            <a:ext cx="6531785" cy="385879"/>
          </a:xfrm>
        </p:spPr>
        <p:txBody>
          <a:bodyPr>
            <a:normAutofit fontScale="92500" lnSpcReduction="20000"/>
          </a:bodyPr>
          <a:lstStyle/>
          <a:p>
            <a:r>
              <a:rPr lang="ro-RO" dirty="0"/>
              <a:t>Am luat un struct cu toți parametri relevanți ai unui cerc.</a:t>
            </a:r>
          </a:p>
        </p:txBody>
      </p:sp>
      <p:pic>
        <p:nvPicPr>
          <p:cNvPr id="4" name="Picture 3">
            <a:extLst>
              <a:ext uri="{FF2B5EF4-FFF2-40B4-BE49-F238E27FC236}">
                <a16:creationId xmlns:a16="http://schemas.microsoft.com/office/drawing/2014/main" id="{2C4DFE64-742E-4427-9CD3-21F84250663F}"/>
              </a:ext>
            </a:extLst>
          </p:cNvPr>
          <p:cNvPicPr>
            <a:picLocks noChangeAspect="1"/>
          </p:cNvPicPr>
          <p:nvPr/>
        </p:nvPicPr>
        <p:blipFill>
          <a:blip r:embed="rId2"/>
          <a:stretch>
            <a:fillRect/>
          </a:stretch>
        </p:blipFill>
        <p:spPr>
          <a:xfrm>
            <a:off x="1262991" y="2651427"/>
            <a:ext cx="6182588" cy="1162212"/>
          </a:xfrm>
          <a:prstGeom prst="rect">
            <a:avLst/>
          </a:prstGeom>
        </p:spPr>
      </p:pic>
      <p:sp>
        <p:nvSpPr>
          <p:cNvPr id="5" name="Content Placeholder 2">
            <a:extLst>
              <a:ext uri="{FF2B5EF4-FFF2-40B4-BE49-F238E27FC236}">
                <a16:creationId xmlns:a16="http://schemas.microsoft.com/office/drawing/2014/main" id="{3BA1247F-1F22-42FA-8DF0-593EF3A62EE1}"/>
              </a:ext>
            </a:extLst>
          </p:cNvPr>
          <p:cNvSpPr txBox="1">
            <a:spLocks/>
          </p:cNvSpPr>
          <p:nvPr/>
        </p:nvSpPr>
        <p:spPr>
          <a:xfrm>
            <a:off x="913794" y="3983123"/>
            <a:ext cx="6531785" cy="38587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ro-RO" dirty="0"/>
              <a:t>Am declarat mai multe variabile necesare. </a:t>
            </a:r>
          </a:p>
        </p:txBody>
      </p:sp>
      <p:pic>
        <p:nvPicPr>
          <p:cNvPr id="7" name="Picture 6">
            <a:extLst>
              <a:ext uri="{FF2B5EF4-FFF2-40B4-BE49-F238E27FC236}">
                <a16:creationId xmlns:a16="http://schemas.microsoft.com/office/drawing/2014/main" id="{5AB74ACA-9F3F-49B3-8CA9-ED09D587C4CE}"/>
              </a:ext>
            </a:extLst>
          </p:cNvPr>
          <p:cNvPicPr>
            <a:picLocks noChangeAspect="1"/>
          </p:cNvPicPr>
          <p:nvPr/>
        </p:nvPicPr>
        <p:blipFill>
          <a:blip r:embed="rId3"/>
          <a:stretch>
            <a:fillRect/>
          </a:stretch>
        </p:blipFill>
        <p:spPr>
          <a:xfrm>
            <a:off x="1262991" y="4529145"/>
            <a:ext cx="3258005" cy="628738"/>
          </a:xfrm>
          <a:prstGeom prst="rect">
            <a:avLst/>
          </a:prstGeom>
        </p:spPr>
      </p:pic>
    </p:spTree>
    <p:extLst>
      <p:ext uri="{BB962C8B-B14F-4D97-AF65-F5344CB8AC3E}">
        <p14:creationId xmlns:p14="http://schemas.microsoft.com/office/powerpoint/2010/main" val="52139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47154-31CE-48D6-9EA0-693EB9D0166F}"/>
              </a:ext>
            </a:extLst>
          </p:cNvPr>
          <p:cNvSpPr>
            <a:spLocks noGrp="1"/>
          </p:cNvSpPr>
          <p:nvPr>
            <p:ph type="title"/>
          </p:nvPr>
        </p:nvSpPr>
        <p:spPr/>
        <p:txBody>
          <a:bodyPr/>
          <a:lstStyle/>
          <a:p>
            <a:r>
              <a:rPr lang="ro-RO" dirty="0"/>
              <a:t>2. Desenarea Cercurilor inițiale</a:t>
            </a:r>
          </a:p>
        </p:txBody>
      </p:sp>
      <p:sp>
        <p:nvSpPr>
          <p:cNvPr id="3" name="Content Placeholder 2">
            <a:extLst>
              <a:ext uri="{FF2B5EF4-FFF2-40B4-BE49-F238E27FC236}">
                <a16:creationId xmlns:a16="http://schemas.microsoft.com/office/drawing/2014/main" id="{A99136BF-AE95-4C23-93F4-606F23B7F1CE}"/>
              </a:ext>
            </a:extLst>
          </p:cNvPr>
          <p:cNvSpPr>
            <a:spLocks noGrp="1"/>
          </p:cNvSpPr>
          <p:nvPr>
            <p:ph idx="1"/>
          </p:nvPr>
        </p:nvSpPr>
        <p:spPr>
          <a:xfrm>
            <a:off x="913795" y="2096064"/>
            <a:ext cx="10353762" cy="917102"/>
          </a:xfrm>
        </p:spPr>
        <p:txBody>
          <a:bodyPr/>
          <a:lstStyle/>
          <a:p>
            <a:r>
              <a:rPr lang="ro-RO" dirty="0"/>
              <a:t>Prima oară am definit și desenat cercul circumscris (cercul cel mai mare cu rază variabilă).</a:t>
            </a:r>
          </a:p>
        </p:txBody>
      </p:sp>
      <p:pic>
        <p:nvPicPr>
          <p:cNvPr id="5" name="Picture 4">
            <a:extLst>
              <a:ext uri="{FF2B5EF4-FFF2-40B4-BE49-F238E27FC236}">
                <a16:creationId xmlns:a16="http://schemas.microsoft.com/office/drawing/2014/main" id="{6AC2337C-5B5F-43AB-A97B-79C73E2D7286}"/>
              </a:ext>
            </a:extLst>
          </p:cNvPr>
          <p:cNvPicPr>
            <a:picLocks noChangeAspect="1"/>
          </p:cNvPicPr>
          <p:nvPr/>
        </p:nvPicPr>
        <p:blipFill>
          <a:blip r:embed="rId2"/>
          <a:stretch>
            <a:fillRect/>
          </a:stretch>
        </p:blipFill>
        <p:spPr>
          <a:xfrm>
            <a:off x="913795" y="3173309"/>
            <a:ext cx="3448531" cy="1276528"/>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92C65208-E6F1-4398-AC5A-516BB49FD0F9}"/>
                  </a:ext>
                </a:extLst>
              </p:cNvPr>
              <p:cNvSpPr txBox="1">
                <a:spLocks/>
              </p:cNvSpPr>
              <p:nvPr/>
            </p:nvSpPr>
            <p:spPr>
              <a:xfrm>
                <a:off x="913794" y="4638723"/>
                <a:ext cx="10353762" cy="20581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ro-RO" dirty="0"/>
                  <a:t>Pentru a determina cele 3 cercuri inițiale am luat un triunghi echilateral în interiorul cercului circumscris în care vârfurile sunt centrele cercurilor căutate. Am efectuat pe hârtie calculele necesare și am ajuns la concluzia că latura L este egală cu:</a:t>
                </a:r>
              </a:p>
              <a:p>
                <a:pPr marL="0" indent="0">
                  <a:buNone/>
                </a:pPr>
                <a14:m>
                  <m:oMathPara xmlns:m="http://schemas.openxmlformats.org/officeDocument/2006/math">
                    <m:oMathParaPr>
                      <m:jc m:val="centerGroup"/>
                    </m:oMathParaPr>
                    <m:oMath xmlns:m="http://schemas.openxmlformats.org/officeDocument/2006/math">
                      <m:r>
                        <a:rPr lang="ro-RO" b="0" i="1" smtClean="0">
                          <a:latin typeface="Cambria Math" panose="02040503050406030204" pitchFamily="18" charset="0"/>
                        </a:rPr>
                        <m:t>𝐿</m:t>
                      </m:r>
                      <m:r>
                        <a:rPr lang="ro-RO" b="0" i="1" smtClean="0">
                          <a:latin typeface="Cambria Math" panose="02040503050406030204" pitchFamily="18" charset="0"/>
                        </a:rPr>
                        <m:t>=</m:t>
                      </m:r>
                      <m:f>
                        <m:fPr>
                          <m:ctrlPr>
                            <a:rPr lang="ro-RO" b="0" i="1" smtClean="0">
                              <a:latin typeface="Cambria Math" panose="02040503050406030204" pitchFamily="18" charset="0"/>
                            </a:rPr>
                          </m:ctrlPr>
                        </m:fPr>
                        <m:num>
                          <m:r>
                            <a:rPr lang="ro-RO" b="0" i="1" smtClean="0">
                              <a:latin typeface="Cambria Math" panose="02040503050406030204" pitchFamily="18" charset="0"/>
                            </a:rPr>
                            <m:t>6</m:t>
                          </m:r>
                          <m:r>
                            <a:rPr lang="ro-RO" b="0" i="1" smtClean="0">
                              <a:latin typeface="Cambria Math" panose="02040503050406030204" pitchFamily="18" charset="0"/>
                              <a:ea typeface="Cambria Math" panose="02040503050406030204" pitchFamily="18" charset="0"/>
                            </a:rPr>
                            <m:t>×</m:t>
                          </m:r>
                          <m:r>
                            <a:rPr lang="ro-RO" b="0" i="1" smtClean="0">
                              <a:latin typeface="Cambria Math" panose="02040503050406030204" pitchFamily="18" charset="0"/>
                              <a:ea typeface="Cambria Math" panose="02040503050406030204" pitchFamily="18" charset="0"/>
                            </a:rPr>
                            <m:t>𝑅</m:t>
                          </m:r>
                        </m:num>
                        <m:den>
                          <m:r>
                            <a:rPr lang="ro-RO" b="0" i="1" smtClean="0">
                              <a:latin typeface="Cambria Math" panose="02040503050406030204" pitchFamily="18" charset="0"/>
                            </a:rPr>
                            <m:t>2</m:t>
                          </m:r>
                          <m:r>
                            <a:rPr lang="ro-RO" b="0" i="1" smtClean="0">
                              <a:latin typeface="Cambria Math" panose="02040503050406030204" pitchFamily="18" charset="0"/>
                              <a:ea typeface="Cambria Math" panose="02040503050406030204" pitchFamily="18" charset="0"/>
                            </a:rPr>
                            <m:t>×</m:t>
                          </m:r>
                          <m:rad>
                            <m:radPr>
                              <m:ctrlPr>
                                <a:rPr lang="ro-RO" b="0" i="1" smtClean="0">
                                  <a:latin typeface="Cambria Math" panose="02040503050406030204" pitchFamily="18" charset="0"/>
                                  <a:ea typeface="Cambria Math" panose="02040503050406030204" pitchFamily="18" charset="0"/>
                                </a:rPr>
                              </m:ctrlPr>
                            </m:radPr>
                            <m:deg>
                              <m:r>
                                <a:rPr lang="ro-RO" b="0" i="1" smtClean="0">
                                  <a:latin typeface="Cambria Math" panose="02040503050406030204" pitchFamily="18" charset="0"/>
                                  <a:ea typeface="Cambria Math" panose="02040503050406030204" pitchFamily="18" charset="0"/>
                                </a:rPr>
                                <m:t>2</m:t>
                              </m:r>
                            </m:deg>
                            <m:e>
                              <m:r>
                                <a:rPr lang="ro-RO" b="0" i="1" smtClean="0">
                                  <a:latin typeface="Cambria Math" panose="02040503050406030204" pitchFamily="18" charset="0"/>
                                  <a:ea typeface="Cambria Math" panose="02040503050406030204" pitchFamily="18" charset="0"/>
                                </a:rPr>
                                <m:t>3</m:t>
                              </m:r>
                            </m:e>
                          </m:rad>
                          <m:r>
                            <a:rPr lang="ro-RO" b="0" i="1" smtClean="0">
                              <a:latin typeface="Cambria Math" panose="02040503050406030204" pitchFamily="18" charset="0"/>
                              <a:ea typeface="Cambria Math" panose="02040503050406030204" pitchFamily="18" charset="0"/>
                            </a:rPr>
                            <m:t>+3</m:t>
                          </m:r>
                        </m:den>
                      </m:f>
                    </m:oMath>
                  </m:oMathPara>
                </a14:m>
                <a:endParaRPr lang="ro-RO" dirty="0"/>
              </a:p>
            </p:txBody>
          </p:sp>
        </mc:Choice>
        <mc:Fallback xmlns="">
          <p:sp>
            <p:nvSpPr>
              <p:cNvPr id="7" name="Content Placeholder 2">
                <a:extLst>
                  <a:ext uri="{FF2B5EF4-FFF2-40B4-BE49-F238E27FC236}">
                    <a16:creationId xmlns:a16="http://schemas.microsoft.com/office/drawing/2014/main" id="{92C65208-E6F1-4398-AC5A-516BB49FD0F9}"/>
                  </a:ext>
                </a:extLst>
              </p:cNvPr>
              <p:cNvSpPr txBox="1">
                <a:spLocks noRot="1" noChangeAspect="1" noMove="1" noResize="1" noEditPoints="1" noAdjustHandles="1" noChangeArrowheads="1" noChangeShapeType="1" noTextEdit="1"/>
              </p:cNvSpPr>
              <p:nvPr/>
            </p:nvSpPr>
            <p:spPr>
              <a:xfrm>
                <a:off x="913794" y="4638723"/>
                <a:ext cx="10353762" cy="2058167"/>
              </a:xfrm>
              <a:prstGeom prst="rect">
                <a:avLst/>
              </a:prstGeom>
              <a:blipFill>
                <a:blip r:embed="rId3"/>
                <a:stretch>
                  <a:fillRect l="-648" t="-888"/>
                </a:stretch>
              </a:blipFill>
            </p:spPr>
            <p:txBody>
              <a:bodyPr/>
              <a:lstStyle/>
              <a:p>
                <a:r>
                  <a:rPr lang="ro-RO">
                    <a:noFill/>
                  </a:rPr>
                  <a:t> </a:t>
                </a:r>
              </a:p>
            </p:txBody>
          </p:sp>
        </mc:Fallback>
      </mc:AlternateContent>
    </p:spTree>
    <p:extLst>
      <p:ext uri="{BB962C8B-B14F-4D97-AF65-F5344CB8AC3E}">
        <p14:creationId xmlns:p14="http://schemas.microsoft.com/office/powerpoint/2010/main" val="3450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88DDD0-D4AA-4F5A-98E7-A476FC64DB0E}"/>
                  </a:ext>
                </a:extLst>
              </p:cNvPr>
              <p:cNvSpPr>
                <a:spLocks noGrp="1"/>
              </p:cNvSpPr>
              <p:nvPr>
                <p:ph idx="1"/>
              </p:nvPr>
            </p:nvSpPr>
            <p:spPr>
              <a:xfrm>
                <a:off x="919119" y="789777"/>
                <a:ext cx="10353762" cy="5619731"/>
              </a:xfrm>
            </p:spPr>
            <p:txBody>
              <a:bodyPr/>
              <a:lstStyle/>
              <a:p>
                <a:r>
                  <a:rPr lang="ro-RO" dirty="0"/>
                  <a:t>Raza cercurilor obținute va fi egala cu </a:t>
                </a:r>
                <a14:m>
                  <m:oMath xmlns:m="http://schemas.openxmlformats.org/officeDocument/2006/math">
                    <m:f>
                      <m:fPr>
                        <m:ctrlPr>
                          <a:rPr lang="ro-RO" i="1" smtClean="0">
                            <a:latin typeface="Cambria Math" panose="02040503050406030204" pitchFamily="18" charset="0"/>
                          </a:rPr>
                        </m:ctrlPr>
                      </m:fPr>
                      <m:num>
                        <m:r>
                          <a:rPr lang="ro-RO" b="0" i="1" smtClean="0">
                            <a:latin typeface="Cambria Math" panose="02040503050406030204" pitchFamily="18" charset="0"/>
                          </a:rPr>
                          <m:t>𝐿</m:t>
                        </m:r>
                      </m:num>
                      <m:den>
                        <m:r>
                          <a:rPr lang="ro-RO" b="0" i="1" smtClean="0">
                            <a:latin typeface="Cambria Math" panose="02040503050406030204" pitchFamily="18" charset="0"/>
                          </a:rPr>
                          <m:t>2</m:t>
                        </m:r>
                      </m:den>
                    </m:f>
                  </m:oMath>
                </a14:m>
                <a:r>
                  <a:rPr lang="ro-RO" dirty="0"/>
                  <a:t>.</a:t>
                </a:r>
              </a:p>
              <a:p>
                <a:r>
                  <a:rPr lang="ro-RO" dirty="0"/>
                  <a:t>Astfel, cunoscând raza și determinând coordonatele de la centru vom putea desena cercurile.</a:t>
                </a:r>
              </a:p>
            </p:txBody>
          </p:sp>
        </mc:Choice>
        <mc:Fallback xmlns="">
          <p:sp>
            <p:nvSpPr>
              <p:cNvPr id="3" name="Content Placeholder 2">
                <a:extLst>
                  <a:ext uri="{FF2B5EF4-FFF2-40B4-BE49-F238E27FC236}">
                    <a16:creationId xmlns:a16="http://schemas.microsoft.com/office/drawing/2014/main" id="{3F88DDD0-D4AA-4F5A-98E7-A476FC64DB0E}"/>
                  </a:ext>
                </a:extLst>
              </p:cNvPr>
              <p:cNvSpPr>
                <a:spLocks noGrp="1" noRot="1" noChangeAspect="1" noMove="1" noResize="1" noEditPoints="1" noAdjustHandles="1" noChangeArrowheads="1" noChangeShapeType="1" noTextEdit="1"/>
              </p:cNvSpPr>
              <p:nvPr>
                <p:ph idx="1"/>
              </p:nvPr>
            </p:nvSpPr>
            <p:spPr>
              <a:xfrm>
                <a:off x="919119" y="789777"/>
                <a:ext cx="10353762" cy="5619731"/>
              </a:xfrm>
              <a:blipFill>
                <a:blip r:embed="rId2"/>
                <a:stretch>
                  <a:fillRect l="-648"/>
                </a:stretch>
              </a:blipFill>
            </p:spPr>
            <p:txBody>
              <a:bodyPr/>
              <a:lstStyle/>
              <a:p>
                <a:r>
                  <a:rPr lang="ro-RO">
                    <a:noFill/>
                  </a:rPr>
                  <a:t> </a:t>
                </a:r>
              </a:p>
            </p:txBody>
          </p:sp>
        </mc:Fallback>
      </mc:AlternateContent>
      <p:pic>
        <p:nvPicPr>
          <p:cNvPr id="4" name="Picture 3">
            <a:extLst>
              <a:ext uri="{FF2B5EF4-FFF2-40B4-BE49-F238E27FC236}">
                <a16:creationId xmlns:a16="http://schemas.microsoft.com/office/drawing/2014/main" id="{9942FE25-C351-41EF-948D-BD07E5BBEA2F}"/>
              </a:ext>
            </a:extLst>
          </p:cNvPr>
          <p:cNvPicPr>
            <a:picLocks noChangeAspect="1"/>
          </p:cNvPicPr>
          <p:nvPr/>
        </p:nvPicPr>
        <p:blipFill>
          <a:blip r:embed="rId3"/>
          <a:stretch>
            <a:fillRect/>
          </a:stretch>
        </p:blipFill>
        <p:spPr>
          <a:xfrm>
            <a:off x="919119" y="2351292"/>
            <a:ext cx="5715798" cy="4058216"/>
          </a:xfrm>
          <a:prstGeom prst="rect">
            <a:avLst/>
          </a:prstGeom>
        </p:spPr>
      </p:pic>
    </p:spTree>
    <p:extLst>
      <p:ext uri="{BB962C8B-B14F-4D97-AF65-F5344CB8AC3E}">
        <p14:creationId xmlns:p14="http://schemas.microsoft.com/office/powerpoint/2010/main" val="416371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75FA6-FD9C-4964-A493-B73200BC9825}"/>
              </a:ext>
            </a:extLst>
          </p:cNvPr>
          <p:cNvSpPr>
            <a:spLocks noGrp="1"/>
          </p:cNvSpPr>
          <p:nvPr>
            <p:ph type="title"/>
          </p:nvPr>
        </p:nvSpPr>
        <p:spPr/>
        <p:txBody>
          <a:bodyPr/>
          <a:lstStyle/>
          <a:p>
            <a:r>
              <a:rPr lang="ro-RO" dirty="0"/>
              <a:t>Rezultatul după acest pas</a:t>
            </a:r>
          </a:p>
        </p:txBody>
      </p:sp>
      <p:pic>
        <p:nvPicPr>
          <p:cNvPr id="2050" name="Picture 2">
            <a:extLst>
              <a:ext uri="{FF2B5EF4-FFF2-40B4-BE49-F238E27FC236}">
                <a16:creationId xmlns:a16="http://schemas.microsoft.com/office/drawing/2014/main" id="{55B9928E-95D4-49C4-809E-BBD6A28E0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254" y="2303500"/>
            <a:ext cx="6925491" cy="3944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A6607A6-B5BE-4A29-8304-B784D5F31F6D}"/>
              </a:ext>
            </a:extLst>
          </p:cNvPr>
          <p:cNvSpPr/>
          <p:nvPr/>
        </p:nvSpPr>
        <p:spPr>
          <a:xfrm>
            <a:off x="2926080" y="2377440"/>
            <a:ext cx="600891" cy="435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287410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A1C9-685A-423F-8E64-3D365E161793}"/>
              </a:ext>
            </a:extLst>
          </p:cNvPr>
          <p:cNvSpPr>
            <a:spLocks noGrp="1"/>
          </p:cNvSpPr>
          <p:nvPr>
            <p:ph type="title"/>
          </p:nvPr>
        </p:nvSpPr>
        <p:spPr/>
        <p:txBody>
          <a:bodyPr/>
          <a:lstStyle/>
          <a:p>
            <a:r>
              <a:rPr lang="ro-RO" dirty="0"/>
              <a:t>3. Implementarea noțiunilor matematice</a:t>
            </a:r>
          </a:p>
        </p:txBody>
      </p:sp>
      <p:sp>
        <p:nvSpPr>
          <p:cNvPr id="3" name="Content Placeholder 2">
            <a:extLst>
              <a:ext uri="{FF2B5EF4-FFF2-40B4-BE49-F238E27FC236}">
                <a16:creationId xmlns:a16="http://schemas.microsoft.com/office/drawing/2014/main" id="{17A36723-9957-4A1A-B8F5-445F5108400D}"/>
              </a:ext>
            </a:extLst>
          </p:cNvPr>
          <p:cNvSpPr>
            <a:spLocks noGrp="1"/>
          </p:cNvSpPr>
          <p:nvPr>
            <p:ph idx="1"/>
          </p:nvPr>
        </p:nvSpPr>
        <p:spPr>
          <a:xfrm>
            <a:off x="913795" y="2096064"/>
            <a:ext cx="10353762" cy="1326321"/>
          </a:xfrm>
        </p:spPr>
        <p:txBody>
          <a:bodyPr/>
          <a:lstStyle/>
          <a:p>
            <a:r>
              <a:rPr lang="ro-RO" dirty="0"/>
              <a:t>Noțiunile matematice presupun calcule cu numere complexe. Aici pot apărea pierderi din cauza aproximărilor.</a:t>
            </a:r>
          </a:p>
          <a:p>
            <a:r>
              <a:rPr lang="ro-RO" dirty="0"/>
              <a:t>Implementarea Teoremei lui Descartes:</a:t>
            </a:r>
          </a:p>
        </p:txBody>
      </p:sp>
      <p:pic>
        <p:nvPicPr>
          <p:cNvPr id="4" name="Picture 3">
            <a:extLst>
              <a:ext uri="{FF2B5EF4-FFF2-40B4-BE49-F238E27FC236}">
                <a16:creationId xmlns:a16="http://schemas.microsoft.com/office/drawing/2014/main" id="{EBE1DF7B-DF23-4D07-8218-1CF094D30477}"/>
              </a:ext>
            </a:extLst>
          </p:cNvPr>
          <p:cNvPicPr>
            <a:picLocks noChangeAspect="1"/>
          </p:cNvPicPr>
          <p:nvPr/>
        </p:nvPicPr>
        <p:blipFill>
          <a:blip r:embed="rId2"/>
          <a:stretch>
            <a:fillRect/>
          </a:stretch>
        </p:blipFill>
        <p:spPr>
          <a:xfrm>
            <a:off x="1085489" y="3429000"/>
            <a:ext cx="10010372" cy="400106"/>
          </a:xfrm>
          <a:prstGeom prst="rect">
            <a:avLst/>
          </a:prstGeom>
        </p:spPr>
      </p:pic>
      <p:sp>
        <p:nvSpPr>
          <p:cNvPr id="5" name="Content Placeholder 2">
            <a:extLst>
              <a:ext uri="{FF2B5EF4-FFF2-40B4-BE49-F238E27FC236}">
                <a16:creationId xmlns:a16="http://schemas.microsoft.com/office/drawing/2014/main" id="{BB4AF641-0744-4DB1-A606-53262821F424}"/>
              </a:ext>
            </a:extLst>
          </p:cNvPr>
          <p:cNvSpPr txBox="1">
            <a:spLocks/>
          </p:cNvSpPr>
          <p:nvPr/>
        </p:nvSpPr>
        <p:spPr>
          <a:xfrm>
            <a:off x="913794" y="3913997"/>
            <a:ext cx="10353762" cy="46861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ro-RO" dirty="0"/>
              <a:t>Implementarea Problemei lui Apollonius:</a:t>
            </a:r>
          </a:p>
        </p:txBody>
      </p:sp>
      <p:pic>
        <p:nvPicPr>
          <p:cNvPr id="6" name="Picture 5">
            <a:extLst>
              <a:ext uri="{FF2B5EF4-FFF2-40B4-BE49-F238E27FC236}">
                <a16:creationId xmlns:a16="http://schemas.microsoft.com/office/drawing/2014/main" id="{D14391C4-0D1C-4C57-B6A6-E4C165663255}"/>
              </a:ext>
            </a:extLst>
          </p:cNvPr>
          <p:cNvPicPr>
            <a:picLocks noChangeAspect="1"/>
          </p:cNvPicPr>
          <p:nvPr/>
        </p:nvPicPr>
        <p:blipFill>
          <a:blip r:embed="rId3"/>
          <a:stretch>
            <a:fillRect/>
          </a:stretch>
        </p:blipFill>
        <p:spPr>
          <a:xfrm>
            <a:off x="1085489" y="4441373"/>
            <a:ext cx="5133747" cy="2032592"/>
          </a:xfrm>
          <a:prstGeom prst="rect">
            <a:avLst/>
          </a:prstGeom>
        </p:spPr>
      </p:pic>
    </p:spTree>
    <p:extLst>
      <p:ext uri="{BB962C8B-B14F-4D97-AF65-F5344CB8AC3E}">
        <p14:creationId xmlns:p14="http://schemas.microsoft.com/office/powerpoint/2010/main" val="1046345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EDD76-230B-47FB-8220-850DCCAD31DD}"/>
              </a:ext>
            </a:extLst>
          </p:cNvPr>
          <p:cNvSpPr>
            <a:spLocks noGrp="1"/>
          </p:cNvSpPr>
          <p:nvPr>
            <p:ph type="title"/>
          </p:nvPr>
        </p:nvSpPr>
        <p:spPr/>
        <p:txBody>
          <a:bodyPr/>
          <a:lstStyle/>
          <a:p>
            <a:r>
              <a:rPr lang="ro-RO" dirty="0"/>
              <a:t>Construirea Funcțiilor</a:t>
            </a:r>
          </a:p>
        </p:txBody>
      </p:sp>
      <p:sp>
        <p:nvSpPr>
          <p:cNvPr id="3" name="Content Placeholder 2">
            <a:extLst>
              <a:ext uri="{FF2B5EF4-FFF2-40B4-BE49-F238E27FC236}">
                <a16:creationId xmlns:a16="http://schemas.microsoft.com/office/drawing/2014/main" id="{0CC0179D-CE81-44CC-9315-7647A854646A}"/>
              </a:ext>
            </a:extLst>
          </p:cNvPr>
          <p:cNvSpPr>
            <a:spLocks noGrp="1"/>
          </p:cNvSpPr>
          <p:nvPr>
            <p:ph idx="1"/>
          </p:nvPr>
        </p:nvSpPr>
        <p:spPr>
          <a:xfrm>
            <a:off x="913794" y="1834804"/>
            <a:ext cx="10353762" cy="4413596"/>
          </a:xfrm>
        </p:spPr>
        <p:txBody>
          <a:bodyPr>
            <a:normAutofit/>
          </a:bodyPr>
          <a:lstStyle/>
          <a:p>
            <a:pPr marL="0" indent="0">
              <a:buNone/>
            </a:pPr>
            <a:r>
              <a:rPr lang="ro-RO" dirty="0"/>
              <a:t>Noi am decis să construim 2 funcții recursive separate:</a:t>
            </a:r>
          </a:p>
          <a:p>
            <a:pPr marL="457200" indent="-457200">
              <a:buFont typeface="+mj-lt"/>
              <a:buAutoNum type="arabicPeriod"/>
            </a:pPr>
            <a:r>
              <a:rPr lang="ro-RO" dirty="0"/>
              <a:t>Prima are ca parametrii </a:t>
            </a:r>
            <a:r>
              <a:rPr lang="ro-RO" b="1" dirty="0"/>
              <a:t>3</a:t>
            </a:r>
            <a:r>
              <a:rPr lang="ro-RO" dirty="0"/>
              <a:t> cercuri tangente și conține 3 apeluri recursive de tip Apollo – cercul abia determinat cu câte un parametru. (Funcția Apollo)</a:t>
            </a:r>
          </a:p>
          <a:p>
            <a:pPr marL="457200" indent="-457200">
              <a:buFont typeface="+mj-lt"/>
              <a:buAutoNum type="arabicPeriod"/>
            </a:pPr>
            <a:r>
              <a:rPr lang="ro-RO" dirty="0"/>
              <a:t>Cea de-a doua are ca parametrii </a:t>
            </a:r>
            <a:r>
              <a:rPr lang="ro-RO" b="1" dirty="0"/>
              <a:t>2</a:t>
            </a:r>
            <a:r>
              <a:rPr lang="ro-RO" dirty="0"/>
              <a:t> cercuri tangente, cel de-al treilea fiind întotdeauna cercul circumscris. Din cauză că cercul circumscris le conține pe celelalte două, va avea semn opus în calculele matematice în cazul razei și al curbării. Funcția are 3 apeluri recursive, 2 de tip ApolloMargine și unul de tip Apollo – cercul abia determinat cu câte un parametru și cercul abia determinat cu ambii parametri. (Funcția ApolloMargine)</a:t>
            </a:r>
          </a:p>
        </p:txBody>
      </p:sp>
    </p:spTree>
    <p:extLst>
      <p:ext uri="{BB962C8B-B14F-4D97-AF65-F5344CB8AC3E}">
        <p14:creationId xmlns:p14="http://schemas.microsoft.com/office/powerpoint/2010/main" val="253317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2CDD-BBDB-4FDF-BE36-C0552924A43F}"/>
              </a:ext>
            </a:extLst>
          </p:cNvPr>
          <p:cNvSpPr>
            <a:spLocks noGrp="1"/>
          </p:cNvSpPr>
          <p:nvPr>
            <p:ph type="title"/>
          </p:nvPr>
        </p:nvSpPr>
        <p:spPr>
          <a:xfrm>
            <a:off x="2318625" y="387289"/>
            <a:ext cx="7132311" cy="834530"/>
          </a:xfrm>
        </p:spPr>
        <p:txBody>
          <a:bodyPr>
            <a:normAutofit fontScale="90000"/>
          </a:bodyPr>
          <a:lstStyle/>
          <a:p>
            <a:r>
              <a:rPr lang="ro-RO" dirty="0"/>
              <a:t>Fractalul obținut din funcția apollo</a:t>
            </a:r>
          </a:p>
        </p:txBody>
      </p:sp>
      <p:pic>
        <p:nvPicPr>
          <p:cNvPr id="3074" name="Picture 2">
            <a:extLst>
              <a:ext uri="{FF2B5EF4-FFF2-40B4-BE49-F238E27FC236}">
                <a16:creationId xmlns:a16="http://schemas.microsoft.com/office/drawing/2014/main" id="{6E5824C7-C6D2-4AD3-8617-441E99B79A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466"/>
          <a:stretch/>
        </p:blipFill>
        <p:spPr bwMode="auto">
          <a:xfrm>
            <a:off x="3474130" y="1872554"/>
            <a:ext cx="4821300" cy="4598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39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46016-0ABD-4A2E-9626-BD32C7E1F8F2}"/>
              </a:ext>
            </a:extLst>
          </p:cNvPr>
          <p:cNvSpPr>
            <a:spLocks noGrp="1"/>
          </p:cNvSpPr>
          <p:nvPr>
            <p:ph type="title"/>
          </p:nvPr>
        </p:nvSpPr>
        <p:spPr/>
        <p:txBody>
          <a:bodyPr/>
          <a:lstStyle/>
          <a:p>
            <a:r>
              <a:rPr lang="ro-RO" dirty="0"/>
              <a:t>Fractalul Final</a:t>
            </a:r>
          </a:p>
        </p:txBody>
      </p:sp>
      <p:pic>
        <p:nvPicPr>
          <p:cNvPr id="4100" name="Picture 4">
            <a:extLst>
              <a:ext uri="{FF2B5EF4-FFF2-40B4-BE49-F238E27FC236}">
                <a16:creationId xmlns:a16="http://schemas.microsoft.com/office/drawing/2014/main" id="{CCA4ECFC-6BCA-4F63-8571-670CE970B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196" y="1797117"/>
            <a:ext cx="6287607" cy="453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71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0CEE-CB1D-4963-887E-743DF91F9830}"/>
              </a:ext>
            </a:extLst>
          </p:cNvPr>
          <p:cNvSpPr>
            <a:spLocks noGrp="1"/>
          </p:cNvSpPr>
          <p:nvPr>
            <p:ph type="title"/>
          </p:nvPr>
        </p:nvSpPr>
        <p:spPr/>
        <p:txBody>
          <a:bodyPr/>
          <a:lstStyle/>
          <a:p>
            <a:r>
              <a:rPr lang="ro-RO" dirty="0"/>
              <a:t>Introducere în domeniul fractalilor</a:t>
            </a:r>
          </a:p>
        </p:txBody>
      </p:sp>
      <p:sp>
        <p:nvSpPr>
          <p:cNvPr id="3" name="Content Placeholder 2">
            <a:extLst>
              <a:ext uri="{FF2B5EF4-FFF2-40B4-BE49-F238E27FC236}">
                <a16:creationId xmlns:a16="http://schemas.microsoft.com/office/drawing/2014/main" id="{5F2FC052-3444-49B9-94D9-90DBE52C60C0}"/>
              </a:ext>
            </a:extLst>
          </p:cNvPr>
          <p:cNvSpPr>
            <a:spLocks noGrp="1"/>
          </p:cNvSpPr>
          <p:nvPr>
            <p:ph idx="1"/>
          </p:nvPr>
        </p:nvSpPr>
        <p:spPr>
          <a:xfrm>
            <a:off x="913794" y="2864155"/>
            <a:ext cx="10353762" cy="2057925"/>
          </a:xfrm>
        </p:spPr>
        <p:txBody>
          <a:bodyPr/>
          <a:lstStyle/>
          <a:p>
            <a:pPr marL="0" indent="0" algn="just">
              <a:buNone/>
            </a:pPr>
            <a:r>
              <a:rPr lang="ro-RO" dirty="0"/>
              <a:t>Un fractal este o figură geometrică fragmentată sau frântă, care poate fi divizată în părți, astfel încât fiecare dintre acestea să fie (aproximativ) o copie miniaturală a întregului. Cuvântul “fractal” a fost introdus de matematicianul Benoit Mandelbrot în 1975 și provine din latinul </a:t>
            </a:r>
            <a:r>
              <a:rPr lang="ro-RO" u="sng" dirty="0"/>
              <a:t>fractuus</a:t>
            </a:r>
            <a:r>
              <a:rPr lang="ro-RO" dirty="0"/>
              <a:t>, ce derivă din verbul </a:t>
            </a:r>
            <a:r>
              <a:rPr lang="ro-RO" u="sng" dirty="0"/>
              <a:t>frangere</a:t>
            </a:r>
            <a:r>
              <a:rPr lang="ro-RO" dirty="0"/>
              <a:t> care înseamnă "a rupe", "a fragmenta", "a frânge".</a:t>
            </a:r>
          </a:p>
        </p:txBody>
      </p:sp>
    </p:spTree>
    <p:extLst>
      <p:ext uri="{BB962C8B-B14F-4D97-AF65-F5344CB8AC3E}">
        <p14:creationId xmlns:p14="http://schemas.microsoft.com/office/powerpoint/2010/main" val="172791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64C10C-277B-4300-9209-5710289EBABC}"/>
              </a:ext>
            </a:extLst>
          </p:cNvPr>
          <p:cNvPicPr>
            <a:picLocks noChangeAspect="1"/>
          </p:cNvPicPr>
          <p:nvPr/>
        </p:nvPicPr>
        <p:blipFill>
          <a:blip r:embed="rId2"/>
          <a:stretch>
            <a:fillRect/>
          </a:stretch>
        </p:blipFill>
        <p:spPr>
          <a:xfrm>
            <a:off x="1883122" y="0"/>
            <a:ext cx="8425756" cy="6858000"/>
          </a:xfrm>
          <a:prstGeom prst="rect">
            <a:avLst/>
          </a:prstGeom>
        </p:spPr>
      </p:pic>
    </p:spTree>
    <p:extLst>
      <p:ext uri="{BB962C8B-B14F-4D97-AF65-F5344CB8AC3E}">
        <p14:creationId xmlns:p14="http://schemas.microsoft.com/office/powerpoint/2010/main" val="22101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D3E410-5363-4C05-B924-1E3079229F7F}"/>
              </a:ext>
            </a:extLst>
          </p:cNvPr>
          <p:cNvPicPr>
            <a:picLocks noChangeAspect="1"/>
          </p:cNvPicPr>
          <p:nvPr/>
        </p:nvPicPr>
        <p:blipFill>
          <a:blip r:embed="rId2"/>
          <a:stretch>
            <a:fillRect/>
          </a:stretch>
        </p:blipFill>
        <p:spPr>
          <a:xfrm>
            <a:off x="2388018" y="0"/>
            <a:ext cx="7415963" cy="6858000"/>
          </a:xfrm>
          <a:prstGeom prst="rect">
            <a:avLst/>
          </a:prstGeom>
        </p:spPr>
      </p:pic>
    </p:spTree>
    <p:extLst>
      <p:ext uri="{BB962C8B-B14F-4D97-AF65-F5344CB8AC3E}">
        <p14:creationId xmlns:p14="http://schemas.microsoft.com/office/powerpoint/2010/main" val="320369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06F8-5445-4344-80DA-62BB88E0A059}"/>
              </a:ext>
            </a:extLst>
          </p:cNvPr>
          <p:cNvSpPr>
            <a:spLocks noGrp="1"/>
          </p:cNvSpPr>
          <p:nvPr>
            <p:ph type="title"/>
          </p:nvPr>
        </p:nvSpPr>
        <p:spPr/>
        <p:txBody>
          <a:bodyPr/>
          <a:lstStyle/>
          <a:p>
            <a:r>
              <a:rPr lang="ro-RO" dirty="0"/>
              <a:t>Gala Rușinii</a:t>
            </a:r>
          </a:p>
        </p:txBody>
      </p:sp>
      <p:pic>
        <p:nvPicPr>
          <p:cNvPr id="5122" name="Picture 2">
            <a:extLst>
              <a:ext uri="{FF2B5EF4-FFF2-40B4-BE49-F238E27FC236}">
                <a16:creationId xmlns:a16="http://schemas.microsoft.com/office/drawing/2014/main" id="{B00B3203-60F5-42DA-A4A1-855B1C3DE8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519"/>
          <a:stretch/>
        </p:blipFill>
        <p:spPr bwMode="auto">
          <a:xfrm>
            <a:off x="3074108" y="1935921"/>
            <a:ext cx="6033134" cy="447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87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EE25FD65-84E0-48E9-81CF-41C7A6872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952" y="857246"/>
            <a:ext cx="8676096" cy="514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96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EDD76-230B-47FB-8220-850DCCAD31DD}"/>
              </a:ext>
            </a:extLst>
          </p:cNvPr>
          <p:cNvSpPr>
            <a:spLocks noGrp="1"/>
          </p:cNvSpPr>
          <p:nvPr>
            <p:ph type="title"/>
          </p:nvPr>
        </p:nvSpPr>
        <p:spPr/>
        <p:txBody>
          <a:bodyPr/>
          <a:lstStyle/>
          <a:p>
            <a:r>
              <a:rPr lang="ro-RO" dirty="0"/>
              <a:t>Bibliografie și resurse folosite</a:t>
            </a:r>
          </a:p>
        </p:txBody>
      </p:sp>
      <p:sp>
        <p:nvSpPr>
          <p:cNvPr id="3" name="Content Placeholder 2">
            <a:extLst>
              <a:ext uri="{FF2B5EF4-FFF2-40B4-BE49-F238E27FC236}">
                <a16:creationId xmlns:a16="http://schemas.microsoft.com/office/drawing/2014/main" id="{0CC0179D-CE81-44CC-9315-7647A854646A}"/>
              </a:ext>
            </a:extLst>
          </p:cNvPr>
          <p:cNvSpPr>
            <a:spLocks noGrp="1"/>
          </p:cNvSpPr>
          <p:nvPr>
            <p:ph idx="1"/>
          </p:nvPr>
        </p:nvSpPr>
        <p:spPr>
          <a:xfrm>
            <a:off x="913795" y="2426987"/>
            <a:ext cx="10353762" cy="3364213"/>
          </a:xfrm>
        </p:spPr>
        <p:txBody>
          <a:bodyPr>
            <a:normAutofit/>
          </a:bodyPr>
          <a:lstStyle/>
          <a:p>
            <a:r>
              <a:rPr lang="ro-RO" dirty="0"/>
              <a:t>Rezolvarea Problemei Apolloniene: </a:t>
            </a:r>
            <a:r>
              <a:rPr lang="ro-RO" dirty="0">
                <a:hlinkClick r:id="rId2"/>
              </a:rPr>
              <a:t>https://mathworld.wolfram.com/ApolloniusProblem.html</a:t>
            </a:r>
            <a:endParaRPr lang="ro-RO" dirty="0"/>
          </a:p>
          <a:p>
            <a:r>
              <a:rPr lang="ro-RO" dirty="0"/>
              <a:t>Teorema lui Descartes: </a:t>
            </a:r>
            <a:r>
              <a:rPr lang="ro-RO" dirty="0">
                <a:hlinkClick r:id="rId3"/>
              </a:rPr>
              <a:t>https://ro.qaz.wiki/wiki/Descartes%27_theorem</a:t>
            </a:r>
            <a:endParaRPr lang="ro-RO" dirty="0"/>
          </a:p>
          <a:p>
            <a:r>
              <a:rPr lang="ro-RO" dirty="0"/>
              <a:t>Reprezentare Vizuală: </a:t>
            </a:r>
            <a:r>
              <a:rPr lang="ro-RO" dirty="0">
                <a:hlinkClick r:id="rId4"/>
              </a:rPr>
              <a:t>https://www.jasondavies.com/apollonian-gasket/</a:t>
            </a:r>
            <a:endParaRPr lang="ro-RO" dirty="0"/>
          </a:p>
          <a:p>
            <a:r>
              <a:rPr lang="ro-RO" dirty="0"/>
              <a:t>Reprezentare Animată: </a:t>
            </a:r>
            <a:r>
              <a:rPr lang="ro-RO" dirty="0">
                <a:hlinkClick r:id="rId5"/>
              </a:rPr>
              <a:t>https://mathworld.wolfram.com/ApollonianGasket.html</a:t>
            </a:r>
            <a:endParaRPr lang="ro-RO" dirty="0"/>
          </a:p>
          <a:p>
            <a:r>
              <a:rPr lang="ro-RO" dirty="0"/>
              <a:t>Cercurile lui Apollonius: </a:t>
            </a:r>
            <a:r>
              <a:rPr lang="ro-RO" dirty="0">
                <a:hlinkClick r:id="rId6"/>
              </a:rPr>
              <a:t>https://mathworld.wolfram.com/ApolloniusCircle.html</a:t>
            </a:r>
            <a:endParaRPr lang="ro-RO" dirty="0"/>
          </a:p>
          <a:p>
            <a:r>
              <a:rPr lang="ro-RO" dirty="0"/>
              <a:t>Soddy Circles: </a:t>
            </a:r>
            <a:r>
              <a:rPr lang="ro-RO" dirty="0">
                <a:hlinkClick r:id="rId7"/>
              </a:rPr>
              <a:t>https://mathworld.wolfram.com/SoddyCircles.html</a:t>
            </a:r>
            <a:endParaRPr lang="ro-RO" dirty="0"/>
          </a:p>
          <a:p>
            <a:endParaRPr lang="ro-RO" dirty="0"/>
          </a:p>
        </p:txBody>
      </p:sp>
    </p:spTree>
    <p:extLst>
      <p:ext uri="{BB962C8B-B14F-4D97-AF65-F5344CB8AC3E}">
        <p14:creationId xmlns:p14="http://schemas.microsoft.com/office/powerpoint/2010/main" val="347603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3406-8EE2-4BA8-9B3D-56C7249CB522}"/>
              </a:ext>
            </a:extLst>
          </p:cNvPr>
          <p:cNvSpPr>
            <a:spLocks noGrp="1"/>
          </p:cNvSpPr>
          <p:nvPr>
            <p:ph type="title"/>
          </p:nvPr>
        </p:nvSpPr>
        <p:spPr>
          <a:xfrm>
            <a:off x="919119" y="2765839"/>
            <a:ext cx="10353761" cy="1326321"/>
          </a:xfrm>
        </p:spPr>
        <p:txBody>
          <a:bodyPr/>
          <a:lstStyle/>
          <a:p>
            <a:r>
              <a:rPr lang="ro-RO" dirty="0"/>
              <a:t>Mulțumim pentru atenție!</a:t>
            </a:r>
          </a:p>
        </p:txBody>
      </p:sp>
    </p:spTree>
    <p:extLst>
      <p:ext uri="{BB962C8B-B14F-4D97-AF65-F5344CB8AC3E}">
        <p14:creationId xmlns:p14="http://schemas.microsoft.com/office/powerpoint/2010/main" val="338162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CC21-26D8-4442-8BF5-0B59BF1FD3C1}"/>
              </a:ext>
            </a:extLst>
          </p:cNvPr>
          <p:cNvSpPr>
            <a:spLocks noGrp="1"/>
          </p:cNvSpPr>
          <p:nvPr>
            <p:ph type="title"/>
          </p:nvPr>
        </p:nvSpPr>
        <p:spPr/>
        <p:txBody>
          <a:bodyPr/>
          <a:lstStyle/>
          <a:p>
            <a:r>
              <a:rPr lang="ro-RO" dirty="0"/>
              <a:t>Proprietățile unui fractal</a:t>
            </a:r>
          </a:p>
        </p:txBody>
      </p:sp>
      <p:sp>
        <p:nvSpPr>
          <p:cNvPr id="3" name="Content Placeholder 2">
            <a:extLst>
              <a:ext uri="{FF2B5EF4-FFF2-40B4-BE49-F238E27FC236}">
                <a16:creationId xmlns:a16="http://schemas.microsoft.com/office/drawing/2014/main" id="{F6313028-857B-45AD-930E-93FECCA9411F}"/>
              </a:ext>
            </a:extLst>
          </p:cNvPr>
          <p:cNvSpPr>
            <a:spLocks noGrp="1"/>
          </p:cNvSpPr>
          <p:nvPr>
            <p:ph idx="1"/>
          </p:nvPr>
        </p:nvSpPr>
        <p:spPr>
          <a:xfrm>
            <a:off x="2006355" y="2666560"/>
            <a:ext cx="8168640" cy="2255520"/>
          </a:xfrm>
        </p:spPr>
        <p:txBody>
          <a:bodyPr>
            <a:normAutofit/>
          </a:bodyPr>
          <a:lstStyle/>
          <a:p>
            <a:pPr marL="457200" indent="-457200">
              <a:buFont typeface="+mj-lt"/>
              <a:buAutoNum type="arabicPeriod"/>
            </a:pPr>
            <a:r>
              <a:rPr lang="ro-RO" sz="3200" dirty="0"/>
              <a:t>Este autosimilar (aproximativ).</a:t>
            </a:r>
          </a:p>
          <a:p>
            <a:pPr marL="457200" indent="-457200">
              <a:buFont typeface="+mj-lt"/>
              <a:buAutoNum type="arabicPeriod"/>
            </a:pPr>
            <a:r>
              <a:rPr lang="ro-RO" sz="3200" dirty="0"/>
              <a:t>Are o definiție “simplă„ și recursivă.</a:t>
            </a:r>
          </a:p>
          <a:p>
            <a:pPr marL="457200" indent="-457200">
              <a:buFont typeface="+mj-lt"/>
              <a:buAutoNum type="arabicPeriod"/>
            </a:pPr>
            <a:r>
              <a:rPr lang="ro-RO" sz="3200" dirty="0"/>
              <a:t>A</a:t>
            </a:r>
            <a:r>
              <a:rPr lang="it-IT" sz="3200" dirty="0"/>
              <a:t>re detaliere </a:t>
            </a:r>
            <a:r>
              <a:rPr lang="ro-RO" sz="3200" dirty="0"/>
              <a:t>ș</a:t>
            </a:r>
            <a:r>
              <a:rPr lang="it-IT" sz="3200" dirty="0"/>
              <a:t>i complexitate infinit</a:t>
            </a:r>
            <a:r>
              <a:rPr lang="ro-RO" sz="3200" dirty="0"/>
              <a:t>ă.</a:t>
            </a:r>
          </a:p>
        </p:txBody>
      </p:sp>
    </p:spTree>
    <p:extLst>
      <p:ext uri="{BB962C8B-B14F-4D97-AF65-F5344CB8AC3E}">
        <p14:creationId xmlns:p14="http://schemas.microsoft.com/office/powerpoint/2010/main" val="63764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9BFE-321B-46F2-98AC-570A84D1E0C0}"/>
              </a:ext>
            </a:extLst>
          </p:cNvPr>
          <p:cNvSpPr>
            <a:spLocks noGrp="1"/>
          </p:cNvSpPr>
          <p:nvPr>
            <p:ph type="title"/>
          </p:nvPr>
        </p:nvSpPr>
        <p:spPr/>
        <p:txBody>
          <a:bodyPr/>
          <a:lstStyle/>
          <a:p>
            <a:r>
              <a:rPr lang="ro-RO" dirty="0"/>
              <a:t>Cei Mai Cunoscuți Fractali</a:t>
            </a:r>
          </a:p>
        </p:txBody>
      </p:sp>
      <p:pic>
        <p:nvPicPr>
          <p:cNvPr id="5" name="Picture 4">
            <a:extLst>
              <a:ext uri="{FF2B5EF4-FFF2-40B4-BE49-F238E27FC236}">
                <a16:creationId xmlns:a16="http://schemas.microsoft.com/office/drawing/2014/main" id="{23283D8F-A9DB-42F0-95BE-10045FCBF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288" y="4359166"/>
            <a:ext cx="2909945" cy="1594893"/>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197B180C-E178-4F9C-91DF-B516FC6C9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245" y="4359165"/>
            <a:ext cx="1533551" cy="1594893"/>
          </a:xfrm>
          <a:prstGeom prst="rect">
            <a:avLst/>
          </a:prstGeom>
          <a:ln w="2286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7E9F7804-7077-4EC3-AEEE-607FFBD976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934" y="1969558"/>
            <a:ext cx="2133600" cy="1600200"/>
          </a:xfrm>
          <a:prstGeom prst="rect">
            <a:avLst/>
          </a:prstGeom>
          <a:ln w="228600" cap="sq" cmpd="thickThin">
            <a:solidFill>
              <a:srgbClr val="000000"/>
            </a:solidFill>
            <a:prstDash val="solid"/>
            <a:miter lim="800000"/>
          </a:ln>
          <a:effectLst>
            <a:innerShdw blurRad="76200">
              <a:srgbClr val="000000"/>
            </a:innerShdw>
          </a:effectLst>
        </p:spPr>
      </p:pic>
      <p:pic>
        <p:nvPicPr>
          <p:cNvPr id="11" name="Picture 10">
            <a:extLst>
              <a:ext uri="{FF2B5EF4-FFF2-40B4-BE49-F238E27FC236}">
                <a16:creationId xmlns:a16="http://schemas.microsoft.com/office/drawing/2014/main" id="{724B14C0-43FE-49C9-8FEF-5624E94FAD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1558" y="2202240"/>
            <a:ext cx="1596092" cy="15960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5EAB6D64-05B9-492B-9CBF-CE6E68F1A8D1}"/>
              </a:ext>
            </a:extLst>
          </p:cNvPr>
          <p:cNvSpPr txBox="1"/>
          <p:nvPr/>
        </p:nvSpPr>
        <p:spPr>
          <a:xfrm>
            <a:off x="6634444" y="3798332"/>
            <a:ext cx="2390321" cy="369332"/>
          </a:xfrm>
          <a:prstGeom prst="rect">
            <a:avLst/>
          </a:prstGeom>
          <a:noFill/>
        </p:spPr>
        <p:txBody>
          <a:bodyPr wrap="square" rtlCol="0">
            <a:spAutoFit/>
          </a:bodyPr>
          <a:lstStyle/>
          <a:p>
            <a:pPr algn="ctr"/>
            <a:r>
              <a:rPr lang="ro-RO" dirty="0"/>
              <a:t>Covorul lui Sierpinski</a:t>
            </a:r>
          </a:p>
        </p:txBody>
      </p:sp>
      <p:sp>
        <p:nvSpPr>
          <p:cNvPr id="13" name="TextBox 12">
            <a:extLst>
              <a:ext uri="{FF2B5EF4-FFF2-40B4-BE49-F238E27FC236}">
                <a16:creationId xmlns:a16="http://schemas.microsoft.com/office/drawing/2014/main" id="{F1528C4F-8690-40CC-856D-F59E52646995}"/>
              </a:ext>
            </a:extLst>
          </p:cNvPr>
          <p:cNvSpPr txBox="1"/>
          <p:nvPr/>
        </p:nvSpPr>
        <p:spPr>
          <a:xfrm>
            <a:off x="719049" y="3798332"/>
            <a:ext cx="2679370" cy="369332"/>
          </a:xfrm>
          <a:prstGeom prst="rect">
            <a:avLst/>
          </a:prstGeom>
          <a:noFill/>
        </p:spPr>
        <p:txBody>
          <a:bodyPr wrap="square" rtlCol="0">
            <a:spAutoFit/>
          </a:bodyPr>
          <a:lstStyle/>
          <a:p>
            <a:pPr algn="ctr"/>
            <a:r>
              <a:rPr lang="ro-RO" dirty="0"/>
              <a:t>Triunghiul lui Sierpinski</a:t>
            </a:r>
          </a:p>
        </p:txBody>
      </p:sp>
      <p:sp>
        <p:nvSpPr>
          <p:cNvPr id="14" name="TextBox 13">
            <a:extLst>
              <a:ext uri="{FF2B5EF4-FFF2-40B4-BE49-F238E27FC236}">
                <a16:creationId xmlns:a16="http://schemas.microsoft.com/office/drawing/2014/main" id="{DC135AD4-69F0-4170-9928-3B5B7DEB5AEB}"/>
              </a:ext>
            </a:extLst>
          </p:cNvPr>
          <p:cNvSpPr txBox="1"/>
          <p:nvPr/>
        </p:nvSpPr>
        <p:spPr>
          <a:xfrm>
            <a:off x="4208465" y="6130835"/>
            <a:ext cx="1715589" cy="369332"/>
          </a:xfrm>
          <a:prstGeom prst="rect">
            <a:avLst/>
          </a:prstGeom>
          <a:noFill/>
        </p:spPr>
        <p:txBody>
          <a:bodyPr wrap="square" rtlCol="0">
            <a:spAutoFit/>
          </a:bodyPr>
          <a:lstStyle/>
          <a:p>
            <a:r>
              <a:rPr lang="ro-RO" dirty="0"/>
              <a:t>Curba lui Koch</a:t>
            </a:r>
          </a:p>
        </p:txBody>
      </p:sp>
      <p:sp>
        <p:nvSpPr>
          <p:cNvPr id="15" name="TextBox 14">
            <a:extLst>
              <a:ext uri="{FF2B5EF4-FFF2-40B4-BE49-F238E27FC236}">
                <a16:creationId xmlns:a16="http://schemas.microsoft.com/office/drawing/2014/main" id="{610FF4F5-95F2-49B4-AC2F-5645E08EC9CF}"/>
              </a:ext>
            </a:extLst>
          </p:cNvPr>
          <p:cNvSpPr txBox="1"/>
          <p:nvPr/>
        </p:nvSpPr>
        <p:spPr>
          <a:xfrm>
            <a:off x="9264163" y="6130835"/>
            <a:ext cx="1741714" cy="369332"/>
          </a:xfrm>
          <a:prstGeom prst="rect">
            <a:avLst/>
          </a:prstGeom>
          <a:noFill/>
        </p:spPr>
        <p:txBody>
          <a:bodyPr wrap="square" rtlCol="0">
            <a:spAutoFit/>
          </a:bodyPr>
          <a:lstStyle/>
          <a:p>
            <a:r>
              <a:rPr lang="ro-RO" dirty="0"/>
              <a:t>Fulgul lui Koch</a:t>
            </a:r>
          </a:p>
        </p:txBody>
      </p:sp>
    </p:spTree>
    <p:extLst>
      <p:ext uri="{BB962C8B-B14F-4D97-AF65-F5344CB8AC3E}">
        <p14:creationId xmlns:p14="http://schemas.microsoft.com/office/powerpoint/2010/main" val="414944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CC2D5-7050-4EBF-BC32-94BB7C908FAE}"/>
              </a:ext>
            </a:extLst>
          </p:cNvPr>
          <p:cNvSpPr>
            <a:spLocks noGrp="1"/>
          </p:cNvSpPr>
          <p:nvPr>
            <p:ph type="title"/>
          </p:nvPr>
        </p:nvSpPr>
        <p:spPr/>
        <p:txBody>
          <a:bodyPr/>
          <a:lstStyle/>
          <a:p>
            <a:r>
              <a:rPr lang="ro-RO" dirty="0"/>
              <a:t>Cine este Apollonius?</a:t>
            </a:r>
          </a:p>
        </p:txBody>
      </p:sp>
      <p:sp>
        <p:nvSpPr>
          <p:cNvPr id="3" name="Content Placeholder 2">
            <a:extLst>
              <a:ext uri="{FF2B5EF4-FFF2-40B4-BE49-F238E27FC236}">
                <a16:creationId xmlns:a16="http://schemas.microsoft.com/office/drawing/2014/main" id="{7C6BA88B-DC56-4D65-B22A-44CAE8F6323F}"/>
              </a:ext>
            </a:extLst>
          </p:cNvPr>
          <p:cNvSpPr>
            <a:spLocks noGrp="1"/>
          </p:cNvSpPr>
          <p:nvPr>
            <p:ph idx="1"/>
          </p:nvPr>
        </p:nvSpPr>
        <p:spPr>
          <a:xfrm>
            <a:off x="1046364" y="2470124"/>
            <a:ext cx="7836379" cy="2608218"/>
          </a:xfrm>
        </p:spPr>
        <p:txBody>
          <a:bodyPr>
            <a:normAutofit lnSpcReduction="10000"/>
          </a:bodyPr>
          <a:lstStyle/>
          <a:p>
            <a:r>
              <a:rPr lang="ro-RO" dirty="0"/>
              <a:t>Apollonius (numit şi Apollonius din Perga) (262 - 200 î.Hr.) a fost un geometru şi astronom grec. A trăit cea mai mare parte a vieţii în Alexandria. Este considerat al treilea şi ultimul mare matematician din perioada elenistică, alături de Arhimede şi Euclid.</a:t>
            </a:r>
          </a:p>
          <a:p>
            <a:r>
              <a:rPr lang="ro-RO" dirty="0"/>
              <a:t>Fractalul îi poartă numele deoarece are la bază problema cercurilor lui Apollonius.</a:t>
            </a:r>
          </a:p>
        </p:txBody>
      </p:sp>
      <p:pic>
        <p:nvPicPr>
          <p:cNvPr id="5" name="Picture 4">
            <a:extLst>
              <a:ext uri="{FF2B5EF4-FFF2-40B4-BE49-F238E27FC236}">
                <a16:creationId xmlns:a16="http://schemas.microsoft.com/office/drawing/2014/main" id="{4A781F80-169F-4A02-99F3-02498892B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9666" y="2470124"/>
            <a:ext cx="1997890" cy="245195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1005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D216-80A5-447D-9277-FEE264EAEDF1}"/>
              </a:ext>
            </a:extLst>
          </p:cNvPr>
          <p:cNvSpPr>
            <a:spLocks noGrp="1"/>
          </p:cNvSpPr>
          <p:nvPr>
            <p:ph type="title"/>
          </p:nvPr>
        </p:nvSpPr>
        <p:spPr/>
        <p:txBody>
          <a:bodyPr/>
          <a:lstStyle/>
          <a:p>
            <a:r>
              <a:rPr lang="ro-RO" dirty="0"/>
              <a:t>Construirea Fractalului</a:t>
            </a:r>
          </a:p>
        </p:txBody>
      </p:sp>
      <p:sp>
        <p:nvSpPr>
          <p:cNvPr id="3" name="Content Placeholder 2">
            <a:extLst>
              <a:ext uri="{FF2B5EF4-FFF2-40B4-BE49-F238E27FC236}">
                <a16:creationId xmlns:a16="http://schemas.microsoft.com/office/drawing/2014/main" id="{6EA53345-2EAF-4F62-962B-B5D63450D562}"/>
              </a:ext>
            </a:extLst>
          </p:cNvPr>
          <p:cNvSpPr>
            <a:spLocks noGrp="1"/>
          </p:cNvSpPr>
          <p:nvPr>
            <p:ph idx="1"/>
          </p:nvPr>
        </p:nvSpPr>
        <p:spPr>
          <a:xfrm>
            <a:off x="913795" y="2096064"/>
            <a:ext cx="10353762" cy="4087022"/>
          </a:xfrm>
        </p:spPr>
        <p:txBody>
          <a:bodyPr>
            <a:normAutofit/>
          </a:bodyPr>
          <a:lstStyle/>
          <a:p>
            <a:pPr marL="514350" indent="-514350">
              <a:buFont typeface="+mj-lt"/>
              <a:buAutoNum type="alphaUcPeriod"/>
            </a:pPr>
            <a:r>
              <a:rPr lang="ro-RO" dirty="0"/>
              <a:t>Noțiuni matematice</a:t>
            </a:r>
          </a:p>
          <a:p>
            <a:pPr marL="971550" lvl="1" indent="-514350">
              <a:buFont typeface="+mj-lt"/>
              <a:buAutoNum type="arabicPeriod"/>
            </a:pPr>
            <a:r>
              <a:rPr lang="ro-RO" dirty="0"/>
              <a:t>Ce dorim să aflăm?</a:t>
            </a:r>
          </a:p>
          <a:p>
            <a:pPr marL="971550" lvl="1" indent="-514350">
              <a:buFont typeface="+mj-lt"/>
              <a:buAutoNum type="arabicPeriod"/>
            </a:pPr>
            <a:r>
              <a:rPr lang="ro-RO" dirty="0"/>
              <a:t>Formula lui Descartes</a:t>
            </a:r>
          </a:p>
          <a:p>
            <a:pPr marL="971550" lvl="1" indent="-514350">
              <a:buFont typeface="+mj-lt"/>
              <a:buAutoNum type="arabicPeriod"/>
            </a:pPr>
            <a:r>
              <a:rPr lang="ro-RO" dirty="0"/>
              <a:t>Problema lui Apollonius</a:t>
            </a:r>
          </a:p>
          <a:p>
            <a:pPr marL="514350" indent="-514350">
              <a:buAutoNum type="alphaUcPeriod"/>
            </a:pPr>
            <a:r>
              <a:rPr lang="ro-RO" dirty="0"/>
              <a:t>Construirea propriu-zisă</a:t>
            </a:r>
          </a:p>
          <a:p>
            <a:pPr marL="971550" lvl="1" indent="-514350">
              <a:buAutoNum type="arabicPeriod"/>
            </a:pPr>
            <a:r>
              <a:rPr lang="ro-RO" dirty="0"/>
              <a:t>Reprezentarea datelor</a:t>
            </a:r>
          </a:p>
          <a:p>
            <a:pPr marL="971550" lvl="1" indent="-514350">
              <a:buFont typeface="+mj-lt"/>
              <a:buAutoNum type="arabicPeriod"/>
            </a:pPr>
            <a:r>
              <a:rPr lang="ro-RO" dirty="0"/>
              <a:t>Desenarea cercurilor inițiale</a:t>
            </a:r>
          </a:p>
          <a:p>
            <a:pPr marL="971550" lvl="1" indent="-514350">
              <a:buFont typeface="+mj-lt"/>
              <a:buAutoNum type="arabicPeriod"/>
            </a:pPr>
            <a:r>
              <a:rPr lang="ro-RO" dirty="0"/>
              <a:t>Implementarea noțiunilor matematice</a:t>
            </a:r>
          </a:p>
          <a:p>
            <a:pPr marL="971550" lvl="1" indent="-514350">
              <a:buFont typeface="+mj-lt"/>
              <a:buAutoNum type="arabicPeriod"/>
            </a:pPr>
            <a:r>
              <a:rPr lang="ro-RO" dirty="0"/>
              <a:t>Construirea funcțiilor</a:t>
            </a:r>
          </a:p>
        </p:txBody>
      </p:sp>
      <p:pic>
        <p:nvPicPr>
          <p:cNvPr id="5" name="Picture 4">
            <a:extLst>
              <a:ext uri="{FF2B5EF4-FFF2-40B4-BE49-F238E27FC236}">
                <a16:creationId xmlns:a16="http://schemas.microsoft.com/office/drawing/2014/main" id="{37E6DB03-A49F-4299-8013-F5E707E31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6818" y="1935921"/>
            <a:ext cx="3663690" cy="3663690"/>
          </a:xfrm>
          <a:prstGeom prst="rect">
            <a:avLst/>
          </a:prstGeom>
        </p:spPr>
      </p:pic>
    </p:spTree>
    <p:extLst>
      <p:ext uri="{BB962C8B-B14F-4D97-AF65-F5344CB8AC3E}">
        <p14:creationId xmlns:p14="http://schemas.microsoft.com/office/powerpoint/2010/main" val="388668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753E-D006-4C6F-8138-B576A2760F2F}"/>
              </a:ext>
            </a:extLst>
          </p:cNvPr>
          <p:cNvSpPr>
            <a:spLocks noGrp="1"/>
          </p:cNvSpPr>
          <p:nvPr>
            <p:ph type="title"/>
          </p:nvPr>
        </p:nvSpPr>
        <p:spPr>
          <a:xfrm>
            <a:off x="919119" y="2765839"/>
            <a:ext cx="10353761" cy="1326321"/>
          </a:xfrm>
        </p:spPr>
        <p:txBody>
          <a:bodyPr/>
          <a:lstStyle/>
          <a:p>
            <a:r>
              <a:rPr lang="ro-RO" dirty="0"/>
              <a:t>A. Noțiuni Matematice</a:t>
            </a:r>
          </a:p>
        </p:txBody>
      </p:sp>
    </p:spTree>
    <p:extLst>
      <p:ext uri="{BB962C8B-B14F-4D97-AF65-F5344CB8AC3E}">
        <p14:creationId xmlns:p14="http://schemas.microsoft.com/office/powerpoint/2010/main" val="269777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42AD-78F2-47A5-9B30-A731F10A3624}"/>
              </a:ext>
            </a:extLst>
          </p:cNvPr>
          <p:cNvSpPr>
            <a:spLocks noGrp="1"/>
          </p:cNvSpPr>
          <p:nvPr>
            <p:ph type="title"/>
          </p:nvPr>
        </p:nvSpPr>
        <p:spPr/>
        <p:txBody>
          <a:bodyPr/>
          <a:lstStyle/>
          <a:p>
            <a:r>
              <a:rPr lang="ro-RO" dirty="0"/>
              <a:t>1. Ce dorim să aflăm?</a:t>
            </a:r>
          </a:p>
        </p:txBody>
      </p:sp>
      <p:sp>
        <p:nvSpPr>
          <p:cNvPr id="3" name="Content Placeholder 2">
            <a:extLst>
              <a:ext uri="{FF2B5EF4-FFF2-40B4-BE49-F238E27FC236}">
                <a16:creationId xmlns:a16="http://schemas.microsoft.com/office/drawing/2014/main" id="{F2C7A9BC-5BF5-487C-A99A-81775C2CA131}"/>
              </a:ext>
            </a:extLst>
          </p:cNvPr>
          <p:cNvSpPr>
            <a:spLocks noGrp="1"/>
          </p:cNvSpPr>
          <p:nvPr>
            <p:ph idx="1"/>
          </p:nvPr>
        </p:nvSpPr>
        <p:spPr>
          <a:xfrm>
            <a:off x="913794" y="2705664"/>
            <a:ext cx="10353762" cy="2893947"/>
          </a:xfrm>
        </p:spPr>
        <p:txBody>
          <a:bodyPr/>
          <a:lstStyle/>
          <a:p>
            <a:r>
              <a:rPr lang="ro-RO" dirty="0"/>
              <a:t>Problema fractalul lui Apollonius se restrânge la determinarea unui cerc tangent cu alte 3 deja cunoscute.</a:t>
            </a:r>
          </a:p>
          <a:p>
            <a:r>
              <a:rPr lang="ro-RO" dirty="0"/>
              <a:t>Prin determinare dorim de fapt să îi aflăm raza și coordonatele centrului pentru a-l putea desena.</a:t>
            </a:r>
          </a:p>
          <a:p>
            <a:r>
              <a:rPr lang="ro-RO" dirty="0"/>
              <a:t>Raza o vom afla folosind Teorema lui Descartes, iar coordonatele cercului le vom afla cu ajutorul formulei distanței în reper cartezian (Problema lui Apollonius).</a:t>
            </a:r>
          </a:p>
        </p:txBody>
      </p:sp>
    </p:spTree>
    <p:extLst>
      <p:ext uri="{BB962C8B-B14F-4D97-AF65-F5344CB8AC3E}">
        <p14:creationId xmlns:p14="http://schemas.microsoft.com/office/powerpoint/2010/main" val="391006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F690-3C88-4ABB-A53C-C9CF81C03115}"/>
              </a:ext>
            </a:extLst>
          </p:cNvPr>
          <p:cNvSpPr>
            <a:spLocks noGrp="1"/>
          </p:cNvSpPr>
          <p:nvPr>
            <p:ph type="title"/>
          </p:nvPr>
        </p:nvSpPr>
        <p:spPr/>
        <p:txBody>
          <a:bodyPr/>
          <a:lstStyle/>
          <a:p>
            <a:r>
              <a:rPr lang="ro-RO" dirty="0"/>
              <a:t>2. Teorema lui Descartes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94FD29-7B2A-4DDD-9980-44EBCC162741}"/>
                  </a:ext>
                </a:extLst>
              </p:cNvPr>
              <p:cNvSpPr>
                <a:spLocks noGrp="1"/>
              </p:cNvSpPr>
              <p:nvPr>
                <p:ph idx="1"/>
              </p:nvPr>
            </p:nvSpPr>
            <p:spPr>
              <a:xfrm>
                <a:off x="639777" y="2641259"/>
                <a:ext cx="10912445" cy="2828633"/>
              </a:xfrm>
            </p:spPr>
            <p:txBody>
              <a:bodyPr/>
              <a:lstStyle/>
              <a:p>
                <a:r>
                  <a:rPr lang="ro-RO" dirty="0"/>
                  <a:t>Teorema lui Descartes ne permite să aflăm curbura cercului pe care dorim să-l determinăm.</a:t>
                </a:r>
              </a:p>
              <a:p>
                <a:r>
                  <a:rPr lang="ro-RO" dirty="0"/>
                  <a:t>Curbura se notează cu </a:t>
                </a:r>
                <a14:m>
                  <m:oMath xmlns:m="http://schemas.openxmlformats.org/officeDocument/2006/math">
                    <m:r>
                      <a:rPr lang="ro-RO" b="0" i="1" smtClean="0">
                        <a:latin typeface="Cambria Math" panose="02040503050406030204" pitchFamily="18" charset="0"/>
                      </a:rPr>
                      <m:t>𝑘</m:t>
                    </m:r>
                    <m:r>
                      <a:rPr lang="ro-RO" b="0" i="1" smtClean="0">
                        <a:latin typeface="Cambria Math" panose="02040503050406030204" pitchFamily="18" charset="0"/>
                      </a:rPr>
                      <m:t>=</m:t>
                    </m:r>
                    <m:f>
                      <m:fPr>
                        <m:ctrlPr>
                          <a:rPr lang="ro-RO" b="0" i="1" smtClean="0">
                            <a:latin typeface="Cambria Math" panose="02040503050406030204" pitchFamily="18" charset="0"/>
                          </a:rPr>
                        </m:ctrlPr>
                      </m:fPr>
                      <m:num>
                        <m:r>
                          <a:rPr lang="ro-RO" b="0" i="1" smtClean="0">
                            <a:latin typeface="Cambria Math" panose="02040503050406030204" pitchFamily="18" charset="0"/>
                          </a:rPr>
                          <m:t>1</m:t>
                        </m:r>
                      </m:num>
                      <m:den>
                        <m:r>
                          <a:rPr lang="ro-RO" b="0" i="1" smtClean="0">
                            <a:latin typeface="Cambria Math" panose="02040503050406030204" pitchFamily="18" charset="0"/>
                          </a:rPr>
                          <m:t>𝑅</m:t>
                        </m:r>
                      </m:den>
                    </m:f>
                  </m:oMath>
                </a14:m>
                <a:r>
                  <a:rPr lang="ro-RO" dirty="0"/>
                  <a:t>, unde R reprezinta raza cercului.</a:t>
                </a:r>
              </a:p>
              <a:p>
                <a:r>
                  <a:rPr lang="ro-RO" dirty="0"/>
                  <a:t>În cazul nostru formula utilizată va fi</a:t>
                </a:r>
                <a:r>
                  <a:rPr lang="en-US" dirty="0"/>
                  <a:t>:</a:t>
                </a:r>
                <a:endParaRPr lang="ro-RO"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ro-RO" b="0" i="1" smtClean="0">
                          <a:latin typeface="Cambria Math" panose="02040503050406030204" pitchFamily="18" charset="0"/>
                        </a:rPr>
                        <m:t>𝑘</m:t>
                      </m:r>
                      <m:r>
                        <a:rPr lang="ro-RO" b="0" i="1" baseline="-25000" smtClean="0">
                          <a:latin typeface="Cambria Math" panose="02040503050406030204" pitchFamily="18" charset="0"/>
                        </a:rPr>
                        <m:t>𝑟𝑒𝑧</m:t>
                      </m:r>
                      <m:r>
                        <a:rPr lang="ro-RO" b="0" i="1" smtClean="0">
                          <a:latin typeface="Cambria Math" panose="02040503050406030204" pitchFamily="18" charset="0"/>
                        </a:rPr>
                        <m:t>=</m:t>
                      </m:r>
                      <m:r>
                        <a:rPr lang="ro-RO" b="0" i="1" smtClean="0">
                          <a:latin typeface="Cambria Math" panose="02040503050406030204" pitchFamily="18" charset="0"/>
                        </a:rPr>
                        <m:t>𝑘</m:t>
                      </m:r>
                      <m:r>
                        <a:rPr lang="ro-RO" b="0" i="1" baseline="-25000" smtClean="0">
                          <a:latin typeface="Cambria Math" panose="02040503050406030204" pitchFamily="18" charset="0"/>
                        </a:rPr>
                        <m:t>1</m:t>
                      </m:r>
                      <m:r>
                        <a:rPr lang="ro-RO" b="0" i="1" smtClean="0">
                          <a:latin typeface="Cambria Math" panose="02040503050406030204" pitchFamily="18" charset="0"/>
                        </a:rPr>
                        <m:t>+</m:t>
                      </m:r>
                      <m:r>
                        <a:rPr lang="ro-RO" b="0" i="1" smtClean="0">
                          <a:latin typeface="Cambria Math" panose="02040503050406030204" pitchFamily="18" charset="0"/>
                        </a:rPr>
                        <m:t>𝑘</m:t>
                      </m:r>
                      <m:r>
                        <a:rPr lang="ro-RO" b="0" i="1" baseline="-25000" smtClean="0">
                          <a:latin typeface="Cambria Math" panose="02040503050406030204" pitchFamily="18" charset="0"/>
                        </a:rPr>
                        <m:t>2</m:t>
                      </m:r>
                      <m:r>
                        <a:rPr lang="ro-RO" b="0" i="1" smtClean="0">
                          <a:latin typeface="Cambria Math" panose="02040503050406030204" pitchFamily="18" charset="0"/>
                        </a:rPr>
                        <m:t>+</m:t>
                      </m:r>
                      <m:r>
                        <a:rPr lang="ro-RO" b="0" i="1" smtClean="0">
                          <a:latin typeface="Cambria Math" panose="02040503050406030204" pitchFamily="18" charset="0"/>
                        </a:rPr>
                        <m:t>𝑘</m:t>
                      </m:r>
                      <m:r>
                        <a:rPr lang="ro-RO" b="0" i="1" baseline="-25000" smtClean="0">
                          <a:latin typeface="Cambria Math" panose="02040503050406030204" pitchFamily="18" charset="0"/>
                        </a:rPr>
                        <m:t>3</m:t>
                      </m:r>
                      <m:r>
                        <a:rPr lang="ro-RO" b="0" i="1" smtClean="0">
                          <a:latin typeface="Cambria Math" panose="02040503050406030204" pitchFamily="18" charset="0"/>
                        </a:rPr>
                        <m:t>+2</m:t>
                      </m:r>
                      <m:r>
                        <a:rPr lang="ro-RO" b="0" i="1" smtClean="0">
                          <a:latin typeface="Cambria Math" panose="02040503050406030204" pitchFamily="18" charset="0"/>
                          <a:ea typeface="Cambria Math" panose="02040503050406030204" pitchFamily="18" charset="0"/>
                        </a:rPr>
                        <m:t>×</m:t>
                      </m:r>
                      <m:rad>
                        <m:radPr>
                          <m:ctrlPr>
                            <a:rPr lang="ro-RO" b="0" i="1" smtClean="0">
                              <a:latin typeface="Cambria Math" panose="02040503050406030204" pitchFamily="18" charset="0"/>
                              <a:ea typeface="Cambria Math" panose="02040503050406030204" pitchFamily="18" charset="0"/>
                            </a:rPr>
                          </m:ctrlPr>
                        </m:radPr>
                        <m:deg>
                          <m:r>
                            <a:rPr lang="ro-RO" b="0" i="1" smtClean="0">
                              <a:latin typeface="Cambria Math" panose="02040503050406030204" pitchFamily="18" charset="0"/>
                              <a:ea typeface="Cambria Math" panose="02040503050406030204" pitchFamily="18" charset="0"/>
                            </a:rPr>
                            <m:t>2</m:t>
                          </m:r>
                        </m:deg>
                        <m:e>
                          <m:r>
                            <a:rPr lang="ro-RO" b="0" i="1" smtClean="0">
                              <a:latin typeface="Cambria Math" panose="02040503050406030204" pitchFamily="18" charset="0"/>
                              <a:ea typeface="Cambria Math" panose="02040503050406030204" pitchFamily="18" charset="0"/>
                            </a:rPr>
                            <m:t>𝑘</m:t>
                          </m:r>
                          <m:r>
                            <a:rPr lang="ro-RO" b="0" i="1" baseline="-25000" smtClean="0">
                              <a:latin typeface="Cambria Math" panose="02040503050406030204" pitchFamily="18" charset="0"/>
                              <a:ea typeface="Cambria Math" panose="02040503050406030204" pitchFamily="18" charset="0"/>
                            </a:rPr>
                            <m:t>1</m:t>
                          </m:r>
                          <m:r>
                            <a:rPr lang="ro-RO" b="0" i="1" smtClean="0">
                              <a:latin typeface="Cambria Math" panose="02040503050406030204" pitchFamily="18" charset="0"/>
                              <a:ea typeface="Cambria Math" panose="02040503050406030204" pitchFamily="18" charset="0"/>
                            </a:rPr>
                            <m:t>×</m:t>
                          </m:r>
                          <m:r>
                            <a:rPr lang="ro-RO" b="0" i="1" smtClean="0">
                              <a:latin typeface="Cambria Math" panose="02040503050406030204" pitchFamily="18" charset="0"/>
                              <a:ea typeface="Cambria Math" panose="02040503050406030204" pitchFamily="18" charset="0"/>
                            </a:rPr>
                            <m:t>𝑘</m:t>
                          </m:r>
                          <m:r>
                            <a:rPr lang="ro-RO" b="0" i="1" baseline="-25000" smtClean="0">
                              <a:latin typeface="Cambria Math" panose="02040503050406030204" pitchFamily="18" charset="0"/>
                              <a:ea typeface="Cambria Math" panose="02040503050406030204" pitchFamily="18" charset="0"/>
                            </a:rPr>
                            <m:t>2</m:t>
                          </m:r>
                          <m:r>
                            <a:rPr lang="ro-RO" b="0" i="1" smtClean="0">
                              <a:latin typeface="Cambria Math" panose="02040503050406030204" pitchFamily="18" charset="0"/>
                              <a:ea typeface="Cambria Math" panose="02040503050406030204" pitchFamily="18" charset="0"/>
                            </a:rPr>
                            <m:t>+</m:t>
                          </m:r>
                          <m:r>
                            <a:rPr lang="ro-RO" b="0" i="1" smtClean="0">
                              <a:latin typeface="Cambria Math" panose="02040503050406030204" pitchFamily="18" charset="0"/>
                              <a:ea typeface="Cambria Math" panose="02040503050406030204" pitchFamily="18" charset="0"/>
                            </a:rPr>
                            <m:t>𝑘</m:t>
                          </m:r>
                          <m:r>
                            <a:rPr lang="ro-RO" b="0" i="1" baseline="-25000" smtClean="0">
                              <a:latin typeface="Cambria Math" panose="02040503050406030204" pitchFamily="18" charset="0"/>
                              <a:ea typeface="Cambria Math" panose="02040503050406030204" pitchFamily="18" charset="0"/>
                            </a:rPr>
                            <m:t>1</m:t>
                          </m:r>
                          <m:r>
                            <a:rPr lang="ro-RO" b="0" i="1" smtClean="0">
                              <a:latin typeface="Cambria Math" panose="02040503050406030204" pitchFamily="18" charset="0"/>
                              <a:ea typeface="Cambria Math" panose="02040503050406030204" pitchFamily="18" charset="0"/>
                            </a:rPr>
                            <m:t>×</m:t>
                          </m:r>
                          <m:r>
                            <a:rPr lang="ro-RO" b="0" i="1" smtClean="0">
                              <a:latin typeface="Cambria Math" panose="02040503050406030204" pitchFamily="18" charset="0"/>
                              <a:ea typeface="Cambria Math" panose="02040503050406030204" pitchFamily="18" charset="0"/>
                            </a:rPr>
                            <m:t>𝑘</m:t>
                          </m:r>
                          <m:r>
                            <a:rPr lang="ro-RO" b="0" i="1" baseline="-25000" smtClean="0">
                              <a:latin typeface="Cambria Math" panose="02040503050406030204" pitchFamily="18" charset="0"/>
                              <a:ea typeface="Cambria Math" panose="02040503050406030204" pitchFamily="18" charset="0"/>
                            </a:rPr>
                            <m:t>3</m:t>
                          </m:r>
                          <m:r>
                            <a:rPr lang="ro-RO" b="0" i="1" smtClean="0">
                              <a:latin typeface="Cambria Math" panose="02040503050406030204" pitchFamily="18" charset="0"/>
                              <a:ea typeface="Cambria Math" panose="02040503050406030204" pitchFamily="18" charset="0"/>
                            </a:rPr>
                            <m:t>+</m:t>
                          </m:r>
                          <m:r>
                            <a:rPr lang="ro-RO" b="0" i="1" smtClean="0">
                              <a:latin typeface="Cambria Math" panose="02040503050406030204" pitchFamily="18" charset="0"/>
                              <a:ea typeface="Cambria Math" panose="02040503050406030204" pitchFamily="18" charset="0"/>
                            </a:rPr>
                            <m:t>𝑘</m:t>
                          </m:r>
                          <m:r>
                            <a:rPr lang="ro-RO" b="0" i="1" baseline="-25000" smtClean="0">
                              <a:latin typeface="Cambria Math" panose="02040503050406030204" pitchFamily="18" charset="0"/>
                              <a:ea typeface="Cambria Math" panose="02040503050406030204" pitchFamily="18" charset="0"/>
                            </a:rPr>
                            <m:t>2</m:t>
                          </m:r>
                          <m:r>
                            <a:rPr lang="ro-RO" b="0" i="1" smtClean="0">
                              <a:latin typeface="Cambria Math" panose="02040503050406030204" pitchFamily="18" charset="0"/>
                              <a:ea typeface="Cambria Math" panose="02040503050406030204" pitchFamily="18" charset="0"/>
                            </a:rPr>
                            <m:t>×</m:t>
                          </m:r>
                          <m:r>
                            <a:rPr lang="ro-RO" b="0" i="1" smtClean="0">
                              <a:latin typeface="Cambria Math" panose="02040503050406030204" pitchFamily="18" charset="0"/>
                              <a:ea typeface="Cambria Math" panose="02040503050406030204" pitchFamily="18" charset="0"/>
                            </a:rPr>
                            <m:t>𝑘</m:t>
                          </m:r>
                          <m:r>
                            <a:rPr lang="ro-RO" b="0" i="1" baseline="-25000" smtClean="0">
                              <a:latin typeface="Cambria Math" panose="02040503050406030204" pitchFamily="18" charset="0"/>
                              <a:ea typeface="Cambria Math" panose="02040503050406030204" pitchFamily="18" charset="0"/>
                            </a:rPr>
                            <m:t>3</m:t>
                          </m:r>
                        </m:e>
                      </m:rad>
                    </m:oMath>
                  </m:oMathPara>
                </a14:m>
                <a:endParaRPr lang="ro-RO" dirty="0"/>
              </a:p>
              <a:p>
                <a:r>
                  <a:rPr lang="ro-RO" dirty="0"/>
                  <a:t>Astfel, raza cercului determinat va fi </a:t>
                </a:r>
                <a14:m>
                  <m:oMath xmlns:m="http://schemas.openxmlformats.org/officeDocument/2006/math">
                    <m:r>
                      <a:rPr lang="ro-RO" b="0" i="1" smtClean="0">
                        <a:latin typeface="Cambria Math" panose="02040503050406030204" pitchFamily="18" charset="0"/>
                      </a:rPr>
                      <m:t>𝑅</m:t>
                    </m:r>
                    <m:r>
                      <a:rPr lang="ro-RO" b="0" i="1" baseline="-25000" smtClean="0">
                        <a:latin typeface="Cambria Math" panose="02040503050406030204" pitchFamily="18" charset="0"/>
                      </a:rPr>
                      <m:t>𝑟𝑒𝑧</m:t>
                    </m:r>
                    <m:r>
                      <a:rPr lang="ro-RO" b="0" i="1" smtClean="0">
                        <a:latin typeface="Cambria Math" panose="02040503050406030204" pitchFamily="18" charset="0"/>
                      </a:rPr>
                      <m:t>=</m:t>
                    </m:r>
                    <m:f>
                      <m:fPr>
                        <m:ctrlPr>
                          <a:rPr lang="ro-RO" b="0" i="1" smtClean="0">
                            <a:latin typeface="Cambria Math" panose="02040503050406030204" pitchFamily="18" charset="0"/>
                          </a:rPr>
                        </m:ctrlPr>
                      </m:fPr>
                      <m:num>
                        <m:r>
                          <a:rPr lang="ro-RO" b="0" i="1" smtClean="0">
                            <a:latin typeface="Cambria Math" panose="02040503050406030204" pitchFamily="18" charset="0"/>
                          </a:rPr>
                          <m:t>1</m:t>
                        </m:r>
                      </m:num>
                      <m:den>
                        <m:r>
                          <a:rPr lang="ro-RO" b="0" i="1" smtClean="0">
                            <a:latin typeface="Cambria Math" panose="02040503050406030204" pitchFamily="18" charset="0"/>
                          </a:rPr>
                          <m:t>𝑘</m:t>
                        </m:r>
                        <m:r>
                          <a:rPr lang="ro-RO" b="0" i="1" baseline="-25000" smtClean="0">
                            <a:latin typeface="Cambria Math" panose="02040503050406030204" pitchFamily="18" charset="0"/>
                          </a:rPr>
                          <m:t>𝑟𝑒𝑧</m:t>
                        </m:r>
                      </m:den>
                    </m:f>
                  </m:oMath>
                </a14:m>
                <a:endParaRPr lang="ro-RO" dirty="0"/>
              </a:p>
            </p:txBody>
          </p:sp>
        </mc:Choice>
        <mc:Fallback xmlns="">
          <p:sp>
            <p:nvSpPr>
              <p:cNvPr id="3" name="Content Placeholder 2">
                <a:extLst>
                  <a:ext uri="{FF2B5EF4-FFF2-40B4-BE49-F238E27FC236}">
                    <a16:creationId xmlns:a16="http://schemas.microsoft.com/office/drawing/2014/main" id="{0594FD29-7B2A-4DDD-9980-44EBCC162741}"/>
                  </a:ext>
                </a:extLst>
              </p:cNvPr>
              <p:cNvSpPr>
                <a:spLocks noGrp="1" noRot="1" noChangeAspect="1" noMove="1" noResize="1" noEditPoints="1" noAdjustHandles="1" noChangeArrowheads="1" noChangeShapeType="1" noTextEdit="1"/>
              </p:cNvSpPr>
              <p:nvPr>
                <p:ph idx="1"/>
              </p:nvPr>
            </p:nvSpPr>
            <p:spPr>
              <a:xfrm>
                <a:off x="639777" y="2641259"/>
                <a:ext cx="10912445" cy="2828633"/>
              </a:xfrm>
              <a:blipFill>
                <a:blip r:embed="rId2"/>
                <a:stretch>
                  <a:fillRect l="-615" t="-647"/>
                </a:stretch>
              </a:blipFill>
            </p:spPr>
            <p:txBody>
              <a:bodyPr/>
              <a:lstStyle/>
              <a:p>
                <a:r>
                  <a:rPr lang="ro-RO">
                    <a:noFill/>
                  </a:rPr>
                  <a:t> </a:t>
                </a:r>
              </a:p>
            </p:txBody>
          </p:sp>
        </mc:Fallback>
      </mc:AlternateContent>
    </p:spTree>
    <p:extLst>
      <p:ext uri="{BB962C8B-B14F-4D97-AF65-F5344CB8AC3E}">
        <p14:creationId xmlns:p14="http://schemas.microsoft.com/office/powerpoint/2010/main" val="312592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TM04033921[[fn=Damask]]</Template>
  <TotalTime>231</TotalTime>
  <Words>830</Words>
  <Application>Microsoft Office PowerPoint</Application>
  <PresentationFormat>Widescreen</PresentationFormat>
  <Paragraphs>78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Cambria Math</vt:lpstr>
      <vt:lpstr>Georgia</vt:lpstr>
      <vt:lpstr>Damask</vt:lpstr>
      <vt:lpstr>Apollonian Gasket</vt:lpstr>
      <vt:lpstr>Introducere în domeniul fractalilor</vt:lpstr>
      <vt:lpstr>Proprietățile unui fractal</vt:lpstr>
      <vt:lpstr>Cei Mai Cunoscuți Fractali</vt:lpstr>
      <vt:lpstr>Cine este Apollonius?</vt:lpstr>
      <vt:lpstr>Construirea Fractalului</vt:lpstr>
      <vt:lpstr>A. Noțiuni Matematice</vt:lpstr>
      <vt:lpstr>1. Ce dorim să aflăm?</vt:lpstr>
      <vt:lpstr>2. Teorema lui Descartes</vt:lpstr>
      <vt:lpstr>3. Problema lui apollonius</vt:lpstr>
      <vt:lpstr>B. Construirea propriu-zisă</vt:lpstr>
      <vt:lpstr>1. Reprezentarea Datelor</vt:lpstr>
      <vt:lpstr>2. Desenarea Cercurilor inițiale</vt:lpstr>
      <vt:lpstr>PowerPoint Presentation</vt:lpstr>
      <vt:lpstr>Rezultatul după acest pas</vt:lpstr>
      <vt:lpstr>3. Implementarea noțiunilor matematice</vt:lpstr>
      <vt:lpstr>Construirea Funcțiilor</vt:lpstr>
      <vt:lpstr>Fractalul obținut din funcția apollo</vt:lpstr>
      <vt:lpstr>Fractalul Final</vt:lpstr>
      <vt:lpstr>PowerPoint Presentation</vt:lpstr>
      <vt:lpstr>PowerPoint Presentation</vt:lpstr>
      <vt:lpstr>Gala Rușinii</vt:lpstr>
      <vt:lpstr>PowerPoint Presentation</vt:lpstr>
      <vt:lpstr>Bibliografie și resurse folosite</vt:lpstr>
      <vt:lpstr>Mulțumim pentru atenție!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Apollonian Gasket</dc:title>
  <dc:creator>Calin Balan</dc:creator>
  <cp:lastModifiedBy>Calin Balan</cp:lastModifiedBy>
  <cp:revision>152</cp:revision>
  <dcterms:created xsi:type="dcterms:W3CDTF">2021-01-04T10:23:07Z</dcterms:created>
  <dcterms:modified xsi:type="dcterms:W3CDTF">2021-01-06T10:51:10Z</dcterms:modified>
</cp:coreProperties>
</file>