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56" r:id="rId5"/>
    <p:sldId id="258" r:id="rId6"/>
    <p:sldId id="278" r:id="rId7"/>
    <p:sldId id="273" r:id="rId8"/>
    <p:sldId id="274" r:id="rId9"/>
    <p:sldId id="277" r:id="rId10"/>
    <p:sldId id="280" r:id="rId11"/>
    <p:sldId id="281" r:id="rId12"/>
    <p:sldId id="282" r:id="rId13"/>
    <p:sldId id="283" r:id="rId14"/>
    <p:sldId id="285" r:id="rId15"/>
    <p:sldId id="286" r:id="rId16"/>
    <p:sldId id="288" r:id="rId17"/>
    <p:sldId id="287" r:id="rId18"/>
    <p:sldId id="290" r:id="rId19"/>
    <p:sldId id="279" r:id="rId2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492" autoAdjust="0"/>
  </p:normalViewPr>
  <p:slideViewPr>
    <p:cSldViewPr>
      <p:cViewPr varScale="1">
        <p:scale>
          <a:sx n="86" d="100"/>
          <a:sy n="86" d="100"/>
        </p:scale>
        <p:origin x="562"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22-Jan-19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22-Jan-19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22-Jan-19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22-Jan-19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22-Jan-19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22-Jan-19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22-Jan-19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22-Jan-19</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22-Jan-19</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22-Jan-19</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22-Jan-19</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22-Jan-19</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22-Jan-19</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22-Jan-19</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lideshare.net/jmgf2009/r-and-mind-mapping-automa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DrugBank</a:t>
            </a:r>
            <a:r>
              <a:rPr lang="en-US" dirty="0"/>
              <a:t> Browser</a:t>
            </a:r>
          </a:p>
        </p:txBody>
      </p:sp>
      <p:sp>
        <p:nvSpPr>
          <p:cNvPr id="3" name="Subtitle 2"/>
          <p:cNvSpPr>
            <a:spLocks noGrp="1"/>
          </p:cNvSpPr>
          <p:nvPr>
            <p:ph type="subTitle" idx="1"/>
          </p:nvPr>
        </p:nvSpPr>
        <p:spPr/>
        <p:txBody>
          <a:bodyPr/>
          <a:lstStyle/>
          <a:p>
            <a:r>
              <a:rPr lang="en-US" dirty="0"/>
              <a:t>Specifications Document</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52B1F-F93B-40E6-B5D4-9295E5674442}"/>
              </a:ext>
            </a:extLst>
          </p:cNvPr>
          <p:cNvSpPr>
            <a:spLocks noGrp="1"/>
          </p:cNvSpPr>
          <p:nvPr>
            <p:ph type="title"/>
          </p:nvPr>
        </p:nvSpPr>
        <p:spPr/>
        <p:txBody>
          <a:bodyPr/>
          <a:lstStyle/>
          <a:p>
            <a:r>
              <a:rPr lang="en-US" dirty="0"/>
              <a:t>The User Interface</a:t>
            </a:r>
          </a:p>
        </p:txBody>
      </p:sp>
      <p:sp>
        <p:nvSpPr>
          <p:cNvPr id="6" name="Content Placeholder 5">
            <a:extLst>
              <a:ext uri="{FF2B5EF4-FFF2-40B4-BE49-F238E27FC236}">
                <a16:creationId xmlns:a16="http://schemas.microsoft.com/office/drawing/2014/main" id="{3B53F8EF-E1E9-4527-B7FB-DB63FAAB5B08}"/>
              </a:ext>
            </a:extLst>
          </p:cNvPr>
          <p:cNvSpPr>
            <a:spLocks noGrp="1"/>
          </p:cNvSpPr>
          <p:nvPr>
            <p:ph idx="1"/>
          </p:nvPr>
        </p:nvSpPr>
        <p:spPr/>
        <p:txBody>
          <a:bodyPr>
            <a:normAutofit/>
          </a:bodyPr>
          <a:lstStyle/>
          <a:p>
            <a:r>
              <a:rPr lang="en-US" dirty="0"/>
              <a:t>Table</a:t>
            </a:r>
          </a:p>
          <a:p>
            <a:pPr lvl="1"/>
            <a:r>
              <a:rPr lang="en-US" dirty="0"/>
              <a:t>At first, the table will hold the entire set of data pertaining to the node selected in the above radial tree.</a:t>
            </a:r>
          </a:p>
          <a:p>
            <a:pPr lvl="1"/>
            <a:r>
              <a:rPr lang="en-US" dirty="0"/>
              <a:t>Given this data, the user has the following options:</a:t>
            </a:r>
          </a:p>
          <a:p>
            <a:pPr lvl="2"/>
            <a:r>
              <a:rPr lang="en-US" b="1" dirty="0"/>
              <a:t>Describe</a:t>
            </a:r>
          </a:p>
          <a:p>
            <a:pPr lvl="3"/>
            <a:r>
              <a:rPr lang="en-US" dirty="0"/>
              <a:t>Provides a (statistical) summary of the data displayed in the table</a:t>
            </a:r>
          </a:p>
          <a:p>
            <a:pPr lvl="4"/>
            <a:r>
              <a:rPr lang="en-US" dirty="0"/>
              <a:t>A good visual example can be found in the following link (slide 16):</a:t>
            </a:r>
          </a:p>
          <a:p>
            <a:pPr lvl="5"/>
            <a:r>
              <a:rPr lang="en-US" dirty="0">
                <a:hlinkClick r:id="rId2"/>
              </a:rPr>
              <a:t>https://www.slideshare.net/jmgf2009/r-and-mind-mapping-automation</a:t>
            </a:r>
            <a:endParaRPr lang="en-US" dirty="0"/>
          </a:p>
          <a:p>
            <a:pPr lvl="4"/>
            <a:r>
              <a:rPr lang="en-US" dirty="0"/>
              <a:t>The displayed table is left intact and the “description” table is to open in a new tab</a:t>
            </a:r>
          </a:p>
          <a:p>
            <a:pPr lvl="5"/>
            <a:endParaRPr lang="en-US" dirty="0"/>
          </a:p>
        </p:txBody>
      </p:sp>
    </p:spTree>
    <p:extLst>
      <p:ext uri="{BB962C8B-B14F-4D97-AF65-F5344CB8AC3E}">
        <p14:creationId xmlns:p14="http://schemas.microsoft.com/office/powerpoint/2010/main" val="231810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4" end="4"/>
                                            </p:txEl>
                                          </p:spTgt>
                                        </p:tgtEl>
                                        <p:attrNameLst>
                                          <p:attrName>style.visibility</p:attrName>
                                        </p:attrNameLst>
                                      </p:cBhvr>
                                      <p:to>
                                        <p:strVal val="visible"/>
                                      </p:to>
                                    </p:set>
                                    <p:animEffect transition="in" filter="fade">
                                      <p:cBhvr>
                                        <p:cTn id="10" dur="500"/>
                                        <p:tgtEl>
                                          <p:spTgt spid="6">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animEffect transition="in" filter="fade">
                                      <p:cBhvr>
                                        <p:cTn id="13" dur="500"/>
                                        <p:tgtEl>
                                          <p:spTgt spid="6">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6" end="6"/>
                                            </p:txEl>
                                          </p:spTgt>
                                        </p:tgtEl>
                                        <p:attrNameLst>
                                          <p:attrName>style.visibility</p:attrName>
                                        </p:attrNameLst>
                                      </p:cBhvr>
                                      <p:to>
                                        <p:strVal val="visible"/>
                                      </p:to>
                                    </p:set>
                                    <p:animEffect transition="in" filter="fade">
                                      <p:cBhvr>
                                        <p:cTn id="16" dur="500"/>
                                        <p:tgtEl>
                                          <p:spTgt spid="6">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animEffect transition="in" filter="fade">
                                      <p:cBhvr>
                                        <p:cTn id="19"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52B1F-F93B-40E6-B5D4-9295E5674442}"/>
              </a:ext>
            </a:extLst>
          </p:cNvPr>
          <p:cNvSpPr>
            <a:spLocks noGrp="1"/>
          </p:cNvSpPr>
          <p:nvPr>
            <p:ph type="title"/>
          </p:nvPr>
        </p:nvSpPr>
        <p:spPr/>
        <p:txBody>
          <a:bodyPr/>
          <a:lstStyle/>
          <a:p>
            <a:r>
              <a:rPr lang="en-US" dirty="0"/>
              <a:t>The User Interface</a:t>
            </a:r>
          </a:p>
        </p:txBody>
      </p:sp>
      <p:sp>
        <p:nvSpPr>
          <p:cNvPr id="6" name="Content Placeholder 5">
            <a:extLst>
              <a:ext uri="{FF2B5EF4-FFF2-40B4-BE49-F238E27FC236}">
                <a16:creationId xmlns:a16="http://schemas.microsoft.com/office/drawing/2014/main" id="{3B53F8EF-E1E9-4527-B7FB-DB63FAAB5B08}"/>
              </a:ext>
            </a:extLst>
          </p:cNvPr>
          <p:cNvSpPr>
            <a:spLocks noGrp="1"/>
          </p:cNvSpPr>
          <p:nvPr>
            <p:ph idx="1"/>
          </p:nvPr>
        </p:nvSpPr>
        <p:spPr/>
        <p:txBody>
          <a:bodyPr>
            <a:normAutofit/>
          </a:bodyPr>
          <a:lstStyle/>
          <a:p>
            <a:r>
              <a:rPr lang="en-US" dirty="0"/>
              <a:t>Table</a:t>
            </a:r>
          </a:p>
          <a:p>
            <a:pPr lvl="1"/>
            <a:r>
              <a:rPr lang="en-US" dirty="0"/>
              <a:t>At first, the table will hold the entire set of data pertaining to the node selected in the above radial tree.</a:t>
            </a:r>
          </a:p>
          <a:p>
            <a:pPr lvl="1"/>
            <a:r>
              <a:rPr lang="en-US" dirty="0"/>
              <a:t>Given this data, the user has the following options:</a:t>
            </a:r>
          </a:p>
          <a:p>
            <a:pPr lvl="2"/>
            <a:r>
              <a:rPr lang="en-US" b="1" dirty="0"/>
              <a:t>Export</a:t>
            </a:r>
          </a:p>
          <a:p>
            <a:pPr lvl="3"/>
            <a:r>
              <a:rPr lang="en-US" dirty="0"/>
              <a:t>Exports the displayed table to a CSV file that the user may download</a:t>
            </a:r>
          </a:p>
          <a:p>
            <a:pPr lvl="3"/>
            <a:r>
              <a:rPr lang="en-US" dirty="0">
                <a:solidFill>
                  <a:schemeClr val="accent4"/>
                </a:solidFill>
              </a:rPr>
              <a:t>Other options:</a:t>
            </a:r>
          </a:p>
          <a:p>
            <a:pPr lvl="4"/>
            <a:r>
              <a:rPr lang="en-US" dirty="0">
                <a:solidFill>
                  <a:schemeClr val="accent4"/>
                </a:solidFill>
              </a:rPr>
              <a:t>Export to a tab-delimited file</a:t>
            </a:r>
          </a:p>
          <a:p>
            <a:pPr lvl="4"/>
            <a:r>
              <a:rPr lang="en-US" dirty="0">
                <a:solidFill>
                  <a:schemeClr val="accent4"/>
                </a:solidFill>
              </a:rPr>
              <a:t>Export to an online Google sheet (will assume the user is already logged into their Google account on their web browser)</a:t>
            </a:r>
          </a:p>
        </p:txBody>
      </p:sp>
    </p:spTree>
    <p:extLst>
      <p:ext uri="{BB962C8B-B14F-4D97-AF65-F5344CB8AC3E}">
        <p14:creationId xmlns:p14="http://schemas.microsoft.com/office/powerpoint/2010/main" val="3783692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4" end="4"/>
                                            </p:txEl>
                                          </p:spTgt>
                                        </p:tgtEl>
                                        <p:attrNameLst>
                                          <p:attrName>style.visibility</p:attrName>
                                        </p:attrNameLst>
                                      </p:cBhvr>
                                      <p:to>
                                        <p:strVal val="visible"/>
                                      </p:to>
                                    </p:set>
                                    <p:animEffect transition="in" filter="fade">
                                      <p:cBhvr>
                                        <p:cTn id="10" dur="500"/>
                                        <p:tgtEl>
                                          <p:spTgt spid="6">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animEffect transition="in" filter="fade">
                                      <p:cBhvr>
                                        <p:cTn id="13" dur="500"/>
                                        <p:tgtEl>
                                          <p:spTgt spid="6">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6" end="6"/>
                                            </p:txEl>
                                          </p:spTgt>
                                        </p:tgtEl>
                                        <p:attrNameLst>
                                          <p:attrName>style.visibility</p:attrName>
                                        </p:attrNameLst>
                                      </p:cBhvr>
                                      <p:to>
                                        <p:strVal val="visible"/>
                                      </p:to>
                                    </p:set>
                                    <p:animEffect transition="in" filter="fade">
                                      <p:cBhvr>
                                        <p:cTn id="16" dur="500"/>
                                        <p:tgtEl>
                                          <p:spTgt spid="6">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animEffect transition="in" filter="fade">
                                      <p:cBhvr>
                                        <p:cTn id="19"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52B1F-F93B-40E6-B5D4-9295E5674442}"/>
              </a:ext>
            </a:extLst>
          </p:cNvPr>
          <p:cNvSpPr>
            <a:spLocks noGrp="1"/>
          </p:cNvSpPr>
          <p:nvPr>
            <p:ph type="title"/>
          </p:nvPr>
        </p:nvSpPr>
        <p:spPr/>
        <p:txBody>
          <a:bodyPr/>
          <a:lstStyle/>
          <a:p>
            <a:r>
              <a:rPr lang="en-US" dirty="0"/>
              <a:t>The User Interface</a:t>
            </a:r>
          </a:p>
        </p:txBody>
      </p:sp>
      <p:sp>
        <p:nvSpPr>
          <p:cNvPr id="6" name="Content Placeholder 5">
            <a:extLst>
              <a:ext uri="{FF2B5EF4-FFF2-40B4-BE49-F238E27FC236}">
                <a16:creationId xmlns:a16="http://schemas.microsoft.com/office/drawing/2014/main" id="{3B53F8EF-E1E9-4527-B7FB-DB63FAAB5B08}"/>
              </a:ext>
            </a:extLst>
          </p:cNvPr>
          <p:cNvSpPr>
            <a:spLocks noGrp="1"/>
          </p:cNvSpPr>
          <p:nvPr>
            <p:ph idx="1"/>
          </p:nvPr>
        </p:nvSpPr>
        <p:spPr/>
        <p:txBody>
          <a:bodyPr>
            <a:normAutofit/>
          </a:bodyPr>
          <a:lstStyle/>
          <a:p>
            <a:r>
              <a:rPr lang="en-US" dirty="0"/>
              <a:t>Table</a:t>
            </a:r>
          </a:p>
          <a:p>
            <a:pPr lvl="1"/>
            <a:r>
              <a:rPr lang="en-US" dirty="0"/>
              <a:t>At first, the table will hold the entire set of data pertaining to the node selected in the above radial tree.</a:t>
            </a:r>
          </a:p>
          <a:p>
            <a:pPr lvl="1"/>
            <a:r>
              <a:rPr lang="en-US" dirty="0"/>
              <a:t>Given this data, the user has the following options:</a:t>
            </a:r>
          </a:p>
          <a:p>
            <a:pPr lvl="2"/>
            <a:r>
              <a:rPr lang="en-US" b="1" dirty="0">
                <a:solidFill>
                  <a:schemeClr val="accent4"/>
                </a:solidFill>
              </a:rPr>
              <a:t>Aggregate</a:t>
            </a:r>
          </a:p>
          <a:p>
            <a:pPr lvl="3"/>
            <a:r>
              <a:rPr lang="en-US" dirty="0">
                <a:solidFill>
                  <a:schemeClr val="accent4"/>
                </a:solidFill>
              </a:rPr>
              <a:t>The user </a:t>
            </a:r>
            <a:r>
              <a:rPr lang="en-US" b="1" u="sng" dirty="0">
                <a:solidFill>
                  <a:schemeClr val="accent4"/>
                </a:solidFill>
              </a:rPr>
              <a:t>selects</a:t>
            </a:r>
            <a:r>
              <a:rPr lang="en-US" dirty="0">
                <a:solidFill>
                  <a:schemeClr val="accent4"/>
                </a:solidFill>
              </a:rPr>
              <a:t> the field(s) to aggregate by</a:t>
            </a:r>
          </a:p>
          <a:p>
            <a:pPr lvl="3"/>
            <a:r>
              <a:rPr lang="en-US" dirty="0">
                <a:solidFill>
                  <a:schemeClr val="accent4"/>
                </a:solidFill>
              </a:rPr>
              <a:t>Next, the user will be asked if they want to add a column by applying an aggregate function on one of the remaining fields</a:t>
            </a:r>
          </a:p>
          <a:p>
            <a:pPr lvl="4"/>
            <a:r>
              <a:rPr lang="en-US" dirty="0">
                <a:solidFill>
                  <a:schemeClr val="accent4"/>
                </a:solidFill>
              </a:rPr>
              <a:t>If no field selected </a:t>
            </a:r>
            <a:r>
              <a:rPr lang="en-US" dirty="0">
                <a:solidFill>
                  <a:schemeClr val="accent4"/>
                </a:solidFill>
                <a:sym typeface="Wingdings" panose="05000000000000000000" pitchFamily="2" charset="2"/>
              </a:rPr>
              <a:t> then show unique values of </a:t>
            </a:r>
            <a:r>
              <a:rPr lang="en-US" b="1" u="sng" dirty="0">
                <a:solidFill>
                  <a:schemeClr val="accent4"/>
                </a:solidFill>
                <a:sym typeface="Wingdings" panose="05000000000000000000" pitchFamily="2" charset="2"/>
              </a:rPr>
              <a:t>selected</a:t>
            </a:r>
            <a:r>
              <a:rPr lang="en-US" dirty="0">
                <a:solidFill>
                  <a:schemeClr val="accent4"/>
                </a:solidFill>
                <a:sym typeface="Wingdings" panose="05000000000000000000" pitchFamily="2" charset="2"/>
              </a:rPr>
              <a:t> fields</a:t>
            </a:r>
            <a:endParaRPr lang="en-US" dirty="0">
              <a:solidFill>
                <a:schemeClr val="accent4"/>
              </a:solidFill>
            </a:endParaRPr>
          </a:p>
          <a:p>
            <a:pPr lvl="3"/>
            <a:r>
              <a:rPr lang="en-US" dirty="0">
                <a:solidFill>
                  <a:schemeClr val="accent4"/>
                </a:solidFill>
              </a:rPr>
              <a:t>Remaining fields (that were not </a:t>
            </a:r>
            <a:r>
              <a:rPr lang="en-US" b="1" u="sng" dirty="0">
                <a:solidFill>
                  <a:schemeClr val="accent4"/>
                </a:solidFill>
              </a:rPr>
              <a:t>selected</a:t>
            </a:r>
            <a:r>
              <a:rPr lang="en-US" dirty="0">
                <a:solidFill>
                  <a:schemeClr val="accent4"/>
                </a:solidFill>
              </a:rPr>
              <a:t>) will be discarded</a:t>
            </a:r>
          </a:p>
          <a:p>
            <a:pPr lvl="3"/>
            <a:r>
              <a:rPr lang="en-US" dirty="0">
                <a:solidFill>
                  <a:schemeClr val="accent4"/>
                </a:solidFill>
              </a:rPr>
              <a:t>Examples of aggregate functions: count, sum, mean, std, median, etc.</a:t>
            </a:r>
          </a:p>
        </p:txBody>
      </p:sp>
    </p:spTree>
    <p:extLst>
      <p:ext uri="{BB962C8B-B14F-4D97-AF65-F5344CB8AC3E}">
        <p14:creationId xmlns:p14="http://schemas.microsoft.com/office/powerpoint/2010/main" val="221938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4" end="4"/>
                                            </p:txEl>
                                          </p:spTgt>
                                        </p:tgtEl>
                                        <p:attrNameLst>
                                          <p:attrName>style.visibility</p:attrName>
                                        </p:attrNameLst>
                                      </p:cBhvr>
                                      <p:to>
                                        <p:strVal val="visible"/>
                                      </p:to>
                                    </p:set>
                                    <p:animEffect transition="in" filter="fade">
                                      <p:cBhvr>
                                        <p:cTn id="10" dur="500"/>
                                        <p:tgtEl>
                                          <p:spTgt spid="6">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animEffect transition="in" filter="fade">
                                      <p:cBhvr>
                                        <p:cTn id="13" dur="500"/>
                                        <p:tgtEl>
                                          <p:spTgt spid="6">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6" end="6"/>
                                            </p:txEl>
                                          </p:spTgt>
                                        </p:tgtEl>
                                        <p:attrNameLst>
                                          <p:attrName>style.visibility</p:attrName>
                                        </p:attrNameLst>
                                      </p:cBhvr>
                                      <p:to>
                                        <p:strVal val="visible"/>
                                      </p:to>
                                    </p:set>
                                    <p:animEffect transition="in" filter="fade">
                                      <p:cBhvr>
                                        <p:cTn id="16" dur="500"/>
                                        <p:tgtEl>
                                          <p:spTgt spid="6">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animEffect transition="in" filter="fade">
                                      <p:cBhvr>
                                        <p:cTn id="19" dur="500"/>
                                        <p:tgtEl>
                                          <p:spTgt spid="6">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8" end="8"/>
                                            </p:txEl>
                                          </p:spTgt>
                                        </p:tgtEl>
                                        <p:attrNameLst>
                                          <p:attrName>style.visibility</p:attrName>
                                        </p:attrNameLst>
                                      </p:cBhvr>
                                      <p:to>
                                        <p:strVal val="visible"/>
                                      </p:to>
                                    </p:set>
                                    <p:animEffect transition="in" filter="fade">
                                      <p:cBhvr>
                                        <p:cTn id="22"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52B1F-F93B-40E6-B5D4-9295E5674442}"/>
              </a:ext>
            </a:extLst>
          </p:cNvPr>
          <p:cNvSpPr>
            <a:spLocks noGrp="1"/>
          </p:cNvSpPr>
          <p:nvPr>
            <p:ph type="title"/>
          </p:nvPr>
        </p:nvSpPr>
        <p:spPr/>
        <p:txBody>
          <a:bodyPr/>
          <a:lstStyle/>
          <a:p>
            <a:r>
              <a:rPr lang="en-US" dirty="0"/>
              <a:t>The User Interface</a:t>
            </a:r>
          </a:p>
        </p:txBody>
      </p:sp>
      <p:sp>
        <p:nvSpPr>
          <p:cNvPr id="6" name="Content Placeholder 5">
            <a:extLst>
              <a:ext uri="{FF2B5EF4-FFF2-40B4-BE49-F238E27FC236}">
                <a16:creationId xmlns:a16="http://schemas.microsoft.com/office/drawing/2014/main" id="{3B53F8EF-E1E9-4527-B7FB-DB63FAAB5B08}"/>
              </a:ext>
            </a:extLst>
          </p:cNvPr>
          <p:cNvSpPr>
            <a:spLocks noGrp="1"/>
          </p:cNvSpPr>
          <p:nvPr>
            <p:ph idx="1"/>
          </p:nvPr>
        </p:nvSpPr>
        <p:spPr/>
        <p:txBody>
          <a:bodyPr>
            <a:normAutofit/>
          </a:bodyPr>
          <a:lstStyle/>
          <a:p>
            <a:r>
              <a:rPr lang="en-US" dirty="0"/>
              <a:t>Table</a:t>
            </a:r>
          </a:p>
          <a:p>
            <a:pPr lvl="1"/>
            <a:r>
              <a:rPr lang="en-US" dirty="0"/>
              <a:t>At first, the table will hold the entire set of data pertaining to the node selected in the above radial tree.</a:t>
            </a:r>
          </a:p>
          <a:p>
            <a:pPr lvl="1"/>
            <a:r>
              <a:rPr lang="en-US" dirty="0"/>
              <a:t>Given this data, the user has the following options:</a:t>
            </a:r>
          </a:p>
          <a:p>
            <a:pPr lvl="2"/>
            <a:r>
              <a:rPr lang="en-US" b="1" dirty="0">
                <a:solidFill>
                  <a:schemeClr val="accent4"/>
                </a:solidFill>
              </a:rPr>
              <a:t>Show Script (and Save?)</a:t>
            </a:r>
          </a:p>
          <a:p>
            <a:pPr lvl="3"/>
            <a:r>
              <a:rPr lang="en-US" dirty="0">
                <a:solidFill>
                  <a:schemeClr val="accent4"/>
                </a:solidFill>
              </a:rPr>
              <a:t>Shows the user (in a separate tab) the steps taken to generate the table currently displayed.</a:t>
            </a:r>
          </a:p>
          <a:p>
            <a:pPr lvl="3"/>
            <a:r>
              <a:rPr lang="en-US" dirty="0">
                <a:solidFill>
                  <a:schemeClr val="accent4"/>
                </a:solidFill>
              </a:rPr>
              <a:t>The user may then choose to save the script to use later</a:t>
            </a:r>
          </a:p>
          <a:p>
            <a:pPr lvl="3"/>
            <a:r>
              <a:rPr lang="en-US" dirty="0">
                <a:solidFill>
                  <a:schemeClr val="accent4"/>
                </a:solidFill>
              </a:rPr>
              <a:t>Advanced: the user may later modify the script (manually) to change some of its details. For example, the user may want to apply their (very complex) script to some other data but without having to go through all the steps again.</a:t>
            </a:r>
          </a:p>
        </p:txBody>
      </p:sp>
    </p:spTree>
    <p:extLst>
      <p:ext uri="{BB962C8B-B14F-4D97-AF65-F5344CB8AC3E}">
        <p14:creationId xmlns:p14="http://schemas.microsoft.com/office/powerpoint/2010/main" val="712515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4" end="4"/>
                                            </p:txEl>
                                          </p:spTgt>
                                        </p:tgtEl>
                                        <p:attrNameLst>
                                          <p:attrName>style.visibility</p:attrName>
                                        </p:attrNameLst>
                                      </p:cBhvr>
                                      <p:to>
                                        <p:strVal val="visible"/>
                                      </p:to>
                                    </p:set>
                                    <p:animEffect transition="in" filter="fade">
                                      <p:cBhvr>
                                        <p:cTn id="10" dur="500"/>
                                        <p:tgtEl>
                                          <p:spTgt spid="6">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animEffect transition="in" filter="fade">
                                      <p:cBhvr>
                                        <p:cTn id="13" dur="500"/>
                                        <p:tgtEl>
                                          <p:spTgt spid="6">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6" end="6"/>
                                            </p:txEl>
                                          </p:spTgt>
                                        </p:tgtEl>
                                        <p:attrNameLst>
                                          <p:attrName>style.visibility</p:attrName>
                                        </p:attrNameLst>
                                      </p:cBhvr>
                                      <p:to>
                                        <p:strVal val="visible"/>
                                      </p:to>
                                    </p:set>
                                    <p:animEffect transition="in" filter="fade">
                                      <p:cBhvr>
                                        <p:cTn id="16"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52B1F-F93B-40E6-B5D4-9295E5674442}"/>
              </a:ext>
            </a:extLst>
          </p:cNvPr>
          <p:cNvSpPr>
            <a:spLocks noGrp="1"/>
          </p:cNvSpPr>
          <p:nvPr>
            <p:ph type="title"/>
          </p:nvPr>
        </p:nvSpPr>
        <p:spPr/>
        <p:txBody>
          <a:bodyPr/>
          <a:lstStyle/>
          <a:p>
            <a:r>
              <a:rPr lang="en-US" dirty="0"/>
              <a:t>The User Interface</a:t>
            </a:r>
          </a:p>
        </p:txBody>
      </p:sp>
      <p:sp>
        <p:nvSpPr>
          <p:cNvPr id="6" name="Content Placeholder 5">
            <a:extLst>
              <a:ext uri="{FF2B5EF4-FFF2-40B4-BE49-F238E27FC236}">
                <a16:creationId xmlns:a16="http://schemas.microsoft.com/office/drawing/2014/main" id="{3B53F8EF-E1E9-4527-B7FB-DB63FAAB5B08}"/>
              </a:ext>
            </a:extLst>
          </p:cNvPr>
          <p:cNvSpPr>
            <a:spLocks noGrp="1"/>
          </p:cNvSpPr>
          <p:nvPr>
            <p:ph idx="1"/>
          </p:nvPr>
        </p:nvSpPr>
        <p:spPr/>
        <p:txBody>
          <a:bodyPr>
            <a:normAutofit/>
          </a:bodyPr>
          <a:lstStyle/>
          <a:p>
            <a:r>
              <a:rPr lang="en-US" dirty="0"/>
              <a:t>Table</a:t>
            </a:r>
          </a:p>
          <a:p>
            <a:pPr lvl="1"/>
            <a:r>
              <a:rPr lang="en-US" dirty="0"/>
              <a:t>At first, the table will hold the entire set of data pertaining to the node selected in the above radial tree.</a:t>
            </a:r>
          </a:p>
          <a:p>
            <a:pPr lvl="1"/>
            <a:r>
              <a:rPr lang="en-US" dirty="0"/>
              <a:t>Given this data, the user has the following options:</a:t>
            </a:r>
          </a:p>
          <a:p>
            <a:pPr lvl="2"/>
            <a:r>
              <a:rPr lang="en-US" b="1" dirty="0"/>
              <a:t>Visualize</a:t>
            </a:r>
          </a:p>
          <a:p>
            <a:pPr lvl="3"/>
            <a:r>
              <a:rPr lang="en-US" dirty="0"/>
              <a:t>The user selects the kind of visualization they want</a:t>
            </a:r>
          </a:p>
          <a:p>
            <a:pPr lvl="3"/>
            <a:r>
              <a:rPr lang="en-US" dirty="0"/>
              <a:t>The user then selects the table columns to be involved in the visualization (as well as any visual elements like title, axes labels, etc.)</a:t>
            </a:r>
          </a:p>
          <a:p>
            <a:pPr lvl="4"/>
            <a:r>
              <a:rPr lang="en-US" dirty="0"/>
              <a:t>Hint: it will be very similar to how visualizations are done in Excel</a:t>
            </a:r>
          </a:p>
          <a:p>
            <a:pPr lvl="3"/>
            <a:r>
              <a:rPr lang="en-US" dirty="0"/>
              <a:t>Example visualizations: bar charts, box plots, pie charts, line graphs</a:t>
            </a:r>
          </a:p>
          <a:p>
            <a:pPr lvl="3"/>
            <a:r>
              <a:rPr lang="en-US" dirty="0"/>
              <a:t>Visualization area will be directly below the table</a:t>
            </a:r>
          </a:p>
        </p:txBody>
      </p:sp>
    </p:spTree>
    <p:extLst>
      <p:ext uri="{BB962C8B-B14F-4D97-AF65-F5344CB8AC3E}">
        <p14:creationId xmlns:p14="http://schemas.microsoft.com/office/powerpoint/2010/main" val="767163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4" end="4"/>
                                            </p:txEl>
                                          </p:spTgt>
                                        </p:tgtEl>
                                        <p:attrNameLst>
                                          <p:attrName>style.visibility</p:attrName>
                                        </p:attrNameLst>
                                      </p:cBhvr>
                                      <p:to>
                                        <p:strVal val="visible"/>
                                      </p:to>
                                    </p:set>
                                    <p:animEffect transition="in" filter="fade">
                                      <p:cBhvr>
                                        <p:cTn id="10" dur="500"/>
                                        <p:tgtEl>
                                          <p:spTgt spid="6">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animEffect transition="in" filter="fade">
                                      <p:cBhvr>
                                        <p:cTn id="13" dur="500"/>
                                        <p:tgtEl>
                                          <p:spTgt spid="6">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6" end="6"/>
                                            </p:txEl>
                                          </p:spTgt>
                                        </p:tgtEl>
                                        <p:attrNameLst>
                                          <p:attrName>style.visibility</p:attrName>
                                        </p:attrNameLst>
                                      </p:cBhvr>
                                      <p:to>
                                        <p:strVal val="visible"/>
                                      </p:to>
                                    </p:set>
                                    <p:animEffect transition="in" filter="fade">
                                      <p:cBhvr>
                                        <p:cTn id="16" dur="500"/>
                                        <p:tgtEl>
                                          <p:spTgt spid="6">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animEffect transition="in" filter="fade">
                                      <p:cBhvr>
                                        <p:cTn id="19" dur="500"/>
                                        <p:tgtEl>
                                          <p:spTgt spid="6">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8" end="8"/>
                                            </p:txEl>
                                          </p:spTgt>
                                        </p:tgtEl>
                                        <p:attrNameLst>
                                          <p:attrName>style.visibility</p:attrName>
                                        </p:attrNameLst>
                                      </p:cBhvr>
                                      <p:to>
                                        <p:strVal val="visible"/>
                                      </p:to>
                                    </p:set>
                                    <p:animEffect transition="in" filter="fade">
                                      <p:cBhvr>
                                        <p:cTn id="22"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52B1F-F93B-40E6-B5D4-9295E5674442}"/>
              </a:ext>
            </a:extLst>
          </p:cNvPr>
          <p:cNvSpPr>
            <a:spLocks noGrp="1"/>
          </p:cNvSpPr>
          <p:nvPr>
            <p:ph type="title"/>
          </p:nvPr>
        </p:nvSpPr>
        <p:spPr/>
        <p:txBody>
          <a:bodyPr/>
          <a:lstStyle/>
          <a:p>
            <a:r>
              <a:rPr lang="en-US" dirty="0"/>
              <a:t>The User Interface</a:t>
            </a:r>
          </a:p>
        </p:txBody>
      </p:sp>
      <p:sp>
        <p:nvSpPr>
          <p:cNvPr id="6" name="Content Placeholder 5">
            <a:extLst>
              <a:ext uri="{FF2B5EF4-FFF2-40B4-BE49-F238E27FC236}">
                <a16:creationId xmlns:a16="http://schemas.microsoft.com/office/drawing/2014/main" id="{3B53F8EF-E1E9-4527-B7FB-DB63FAAB5B08}"/>
              </a:ext>
            </a:extLst>
          </p:cNvPr>
          <p:cNvSpPr>
            <a:spLocks noGrp="1"/>
          </p:cNvSpPr>
          <p:nvPr>
            <p:ph idx="1"/>
          </p:nvPr>
        </p:nvSpPr>
        <p:spPr/>
        <p:txBody>
          <a:bodyPr>
            <a:normAutofit/>
          </a:bodyPr>
          <a:lstStyle/>
          <a:p>
            <a:r>
              <a:rPr lang="en-US" dirty="0"/>
              <a:t>Table</a:t>
            </a:r>
          </a:p>
          <a:p>
            <a:pPr lvl="1"/>
            <a:r>
              <a:rPr lang="en-US" dirty="0"/>
              <a:t>At first, the table will hold the entire set of data pertaining to the node selected in the above radial tree.</a:t>
            </a:r>
          </a:p>
          <a:p>
            <a:pPr lvl="1"/>
            <a:r>
              <a:rPr lang="en-US" dirty="0"/>
              <a:t>Given this data, the user has the following options:</a:t>
            </a:r>
          </a:p>
          <a:p>
            <a:pPr lvl="2"/>
            <a:r>
              <a:rPr lang="en-US" b="1" dirty="0"/>
              <a:t>Visualize (Continued)</a:t>
            </a:r>
          </a:p>
          <a:p>
            <a:pPr lvl="3"/>
            <a:r>
              <a:rPr lang="en-US" dirty="0"/>
              <a:t>Near the visualization area there will be two buttons:</a:t>
            </a:r>
          </a:p>
          <a:p>
            <a:pPr lvl="4"/>
            <a:r>
              <a:rPr lang="en-US" dirty="0"/>
              <a:t>Show in new tab (should we add a similar button for the table?)</a:t>
            </a:r>
          </a:p>
          <a:p>
            <a:pPr lvl="4"/>
            <a:r>
              <a:rPr lang="en-US" dirty="0"/>
              <a:t>Export (image file, .</a:t>
            </a:r>
            <a:r>
              <a:rPr lang="en-US" dirty="0" err="1"/>
              <a:t>png</a:t>
            </a:r>
            <a:r>
              <a:rPr lang="en-US" dirty="0"/>
              <a:t>, .jpg, vector graphics file, .eps, .</a:t>
            </a:r>
            <a:r>
              <a:rPr lang="en-US" dirty="0" err="1"/>
              <a:t>svg</a:t>
            </a:r>
            <a:r>
              <a:rPr lang="en-US" dirty="0"/>
              <a:t>)</a:t>
            </a:r>
          </a:p>
          <a:p>
            <a:pPr lvl="3"/>
            <a:r>
              <a:rPr lang="en-US" dirty="0"/>
              <a:t>All stylistic graphics choices (colors, opacity, line width, etc.) will be fixed in the first version.</a:t>
            </a:r>
          </a:p>
          <a:p>
            <a:pPr lvl="3"/>
            <a:r>
              <a:rPr lang="en-US" dirty="0">
                <a:solidFill>
                  <a:schemeClr val="accent4"/>
                </a:solidFill>
              </a:rPr>
              <a:t>Later, user (graphics) preferences will be saved as part of their profile.</a:t>
            </a:r>
          </a:p>
        </p:txBody>
      </p:sp>
    </p:spTree>
    <p:extLst>
      <p:ext uri="{BB962C8B-B14F-4D97-AF65-F5344CB8AC3E}">
        <p14:creationId xmlns:p14="http://schemas.microsoft.com/office/powerpoint/2010/main" val="421203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4" end="4"/>
                                            </p:txEl>
                                          </p:spTgt>
                                        </p:tgtEl>
                                        <p:attrNameLst>
                                          <p:attrName>style.visibility</p:attrName>
                                        </p:attrNameLst>
                                      </p:cBhvr>
                                      <p:to>
                                        <p:strVal val="visible"/>
                                      </p:to>
                                    </p:set>
                                    <p:animEffect transition="in" filter="fade">
                                      <p:cBhvr>
                                        <p:cTn id="10" dur="500"/>
                                        <p:tgtEl>
                                          <p:spTgt spid="6">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animEffect transition="in" filter="fade">
                                      <p:cBhvr>
                                        <p:cTn id="13" dur="500"/>
                                        <p:tgtEl>
                                          <p:spTgt spid="6">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6" end="6"/>
                                            </p:txEl>
                                          </p:spTgt>
                                        </p:tgtEl>
                                        <p:attrNameLst>
                                          <p:attrName>style.visibility</p:attrName>
                                        </p:attrNameLst>
                                      </p:cBhvr>
                                      <p:to>
                                        <p:strVal val="visible"/>
                                      </p:to>
                                    </p:set>
                                    <p:animEffect transition="in" filter="fade">
                                      <p:cBhvr>
                                        <p:cTn id="16" dur="500"/>
                                        <p:tgtEl>
                                          <p:spTgt spid="6">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animEffect transition="in" filter="fade">
                                      <p:cBhvr>
                                        <p:cTn id="19" dur="500"/>
                                        <p:tgtEl>
                                          <p:spTgt spid="6">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8" end="8"/>
                                            </p:txEl>
                                          </p:spTgt>
                                        </p:tgtEl>
                                        <p:attrNameLst>
                                          <p:attrName>style.visibility</p:attrName>
                                        </p:attrNameLst>
                                      </p:cBhvr>
                                      <p:to>
                                        <p:strVal val="visible"/>
                                      </p:to>
                                    </p:set>
                                    <p:animEffect transition="in" filter="fade">
                                      <p:cBhvr>
                                        <p:cTn id="22"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A3395-2739-442B-8247-8F55742FAA4B}"/>
              </a:ext>
            </a:extLst>
          </p:cNvPr>
          <p:cNvSpPr>
            <a:spLocks noGrp="1"/>
          </p:cNvSpPr>
          <p:nvPr>
            <p:ph type="title"/>
          </p:nvPr>
        </p:nvSpPr>
        <p:spPr/>
        <p:txBody>
          <a:bodyPr/>
          <a:lstStyle/>
          <a:p>
            <a:r>
              <a:rPr lang="en-US" dirty="0"/>
              <a:t>Other Details</a:t>
            </a:r>
          </a:p>
        </p:txBody>
      </p:sp>
      <p:sp>
        <p:nvSpPr>
          <p:cNvPr id="3" name="Content Placeholder 2">
            <a:extLst>
              <a:ext uri="{FF2B5EF4-FFF2-40B4-BE49-F238E27FC236}">
                <a16:creationId xmlns:a16="http://schemas.microsoft.com/office/drawing/2014/main" id="{1F4B72EB-CEE7-4A97-ABAF-F022F7F0A4C4}"/>
              </a:ext>
            </a:extLst>
          </p:cNvPr>
          <p:cNvSpPr>
            <a:spLocks noGrp="1"/>
          </p:cNvSpPr>
          <p:nvPr>
            <p:ph idx="1"/>
          </p:nvPr>
        </p:nvSpPr>
        <p:spPr/>
        <p:txBody>
          <a:bodyPr/>
          <a:lstStyle/>
          <a:p>
            <a:r>
              <a:rPr lang="en-US" dirty="0"/>
              <a:t>If the user accidentally closes their web browser, when they reopen the </a:t>
            </a:r>
            <a:r>
              <a:rPr lang="en-US" i="1" dirty="0" err="1"/>
              <a:t>DrugBank</a:t>
            </a:r>
            <a:r>
              <a:rPr lang="en-US" i="1" dirty="0"/>
              <a:t> Browser</a:t>
            </a:r>
            <a:r>
              <a:rPr lang="en-US" dirty="0"/>
              <a:t>, they should find that their work was not lost and that it is exactly how they left it.</a:t>
            </a:r>
          </a:p>
          <a:p>
            <a:r>
              <a:rPr lang="en-US" dirty="0"/>
              <a:t>The displayed table to have sorting capabilities</a:t>
            </a:r>
          </a:p>
          <a:p>
            <a:pPr lvl="1"/>
            <a:r>
              <a:rPr lang="en-US" dirty="0">
                <a:solidFill>
                  <a:schemeClr val="accent4"/>
                </a:solidFill>
              </a:rPr>
              <a:t>Advanced: sort by </a:t>
            </a:r>
            <a:r>
              <a:rPr lang="en-US" i="1" dirty="0">
                <a:solidFill>
                  <a:schemeClr val="accent4"/>
                </a:solidFill>
              </a:rPr>
              <a:t>multiple </a:t>
            </a:r>
            <a:r>
              <a:rPr lang="en-US" dirty="0">
                <a:solidFill>
                  <a:schemeClr val="accent4"/>
                </a:solidFill>
              </a:rPr>
              <a:t>fields. Hint: see what happens when you give two column names to </a:t>
            </a:r>
            <a:r>
              <a:rPr lang="en-US" dirty="0" err="1">
                <a:solidFill>
                  <a:schemeClr val="accent4"/>
                </a:solidFill>
                <a:latin typeface="Courier New" panose="02070309020205020404" pitchFamily="49" charset="0"/>
                <a:cs typeface="Courier New" panose="02070309020205020404" pitchFamily="49" charset="0"/>
              </a:rPr>
              <a:t>dplyr</a:t>
            </a:r>
            <a:r>
              <a:rPr lang="en-US" dirty="0">
                <a:solidFill>
                  <a:schemeClr val="accent4"/>
                </a:solidFill>
                <a:latin typeface="Courier New" panose="02070309020205020404" pitchFamily="49" charset="0"/>
                <a:cs typeface="Courier New" panose="02070309020205020404" pitchFamily="49" charset="0"/>
              </a:rPr>
              <a:t>::arrange()</a:t>
            </a:r>
          </a:p>
          <a:p>
            <a:endParaRPr lang="en-US" dirty="0"/>
          </a:p>
        </p:txBody>
      </p:sp>
    </p:spTree>
    <p:extLst>
      <p:ext uri="{BB962C8B-B14F-4D97-AF65-F5344CB8AC3E}">
        <p14:creationId xmlns:p14="http://schemas.microsoft.com/office/powerpoint/2010/main" val="9543676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Goal</a:t>
            </a:r>
          </a:p>
        </p:txBody>
      </p:sp>
      <p:sp>
        <p:nvSpPr>
          <p:cNvPr id="6" name="Content Placeholder 5"/>
          <p:cNvSpPr>
            <a:spLocks noGrp="1"/>
          </p:cNvSpPr>
          <p:nvPr>
            <p:ph idx="1"/>
          </p:nvPr>
        </p:nvSpPr>
        <p:spPr/>
        <p:txBody>
          <a:bodyPr>
            <a:normAutofit/>
          </a:bodyPr>
          <a:lstStyle/>
          <a:p>
            <a:r>
              <a:rPr lang="en-US" dirty="0"/>
              <a:t>As per its name, the main purpose of the </a:t>
            </a:r>
            <a:r>
              <a:rPr lang="en-US" i="1" dirty="0" err="1"/>
              <a:t>DrugBank</a:t>
            </a:r>
            <a:r>
              <a:rPr lang="en-US" i="1" dirty="0"/>
              <a:t> Browser</a:t>
            </a:r>
            <a:r>
              <a:rPr lang="en-US" dirty="0"/>
              <a:t> is to enable users to conveniently browse through the data. To that end, users will be provided with facilities that enable selecting and filtering of the data via intuitive and easy-to-use UI components.</a:t>
            </a:r>
          </a:p>
          <a:p>
            <a:r>
              <a:rPr lang="en-US" dirty="0"/>
              <a:t>Furthermore, the </a:t>
            </a:r>
            <a:r>
              <a:rPr lang="en-US" i="1" dirty="0" err="1"/>
              <a:t>DrugBank</a:t>
            </a:r>
            <a:r>
              <a:rPr lang="en-US" i="1" dirty="0"/>
              <a:t> browser </a:t>
            </a:r>
            <a:r>
              <a:rPr lang="en-US" dirty="0"/>
              <a:t>shall provide the functionality of generating visualizations (e.g. bar charts, box plots, etc.) based on the selected/filtered data.</a:t>
            </a:r>
          </a:p>
          <a:p>
            <a:r>
              <a:rPr lang="en-US" dirty="0"/>
              <a:t>Finally, the </a:t>
            </a:r>
            <a:r>
              <a:rPr lang="en-US" i="1" dirty="0" err="1"/>
              <a:t>DrugBank</a:t>
            </a:r>
            <a:r>
              <a:rPr lang="en-US" i="1" dirty="0"/>
              <a:t> browser</a:t>
            </a:r>
            <a:r>
              <a:rPr lang="en-US" dirty="0"/>
              <a:t> will allow users to export the above-mentioned data and visualizations</a:t>
            </a:r>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77F6-2015-4820-9B28-FE00C84B0962}"/>
              </a:ext>
            </a:extLst>
          </p:cNvPr>
          <p:cNvSpPr>
            <a:spLocks noGrp="1"/>
          </p:cNvSpPr>
          <p:nvPr>
            <p:ph type="title"/>
          </p:nvPr>
        </p:nvSpPr>
        <p:spPr/>
        <p:txBody>
          <a:bodyPr/>
          <a:lstStyle/>
          <a:p>
            <a:r>
              <a:rPr lang="en-US" dirty="0"/>
              <a:t>Notes Before Moving On</a:t>
            </a:r>
          </a:p>
        </p:txBody>
      </p:sp>
      <p:sp>
        <p:nvSpPr>
          <p:cNvPr id="3" name="Content Placeholder 2">
            <a:extLst>
              <a:ext uri="{FF2B5EF4-FFF2-40B4-BE49-F238E27FC236}">
                <a16:creationId xmlns:a16="http://schemas.microsoft.com/office/drawing/2014/main" id="{4809E5A0-35EC-45EE-B180-C1F820822110}"/>
              </a:ext>
            </a:extLst>
          </p:cNvPr>
          <p:cNvSpPr>
            <a:spLocks noGrp="1"/>
          </p:cNvSpPr>
          <p:nvPr>
            <p:ph idx="1"/>
          </p:nvPr>
        </p:nvSpPr>
        <p:spPr>
          <a:xfrm>
            <a:off x="1218883" y="1600200"/>
            <a:ext cx="9751060" cy="4572000"/>
          </a:xfrm>
        </p:spPr>
        <p:txBody>
          <a:bodyPr>
            <a:normAutofit/>
          </a:bodyPr>
          <a:lstStyle/>
          <a:p>
            <a:r>
              <a:rPr lang="en-US" dirty="0"/>
              <a:t>All specifications in this document are intended as a first draft of the project</a:t>
            </a:r>
          </a:p>
          <a:p>
            <a:r>
              <a:rPr lang="en-US" dirty="0"/>
              <a:t>Specifications in </a:t>
            </a:r>
            <a:r>
              <a:rPr lang="en-US" b="1" dirty="0">
                <a:solidFill>
                  <a:schemeClr val="accent4"/>
                </a:solidFill>
              </a:rPr>
              <a:t>BLUE</a:t>
            </a:r>
            <a:r>
              <a:rPr lang="en-US" dirty="0"/>
              <a:t> are intended for </a:t>
            </a:r>
            <a:r>
              <a:rPr lang="en-US" b="1" i="1" dirty="0"/>
              <a:t>future</a:t>
            </a:r>
            <a:r>
              <a:rPr lang="en-US" dirty="0"/>
              <a:t> versions.</a:t>
            </a:r>
          </a:p>
          <a:p>
            <a:r>
              <a:rPr lang="en-US" u="sng" dirty="0"/>
              <a:t>Side Note:</a:t>
            </a:r>
            <a:r>
              <a:rPr lang="en-US" dirty="0"/>
              <a:t> </a:t>
            </a:r>
          </a:p>
          <a:p>
            <a:pPr lvl="1"/>
            <a:r>
              <a:rPr lang="en-US" dirty="0"/>
              <a:t>Practitioners in drug discovery are quite familiar with MS Excel. Many of the intended features of the </a:t>
            </a:r>
            <a:r>
              <a:rPr lang="en-US" i="1" dirty="0" err="1"/>
              <a:t>DrugBank</a:t>
            </a:r>
            <a:r>
              <a:rPr lang="en-US" i="1" dirty="0"/>
              <a:t> Browser</a:t>
            </a:r>
            <a:r>
              <a:rPr lang="en-US" dirty="0"/>
              <a:t> have similar counterparts in Excel. Since humans are creatures of habit, if they find the features too same-same, they will stick to what they already know (which, of course, is not what we want). This is just something to bear in mind.</a:t>
            </a:r>
          </a:p>
        </p:txBody>
      </p:sp>
    </p:spTree>
    <p:extLst>
      <p:ext uri="{BB962C8B-B14F-4D97-AF65-F5344CB8AC3E}">
        <p14:creationId xmlns:p14="http://schemas.microsoft.com/office/powerpoint/2010/main" val="17891344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52B1F-F93B-40E6-B5D4-9295E5674442}"/>
              </a:ext>
            </a:extLst>
          </p:cNvPr>
          <p:cNvSpPr>
            <a:spLocks noGrp="1"/>
          </p:cNvSpPr>
          <p:nvPr>
            <p:ph type="title"/>
          </p:nvPr>
        </p:nvSpPr>
        <p:spPr/>
        <p:txBody>
          <a:bodyPr/>
          <a:lstStyle/>
          <a:p>
            <a:r>
              <a:rPr lang="en-US" dirty="0"/>
              <a:t>The User Interface</a:t>
            </a:r>
          </a:p>
        </p:txBody>
      </p:sp>
      <p:sp>
        <p:nvSpPr>
          <p:cNvPr id="6" name="Content Placeholder 5">
            <a:extLst>
              <a:ext uri="{FF2B5EF4-FFF2-40B4-BE49-F238E27FC236}">
                <a16:creationId xmlns:a16="http://schemas.microsoft.com/office/drawing/2014/main" id="{3B53F8EF-E1E9-4527-B7FB-DB63FAAB5B08}"/>
              </a:ext>
            </a:extLst>
          </p:cNvPr>
          <p:cNvSpPr>
            <a:spLocks noGrp="1"/>
          </p:cNvSpPr>
          <p:nvPr>
            <p:ph idx="1"/>
          </p:nvPr>
        </p:nvSpPr>
        <p:spPr/>
        <p:txBody>
          <a:bodyPr/>
          <a:lstStyle/>
          <a:p>
            <a:r>
              <a:rPr lang="en-US" dirty="0"/>
              <a:t>Radial Tree</a:t>
            </a:r>
          </a:p>
          <a:p>
            <a:pPr lvl="1"/>
            <a:r>
              <a:rPr lang="en-US" dirty="0"/>
              <a:t>The first thing the user sees is a radial tree (see next slide for an example)</a:t>
            </a:r>
          </a:p>
          <a:p>
            <a:pPr lvl="1"/>
            <a:r>
              <a:rPr lang="en-US" dirty="0"/>
              <a:t>This radial tree is a reflection of the XML structure of the </a:t>
            </a:r>
            <a:r>
              <a:rPr lang="en-US" dirty="0" err="1"/>
              <a:t>DrugBank</a:t>
            </a:r>
            <a:r>
              <a:rPr lang="en-US" dirty="0"/>
              <a:t> database</a:t>
            </a:r>
          </a:p>
          <a:p>
            <a:pPr lvl="1"/>
            <a:r>
              <a:rPr lang="en-US" dirty="0"/>
              <a:t>1</a:t>
            </a:r>
            <a:r>
              <a:rPr lang="en-US" baseline="30000" dirty="0"/>
              <a:t>st</a:t>
            </a:r>
            <a:r>
              <a:rPr lang="en-US" dirty="0"/>
              <a:t> impression: The number of nodes in the radial tree should probably be equal to the number of data frames returned by the function, </a:t>
            </a:r>
            <a:r>
              <a:rPr lang="en-US" dirty="0" err="1">
                <a:latin typeface="Courier New" panose="02070309020205020404" pitchFamily="49" charset="0"/>
                <a:cs typeface="Courier New" panose="02070309020205020404" pitchFamily="49" charset="0"/>
              </a:rPr>
              <a:t>dbparser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parse_drug_all</a:t>
            </a:r>
            <a:r>
              <a:rPr lang="en-US" dirty="0">
                <a:latin typeface="Courier New" panose="02070309020205020404" pitchFamily="49" charset="0"/>
                <a:cs typeface="Courier New" panose="02070309020205020404" pitchFamily="49" charset="0"/>
              </a:rPr>
              <a:t>()</a:t>
            </a:r>
            <a:endParaRPr lang="en-US" dirty="0"/>
          </a:p>
          <a:p>
            <a:pPr lvl="2"/>
            <a:r>
              <a:rPr lang="en-US" dirty="0"/>
              <a:t>i.e. 72 data frames</a:t>
            </a:r>
          </a:p>
          <a:p>
            <a:pPr lvl="2"/>
            <a:r>
              <a:rPr lang="en-US" dirty="0"/>
              <a:t>As any other feature in this document, this point is open for discussion.</a:t>
            </a:r>
          </a:p>
          <a:p>
            <a:endParaRPr lang="en-US" dirty="0"/>
          </a:p>
        </p:txBody>
      </p:sp>
    </p:spTree>
    <p:extLst>
      <p:ext uri="{BB962C8B-B14F-4D97-AF65-F5344CB8AC3E}">
        <p14:creationId xmlns:p14="http://schemas.microsoft.com/office/powerpoint/2010/main" val="3874366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500"/>
                                        <p:tgtEl>
                                          <p:spTgt spid="6">
                                            <p:txEl>
                                              <p:pRg st="4" end="4"/>
                                            </p:txEl>
                                          </p:spTgt>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fade">
                                      <p:cBhvr>
                                        <p:cTn id="30"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1A6CD-6029-4906-9A74-BCF15FEA02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BAA0B9-126D-4B4C-AA36-23FEF4C1E688}"/>
              </a:ext>
            </a:extLst>
          </p:cNvPr>
          <p:cNvSpPr>
            <a:spLocks noGrp="1"/>
          </p:cNvSpPr>
          <p:nvPr>
            <p:ph idx="1"/>
          </p:nvPr>
        </p:nvSpPr>
        <p:spPr/>
        <p:txBody>
          <a:bodyPr/>
          <a:lstStyle/>
          <a:p>
            <a:endParaRPr lang="en-US"/>
          </a:p>
        </p:txBody>
      </p:sp>
      <p:pic>
        <p:nvPicPr>
          <p:cNvPr id="4" name="Content Placeholder 4">
            <a:extLst>
              <a:ext uri="{FF2B5EF4-FFF2-40B4-BE49-F238E27FC236}">
                <a16:creationId xmlns:a16="http://schemas.microsoft.com/office/drawing/2014/main" id="{3794B72B-FEF0-4733-9260-1B5C28514E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 y="-1"/>
            <a:ext cx="12190413" cy="6871953"/>
          </a:xfrm>
          <a:prstGeom prst="rect">
            <a:avLst/>
          </a:prstGeom>
        </p:spPr>
      </p:pic>
    </p:spTree>
    <p:extLst>
      <p:ext uri="{BB962C8B-B14F-4D97-AF65-F5344CB8AC3E}">
        <p14:creationId xmlns:p14="http://schemas.microsoft.com/office/powerpoint/2010/main" val="39283705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52B1F-F93B-40E6-B5D4-9295E5674442}"/>
              </a:ext>
            </a:extLst>
          </p:cNvPr>
          <p:cNvSpPr>
            <a:spLocks noGrp="1"/>
          </p:cNvSpPr>
          <p:nvPr>
            <p:ph type="title"/>
          </p:nvPr>
        </p:nvSpPr>
        <p:spPr/>
        <p:txBody>
          <a:bodyPr/>
          <a:lstStyle/>
          <a:p>
            <a:r>
              <a:rPr lang="en-US" dirty="0"/>
              <a:t>The User Interface</a:t>
            </a:r>
          </a:p>
        </p:txBody>
      </p:sp>
      <p:sp>
        <p:nvSpPr>
          <p:cNvPr id="6" name="Content Placeholder 5">
            <a:extLst>
              <a:ext uri="{FF2B5EF4-FFF2-40B4-BE49-F238E27FC236}">
                <a16:creationId xmlns:a16="http://schemas.microsoft.com/office/drawing/2014/main" id="{3B53F8EF-E1E9-4527-B7FB-DB63FAAB5B08}"/>
              </a:ext>
            </a:extLst>
          </p:cNvPr>
          <p:cNvSpPr>
            <a:spLocks noGrp="1"/>
          </p:cNvSpPr>
          <p:nvPr>
            <p:ph idx="1"/>
          </p:nvPr>
        </p:nvSpPr>
        <p:spPr/>
        <p:txBody>
          <a:bodyPr/>
          <a:lstStyle/>
          <a:p>
            <a:r>
              <a:rPr lang="en-US" dirty="0"/>
              <a:t>Radial Tree</a:t>
            </a:r>
          </a:p>
          <a:p>
            <a:pPr lvl="1"/>
            <a:r>
              <a:rPr lang="en-US" dirty="0"/>
              <a:t>When the radial tree is loaded, the “Drugs” node is </a:t>
            </a:r>
            <a:r>
              <a:rPr lang="en-US" u="sng" dirty="0"/>
              <a:t>selected</a:t>
            </a:r>
            <a:r>
              <a:rPr lang="en-US" dirty="0"/>
              <a:t> (i.e. highlighted) by default, and a table below it is displayed showing its corresponding data frame info (ignore “_counts” columns).</a:t>
            </a:r>
          </a:p>
          <a:p>
            <a:pPr lvl="1"/>
            <a:r>
              <a:rPr lang="en-US" dirty="0"/>
              <a:t>After that, whenever a node is selected:</a:t>
            </a:r>
          </a:p>
          <a:p>
            <a:pPr lvl="2"/>
            <a:r>
              <a:rPr lang="en-US" dirty="0"/>
              <a:t>If it is an already selected node, do nothing.</a:t>
            </a:r>
          </a:p>
          <a:p>
            <a:pPr lvl="2"/>
            <a:r>
              <a:rPr lang="en-US" dirty="0"/>
              <a:t>Otherwise, ask user to confirm selection:</a:t>
            </a:r>
          </a:p>
          <a:p>
            <a:pPr lvl="3"/>
            <a:r>
              <a:rPr lang="en-US" dirty="0"/>
              <a:t>No </a:t>
            </a:r>
            <a:r>
              <a:rPr lang="en-US" dirty="0">
                <a:sym typeface="Wingdings" panose="05000000000000000000" pitchFamily="2" charset="2"/>
              </a:rPr>
              <a:t> do nothing</a:t>
            </a:r>
          </a:p>
          <a:p>
            <a:pPr lvl="3"/>
            <a:r>
              <a:rPr lang="en-US" dirty="0">
                <a:sym typeface="Wingdings" panose="05000000000000000000" pitchFamily="2" charset="2"/>
              </a:rPr>
              <a:t>Yes  refresh table</a:t>
            </a:r>
          </a:p>
          <a:p>
            <a:pPr lvl="3"/>
            <a:r>
              <a:rPr lang="en-US" dirty="0">
                <a:sym typeface="Wingdings" panose="05000000000000000000" pitchFamily="2" charset="2"/>
              </a:rPr>
              <a:t>Advanced  selection confirmation may be skipped if no operations (e.g. filtering) have been performed yet on the table to be refreshed.</a:t>
            </a:r>
            <a:endParaRPr lang="en-US" dirty="0"/>
          </a:p>
          <a:p>
            <a:endParaRPr lang="en-US" dirty="0"/>
          </a:p>
        </p:txBody>
      </p:sp>
    </p:spTree>
    <p:extLst>
      <p:ext uri="{BB962C8B-B14F-4D97-AF65-F5344CB8AC3E}">
        <p14:creationId xmlns:p14="http://schemas.microsoft.com/office/powerpoint/2010/main" val="4759349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fade">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52B1F-F93B-40E6-B5D4-9295E5674442}"/>
              </a:ext>
            </a:extLst>
          </p:cNvPr>
          <p:cNvSpPr>
            <a:spLocks noGrp="1"/>
          </p:cNvSpPr>
          <p:nvPr>
            <p:ph type="title"/>
          </p:nvPr>
        </p:nvSpPr>
        <p:spPr/>
        <p:txBody>
          <a:bodyPr/>
          <a:lstStyle/>
          <a:p>
            <a:r>
              <a:rPr lang="en-US" dirty="0"/>
              <a:t>The User Interface</a:t>
            </a:r>
          </a:p>
        </p:txBody>
      </p:sp>
      <p:sp>
        <p:nvSpPr>
          <p:cNvPr id="6" name="Content Placeholder 5">
            <a:extLst>
              <a:ext uri="{FF2B5EF4-FFF2-40B4-BE49-F238E27FC236}">
                <a16:creationId xmlns:a16="http://schemas.microsoft.com/office/drawing/2014/main" id="{3B53F8EF-E1E9-4527-B7FB-DB63FAAB5B08}"/>
              </a:ext>
            </a:extLst>
          </p:cNvPr>
          <p:cNvSpPr>
            <a:spLocks noGrp="1"/>
          </p:cNvSpPr>
          <p:nvPr>
            <p:ph idx="1"/>
          </p:nvPr>
        </p:nvSpPr>
        <p:spPr/>
        <p:txBody>
          <a:bodyPr/>
          <a:lstStyle/>
          <a:p>
            <a:r>
              <a:rPr lang="en-US" dirty="0"/>
              <a:t>Table</a:t>
            </a:r>
          </a:p>
          <a:p>
            <a:pPr lvl="1"/>
            <a:r>
              <a:rPr lang="en-US" dirty="0"/>
              <a:t>At first, the table will hold the entire set of data pertaining to the node selected in the above radial tree.</a:t>
            </a:r>
          </a:p>
          <a:p>
            <a:pPr lvl="1"/>
            <a:r>
              <a:rPr lang="en-US" dirty="0"/>
              <a:t>Given this data, the user has the following options:</a:t>
            </a:r>
          </a:p>
          <a:p>
            <a:endParaRPr lang="en-US" dirty="0"/>
          </a:p>
        </p:txBody>
      </p:sp>
    </p:spTree>
    <p:extLst>
      <p:ext uri="{BB962C8B-B14F-4D97-AF65-F5344CB8AC3E}">
        <p14:creationId xmlns:p14="http://schemas.microsoft.com/office/powerpoint/2010/main" val="1273925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52B1F-F93B-40E6-B5D4-9295E5674442}"/>
              </a:ext>
            </a:extLst>
          </p:cNvPr>
          <p:cNvSpPr>
            <a:spLocks noGrp="1"/>
          </p:cNvSpPr>
          <p:nvPr>
            <p:ph type="title"/>
          </p:nvPr>
        </p:nvSpPr>
        <p:spPr/>
        <p:txBody>
          <a:bodyPr/>
          <a:lstStyle/>
          <a:p>
            <a:r>
              <a:rPr lang="en-US" dirty="0"/>
              <a:t>The User Interface</a:t>
            </a:r>
          </a:p>
        </p:txBody>
      </p:sp>
      <p:sp>
        <p:nvSpPr>
          <p:cNvPr id="6" name="Content Placeholder 5">
            <a:extLst>
              <a:ext uri="{FF2B5EF4-FFF2-40B4-BE49-F238E27FC236}">
                <a16:creationId xmlns:a16="http://schemas.microsoft.com/office/drawing/2014/main" id="{3B53F8EF-E1E9-4527-B7FB-DB63FAAB5B08}"/>
              </a:ext>
            </a:extLst>
          </p:cNvPr>
          <p:cNvSpPr>
            <a:spLocks noGrp="1"/>
          </p:cNvSpPr>
          <p:nvPr>
            <p:ph idx="1"/>
          </p:nvPr>
        </p:nvSpPr>
        <p:spPr/>
        <p:txBody>
          <a:bodyPr>
            <a:normAutofit/>
          </a:bodyPr>
          <a:lstStyle/>
          <a:p>
            <a:r>
              <a:rPr lang="en-US" dirty="0"/>
              <a:t>Table</a:t>
            </a:r>
          </a:p>
          <a:p>
            <a:pPr lvl="1"/>
            <a:r>
              <a:rPr lang="en-US" dirty="0"/>
              <a:t>At first, the table will hold the entire set of data pertaining to the node selected in the above radial tree.</a:t>
            </a:r>
          </a:p>
          <a:p>
            <a:pPr lvl="1"/>
            <a:r>
              <a:rPr lang="en-US" dirty="0"/>
              <a:t>Given this data, the user has the following options:</a:t>
            </a:r>
          </a:p>
          <a:p>
            <a:pPr lvl="2"/>
            <a:r>
              <a:rPr lang="en-US" b="1" dirty="0"/>
              <a:t>Add/Remove Fields</a:t>
            </a:r>
          </a:p>
          <a:p>
            <a:pPr lvl="3"/>
            <a:r>
              <a:rPr lang="en-US" dirty="0"/>
              <a:t>The user will be able to add/remove fields …</a:t>
            </a:r>
          </a:p>
          <a:p>
            <a:pPr lvl="4"/>
            <a:r>
              <a:rPr lang="en-US" dirty="0"/>
              <a:t>Fields of the selected node</a:t>
            </a:r>
          </a:p>
          <a:p>
            <a:pPr lvl="4"/>
            <a:r>
              <a:rPr lang="en-US" dirty="0"/>
              <a:t>Fields of the selected node’s direct parent node</a:t>
            </a:r>
          </a:p>
          <a:p>
            <a:pPr lvl="4"/>
            <a:r>
              <a:rPr lang="en-US" dirty="0">
                <a:solidFill>
                  <a:schemeClr val="accent4"/>
                </a:solidFill>
              </a:rPr>
              <a:t>Fields that are made up on the fly (i.e. using </a:t>
            </a:r>
            <a:r>
              <a:rPr lang="en-US" dirty="0" err="1">
                <a:solidFill>
                  <a:schemeClr val="accent4"/>
                </a:solidFill>
                <a:latin typeface="Courier New" panose="02070309020205020404" pitchFamily="49" charset="0"/>
                <a:cs typeface="Courier New" panose="02070309020205020404" pitchFamily="49" charset="0"/>
              </a:rPr>
              <a:t>dplyr</a:t>
            </a:r>
            <a:r>
              <a:rPr lang="en-US" dirty="0">
                <a:solidFill>
                  <a:schemeClr val="accent4"/>
                </a:solidFill>
                <a:latin typeface="Courier New" panose="02070309020205020404" pitchFamily="49" charset="0"/>
                <a:cs typeface="Courier New" panose="02070309020205020404" pitchFamily="49" charset="0"/>
              </a:rPr>
              <a:t>::mutate()</a:t>
            </a:r>
            <a:r>
              <a:rPr lang="en-US" dirty="0">
                <a:solidFill>
                  <a:schemeClr val="accent4"/>
                </a:solidFill>
              </a:rPr>
              <a:t>)</a:t>
            </a:r>
          </a:p>
          <a:p>
            <a:pPr lvl="5"/>
            <a:r>
              <a:rPr lang="en-US" dirty="0">
                <a:solidFill>
                  <a:schemeClr val="accent4"/>
                </a:solidFill>
              </a:rPr>
              <a:t>By the way, this has analogues in MS Excel</a:t>
            </a:r>
          </a:p>
          <a:p>
            <a:pPr lvl="6"/>
            <a:r>
              <a:rPr lang="en-US" dirty="0">
                <a:solidFill>
                  <a:schemeClr val="accent4"/>
                </a:solidFill>
                <a:sym typeface="Wingdings" panose="05000000000000000000" pitchFamily="2" charset="2"/>
              </a:rPr>
              <a:t>[cell] </a:t>
            </a:r>
            <a:r>
              <a:rPr lang="en-US" dirty="0">
                <a:solidFill>
                  <a:schemeClr val="accent4"/>
                </a:solidFill>
                <a:latin typeface="Cambria" panose="02040503050406030204" pitchFamily="18" charset="0"/>
                <a:ea typeface="Cambria" panose="02040503050406030204" pitchFamily="18" charset="0"/>
                <a:sym typeface="Wingdings" panose="05000000000000000000" pitchFamily="2" charset="2"/>
              </a:rPr>
              <a:t>D4=B4+C4</a:t>
            </a:r>
            <a:r>
              <a:rPr lang="en-US" dirty="0">
                <a:solidFill>
                  <a:schemeClr val="accent4"/>
                </a:solidFill>
                <a:sym typeface="Wingdings" panose="05000000000000000000" pitchFamily="2" charset="2"/>
              </a:rPr>
              <a:t>        OR        [cell] </a:t>
            </a:r>
            <a:r>
              <a:rPr lang="en-US" dirty="0">
                <a:solidFill>
                  <a:schemeClr val="accent4"/>
                </a:solidFill>
                <a:latin typeface="Cambria" panose="02040503050406030204" pitchFamily="18" charset="0"/>
                <a:ea typeface="Cambria" panose="02040503050406030204" pitchFamily="18" charset="0"/>
                <a:sym typeface="Wingdings" panose="05000000000000000000" pitchFamily="2" charset="2"/>
              </a:rPr>
              <a:t>E21=SUM(E2:E20)</a:t>
            </a:r>
            <a:endParaRPr lang="en-US" dirty="0">
              <a:solidFill>
                <a:schemeClr val="accent4"/>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597641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4" end="4"/>
                                            </p:txEl>
                                          </p:spTgt>
                                        </p:tgtEl>
                                        <p:attrNameLst>
                                          <p:attrName>style.visibility</p:attrName>
                                        </p:attrNameLst>
                                      </p:cBhvr>
                                      <p:to>
                                        <p:strVal val="visible"/>
                                      </p:to>
                                    </p:set>
                                    <p:animEffect transition="in" filter="fade">
                                      <p:cBhvr>
                                        <p:cTn id="10" dur="500"/>
                                        <p:tgtEl>
                                          <p:spTgt spid="6">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animEffect transition="in" filter="fade">
                                      <p:cBhvr>
                                        <p:cTn id="13" dur="500"/>
                                        <p:tgtEl>
                                          <p:spTgt spid="6">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6" end="6"/>
                                            </p:txEl>
                                          </p:spTgt>
                                        </p:tgtEl>
                                        <p:attrNameLst>
                                          <p:attrName>style.visibility</p:attrName>
                                        </p:attrNameLst>
                                      </p:cBhvr>
                                      <p:to>
                                        <p:strVal val="visible"/>
                                      </p:to>
                                    </p:set>
                                    <p:animEffect transition="in" filter="fade">
                                      <p:cBhvr>
                                        <p:cTn id="16" dur="500"/>
                                        <p:tgtEl>
                                          <p:spTgt spid="6">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animEffect transition="in" filter="fade">
                                      <p:cBhvr>
                                        <p:cTn id="19" dur="500"/>
                                        <p:tgtEl>
                                          <p:spTgt spid="6">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8" end="8"/>
                                            </p:txEl>
                                          </p:spTgt>
                                        </p:tgtEl>
                                        <p:attrNameLst>
                                          <p:attrName>style.visibility</p:attrName>
                                        </p:attrNameLst>
                                      </p:cBhvr>
                                      <p:to>
                                        <p:strVal val="visible"/>
                                      </p:to>
                                    </p:set>
                                    <p:animEffect transition="in" filter="fade">
                                      <p:cBhvr>
                                        <p:cTn id="22" dur="500"/>
                                        <p:tgtEl>
                                          <p:spTgt spid="6">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animEffect transition="in" filter="fade">
                                      <p:cBhvr>
                                        <p:cTn id="25"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52B1F-F93B-40E6-B5D4-9295E5674442}"/>
              </a:ext>
            </a:extLst>
          </p:cNvPr>
          <p:cNvSpPr>
            <a:spLocks noGrp="1"/>
          </p:cNvSpPr>
          <p:nvPr>
            <p:ph type="title"/>
          </p:nvPr>
        </p:nvSpPr>
        <p:spPr/>
        <p:txBody>
          <a:bodyPr/>
          <a:lstStyle/>
          <a:p>
            <a:r>
              <a:rPr lang="en-US" dirty="0"/>
              <a:t>The User Interface</a:t>
            </a:r>
          </a:p>
        </p:txBody>
      </p:sp>
      <p:sp>
        <p:nvSpPr>
          <p:cNvPr id="6" name="Content Placeholder 5">
            <a:extLst>
              <a:ext uri="{FF2B5EF4-FFF2-40B4-BE49-F238E27FC236}">
                <a16:creationId xmlns:a16="http://schemas.microsoft.com/office/drawing/2014/main" id="{3B53F8EF-E1E9-4527-B7FB-DB63FAAB5B08}"/>
              </a:ext>
            </a:extLst>
          </p:cNvPr>
          <p:cNvSpPr>
            <a:spLocks noGrp="1"/>
          </p:cNvSpPr>
          <p:nvPr>
            <p:ph idx="1"/>
          </p:nvPr>
        </p:nvSpPr>
        <p:spPr/>
        <p:txBody>
          <a:bodyPr/>
          <a:lstStyle/>
          <a:p>
            <a:r>
              <a:rPr lang="en-US" dirty="0"/>
              <a:t>Table</a:t>
            </a:r>
          </a:p>
          <a:p>
            <a:pPr lvl="1"/>
            <a:r>
              <a:rPr lang="en-US" dirty="0"/>
              <a:t>At first, the table will hold the entire set of data pertaining to the node selected in the above radial tree.</a:t>
            </a:r>
          </a:p>
          <a:p>
            <a:pPr lvl="1"/>
            <a:r>
              <a:rPr lang="en-US" dirty="0"/>
              <a:t>Given this data, the user has the following options:</a:t>
            </a:r>
          </a:p>
          <a:p>
            <a:pPr lvl="2"/>
            <a:r>
              <a:rPr lang="en-US" b="1" dirty="0"/>
              <a:t>Filter</a:t>
            </a:r>
          </a:p>
          <a:p>
            <a:pPr lvl="3"/>
            <a:r>
              <a:rPr lang="en-US" dirty="0"/>
              <a:t>Based on fields currently in the displayed table …</a:t>
            </a:r>
          </a:p>
          <a:p>
            <a:pPr lvl="4"/>
            <a:r>
              <a:rPr lang="en-US" dirty="0"/>
              <a:t>Filter non-numerical columns</a:t>
            </a:r>
          </a:p>
          <a:p>
            <a:pPr lvl="5"/>
            <a:r>
              <a:rPr lang="en-US" dirty="0"/>
              <a:t>Regular expressions (like in MOSART)</a:t>
            </a:r>
          </a:p>
          <a:p>
            <a:pPr lvl="5"/>
            <a:r>
              <a:rPr lang="en-US" dirty="0">
                <a:sym typeface="Wingdings" panose="05000000000000000000" pitchFamily="2" charset="2"/>
              </a:rPr>
              <a:t>Select from dropdown/list (allow multiple selection)</a:t>
            </a:r>
            <a:endParaRPr lang="en-US" dirty="0"/>
          </a:p>
          <a:p>
            <a:pPr lvl="4"/>
            <a:r>
              <a:rPr lang="en-US" dirty="0"/>
              <a:t>Filter numerical columns</a:t>
            </a:r>
          </a:p>
          <a:p>
            <a:pPr lvl="5"/>
            <a:r>
              <a:rPr lang="en-US" dirty="0"/>
              <a:t>== , != , &gt; , &gt;=  , &lt; , &lt;=</a:t>
            </a:r>
          </a:p>
        </p:txBody>
      </p:sp>
      <p:sp>
        <p:nvSpPr>
          <p:cNvPr id="4" name="Cloud 3">
            <a:extLst>
              <a:ext uri="{FF2B5EF4-FFF2-40B4-BE49-F238E27FC236}">
                <a16:creationId xmlns:a16="http://schemas.microsoft.com/office/drawing/2014/main" id="{D99BABCF-0FAD-4F8A-A88D-FCF621F8BA36}"/>
              </a:ext>
            </a:extLst>
          </p:cNvPr>
          <p:cNvSpPr/>
          <p:nvPr/>
        </p:nvSpPr>
        <p:spPr>
          <a:xfrm>
            <a:off x="8990012" y="2743200"/>
            <a:ext cx="2819400" cy="1905000"/>
          </a:xfrm>
          <a:prstGeom prst="clou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Any NA’s in the data?</a:t>
            </a:r>
          </a:p>
        </p:txBody>
      </p:sp>
      <p:sp>
        <p:nvSpPr>
          <p:cNvPr id="5" name="Rectangle 4">
            <a:extLst>
              <a:ext uri="{FF2B5EF4-FFF2-40B4-BE49-F238E27FC236}">
                <a16:creationId xmlns:a16="http://schemas.microsoft.com/office/drawing/2014/main" id="{1A9200F1-E6D4-4847-B693-F9D35A3A0C7F}"/>
              </a:ext>
            </a:extLst>
          </p:cNvPr>
          <p:cNvSpPr/>
          <p:nvPr/>
        </p:nvSpPr>
        <p:spPr>
          <a:xfrm>
            <a:off x="10209212" y="5029200"/>
            <a:ext cx="160020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Just keep in mind!</a:t>
            </a:r>
          </a:p>
        </p:txBody>
      </p:sp>
    </p:spTree>
    <p:extLst>
      <p:ext uri="{BB962C8B-B14F-4D97-AF65-F5344CB8AC3E}">
        <p14:creationId xmlns:p14="http://schemas.microsoft.com/office/powerpoint/2010/main" val="3817017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4" end="4"/>
                                            </p:txEl>
                                          </p:spTgt>
                                        </p:tgtEl>
                                        <p:attrNameLst>
                                          <p:attrName>style.visibility</p:attrName>
                                        </p:attrNameLst>
                                      </p:cBhvr>
                                      <p:to>
                                        <p:strVal val="visible"/>
                                      </p:to>
                                    </p:set>
                                    <p:animEffect transition="in" filter="fade">
                                      <p:cBhvr>
                                        <p:cTn id="10" dur="500"/>
                                        <p:tgtEl>
                                          <p:spTgt spid="6">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animEffect transition="in" filter="fade">
                                      <p:cBhvr>
                                        <p:cTn id="13" dur="500"/>
                                        <p:tgtEl>
                                          <p:spTgt spid="6">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6" end="6"/>
                                            </p:txEl>
                                          </p:spTgt>
                                        </p:tgtEl>
                                        <p:attrNameLst>
                                          <p:attrName>style.visibility</p:attrName>
                                        </p:attrNameLst>
                                      </p:cBhvr>
                                      <p:to>
                                        <p:strVal val="visible"/>
                                      </p:to>
                                    </p:set>
                                    <p:animEffect transition="in" filter="fade">
                                      <p:cBhvr>
                                        <p:cTn id="16" dur="500"/>
                                        <p:tgtEl>
                                          <p:spTgt spid="6">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animEffect transition="in" filter="fade">
                                      <p:cBhvr>
                                        <p:cTn id="19" dur="500"/>
                                        <p:tgtEl>
                                          <p:spTgt spid="6">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8" end="8"/>
                                            </p:txEl>
                                          </p:spTgt>
                                        </p:tgtEl>
                                        <p:attrNameLst>
                                          <p:attrName>style.visibility</p:attrName>
                                        </p:attrNameLst>
                                      </p:cBhvr>
                                      <p:to>
                                        <p:strVal val="visible"/>
                                      </p:to>
                                    </p:set>
                                    <p:animEffect transition="in" filter="fade">
                                      <p:cBhvr>
                                        <p:cTn id="22" dur="500"/>
                                        <p:tgtEl>
                                          <p:spTgt spid="6">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animEffect transition="in" filter="fade">
                                      <p:cBhvr>
                                        <p:cTn id="25" dur="500"/>
                                        <p:tgtEl>
                                          <p:spTgt spid="6">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theme/theme1.xml><?xml version="1.0" encoding="utf-8"?>
<a:theme xmlns:a="http://schemas.openxmlformats.org/drawingml/2006/main" name="Cooking 16x9">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2.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E700CCB-20BA-4760-AB9F-AC3B63ED32E0}">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40262f94-9f35-4ac3-9a90-690165a166b7"/>
    <ds:schemaRef ds:uri="a4f35948-e619-41b3-aa29-22878b09cfd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166</TotalTime>
  <Words>1377</Words>
  <Application>Microsoft Office PowerPoint</Application>
  <PresentationFormat>Custom</PresentationFormat>
  <Paragraphs>115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Cambria</vt:lpstr>
      <vt:lpstr>Constantia</vt:lpstr>
      <vt:lpstr>Courier New</vt:lpstr>
      <vt:lpstr>Cooking 16x9</vt:lpstr>
      <vt:lpstr>DrugBank Browser</vt:lpstr>
      <vt:lpstr>The Goal</vt:lpstr>
      <vt:lpstr>Notes Before Moving On</vt:lpstr>
      <vt:lpstr>The User Interface</vt:lpstr>
      <vt:lpstr>PowerPoint Presentation</vt:lpstr>
      <vt:lpstr>The User Interface</vt:lpstr>
      <vt:lpstr>The User Interface</vt:lpstr>
      <vt:lpstr>The User Interface</vt:lpstr>
      <vt:lpstr>The User Interface</vt:lpstr>
      <vt:lpstr>The User Interface</vt:lpstr>
      <vt:lpstr>The User Interface</vt:lpstr>
      <vt:lpstr>The User Interface</vt:lpstr>
      <vt:lpstr>The User Interface</vt:lpstr>
      <vt:lpstr>The User Interface</vt:lpstr>
      <vt:lpstr>The User Interface</vt:lpstr>
      <vt:lpstr>Other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DrugBank Browser</dc:title>
  <dc:creator>#ALY MOHAMED ALAAELDIN ALY EZZAT#</dc:creator>
  <cp:lastModifiedBy>#ALY MOHAMED ALAAELDIN ALY EZZAT#</cp:lastModifiedBy>
  <cp:revision>20</cp:revision>
  <dcterms:created xsi:type="dcterms:W3CDTF">2019-01-21T19:28:01Z</dcterms:created>
  <dcterms:modified xsi:type="dcterms:W3CDTF">2019-01-21T22:16:30Z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