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</p:sldIdLst>
  <p:sldSz cx="12188952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4200">
                <a:solidFill>
                  <a:srgbClr val="1F77B4"/>
                </a:solidFill>
                <a:latin typeface="DejaVu Sans"/>
              </a:rPr>
              <a:t>StudyMate AI – Trợ lý học tập thông minh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rPr sz="2400">
                <a:latin typeface="DejaVu Sans"/>
              </a:rPr>
              <a:t>Ý tưởng khởi nghiệp CNTT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4200">
                <a:solidFill>
                  <a:srgbClr val="1F77B4"/>
                </a:solidFill>
                <a:latin typeface="DejaVu Sans"/>
              </a:rPr>
              <a:t>1. Ý tưởng khởi nghiệp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rPr sz="2400">
                <a:latin typeface="DejaVu Sans"/>
              </a:rPr>
              <a:t>Tên dự án: StudyMate AI</a:t>
            </a:r>
          </a:p>
          <a:p>
            <a:pPr/>
            <a:r>
              <a:rPr sz="2400">
                <a:latin typeface="DejaVu Sans"/>
              </a:rPr>
              <a:t>Sản phẩm: Ứng dụng mobile &amp; web giúp sinh viên học tập thông minh bằng AI</a:t>
            </a:r>
          </a:p>
          <a:p>
            <a:pPr/>
            <a:r>
              <a:rPr sz="2400">
                <a:latin typeface="DejaVu Sans"/>
              </a:rPr>
              <a:t>Lý do chọn ý tưởng:</a:t>
            </a:r>
          </a:p>
          <a:p>
            <a:pPr lvl="1"/>
            <a:r>
              <a:rPr sz="2400">
                <a:latin typeface="DejaVu Sans"/>
              </a:rPr>
              <a:t>Khó quản lý thời gian học, làm bài tập, ghi nhớ</a:t>
            </a:r>
          </a:p>
          <a:p>
            <a:pPr lvl="1"/>
            <a:r>
              <a:rPr sz="2400">
                <a:latin typeface="DejaVu Sans"/>
              </a:rPr>
              <a:t>Học online nhưng thiếu công cụ cá nhân hóa</a:t>
            </a:r>
          </a:p>
          <a:p>
            <a:pPr/>
            <a:r>
              <a:rPr sz="2400">
                <a:latin typeface="DejaVu Sans"/>
              </a:rPr>
              <a:t>Điểm khác biệt:</a:t>
            </a:r>
          </a:p>
          <a:p>
            <a:pPr lvl="1"/>
            <a:r>
              <a:rPr sz="2400">
                <a:latin typeface="DejaVu Sans"/>
              </a:rPr>
              <a:t>AI gợi ý lộ trình học cá nhân</a:t>
            </a:r>
          </a:p>
          <a:p>
            <a:pPr lvl="1"/>
            <a:r>
              <a:rPr sz="2400">
                <a:latin typeface="DejaVu Sans"/>
              </a:rPr>
              <a:t>Tóm tắt bài giảng, gợi ý flashcard, tạo quiz</a:t>
            </a:r>
          </a:p>
          <a:p>
            <a:pPr lvl="1"/>
            <a:r>
              <a:rPr sz="2400">
                <a:latin typeface="DejaVu Sans"/>
              </a:rPr>
              <a:t>Chatbot giải thích kiến thức như gia sư ảo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4200">
                <a:solidFill>
                  <a:srgbClr val="1F77B4"/>
                </a:solidFill>
                <a:latin typeface="DejaVu Sans"/>
              </a:rPr>
              <a:t>2. Khách hàng mục tiêu &amp; vấn đề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rPr sz="2400">
                <a:latin typeface="DejaVu Sans"/>
              </a:rPr>
              <a:t>Chân dung khách hàng:</a:t>
            </a:r>
          </a:p>
          <a:p>
            <a:pPr lvl="1"/>
            <a:r>
              <a:rPr sz="2400">
                <a:latin typeface="DejaVu Sans"/>
              </a:rPr>
              <a:t>Sinh viên đại học, cao đẳng</a:t>
            </a:r>
          </a:p>
          <a:p>
            <a:pPr lvl="1"/>
            <a:r>
              <a:rPr sz="2400">
                <a:latin typeface="DejaVu Sans"/>
              </a:rPr>
              <a:t>Học sinh THPT chuẩn bị thi</a:t>
            </a:r>
          </a:p>
          <a:p>
            <a:pPr/>
            <a:r>
              <a:rPr sz="2400">
                <a:latin typeface="DejaVu Sans"/>
              </a:rPr>
              <a:t>Nhu cầu/vấn đề:</a:t>
            </a:r>
          </a:p>
          <a:p>
            <a:pPr lvl="1"/>
            <a:r>
              <a:rPr sz="2400">
                <a:latin typeface="DejaVu Sans"/>
              </a:rPr>
              <a:t>Khó quản lý lịch học, bài tập</a:t>
            </a:r>
          </a:p>
          <a:p>
            <a:pPr lvl="1"/>
            <a:r>
              <a:rPr sz="2400">
                <a:latin typeface="DejaVu Sans"/>
              </a:rPr>
              <a:t>Thiếu công cụ tóm tắt nhanh, học hiệu quả</a:t>
            </a:r>
          </a:p>
          <a:p>
            <a:pPr/>
            <a:r>
              <a:rPr sz="2400">
                <a:latin typeface="DejaVu Sans"/>
              </a:rPr>
              <a:t>Minh chứng: 80% sinh viên muốn app tóm tắt và ôn tập nhanh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4200">
                <a:solidFill>
                  <a:srgbClr val="1F77B4"/>
                </a:solidFill>
                <a:latin typeface="DejaVu Sans"/>
              </a:rPr>
              <a:t>3. Giải pháp &amp; MVP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rPr sz="2400">
                <a:latin typeface="DejaVu Sans"/>
              </a:rPr>
              <a:t>Giải pháp – StudyMate AI hỗ trợ:</a:t>
            </a:r>
          </a:p>
          <a:p>
            <a:pPr lvl="1"/>
            <a:r>
              <a:rPr sz="2400">
                <a:latin typeface="DejaVu Sans"/>
              </a:rPr>
              <a:t>Tải PDF/Word → AI tóm tắt bullet points</a:t>
            </a:r>
          </a:p>
          <a:p>
            <a:pPr lvl="1"/>
            <a:r>
              <a:rPr sz="2400">
                <a:latin typeface="DejaVu Sans"/>
              </a:rPr>
              <a:t>Sinh flashcard &amp; quiz ôn tập tự động</a:t>
            </a:r>
          </a:p>
          <a:p>
            <a:pPr lvl="1"/>
            <a:r>
              <a:rPr sz="2400">
                <a:latin typeface="DejaVu Sans"/>
              </a:rPr>
              <a:t>Chatbot hỏi–đáp như trợ giảng ảo</a:t>
            </a:r>
          </a:p>
          <a:p>
            <a:pPr lvl="1"/>
            <a:r>
              <a:rPr sz="2400">
                <a:latin typeface="DejaVu Sans"/>
              </a:rPr>
              <a:t>Quản lý lịch học, nhắc deadline</a:t>
            </a:r>
          </a:p>
          <a:p>
            <a:pPr/>
            <a:r>
              <a:rPr sz="2400">
                <a:latin typeface="DejaVu Sans"/>
              </a:rPr>
              <a:t>MVP: Bản web demo với Tóm tắt tài liệu &amp; Tạo quiz</a:t>
            </a:r>
          </a:p>
          <a:p>
            <a:pPr/>
            <a:r>
              <a:rPr sz="2400">
                <a:latin typeface="DejaVu Sans"/>
              </a:rPr>
              <a:t>Đo lường: số lượt tải, giờ học trung bình/ngày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4200">
                <a:solidFill>
                  <a:srgbClr val="1F77B4"/>
                </a:solidFill>
                <a:latin typeface="DejaVu Sans"/>
              </a:rPr>
              <a:t>4. Mô hình kinh doanh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rPr sz="2400">
                <a:latin typeface="DejaVu Sans"/>
              </a:rPr>
              <a:t>Business Model Canvas (tóm tắt):</a:t>
            </a:r>
          </a:p>
          <a:p>
            <a:pPr lvl="1"/>
            <a:r>
              <a:rPr sz="2400">
                <a:latin typeface="DejaVu Sans"/>
              </a:rPr>
              <a:t>Giá trị cốt lõi: Học thông minh, tiết kiệm thời gian, cá nhân hóa</a:t>
            </a:r>
          </a:p>
          <a:p>
            <a:pPr lvl="1"/>
            <a:r>
              <a:rPr sz="2400">
                <a:latin typeface="DejaVu Sans"/>
              </a:rPr>
              <a:t>Phân khúc: Sinh viên, học sinh</a:t>
            </a:r>
          </a:p>
          <a:p>
            <a:pPr/>
            <a:r>
              <a:rPr sz="2400">
                <a:latin typeface="DejaVu Sans"/>
              </a:rPr>
              <a:t>Doanh thu:</a:t>
            </a:r>
          </a:p>
          <a:p>
            <a:pPr lvl="1"/>
            <a:r>
              <a:rPr sz="2400">
                <a:latin typeface="DejaVu Sans"/>
              </a:rPr>
              <a:t>Freemium: dùng cơ bản miễn phí, trả phí cho nâng cao</a:t>
            </a:r>
          </a:p>
          <a:p>
            <a:pPr lvl="1"/>
            <a:r>
              <a:rPr sz="2400">
                <a:latin typeface="DejaVu Sans"/>
              </a:rPr>
              <a:t>Gói Premium: 99k/tháng (tóm tắt nâng cao, bộ đề, AI cá nhân)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4200">
                <a:solidFill>
                  <a:srgbClr val="1F77B4"/>
                </a:solidFill>
                <a:latin typeface="DejaVu Sans"/>
              </a:rPr>
              <a:t>5. Tiếp cận thị trường &amp; marketing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rPr sz="2400">
                <a:latin typeface="DejaVu Sans"/>
              </a:rPr>
              <a:t>Kênh phân phối:</a:t>
            </a:r>
          </a:p>
          <a:p>
            <a:pPr lvl="1"/>
            <a:r>
              <a:rPr sz="2400">
                <a:latin typeface="DejaVu Sans"/>
              </a:rPr>
              <a:t>App Store, Google Play, website</a:t>
            </a:r>
          </a:p>
          <a:p>
            <a:pPr/>
            <a:r>
              <a:rPr sz="2400">
                <a:latin typeface="DejaVu Sans"/>
              </a:rPr>
              <a:t>Marketing:</a:t>
            </a:r>
          </a:p>
          <a:p>
            <a:pPr lvl="1"/>
            <a:r>
              <a:rPr sz="2400">
                <a:latin typeface="DejaVu Sans"/>
              </a:rPr>
              <a:t>Hợp tác CLB sinh viên, phát demo miễn phí</a:t>
            </a:r>
          </a:p>
          <a:p>
            <a:pPr lvl="1"/>
            <a:r>
              <a:rPr sz="2400">
                <a:latin typeface="DejaVu Sans"/>
              </a:rPr>
              <a:t>Quảng cáo Facebook, TikTok, YouTube</a:t>
            </a:r>
          </a:p>
          <a:p>
            <a:pPr lvl="1"/>
            <a:r>
              <a:rPr sz="2400">
                <a:latin typeface="DejaVu Sans"/>
              </a:rPr>
              <a:t>Mini game: Ôn thi cùng AI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4200">
                <a:solidFill>
                  <a:srgbClr val="1F77B4"/>
                </a:solidFill>
                <a:latin typeface="DejaVu Sans"/>
              </a:rPr>
              <a:t>6. Phân tích tài chính sơ bộ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rPr sz="2400">
                <a:latin typeface="DejaVu Sans"/>
              </a:rPr>
              <a:t>Chi phí ban đầu:</a:t>
            </a:r>
          </a:p>
          <a:p>
            <a:pPr lvl="1"/>
            <a:r>
              <a:rPr sz="2400">
                <a:latin typeface="DejaVu Sans"/>
              </a:rPr>
              <a:t>Phát triển ứng dụng: 50 triệu</a:t>
            </a:r>
          </a:p>
          <a:p>
            <a:pPr lvl="1"/>
            <a:r>
              <a:rPr sz="2400">
                <a:latin typeface="DejaVu Sans"/>
              </a:rPr>
              <a:t>Marketing thử nghiệm: 20 triệu</a:t>
            </a:r>
          </a:p>
          <a:p>
            <a:pPr/>
            <a:r>
              <a:rPr sz="2400">
                <a:latin typeface="DejaVu Sans"/>
              </a:rPr>
              <a:t>Nguồn thu: Gói Premium &amp; quảng cáo trong app</a:t>
            </a:r>
          </a:p>
          <a:p>
            <a:pPr/>
            <a:r>
              <a:rPr sz="2400">
                <a:latin typeface="DejaVu Sans"/>
              </a:rPr>
              <a:t>Dự kiến lợi nhuận:</a:t>
            </a:r>
          </a:p>
          <a:p>
            <a:pPr lvl="1"/>
            <a:r>
              <a:rPr sz="2400">
                <a:latin typeface="DejaVu Sans"/>
              </a:rPr>
              <a:t>1.000 người dùng trả phí → 99 triệu/tháng</a:t>
            </a:r>
          </a:p>
          <a:p>
            <a:pPr lvl="1"/>
            <a:r>
              <a:rPr sz="2400">
                <a:latin typeface="DejaVu Sans"/>
              </a:rPr>
              <a:t>Hòa vốn sau 6 tháng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sz="4200">
                <a:solidFill>
                  <a:srgbClr val="1F77B4"/>
                </a:solidFill>
                <a:latin typeface="DejaVu Sans"/>
              </a:rPr>
              <a:t>7. Kế hoạch phát triển 1 năm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/>
            <a:r>
              <a:rPr sz="2400">
                <a:latin typeface="DejaVu Sans"/>
              </a:rPr>
              <a:t>Q1: Ra mắt MVP, test với 100 sinh viên</a:t>
            </a:r>
          </a:p>
          <a:p>
            <a:pPr/>
            <a:r>
              <a:rPr sz="2400">
                <a:latin typeface="DejaVu Sans"/>
              </a:rPr>
              <a:t>Q2: Ra mắt trên Google Play, đạt 10.000 user</a:t>
            </a:r>
          </a:p>
          <a:p>
            <a:pPr/>
            <a:r>
              <a:rPr sz="2400">
                <a:latin typeface="DejaVu Sans"/>
              </a:rPr>
              <a:t>Q3: Nâng cấp AI Chatbot theo môn học</a:t>
            </a:r>
          </a:p>
          <a:p>
            <a:pPr/>
            <a:r>
              <a:rPr sz="2400">
                <a:latin typeface="DejaVu Sans"/>
              </a:rPr>
              <a:t>Q4: Hợp tác trường học, mở rộng bản tiếng Anh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