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9"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1773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74016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800691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27339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56323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0641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81810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169381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67988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79588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6532C-2BA5-4FDB-A61D-B407A1268EF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230178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F6532C-2BA5-4FDB-A61D-B407A1268EF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63451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F6532C-2BA5-4FDB-A61D-B407A1268EF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59417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F6532C-2BA5-4FDB-A61D-B407A1268EF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32519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6532C-2BA5-4FDB-A61D-B407A1268EF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41678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55542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6532C-2BA5-4FDB-A61D-B407A1268EF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0E9EE-0EC1-42FD-8C52-47373BBF85F0}" type="slidenum">
              <a:rPr lang="en-US" smtClean="0"/>
              <a:t>‹#›</a:t>
            </a:fld>
            <a:endParaRPr lang="en-US"/>
          </a:p>
        </p:txBody>
      </p:sp>
    </p:spTree>
    <p:extLst>
      <p:ext uri="{BB962C8B-B14F-4D97-AF65-F5344CB8AC3E}">
        <p14:creationId xmlns:p14="http://schemas.microsoft.com/office/powerpoint/2010/main" val="159936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F6532C-2BA5-4FDB-A61D-B407A1268EFA}" type="datetimeFigureOut">
              <a:rPr lang="en-US" smtClean="0"/>
              <a:t>3/14/2019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D0E9EE-0EC1-42FD-8C52-47373BBF85F0}" type="slidenum">
              <a:rPr lang="en-US" smtClean="0"/>
              <a:t>‹#›</a:t>
            </a:fld>
            <a:endParaRPr lang="en-US"/>
          </a:p>
        </p:txBody>
      </p:sp>
    </p:spTree>
    <p:extLst>
      <p:ext uri="{BB962C8B-B14F-4D97-AF65-F5344CB8AC3E}">
        <p14:creationId xmlns:p14="http://schemas.microsoft.com/office/powerpoint/2010/main" val="2881894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ruminc.com/certified-scrum-master-training/" TargetMode="External"/><Relationship Id="rId2" Type="http://schemas.openxmlformats.org/officeDocument/2006/relationships/hyperlink" Target="https://www.scruminc.com/sprint-burndown-char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Presented By :-</a:t>
            </a:r>
          </a:p>
          <a:p>
            <a:endParaRPr lang="en-US" dirty="0"/>
          </a:p>
        </p:txBody>
      </p:sp>
      <p:sp>
        <p:nvSpPr>
          <p:cNvPr id="6" name="Rectangle 5"/>
          <p:cNvSpPr/>
          <p:nvPr/>
        </p:nvSpPr>
        <p:spPr>
          <a:xfrm>
            <a:off x="2957385" y="1355209"/>
            <a:ext cx="7768280"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9800" dirty="0" smtClean="0">
                <a:ln w="0"/>
                <a:solidFill>
                  <a:schemeClr val="accent1"/>
                </a:solidFill>
                <a:effectLst>
                  <a:outerShdw blurRad="38100" dist="25400" dir="5400000" algn="ctr" rotWithShape="0">
                    <a:srgbClr val="6E747A">
                      <a:alpha val="43000"/>
                    </a:srgbClr>
                  </a:outerShdw>
                </a:effectLst>
              </a:rPr>
              <a:t>Agile</a:t>
            </a:r>
            <a:endParaRPr lang="en-US" sz="9800" dirty="0"/>
          </a:p>
        </p:txBody>
      </p:sp>
    </p:spTree>
    <p:extLst>
      <p:ext uri="{BB962C8B-B14F-4D97-AF65-F5344CB8AC3E}">
        <p14:creationId xmlns:p14="http://schemas.microsoft.com/office/powerpoint/2010/main" val="176108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8855"/>
            <a:ext cx="10018713" cy="609600"/>
          </a:xfrm>
        </p:spPr>
        <p:txBody>
          <a:bodyPr>
            <a:normAutofit fontScale="90000"/>
          </a:bodyPr>
          <a:lstStyle/>
          <a:p>
            <a:r>
              <a:rPr lang="en-US" dirty="0" smtClean="0"/>
              <a:t>Structure of Sprint Planning</a:t>
            </a:r>
            <a:endParaRPr lang="en-US" dirty="0"/>
          </a:p>
        </p:txBody>
      </p:sp>
      <p:sp>
        <p:nvSpPr>
          <p:cNvPr id="3" name="Content Placeholder 2"/>
          <p:cNvSpPr>
            <a:spLocks noGrp="1"/>
          </p:cNvSpPr>
          <p:nvPr>
            <p:ph idx="1"/>
          </p:nvPr>
        </p:nvSpPr>
        <p:spPr>
          <a:xfrm>
            <a:off x="1484310" y="988541"/>
            <a:ext cx="10018713" cy="4802659"/>
          </a:xfrm>
        </p:spPr>
        <p:txBody>
          <a:bodyPr>
            <a:normAutofit fontScale="62500" lnSpcReduction="20000"/>
          </a:bodyPr>
          <a:lstStyle/>
          <a:p>
            <a:r>
              <a:rPr lang="en-US" dirty="0"/>
              <a:t>Sprint planning is typically split into two parts:</a:t>
            </a:r>
          </a:p>
          <a:p>
            <a:r>
              <a:rPr lang="en-US" dirty="0"/>
              <a:t>Part 1 - Scope</a:t>
            </a:r>
          </a:p>
          <a:p>
            <a:r>
              <a:rPr lang="en-US" dirty="0"/>
              <a:t>The team selects which items from a prioritized list of ready product backlog items (usually expressed as user stories) they forecast they will be able to complete during the sprint.</a:t>
            </a:r>
          </a:p>
          <a:p>
            <a:r>
              <a:rPr lang="en-US" dirty="0"/>
              <a:t>Here’s a sample agenda for the first part of sprint planning:</a:t>
            </a:r>
          </a:p>
          <a:p>
            <a:r>
              <a:rPr lang="en-US" dirty="0"/>
              <a:t>What is the goal for this sprint? Use this as a decision filter to determine which product backlog items to include in the sprint.</a:t>
            </a:r>
          </a:p>
          <a:p>
            <a:r>
              <a:rPr lang="en-US" dirty="0"/>
              <a:t>What product backlog items are ready and contribute toward the sprint goal?</a:t>
            </a:r>
          </a:p>
          <a:p>
            <a:r>
              <a:rPr lang="en-US" dirty="0"/>
              <a:t>Who is available for this sprint? Identify any vacations, holidays, other activities that will impact everyone’s availability during the sprint.</a:t>
            </a:r>
          </a:p>
          <a:p>
            <a:r>
              <a:rPr lang="en-US" dirty="0"/>
              <a:t>What is the team’s capacity based on everyone’s availability</a:t>
            </a:r>
          </a:p>
          <a:p>
            <a:r>
              <a:rPr lang="en-US" dirty="0"/>
              <a:t>What items will the team include on the sprint backlog based on the sprint goal and the team’s capacity.</a:t>
            </a:r>
          </a:p>
          <a:p>
            <a:r>
              <a:rPr lang="en-US" dirty="0"/>
              <a:t>How confident does the team feel that they’ll be able to meet the sprint goal.</a:t>
            </a:r>
          </a:p>
          <a:p>
            <a:r>
              <a:rPr lang="en-US" dirty="0"/>
              <a:t>Part 2 - Plan</a:t>
            </a:r>
          </a:p>
          <a:p>
            <a:r>
              <a:rPr lang="en-US" dirty="0"/>
              <a:t>The team discusses in more detail how they will deliver the selected product backlog items. This may (but does not have to) include identifying tasks for the product backlog items, whether there are any dependencies between the items, and </a:t>
            </a:r>
            <a:r>
              <a:rPr lang="en-US" dirty="0" smtClean="0"/>
              <a:t>signing up for the initial product backlog items</a:t>
            </a:r>
            <a:r>
              <a:rPr lang="en-US" dirty="0"/>
              <a:t> that each team member works on .</a:t>
            </a:r>
          </a:p>
          <a:p>
            <a:endParaRPr lang="en-US" dirty="0"/>
          </a:p>
        </p:txBody>
      </p:sp>
    </p:spTree>
    <p:extLst>
      <p:ext uri="{BB962C8B-B14F-4D97-AF65-F5344CB8AC3E}">
        <p14:creationId xmlns:p14="http://schemas.microsoft.com/office/powerpoint/2010/main" val="232432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8898"/>
            <a:ext cx="10018713" cy="568410"/>
          </a:xfrm>
        </p:spPr>
        <p:txBody>
          <a:bodyPr>
            <a:normAutofit fontScale="90000"/>
          </a:bodyPr>
          <a:lstStyle/>
          <a:p>
            <a:r>
              <a:rPr lang="en-US" dirty="0" smtClean="0"/>
              <a:t>Heartbeat Retrospective</a:t>
            </a:r>
            <a:endParaRPr lang="en-US" dirty="0"/>
          </a:p>
        </p:txBody>
      </p:sp>
      <p:sp>
        <p:nvSpPr>
          <p:cNvPr id="3" name="Content Placeholder 2"/>
          <p:cNvSpPr>
            <a:spLocks noGrp="1"/>
          </p:cNvSpPr>
          <p:nvPr>
            <p:ph idx="1"/>
          </p:nvPr>
        </p:nvSpPr>
        <p:spPr>
          <a:xfrm>
            <a:off x="1484310" y="1112109"/>
            <a:ext cx="10018713" cy="4679092"/>
          </a:xfrm>
        </p:spPr>
        <p:txBody>
          <a:bodyPr/>
          <a:lstStyle/>
          <a:p>
            <a:r>
              <a:rPr lang="en-US" dirty="0"/>
              <a:t>The team meets regularly, </a:t>
            </a:r>
            <a:r>
              <a:rPr lang="en-US" dirty="0" smtClean="0"/>
              <a:t>to </a:t>
            </a:r>
            <a:r>
              <a:rPr lang="en-US" dirty="0"/>
              <a:t>explicitly reflect on the most significant events to have occurred since the previous such meeting, and take decisions aiming at remediation or improvement.</a:t>
            </a:r>
          </a:p>
          <a:p>
            <a:r>
              <a:rPr lang="en-US" dirty="0"/>
              <a:t>This is often a </a:t>
            </a:r>
            <a:r>
              <a:rPr lang="en-US" dirty="0" smtClean="0"/>
              <a:t>facilitated meeting </a:t>
            </a:r>
            <a:r>
              <a:rPr lang="en-US" dirty="0"/>
              <a:t>following a set format. Several distinct formats have been described, depending in large part on the time set aside for the meeting, typically between one and three hours. One important reason to use a facilitated format is to give all team members an opportunity to speak up.</a:t>
            </a:r>
          </a:p>
          <a:p>
            <a:endParaRPr lang="en-US" dirty="0"/>
          </a:p>
        </p:txBody>
      </p:sp>
    </p:spTree>
    <p:extLst>
      <p:ext uri="{BB962C8B-B14F-4D97-AF65-F5344CB8AC3E}">
        <p14:creationId xmlns:p14="http://schemas.microsoft.com/office/powerpoint/2010/main" val="10214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62465"/>
            <a:ext cx="10018713" cy="6038335"/>
          </a:xfrm>
        </p:spPr>
        <p:txBody>
          <a:bodyPr>
            <a:normAutofit fontScale="92500" lnSpcReduction="20000"/>
          </a:bodyPr>
          <a:lstStyle/>
          <a:p>
            <a:r>
              <a:rPr lang="en-US" dirty="0"/>
              <a:t>A retrospective is intended to reveal facts or feelings which have measurable effects on the team's performance, and to construct ideas for improvement based on these observations. It will not be useful if it devolves into a verbal joust, or a whining session.</a:t>
            </a:r>
          </a:p>
          <a:p>
            <a:r>
              <a:rPr lang="en-US" dirty="0"/>
              <a:t>On the other hand, an effective retrospective requires that each participant feel comfortable speaking up. The facilitator is responsible for creating the conditions of mutual trust; this may require taking into accounts such factors as hierarchical relationships, the presence of a manager for instance may inhibit discussion of performance issues.</a:t>
            </a:r>
          </a:p>
          <a:p>
            <a:r>
              <a:rPr lang="en-US" dirty="0"/>
              <a:t>Being an all-hands meeting, a retrospective comes at a significant cost in person-hours. Poor execution, either from the usual causes of bad meetings (lack of preparation, tardiness, inattention) or from causes specific to this format (lack of trust and safety, taboo topics), will result in the practice being discredited, even though a vast majority of the Agile community views it as valuable.</a:t>
            </a:r>
          </a:p>
          <a:p>
            <a:r>
              <a:rPr lang="en-US" dirty="0"/>
              <a:t>An effective retrospective will normally result in decisions, leading to action items; it's a mistake to have too few (there is always room for improvement) or too many (it would be impractical to address "all" issues in the next iteration). One or two improvement ideas per iteration retrospective may well be enough.</a:t>
            </a:r>
          </a:p>
          <a:p>
            <a:r>
              <a:rPr lang="en-US" dirty="0"/>
              <a:t>Identical issues coming up at each retrospective, without measurable improvement over time, may signal that the retrospective has become an empty ritual.</a:t>
            </a:r>
          </a:p>
        </p:txBody>
      </p:sp>
    </p:spTree>
    <p:extLst>
      <p:ext uri="{BB962C8B-B14F-4D97-AF65-F5344CB8AC3E}">
        <p14:creationId xmlns:p14="http://schemas.microsoft.com/office/powerpoint/2010/main" val="39995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3568"/>
            <a:ext cx="10018713" cy="617837"/>
          </a:xfrm>
        </p:spPr>
        <p:txBody>
          <a:bodyPr>
            <a:normAutofit fontScale="90000"/>
          </a:bodyPr>
          <a:lstStyle/>
          <a:p>
            <a:r>
              <a:rPr lang="en-US" dirty="0" err="1" smtClean="0"/>
              <a:t>BurnDown</a:t>
            </a:r>
            <a:r>
              <a:rPr lang="en-US" dirty="0" smtClean="0"/>
              <a:t> Chart</a:t>
            </a:r>
            <a:endParaRPr lang="en-US" dirty="0"/>
          </a:p>
        </p:txBody>
      </p:sp>
      <p:sp>
        <p:nvSpPr>
          <p:cNvPr id="3" name="Content Placeholder 2"/>
          <p:cNvSpPr>
            <a:spLocks noGrp="1"/>
          </p:cNvSpPr>
          <p:nvPr>
            <p:ph idx="1"/>
          </p:nvPr>
        </p:nvSpPr>
        <p:spPr>
          <a:xfrm>
            <a:off x="1484310" y="930877"/>
            <a:ext cx="10018713" cy="4860324"/>
          </a:xfrm>
        </p:spPr>
        <p:txBody>
          <a:bodyPr/>
          <a:lstStyle/>
          <a:p>
            <a:r>
              <a:rPr lang="en-US" dirty="0" smtClean="0"/>
              <a:t>It can be described as a </a:t>
            </a:r>
            <a:r>
              <a:rPr lang="en-US" dirty="0"/>
              <a:t>large graph relating the quantity of work remaining (on the vertical axis) and the time elapsed since the start of the project (on the horizontal, showing future as well as past). This constitutes an </a:t>
            </a:r>
            <a:r>
              <a:rPr lang="en-US" dirty="0" smtClean="0"/>
              <a:t>“information radiator", </a:t>
            </a:r>
            <a:r>
              <a:rPr lang="en-US" dirty="0"/>
              <a:t>provided it is updated regularly. Two variants exist, depending on whether the amount graphed is for the work remaining in the iteration ("sprint </a:t>
            </a:r>
            <a:r>
              <a:rPr lang="en-US" dirty="0" err="1"/>
              <a:t>burndown</a:t>
            </a:r>
            <a:r>
              <a:rPr lang="en-US" dirty="0"/>
              <a:t>") or more commonly the entire project ("product </a:t>
            </a:r>
            <a:r>
              <a:rPr lang="en-US" dirty="0" err="1"/>
              <a:t>burndown</a:t>
            </a:r>
            <a:r>
              <a:rPr lang="en-US" dirty="0"/>
              <a:t>").</a:t>
            </a:r>
            <a:endParaRPr lang="en-US" dirty="0"/>
          </a:p>
        </p:txBody>
      </p:sp>
    </p:spTree>
    <p:extLst>
      <p:ext uri="{BB962C8B-B14F-4D97-AF65-F5344CB8AC3E}">
        <p14:creationId xmlns:p14="http://schemas.microsoft.com/office/powerpoint/2010/main" val="414764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0044"/>
            <a:ext cx="10018713" cy="782594"/>
          </a:xfrm>
        </p:spPr>
        <p:txBody>
          <a:bodyPr/>
          <a:lstStyle/>
          <a:p>
            <a:r>
              <a:rPr lang="en-US" dirty="0" smtClean="0"/>
              <a:t>Poker Planning</a:t>
            </a:r>
            <a:endParaRPr lang="en-US" dirty="0"/>
          </a:p>
        </p:txBody>
      </p:sp>
      <p:sp>
        <p:nvSpPr>
          <p:cNvPr id="3" name="Content Placeholder 2"/>
          <p:cNvSpPr>
            <a:spLocks noGrp="1"/>
          </p:cNvSpPr>
          <p:nvPr>
            <p:ph idx="1"/>
          </p:nvPr>
        </p:nvSpPr>
        <p:spPr>
          <a:xfrm>
            <a:off x="1484310" y="1260389"/>
            <a:ext cx="10018713" cy="4530811"/>
          </a:xfrm>
        </p:spPr>
        <p:txBody>
          <a:bodyPr>
            <a:normAutofit fontScale="92500"/>
          </a:bodyPr>
          <a:lstStyle/>
          <a:p>
            <a:r>
              <a:rPr lang="en-US" dirty="0"/>
              <a:t>A playful approach to </a:t>
            </a:r>
            <a:r>
              <a:rPr lang="en-US" dirty="0" smtClean="0"/>
              <a:t>estimation, </a:t>
            </a:r>
            <a:r>
              <a:rPr lang="en-US" dirty="0"/>
              <a:t>used by many Agile teams.</a:t>
            </a:r>
          </a:p>
          <a:p>
            <a:r>
              <a:rPr lang="en-US" dirty="0"/>
              <a:t>The team meets in presence of the customer or </a:t>
            </a:r>
            <a:r>
              <a:rPr lang="en-US" dirty="0" smtClean="0"/>
              <a:t>the product owner. </a:t>
            </a:r>
            <a:r>
              <a:rPr lang="en-US" dirty="0"/>
              <a:t>Around the table, each team member holds a set of playing cards, bearing numerical values appropriate for </a:t>
            </a:r>
            <a:r>
              <a:rPr lang="en-US" dirty="0" smtClean="0"/>
              <a:t>points</a:t>
            </a:r>
            <a:r>
              <a:rPr lang="en-US" dirty="0"/>
              <a:t> estimation of a </a:t>
            </a:r>
            <a:r>
              <a:rPr lang="en-US" dirty="0" smtClean="0"/>
              <a:t>user story.</a:t>
            </a:r>
            <a:endParaRPr lang="en-US" dirty="0"/>
          </a:p>
          <a:p>
            <a:r>
              <a:rPr lang="en-US" dirty="0"/>
              <a:t>The Product Owner briefly states the intent and value of a story. Each member of the development team silently picks an estimate and readies the corresponding card, face down. When everyone has taken their pick, the cards are turned face up and the estimates are read aloud.</a:t>
            </a:r>
          </a:p>
          <a:p>
            <a:r>
              <a:rPr lang="en-US" dirty="0"/>
              <a:t>The two (or more) team members who gave the high and low estimate justify their reasoning. After brief discussion, the team may seek convergence toward a consensus estimate by playing one or more further rounds.</a:t>
            </a:r>
          </a:p>
          <a:p>
            <a:endParaRPr lang="en-US" dirty="0"/>
          </a:p>
        </p:txBody>
      </p:sp>
    </p:spTree>
    <p:extLst>
      <p:ext uri="{BB962C8B-B14F-4D97-AF65-F5344CB8AC3E}">
        <p14:creationId xmlns:p14="http://schemas.microsoft.com/office/powerpoint/2010/main" val="133338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0660"/>
            <a:ext cx="10018713" cy="609599"/>
          </a:xfrm>
        </p:spPr>
        <p:txBody>
          <a:bodyPr>
            <a:normAutofit fontScale="90000"/>
          </a:bodyPr>
          <a:lstStyle/>
          <a:p>
            <a:r>
              <a:rPr lang="en-US" dirty="0" smtClean="0"/>
              <a:t>Benefits</a:t>
            </a:r>
            <a:endParaRPr lang="en-US" dirty="0"/>
          </a:p>
        </p:txBody>
      </p:sp>
      <p:sp>
        <p:nvSpPr>
          <p:cNvPr id="3" name="Content Placeholder 2"/>
          <p:cNvSpPr>
            <a:spLocks noGrp="1"/>
          </p:cNvSpPr>
          <p:nvPr>
            <p:ph idx="1"/>
          </p:nvPr>
        </p:nvSpPr>
        <p:spPr>
          <a:xfrm>
            <a:off x="1484310" y="1103871"/>
            <a:ext cx="10018713" cy="4687330"/>
          </a:xfrm>
        </p:spPr>
        <p:txBody>
          <a:bodyPr/>
          <a:lstStyle/>
          <a:p>
            <a:r>
              <a:rPr lang="en-US" dirty="0"/>
              <a:t>U</a:t>
            </a:r>
            <a:r>
              <a:rPr lang="en-US" dirty="0" smtClean="0"/>
              <a:t>sing </a:t>
            </a:r>
            <a:r>
              <a:rPr lang="en-US" dirty="0"/>
              <a:t>a structured, game-like format keeps things moving along and avoids the estimating meeting getting bogged down in interminable discussions (this particular outcome was the original intent of the practice)</a:t>
            </a:r>
          </a:p>
          <a:p>
            <a:r>
              <a:rPr lang="en-US" dirty="0"/>
              <a:t>T</a:t>
            </a:r>
            <a:r>
              <a:rPr lang="en-US" dirty="0" smtClean="0"/>
              <a:t>he </a:t>
            </a:r>
            <a:r>
              <a:rPr lang="en-US" dirty="0"/>
              <a:t>meeting's format offers an opportunity to leverage the knowledge of all team members, whereas in a less structured meeting format, the more outgoing team members sometimes shut out the quiet ones</a:t>
            </a:r>
          </a:p>
          <a:p>
            <a:r>
              <a:rPr lang="en-US" dirty="0"/>
              <a:t>T</a:t>
            </a:r>
            <a:r>
              <a:rPr lang="en-US" dirty="0" smtClean="0"/>
              <a:t>he </a:t>
            </a:r>
            <a:r>
              <a:rPr lang="en-US" dirty="0"/>
              <a:t>conversation following the revealing of initial estimates is a great way to pool insights about the user story being discussed and surface implementation risks</a:t>
            </a:r>
          </a:p>
          <a:p>
            <a:endParaRPr lang="en-US" dirty="0"/>
          </a:p>
        </p:txBody>
      </p:sp>
    </p:spTree>
    <p:extLst>
      <p:ext uri="{BB962C8B-B14F-4D97-AF65-F5344CB8AC3E}">
        <p14:creationId xmlns:p14="http://schemas.microsoft.com/office/powerpoint/2010/main" val="7087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3569"/>
            <a:ext cx="10018713" cy="667264"/>
          </a:xfrm>
        </p:spPr>
        <p:txBody>
          <a:bodyPr>
            <a:normAutofit fontScale="90000"/>
          </a:bodyPr>
          <a:lstStyle/>
          <a:p>
            <a:r>
              <a:rPr lang="en-US" dirty="0" smtClean="0"/>
              <a:t>Pitfalls</a:t>
            </a:r>
            <a:endParaRPr lang="en-US" dirty="0"/>
          </a:p>
        </p:txBody>
      </p:sp>
      <p:sp>
        <p:nvSpPr>
          <p:cNvPr id="3" name="Content Placeholder 2"/>
          <p:cNvSpPr>
            <a:spLocks noGrp="1"/>
          </p:cNvSpPr>
          <p:nvPr>
            <p:ph idx="1"/>
          </p:nvPr>
        </p:nvSpPr>
        <p:spPr>
          <a:xfrm>
            <a:off x="1484310" y="947351"/>
            <a:ext cx="10018713" cy="4843849"/>
          </a:xfrm>
        </p:spPr>
        <p:txBody>
          <a:bodyPr/>
          <a:lstStyle/>
          <a:p>
            <a:r>
              <a:rPr lang="en-US" dirty="0" smtClean="0"/>
              <a:t>A </a:t>
            </a:r>
            <a:r>
              <a:rPr lang="en-US" dirty="0"/>
              <a:t>pitfall of Planning Poker resides in making "convergence to consensus estimate" an obligation rather than a natural result of the conversation that follows a round of play. Doing so runs the risk of erasing useful information, i.e. the degree of uncertainty conveyed by a wide spread in the initial estimates.</a:t>
            </a:r>
            <a:endParaRPr lang="en-US" dirty="0"/>
          </a:p>
        </p:txBody>
      </p:sp>
    </p:spTree>
    <p:extLst>
      <p:ext uri="{BB962C8B-B14F-4D97-AF65-F5344CB8AC3E}">
        <p14:creationId xmlns:p14="http://schemas.microsoft.com/office/powerpoint/2010/main" val="113947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667264"/>
          </a:xfrm>
        </p:spPr>
        <p:txBody>
          <a:bodyPr>
            <a:normAutofit fontScale="90000"/>
          </a:bodyPr>
          <a:lstStyle/>
          <a:p>
            <a:r>
              <a:rPr lang="en-US" dirty="0" smtClean="0"/>
              <a:t>Daily Stand-up</a:t>
            </a:r>
            <a:endParaRPr lang="en-US" dirty="0"/>
          </a:p>
        </p:txBody>
      </p:sp>
      <p:sp>
        <p:nvSpPr>
          <p:cNvPr id="3" name="Content Placeholder 2"/>
          <p:cNvSpPr>
            <a:spLocks noGrp="1"/>
          </p:cNvSpPr>
          <p:nvPr>
            <p:ph idx="1"/>
          </p:nvPr>
        </p:nvSpPr>
        <p:spPr>
          <a:xfrm>
            <a:off x="1484310" y="939115"/>
            <a:ext cx="10018713" cy="4852086"/>
          </a:xfrm>
        </p:spPr>
        <p:txBody>
          <a:bodyPr>
            <a:normAutofit lnSpcReduction="10000"/>
          </a:bodyPr>
          <a:lstStyle/>
          <a:p>
            <a:r>
              <a:rPr lang="en-US" dirty="0"/>
              <a:t>The daily Scrum meeting is a short everyday meeting, ideally during start of the working day. Each team member who works towards the completion of a given sprint needs to participate. During this meeting, each team member should briefly provide the answers of the following three </a:t>
            </a:r>
            <a:r>
              <a:rPr lang="en-US" dirty="0" err="1"/>
              <a:t>questions:What</a:t>
            </a:r>
            <a:r>
              <a:rPr lang="en-US" dirty="0"/>
              <a:t> has he/she accomplished since the last daily Scrum meeting?</a:t>
            </a:r>
          </a:p>
          <a:p>
            <a:r>
              <a:rPr lang="en-US" dirty="0"/>
              <a:t>What is he/she is going to accomplish until the next Scrum meeting?</a:t>
            </a:r>
          </a:p>
          <a:p>
            <a:r>
              <a:rPr lang="en-US" dirty="0"/>
              <a:t>What are the impediments that prevent him/her from accomplishing his/her tasks?</a:t>
            </a:r>
          </a:p>
          <a:p>
            <a:r>
              <a:rPr lang="en-US" dirty="0"/>
              <a:t>All team members should attend and they should stand during the meeting. The daily Scrum meeting should ideally not last more than 15 minutes. On the other no issues or concerns raised during the meeting are allowed to be ignored due to the lack of time. Issues or concerns ought to be recorded by the Scrum Master and needs to be specifically handled after the meeting. </a:t>
            </a:r>
            <a:endParaRPr lang="en-US" dirty="0"/>
          </a:p>
        </p:txBody>
      </p:sp>
    </p:spTree>
    <p:extLst>
      <p:ext uri="{BB962C8B-B14F-4D97-AF65-F5344CB8AC3E}">
        <p14:creationId xmlns:p14="http://schemas.microsoft.com/office/powerpoint/2010/main" val="320681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1233"/>
            <a:ext cx="10018713" cy="609600"/>
          </a:xfrm>
        </p:spPr>
        <p:txBody>
          <a:bodyPr>
            <a:normAutofit fontScale="90000"/>
          </a:bodyPr>
          <a:lstStyle/>
          <a:p>
            <a:r>
              <a:rPr lang="en-US" dirty="0" smtClean="0"/>
              <a:t>Scrum Board</a:t>
            </a:r>
            <a:endParaRPr lang="en-US" dirty="0"/>
          </a:p>
        </p:txBody>
      </p:sp>
      <p:sp>
        <p:nvSpPr>
          <p:cNvPr id="3" name="Content Placeholder 2"/>
          <p:cNvSpPr>
            <a:spLocks noGrp="1"/>
          </p:cNvSpPr>
          <p:nvPr>
            <p:ph idx="1"/>
          </p:nvPr>
        </p:nvSpPr>
        <p:spPr>
          <a:xfrm>
            <a:off x="1484310" y="1021493"/>
            <a:ext cx="10018713" cy="4769708"/>
          </a:xfrm>
        </p:spPr>
        <p:txBody>
          <a:bodyPr>
            <a:normAutofit fontScale="62500" lnSpcReduction="20000"/>
          </a:bodyPr>
          <a:lstStyle/>
          <a:p>
            <a:r>
              <a:rPr lang="en-US" dirty="0" smtClean="0"/>
              <a:t>It</a:t>
            </a:r>
            <a:r>
              <a:rPr lang="en-US" dirty="0"/>
              <a:t> is a tool that helps Teams make Sprint Backlog items visible. The board can take many physical and virtual forms but it performs the same function regardless of how it looks. The board is updated by the Team and shows all items that need to be completed for the current Sprint</a:t>
            </a:r>
            <a:r>
              <a:rPr lang="en-US" dirty="0" smtClean="0"/>
              <a:t>.</a:t>
            </a:r>
          </a:p>
          <a:p>
            <a:endParaRPr lang="en-US" dirty="0"/>
          </a:p>
          <a:p>
            <a:pPr fontAlgn="base"/>
            <a:r>
              <a:rPr lang="en-US" dirty="0"/>
              <a:t>Many teams add categories to their Scrum Boards that fit their workflow. For example, if a Team wants to distinguish between testing and </a:t>
            </a:r>
            <a:r>
              <a:rPr lang="en-US" dirty="0" smtClean="0"/>
              <a:t>done, </a:t>
            </a:r>
            <a:r>
              <a:rPr lang="en-US" dirty="0"/>
              <a:t>they might add a Testing or Verify column between Done and Work In Progress. Some Teams like to post a copy of their</a:t>
            </a:r>
            <a:r>
              <a:rPr lang="en-US" dirty="0">
                <a:hlinkClick r:id="rId2" tooltip="Sprint Burndown Chart"/>
              </a:rPr>
              <a:t> </a:t>
            </a:r>
            <a:r>
              <a:rPr lang="en-US" dirty="0" smtClean="0"/>
              <a:t>Sprint </a:t>
            </a:r>
            <a:r>
              <a:rPr lang="en-US" dirty="0" err="1" smtClean="0"/>
              <a:t>BurnDown</a:t>
            </a:r>
            <a:r>
              <a:rPr lang="en-US" dirty="0" smtClean="0"/>
              <a:t> chart</a:t>
            </a:r>
            <a:r>
              <a:rPr lang="en-US" dirty="0"/>
              <a:t> on their board so the entire Team can see their progress during Sprint.</a:t>
            </a:r>
          </a:p>
          <a:p>
            <a:pPr fontAlgn="base"/>
            <a:r>
              <a:rPr lang="en-US" dirty="0"/>
              <a:t>The board is traditionally divided up into three categories: To Do, Work in Progress and Done.</a:t>
            </a:r>
          </a:p>
          <a:p>
            <a:pPr fontAlgn="base"/>
            <a:r>
              <a:rPr lang="en-US" dirty="0"/>
              <a:t>• During Sprint Planning, each </a:t>
            </a:r>
            <a:r>
              <a:rPr lang="en-US" dirty="0" smtClean="0"/>
              <a:t>User Story</a:t>
            </a:r>
            <a:r>
              <a:rPr lang="en-US" dirty="0"/>
              <a:t> in the Sprint Backlog is written as a task on a Post-It note and put in priority order in the To Do column.</a:t>
            </a:r>
          </a:p>
          <a:p>
            <a:pPr fontAlgn="base"/>
            <a:r>
              <a:rPr lang="en-US" dirty="0"/>
              <a:t>• Then during the Sprint, Team Members decide which items they would like to complete. They take the Post-it and move it to the Work In Progress column.</a:t>
            </a:r>
          </a:p>
          <a:p>
            <a:pPr fontAlgn="base"/>
            <a:r>
              <a:rPr lang="en-US" dirty="0"/>
              <a:t>• When they complete the task, they move it to Done.</a:t>
            </a:r>
          </a:p>
          <a:p>
            <a:pPr fontAlgn="base"/>
            <a:r>
              <a:rPr lang="en-US" dirty="0"/>
              <a:t>If the Team is located in the same space, it is best to have a physical Task Board. The board should be located in a central area where people can easily see and access it. In many organizations, the Task Board replaces the water cooler as the place where people gather and chat. This in turn may lead to a more collaborative work space.</a:t>
            </a:r>
          </a:p>
          <a:p>
            <a:pPr fontAlgn="base"/>
            <a:r>
              <a:rPr lang="en-US" dirty="0"/>
              <a:t>If the Team is spread across multiple locations, there are a number of off the shelf programs available. Virtual Task Boards often have lots of value added features that allow </a:t>
            </a:r>
            <a:r>
              <a:rPr lang="en-US" dirty="0" smtClean="0"/>
              <a:t>product owners</a:t>
            </a:r>
            <a:r>
              <a:rPr lang="en-US" dirty="0"/>
              <a:t> and</a:t>
            </a:r>
            <a:r>
              <a:rPr lang="en-US" dirty="0">
                <a:hlinkClick r:id="rId3"/>
              </a:rPr>
              <a:t> </a:t>
            </a:r>
            <a:r>
              <a:rPr lang="en-US" dirty="0" smtClean="0"/>
              <a:t>scrum masters</a:t>
            </a:r>
            <a:r>
              <a:rPr lang="en-US" dirty="0"/>
              <a:t> to create and array of metrics to better help improve the Team's process. Some Teams use both types of boards to get the respective advantages of each.</a:t>
            </a:r>
          </a:p>
          <a:p>
            <a:endParaRPr lang="en-US" dirty="0"/>
          </a:p>
        </p:txBody>
      </p:sp>
    </p:spTree>
    <p:extLst>
      <p:ext uri="{BB962C8B-B14F-4D97-AF65-F5344CB8AC3E}">
        <p14:creationId xmlns:p14="http://schemas.microsoft.com/office/powerpoint/2010/main" val="402981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601362"/>
          </a:xfrm>
        </p:spPr>
        <p:txBody>
          <a:bodyPr>
            <a:normAutofit fontScale="90000"/>
          </a:bodyPr>
          <a:lstStyle/>
          <a:p>
            <a:r>
              <a:rPr lang="en-US" dirty="0" smtClean="0"/>
              <a:t>Kanban</a:t>
            </a:r>
            <a:endParaRPr lang="en-US" dirty="0"/>
          </a:p>
        </p:txBody>
      </p:sp>
      <p:sp>
        <p:nvSpPr>
          <p:cNvPr id="3" name="Content Placeholder 2"/>
          <p:cNvSpPr>
            <a:spLocks noGrp="1"/>
          </p:cNvSpPr>
          <p:nvPr>
            <p:ph idx="1"/>
          </p:nvPr>
        </p:nvSpPr>
        <p:spPr>
          <a:xfrm>
            <a:off x="1484310" y="963828"/>
            <a:ext cx="10018713" cy="2199502"/>
          </a:xfrm>
        </p:spPr>
        <p:txBody>
          <a:bodyPr/>
          <a:lstStyle/>
          <a:p>
            <a:r>
              <a:rPr lang="en-US" sz="2100" dirty="0"/>
              <a:t>Kanban originally emerged from Japanese word that means, a card containing all the information needed to be done on the product at each stage along its path to completion. This framework or method is quite adopted in software testing method especially in agile testing</a:t>
            </a:r>
            <a:r>
              <a:rPr lang="en-US" sz="2100"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4036859"/>
              </p:ext>
            </p:extLst>
          </p:nvPr>
        </p:nvGraphicFramePr>
        <p:xfrm>
          <a:off x="2391975" y="2199504"/>
          <a:ext cx="9111048" cy="4440195"/>
        </p:xfrm>
        <a:graphic>
          <a:graphicData uri="http://schemas.openxmlformats.org/drawingml/2006/table">
            <a:tbl>
              <a:tblPr/>
              <a:tblGrid>
                <a:gridCol w="4555524"/>
                <a:gridCol w="4555524"/>
              </a:tblGrid>
              <a:tr h="406292">
                <a:tc>
                  <a:txBody>
                    <a:bodyPr/>
                    <a:lstStyle/>
                    <a:p>
                      <a:pPr algn="l" fontAlgn="t"/>
                      <a:r>
                        <a:rPr lang="en-US" sz="1200" b="1" dirty="0">
                          <a:effectLst/>
                        </a:rPr>
                        <a:t>Scrum</a:t>
                      </a:r>
                      <a:endParaRPr lang="en-US" sz="1200" dirty="0">
                        <a:effectLst/>
                      </a:endParaRPr>
                    </a:p>
                  </a:txBody>
                  <a:tcPr marL="51049" marR="51049" marT="51049" marB="51049">
                    <a:lnL w="12700" cap="flat" cmpd="sng" algn="ctr">
                      <a:solidFill>
                        <a:srgbClr val="003C39"/>
                      </a:solidFill>
                      <a:prstDash val="solid"/>
                      <a:round/>
                      <a:headEnd type="none" w="med" len="med"/>
                      <a:tailEnd type="none" w="med" len="med"/>
                    </a:lnL>
                    <a:lnR w="12700" cap="flat" cmpd="sng" algn="ctr">
                      <a:solidFill>
                        <a:srgbClr val="183F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b="1">
                          <a:effectLst/>
                        </a:rPr>
                        <a:t>Kanban</a:t>
                      </a:r>
                      <a:endParaRPr lang="en-US" sz="1200">
                        <a:effectLst/>
                      </a:endParaRPr>
                    </a:p>
                  </a:txBody>
                  <a:tcPr marL="51049" marR="51049" marT="51049" marB="51049">
                    <a:lnL w="12700" cap="flat" cmpd="sng" algn="ctr">
                      <a:solidFill>
                        <a:srgbClr val="183F39"/>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67481">
                <a:tc>
                  <a:txBody>
                    <a:bodyPr/>
                    <a:lstStyle/>
                    <a:p>
                      <a:pPr algn="l" fontAlgn="t">
                        <a:buFont typeface="Arial" panose="020B0604020202020204" pitchFamily="34" charset="0"/>
                        <a:buChar char="•"/>
                      </a:pPr>
                      <a:r>
                        <a:rPr lang="en-US" sz="1200">
                          <a:effectLst/>
                        </a:rPr>
                        <a:t>In scrum technique, test must be broken down so that they can be completed within one sprint</a:t>
                      </a:r>
                    </a:p>
                  </a:txBody>
                  <a:tcPr marL="51049" marR="51049" marT="51049" marB="51049">
                    <a:lnL w="12700" cap="flat" cmpd="sng" algn="ctr">
                      <a:solidFill>
                        <a:srgbClr val="983D39"/>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No particular item size is prescribed</a:t>
                      </a:r>
                    </a:p>
                  </a:txBody>
                  <a:tcPr marL="51049" marR="51049" marT="51049" marB="51049">
                    <a:lnL w="12700" cap="flat" cmpd="sng" algn="ctr">
                      <a:solidFill>
                        <a:srgbClr val="403B39"/>
                      </a:solidFill>
                      <a:prstDash val="solid"/>
                      <a:round/>
                      <a:headEnd type="none" w="med" len="med"/>
                      <a:tailEnd type="none" w="med" len="med"/>
                    </a:lnL>
                    <a:lnR w="12700" cap="flat" cmpd="sng" algn="ctr">
                      <a:solidFill>
                        <a:srgbClr val="503D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6292">
                <a:tc>
                  <a:txBody>
                    <a:bodyPr/>
                    <a:lstStyle/>
                    <a:p>
                      <a:pPr algn="l" fontAlgn="t">
                        <a:buFont typeface="Arial" panose="020B0604020202020204" pitchFamily="34" charset="0"/>
                        <a:buChar char="•"/>
                      </a:pPr>
                      <a:r>
                        <a:rPr lang="en-US" sz="1200" dirty="0">
                          <a:effectLst/>
                        </a:rPr>
                        <a:t>Prescribes a prioritized product backlog</a:t>
                      </a:r>
                    </a:p>
                  </a:txBody>
                  <a:tcPr marL="51049" marR="51049" marT="51049" marB="51049">
                    <a:lnL w="12700" cap="flat" cmpd="sng" algn="ctr">
                      <a:solidFill>
                        <a:srgbClr val="B83E39"/>
                      </a:solidFill>
                      <a:prstDash val="solid"/>
                      <a:round/>
                      <a:headEnd type="none" w="med" len="med"/>
                      <a:tailEnd type="none" w="med" len="med"/>
                    </a:lnL>
                    <a:lnR w="12700" cap="flat" cmpd="sng" algn="ctr">
                      <a:solidFill>
                        <a:srgbClr val="1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Prioritization is optional</a:t>
                      </a:r>
                    </a:p>
                  </a:txBody>
                  <a:tcPr marL="51049" marR="51049" marT="51049" marB="51049">
                    <a:lnL w="12700" cap="flat" cmpd="sng" algn="ctr">
                      <a:solidFill>
                        <a:srgbClr val="103B39"/>
                      </a:solidFill>
                      <a:prstDash val="solid"/>
                      <a:round/>
                      <a:headEnd type="none" w="med" len="med"/>
                      <a:tailEnd type="none" w="med" len="med"/>
                    </a:lnL>
                    <a:lnR w="12700" cap="flat" cmpd="sng" algn="ctr">
                      <a:solidFill>
                        <a:srgbClr val="403E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67481">
                <a:tc>
                  <a:txBody>
                    <a:bodyPr/>
                    <a:lstStyle/>
                    <a:p>
                      <a:pPr algn="l" fontAlgn="t">
                        <a:buFont typeface="Arial" panose="020B0604020202020204" pitchFamily="34" charset="0"/>
                        <a:buChar char="•"/>
                      </a:pPr>
                      <a:r>
                        <a:rPr lang="en-US" sz="1200" dirty="0">
                          <a:effectLst/>
                        </a:rPr>
                        <a:t>Scrum team commits to a particular amount of work for the iteration</a:t>
                      </a:r>
                    </a:p>
                  </a:txBody>
                  <a:tcPr marL="51049" marR="51049" marT="51049" marB="51049">
                    <a:lnL w="12700" cap="flat" cmpd="sng" algn="ctr">
                      <a:solidFill>
                        <a:srgbClr val="383D39"/>
                      </a:solidFill>
                      <a:prstDash val="solid"/>
                      <a:round/>
                      <a:headEnd type="none" w="med" len="med"/>
                      <a:tailEnd type="none" w="med" len="med"/>
                    </a:lnL>
                    <a:lnR w="12700" cap="flat" cmpd="sng" algn="ctr">
                      <a:solidFill>
                        <a:srgbClr val="C0A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Commitment is optional</a:t>
                      </a:r>
                    </a:p>
                  </a:txBody>
                  <a:tcPr marL="51049" marR="51049" marT="51049" marB="51049">
                    <a:lnL w="12700" cap="flat" cmpd="sng" algn="ctr">
                      <a:solidFill>
                        <a:srgbClr val="C0AF3E"/>
                      </a:solidFill>
                      <a:prstDash val="solid"/>
                      <a:round/>
                      <a:headEnd type="none" w="med" len="med"/>
                      <a:tailEnd type="none" w="med" len="med"/>
                    </a:lnL>
                    <a:lnR w="12700" cap="flat" cmpd="sng" algn="ctr">
                      <a:solidFill>
                        <a:srgbClr val="403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6292">
                <a:tc>
                  <a:txBody>
                    <a:bodyPr/>
                    <a:lstStyle/>
                    <a:p>
                      <a:pPr algn="l" fontAlgn="t">
                        <a:buFont typeface="Arial" panose="020B0604020202020204" pitchFamily="34" charset="0"/>
                        <a:buChar char="•"/>
                      </a:pPr>
                      <a:r>
                        <a:rPr lang="en-US" sz="1200">
                          <a:effectLst/>
                        </a:rPr>
                        <a:t>Burndown chart is prescribed</a:t>
                      </a:r>
                    </a:p>
                  </a:txBody>
                  <a:tcPr marL="51049" marR="51049" marT="51049" marB="51049">
                    <a:lnL w="12700" cap="flat" cmpd="sng" algn="ctr">
                      <a:solidFill>
                        <a:srgbClr val="08B03E"/>
                      </a:solidFill>
                      <a:prstDash val="solid"/>
                      <a:round/>
                      <a:headEnd type="none" w="med" len="med"/>
                      <a:tailEnd type="none" w="med" len="med"/>
                    </a:lnL>
                    <a:lnR w="12700" cap="flat" cmpd="sng" algn="ctr">
                      <a:solidFill>
                        <a:srgbClr val="C0A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No particular item size is prescribed</a:t>
                      </a:r>
                    </a:p>
                  </a:txBody>
                  <a:tcPr marL="51049" marR="51049" marT="51049" marB="51049">
                    <a:lnL w="12700" cap="flat" cmpd="sng" algn="ctr">
                      <a:solidFill>
                        <a:srgbClr val="C0AF3E"/>
                      </a:solidFill>
                      <a:prstDash val="solid"/>
                      <a:round/>
                      <a:headEnd type="none" w="med" len="med"/>
                      <a:tailEnd type="none" w="med" len="med"/>
                    </a:lnL>
                    <a:lnR w="12700" cap="flat" cmpd="sng" algn="ctr">
                      <a:solidFill>
                        <a:srgbClr val="68B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67481">
                <a:tc>
                  <a:txBody>
                    <a:bodyPr/>
                    <a:lstStyle/>
                    <a:p>
                      <a:pPr algn="l" fontAlgn="t">
                        <a:buFont typeface="Arial" panose="020B0604020202020204" pitchFamily="34" charset="0"/>
                        <a:buChar char="•"/>
                      </a:pPr>
                      <a:r>
                        <a:rPr lang="en-US" sz="1200" dirty="0">
                          <a:effectLst/>
                        </a:rPr>
                        <a:t>Between each sprint, a scrum board is reset</a:t>
                      </a:r>
                    </a:p>
                  </a:txBody>
                  <a:tcPr marL="51049" marR="51049" marT="51049" marB="51049">
                    <a:lnL w="12700" cap="flat" cmpd="sng" algn="ctr">
                      <a:solidFill>
                        <a:srgbClr val="18B23E"/>
                      </a:solidFill>
                      <a:prstDash val="solid"/>
                      <a:round/>
                      <a:headEnd type="none" w="med" len="med"/>
                      <a:tailEnd type="none" w="med" len="med"/>
                    </a:lnL>
                    <a:lnR w="12700" cap="flat" cmpd="sng" algn="ctr">
                      <a:solidFill>
                        <a:srgbClr val="106F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A Kanban board is persistent. It limits the number of items in workflow state</a:t>
                      </a:r>
                    </a:p>
                  </a:txBody>
                  <a:tcPr marL="51049" marR="51049" marT="51049" marB="51049">
                    <a:lnL w="12700" cap="flat" cmpd="sng" algn="ctr">
                      <a:solidFill>
                        <a:srgbClr val="106F33"/>
                      </a:solidFill>
                      <a:prstDash val="solid"/>
                      <a:round/>
                      <a:headEnd type="none" w="med" len="med"/>
                      <a:tailEnd type="none" w="med" len="med"/>
                    </a:lnL>
                    <a:lnR w="12700" cap="flat" cmpd="sng" algn="ctr">
                      <a:solidFill>
                        <a:srgbClr val="F0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6292">
                <a:tc>
                  <a:txBody>
                    <a:bodyPr/>
                    <a:lstStyle/>
                    <a:p>
                      <a:pPr algn="l" fontAlgn="t">
                        <a:buFont typeface="Arial" panose="020B0604020202020204" pitchFamily="34" charset="0"/>
                        <a:buChar char="•"/>
                      </a:pPr>
                      <a:r>
                        <a:rPr lang="en-US" sz="1200">
                          <a:effectLst/>
                        </a:rPr>
                        <a:t>It cannot add items to ongoing iteration</a:t>
                      </a:r>
                    </a:p>
                  </a:txBody>
                  <a:tcPr marL="51049" marR="51049" marT="51049" marB="51049">
                    <a:lnL w="12700" cap="flat" cmpd="sng" algn="ctr">
                      <a:solidFill>
                        <a:srgbClr val="406C33"/>
                      </a:solidFill>
                      <a:prstDash val="solid"/>
                      <a:round/>
                      <a:headEnd type="none" w="med" len="med"/>
                      <a:tailEnd type="none" w="med" len="med"/>
                    </a:lnL>
                    <a:lnR w="12700" cap="flat" cmpd="sng" algn="ctr">
                      <a:solidFill>
                        <a:srgbClr val="386E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a:effectLst/>
                        </a:rPr>
                        <a:t>It can add items whenever capacity is available</a:t>
                      </a:r>
                    </a:p>
                  </a:txBody>
                  <a:tcPr marL="51049" marR="51049" marT="51049" marB="51049">
                    <a:lnL w="12700" cap="flat" cmpd="sng" algn="ctr">
                      <a:solidFill>
                        <a:srgbClr val="386E33"/>
                      </a:solidFill>
                      <a:prstDash val="solid"/>
                      <a:round/>
                      <a:headEnd type="none" w="med" len="med"/>
                      <a:tailEnd type="none" w="med" len="med"/>
                    </a:lnL>
                    <a:lnR w="12700" cap="flat" cmpd="sng" algn="ctr">
                      <a:solidFill>
                        <a:srgbClr val="206E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06292">
                <a:tc>
                  <a:txBody>
                    <a:bodyPr/>
                    <a:lstStyle/>
                    <a:p>
                      <a:pPr algn="l" fontAlgn="t">
                        <a:buFont typeface="Arial" panose="020B0604020202020204" pitchFamily="34" charset="0"/>
                        <a:buChar char="•"/>
                      </a:pPr>
                      <a:r>
                        <a:rPr lang="en-US" sz="1200">
                          <a:effectLst/>
                        </a:rPr>
                        <a:t>WIP limited indirectly</a:t>
                      </a:r>
                    </a:p>
                  </a:txBody>
                  <a:tcPr marL="51049" marR="51049" marT="51049" marB="51049">
                    <a:lnL w="12700" cap="flat" cmpd="sng" algn="ctr">
                      <a:solidFill>
                        <a:srgbClr val="486D33"/>
                      </a:solidFill>
                      <a:prstDash val="solid"/>
                      <a:round/>
                      <a:headEnd type="none" w="med" len="med"/>
                      <a:tailEnd type="none" w="med" len="med"/>
                    </a:lnL>
                    <a:lnR w="12700" cap="flat" cmpd="sng" algn="ctr">
                      <a:solidFill>
                        <a:srgbClr val="286C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200">
                          <a:effectLst/>
                        </a:rPr>
                        <a:t>WIP limited directly</a:t>
                      </a:r>
                    </a:p>
                  </a:txBody>
                  <a:tcPr marL="51049" marR="51049" marT="51049" marB="51049">
                    <a:lnL w="12700" cap="flat" cmpd="sng" algn="ctr">
                      <a:solidFill>
                        <a:srgbClr val="286C33"/>
                      </a:solidFill>
                      <a:prstDash val="solid"/>
                      <a:round/>
                      <a:headEnd type="none" w="med" len="med"/>
                      <a:tailEnd type="none" w="med" len="med"/>
                    </a:lnL>
                    <a:lnR w="12700" cap="flat" cmpd="sng" algn="ctr">
                      <a:solidFill>
                        <a:srgbClr val="F0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6292">
                <a:tc>
                  <a:txBody>
                    <a:bodyPr/>
                    <a:lstStyle/>
                    <a:p>
                      <a:pPr algn="l" fontAlgn="t">
                        <a:buFont typeface="Arial" panose="020B0604020202020204" pitchFamily="34" charset="0"/>
                        <a:buChar char="•"/>
                      </a:pPr>
                      <a:r>
                        <a:rPr lang="en-US" sz="1200">
                          <a:effectLst/>
                        </a:rPr>
                        <a:t>Timeboxed iterations prescribed</a:t>
                      </a:r>
                    </a:p>
                  </a:txBody>
                  <a:tcPr marL="51049" marR="51049" marT="51049" marB="51049">
                    <a:lnL w="12700" cap="flat" cmpd="sng" algn="ctr">
                      <a:solidFill>
                        <a:srgbClr val="206E33"/>
                      </a:solidFill>
                      <a:prstDash val="solid"/>
                      <a:round/>
                      <a:headEnd type="none" w="med" len="med"/>
                      <a:tailEnd type="none" w="med" len="med"/>
                    </a:lnL>
                    <a:lnR w="12700" cap="flat" cmpd="sng" algn="ctr">
                      <a:solidFill>
                        <a:srgbClr val="60532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86D33"/>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200" dirty="0" err="1">
                          <a:effectLst/>
                        </a:rPr>
                        <a:t>Timeboxed</a:t>
                      </a:r>
                      <a:r>
                        <a:rPr lang="en-US" sz="1200" dirty="0">
                          <a:effectLst/>
                        </a:rPr>
                        <a:t> iterations optional</a:t>
                      </a:r>
                    </a:p>
                  </a:txBody>
                  <a:tcPr marL="51049" marR="51049" marT="51049" marB="51049">
                    <a:lnL w="12700" cap="flat" cmpd="sng" algn="ctr">
                      <a:solidFill>
                        <a:srgbClr val="605325"/>
                      </a:solidFill>
                      <a:prstDash val="solid"/>
                      <a:round/>
                      <a:headEnd type="none" w="med" len="med"/>
                      <a:tailEnd type="none" w="med" len="med"/>
                    </a:lnL>
                    <a:lnR w="12700" cap="flat" cmpd="sng" algn="ctr">
                      <a:solidFill>
                        <a:srgbClr val="786D33"/>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C33"/>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26817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1638"/>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1484310" y="1713471"/>
            <a:ext cx="10018713" cy="4077730"/>
          </a:xfrm>
        </p:spPr>
        <p:txBody>
          <a:bodyPr>
            <a:normAutofit fontScale="85000" lnSpcReduction="10000"/>
          </a:bodyPr>
          <a:lstStyle/>
          <a:p>
            <a:r>
              <a:rPr lang="en-US" dirty="0"/>
              <a:t>Agile is a set of principles that encourage flexibility, adaptability, communication and a working software over plans and processes. It is very succinctly captured in what is called the agile manifesto.</a:t>
            </a:r>
          </a:p>
          <a:p>
            <a:r>
              <a:rPr lang="en-US" dirty="0"/>
              <a:t>Agile software development allows the team to work together more efficiently and effectively in developing complex projects. It consists of practices that exercise iterative and incremental techniques which are easily adopted and display great results.</a:t>
            </a:r>
          </a:p>
          <a:p>
            <a:r>
              <a:rPr lang="en-US" dirty="0"/>
              <a:t>In apply Agile into action, we have various Agile-based methods and methodologies. These methods and methodologies cater all the needs of a software development industry right from the software design and architecture, development &amp; testing to project management and deliveries.</a:t>
            </a:r>
          </a:p>
          <a:p>
            <a:r>
              <a:rPr lang="en-US" dirty="0"/>
              <a:t>Not just that, Agile methods and methodologies also open a scope for process improvement as an integral part of each delivery.</a:t>
            </a:r>
          </a:p>
          <a:p>
            <a:endParaRPr lang="en-US" dirty="0"/>
          </a:p>
        </p:txBody>
      </p:sp>
    </p:spTree>
    <p:extLst>
      <p:ext uri="{BB962C8B-B14F-4D97-AF65-F5344CB8AC3E}">
        <p14:creationId xmlns:p14="http://schemas.microsoft.com/office/powerpoint/2010/main" val="2112046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0616"/>
            <a:ext cx="10018713" cy="560173"/>
          </a:xfrm>
        </p:spPr>
        <p:txBody>
          <a:bodyPr>
            <a:normAutofit fontScale="90000"/>
          </a:bodyPr>
          <a:lstStyle/>
          <a:p>
            <a:r>
              <a:rPr lang="en-US" dirty="0" smtClean="0"/>
              <a:t>Jira – What and Why</a:t>
            </a:r>
            <a:endParaRPr lang="en-US" dirty="0"/>
          </a:p>
        </p:txBody>
      </p:sp>
      <p:sp>
        <p:nvSpPr>
          <p:cNvPr id="3" name="Content Placeholder 2"/>
          <p:cNvSpPr>
            <a:spLocks noGrp="1"/>
          </p:cNvSpPr>
          <p:nvPr>
            <p:ph idx="1"/>
          </p:nvPr>
        </p:nvSpPr>
        <p:spPr>
          <a:xfrm>
            <a:off x="1484310" y="766119"/>
            <a:ext cx="10018713" cy="5025081"/>
          </a:xfrm>
        </p:spPr>
        <p:txBody>
          <a:bodyPr>
            <a:normAutofit/>
          </a:bodyPr>
          <a:lstStyle/>
          <a:p>
            <a:r>
              <a:rPr lang="en-US" dirty="0"/>
              <a:t>The issue &amp; project tracking system for software teams created by Atlassian. It's pretty easy to find negative quotes or memes about Jira. Below is the result of a few minutes searching the internet</a:t>
            </a:r>
            <a:r>
              <a:rPr lang="en-US" dirty="0" smtClean="0"/>
              <a:t>...</a:t>
            </a:r>
          </a:p>
          <a:p>
            <a:r>
              <a:rPr lang="en-US" dirty="0"/>
              <a:t>"Jira, where user stories die</a:t>
            </a:r>
            <a:r>
              <a:rPr lang="en-US" dirty="0" smtClean="0"/>
              <a:t>..."</a:t>
            </a:r>
            <a:endParaRPr lang="en-US" dirty="0"/>
          </a:p>
          <a:p>
            <a:r>
              <a:rPr lang="en-US" dirty="0"/>
              <a:t>JIRA is a tool developed by Australian Company Atlassian. It is used </a:t>
            </a:r>
            <a:r>
              <a:rPr lang="en-US" dirty="0" smtClean="0"/>
              <a:t>for bug tracking, issue tracking and project management. </a:t>
            </a:r>
            <a:r>
              <a:rPr lang="en-US" dirty="0"/>
              <a:t>The name "JIRA" is actually inherited from the Japanese word "Gojira" which means "Godzilla".</a:t>
            </a:r>
          </a:p>
          <a:p>
            <a:r>
              <a:rPr lang="en-US" dirty="0"/>
              <a:t>The basic use of this tool is to track issue and bugs related to your software </a:t>
            </a:r>
            <a:r>
              <a:rPr lang="en-US" dirty="0" smtClean="0"/>
              <a:t>and</a:t>
            </a:r>
            <a:r>
              <a:rPr lang="en-US" dirty="0"/>
              <a:t> </a:t>
            </a:r>
            <a:r>
              <a:rPr lang="en-US" dirty="0" smtClean="0"/>
              <a:t>mobile apps</a:t>
            </a:r>
            <a:r>
              <a:rPr lang="en-US" dirty="0"/>
              <a:t>. It is also used for project management. The JIRA dashboard consists of many useful functions and features which make handling of issues easy. Some of the key features are listed below. Let's learn JIRA </a:t>
            </a:r>
            <a:r>
              <a:rPr lang="en-US" dirty="0" smtClean="0"/>
              <a:t>Defect and </a:t>
            </a:r>
            <a:r>
              <a:rPr lang="en-US" dirty="0"/>
              <a:t>Project tracking software with this Training Course.</a:t>
            </a:r>
          </a:p>
          <a:p>
            <a:endParaRPr lang="en-US" dirty="0"/>
          </a:p>
        </p:txBody>
      </p:sp>
    </p:spTree>
    <p:extLst>
      <p:ext uri="{BB962C8B-B14F-4D97-AF65-F5344CB8AC3E}">
        <p14:creationId xmlns:p14="http://schemas.microsoft.com/office/powerpoint/2010/main" val="32873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4142"/>
            <a:ext cx="10018713" cy="741404"/>
          </a:xfrm>
        </p:spPr>
        <p:txBody>
          <a:bodyPr/>
          <a:lstStyle/>
          <a:p>
            <a:r>
              <a:rPr lang="en-US" dirty="0" smtClean="0"/>
              <a:t>JIRA Scheme</a:t>
            </a:r>
            <a:endParaRPr lang="en-US" dirty="0"/>
          </a:p>
        </p:txBody>
      </p:sp>
      <p:sp>
        <p:nvSpPr>
          <p:cNvPr id="3" name="Content Placeholder 2"/>
          <p:cNvSpPr>
            <a:spLocks noGrp="1"/>
          </p:cNvSpPr>
          <p:nvPr>
            <p:ph idx="1"/>
          </p:nvPr>
        </p:nvSpPr>
        <p:spPr>
          <a:xfrm>
            <a:off x="1484310" y="815547"/>
            <a:ext cx="10018713" cy="4975654"/>
          </a:xfrm>
        </p:spPr>
        <p:txBody>
          <a:bodyPr/>
          <a:lstStyle/>
          <a:p>
            <a:r>
              <a:rPr lang="en-US" dirty="0"/>
              <a:t>Inside JIRA scheme, everything can be configured, and it consists of</a:t>
            </a:r>
          </a:p>
          <a:p>
            <a:r>
              <a:rPr lang="en-US" b="1" dirty="0"/>
              <a:t>Workflows</a:t>
            </a:r>
            <a:endParaRPr lang="en-US" dirty="0"/>
          </a:p>
          <a:p>
            <a:r>
              <a:rPr lang="en-US" b="1" dirty="0"/>
              <a:t>Issue Types</a:t>
            </a:r>
            <a:endParaRPr lang="en-US" dirty="0"/>
          </a:p>
          <a:p>
            <a:r>
              <a:rPr lang="en-US" b="1" dirty="0"/>
              <a:t>Custom Fields</a:t>
            </a:r>
            <a:endParaRPr lang="en-US" dirty="0"/>
          </a:p>
          <a:p>
            <a:r>
              <a:rPr lang="en-US" b="1" dirty="0"/>
              <a:t>Screens</a:t>
            </a:r>
            <a:endParaRPr lang="en-US" dirty="0"/>
          </a:p>
          <a:p>
            <a:r>
              <a:rPr lang="en-US" b="1" dirty="0"/>
              <a:t>Field Configuration</a:t>
            </a:r>
            <a:endParaRPr lang="en-US" dirty="0"/>
          </a:p>
          <a:p>
            <a:r>
              <a:rPr lang="en-US" b="1" dirty="0"/>
              <a:t>Notification</a:t>
            </a:r>
            <a:endParaRPr lang="en-US" dirty="0"/>
          </a:p>
          <a:p>
            <a:r>
              <a:rPr lang="en-US" b="1" dirty="0" smtClean="0"/>
              <a:t>Permissions</a:t>
            </a:r>
            <a:endParaRPr lang="en-US" dirty="0"/>
          </a:p>
        </p:txBody>
      </p:sp>
    </p:spTree>
    <p:extLst>
      <p:ext uri="{BB962C8B-B14F-4D97-AF65-F5344CB8AC3E}">
        <p14:creationId xmlns:p14="http://schemas.microsoft.com/office/powerpoint/2010/main" val="9798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2378"/>
            <a:ext cx="10018713" cy="560173"/>
          </a:xfrm>
        </p:spPr>
        <p:txBody>
          <a:bodyPr>
            <a:normAutofit fontScale="90000"/>
          </a:bodyPr>
          <a:lstStyle/>
          <a:p>
            <a:r>
              <a:rPr lang="en-US" dirty="0" smtClean="0"/>
              <a:t>Project Owner</a:t>
            </a:r>
            <a:endParaRPr lang="en-US" dirty="0"/>
          </a:p>
        </p:txBody>
      </p:sp>
      <p:sp>
        <p:nvSpPr>
          <p:cNvPr id="3" name="Content Placeholder 2"/>
          <p:cNvSpPr>
            <a:spLocks noGrp="1"/>
          </p:cNvSpPr>
          <p:nvPr>
            <p:ph idx="1"/>
          </p:nvPr>
        </p:nvSpPr>
        <p:spPr>
          <a:xfrm>
            <a:off x="1484310" y="790833"/>
            <a:ext cx="10018713" cy="5000368"/>
          </a:xfrm>
        </p:spPr>
        <p:txBody>
          <a:bodyPr>
            <a:normAutofit fontScale="85000" lnSpcReduction="10000"/>
          </a:bodyPr>
          <a:lstStyle/>
          <a:p>
            <a:r>
              <a:rPr lang="en-US" dirty="0" smtClean="0"/>
              <a:t>He/she is the</a:t>
            </a:r>
            <a:r>
              <a:rPr lang="en-US" dirty="0"/>
              <a:t> project's key </a:t>
            </a:r>
            <a:r>
              <a:rPr lang="en-US" dirty="0" smtClean="0"/>
              <a:t>stakeholder.</a:t>
            </a:r>
          </a:p>
          <a:p>
            <a:endParaRPr lang="en-US" dirty="0"/>
          </a:p>
          <a:p>
            <a:r>
              <a:rPr lang="en-US" dirty="0" smtClean="0"/>
              <a:t>Projects a </a:t>
            </a:r>
            <a:r>
              <a:rPr lang="en-US" dirty="0"/>
              <a:t> vision of what he or she wishes to build, and convey that vision to the scrum team. This is key to successfully starting any agile software development project. The agile product owner does this in part through the product backlog, which is a prioritized features list for the product</a:t>
            </a:r>
            <a:r>
              <a:rPr lang="en-US" dirty="0" smtClean="0"/>
              <a:t>.</a:t>
            </a:r>
          </a:p>
          <a:p>
            <a:r>
              <a:rPr lang="en-US" dirty="0" smtClean="0"/>
              <a:t>Usually a </a:t>
            </a:r>
            <a:r>
              <a:rPr lang="en-US" dirty="0"/>
              <a:t>lead user of the system or someone from marketing, product management or anyone with a solid understanding of users, the market place, the competition and of future trends for the domain or type of system being developed. </a:t>
            </a:r>
            <a:endParaRPr lang="en-US" dirty="0" smtClean="0"/>
          </a:p>
          <a:p>
            <a:r>
              <a:rPr lang="en-US" dirty="0"/>
              <a:t>n return for the Scrum team's commitment to completing the selected user stories from the top of the product backlog, the product owner makes a reciprocal commitment to not throw new requirements at the team during the sprint. Requirements are allowed to change (and change is encouraged) but only outside the sprint. Once the team starts on a sprint, it remains maniacally focused on the goal of that sprint.</a:t>
            </a:r>
            <a:r>
              <a:rPr lang="en-US" dirty="0"/>
              <a:t/>
            </a:r>
            <a:br>
              <a:rPr lang="en-US" dirty="0"/>
            </a:br>
            <a:endParaRPr lang="en-US" dirty="0"/>
          </a:p>
        </p:txBody>
      </p:sp>
    </p:spTree>
    <p:extLst>
      <p:ext uri="{BB962C8B-B14F-4D97-AF65-F5344CB8AC3E}">
        <p14:creationId xmlns:p14="http://schemas.microsoft.com/office/powerpoint/2010/main" val="228775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733168"/>
          </a:xfrm>
        </p:spPr>
        <p:txBody>
          <a:bodyPr>
            <a:normAutofit/>
          </a:bodyPr>
          <a:lstStyle/>
          <a:p>
            <a:r>
              <a:rPr lang="en-US" dirty="0" smtClean="0"/>
              <a:t>Sprint Backlog</a:t>
            </a:r>
            <a:endParaRPr lang="en-US" dirty="0"/>
          </a:p>
        </p:txBody>
      </p:sp>
      <p:sp>
        <p:nvSpPr>
          <p:cNvPr id="3" name="Content Placeholder 2"/>
          <p:cNvSpPr>
            <a:spLocks noGrp="1"/>
          </p:cNvSpPr>
          <p:nvPr>
            <p:ph idx="1"/>
          </p:nvPr>
        </p:nvSpPr>
        <p:spPr>
          <a:xfrm>
            <a:off x="1484310" y="1515762"/>
            <a:ext cx="10018713" cy="5198075"/>
          </a:xfrm>
        </p:spPr>
        <p:txBody>
          <a:bodyPr>
            <a:normAutofit fontScale="85000" lnSpcReduction="20000"/>
          </a:bodyPr>
          <a:lstStyle/>
          <a:p>
            <a:r>
              <a:rPr lang="en-US" dirty="0" smtClean="0"/>
              <a:t>What is a Product Backlog?</a:t>
            </a:r>
          </a:p>
          <a:p>
            <a:r>
              <a:rPr lang="en-US" dirty="0" smtClean="0"/>
              <a:t> It is a </a:t>
            </a:r>
            <a:r>
              <a:rPr lang="en-US" dirty="0"/>
              <a:t>product backlog is a list of the new features, changes to existing features, bug fixes, infrastructure changes or other activities that a team may deliver in order to achieve a specific outcome</a:t>
            </a:r>
            <a:r>
              <a:rPr lang="en-US" dirty="0" smtClean="0"/>
              <a:t>.</a:t>
            </a:r>
          </a:p>
          <a:p>
            <a:endParaRPr lang="en-US" dirty="0"/>
          </a:p>
          <a:p>
            <a:r>
              <a:rPr lang="en-US" dirty="0"/>
              <a:t>A sprint backlog is the subset of </a:t>
            </a:r>
            <a:r>
              <a:rPr lang="en-US" dirty="0" smtClean="0"/>
              <a:t>a product backlog</a:t>
            </a:r>
            <a:r>
              <a:rPr lang="en-US" dirty="0"/>
              <a:t> that a team targets to deliver during a sprint in order to accomplish the sprint goal and make progress toward a desired outcome</a:t>
            </a:r>
            <a:r>
              <a:rPr lang="en-US" dirty="0" smtClean="0"/>
              <a:t>.</a:t>
            </a:r>
          </a:p>
          <a:p>
            <a:r>
              <a:rPr lang="en-US" dirty="0"/>
              <a:t>The sprint backlog consists of product backlog items that the team agreed with their </a:t>
            </a:r>
            <a:r>
              <a:rPr lang="en-US" dirty="0" smtClean="0"/>
              <a:t>product owner</a:t>
            </a:r>
            <a:r>
              <a:rPr lang="en-US" dirty="0"/>
              <a:t> to include during </a:t>
            </a:r>
            <a:r>
              <a:rPr lang="en-US" dirty="0" smtClean="0"/>
              <a:t>sprint planning. </a:t>
            </a:r>
            <a:r>
              <a:rPr lang="en-US" dirty="0"/>
              <a:t>The team owns the sprint backlog and can determine whether new items are added or existing items are removed. This allows the team to focus on a clear scope for the length of the sprint. Some teams may allow the inclusion of a new product backlog item if it replaces a product backlog item of equal or greater size that already exists on the sprint backlog.</a:t>
            </a:r>
          </a:p>
          <a:p>
            <a:r>
              <a:rPr lang="en-US" dirty="0"/>
              <a:t>If a team identifies tasks needed to deliver the select product backlog item, those tasks also become part of the sprint backlog. The team can add or remove tasks to the sprint backlog throughout the course of the sprint. The sprint backlog also includes any action items the team identified from the previous retrospective meeting.</a:t>
            </a:r>
          </a:p>
          <a:p>
            <a:endParaRPr lang="en-US" dirty="0" smtClean="0"/>
          </a:p>
          <a:p>
            <a:endParaRPr lang="en-US" dirty="0"/>
          </a:p>
          <a:p>
            <a:endParaRPr lang="en-US" dirty="0"/>
          </a:p>
        </p:txBody>
      </p:sp>
    </p:spTree>
    <p:extLst>
      <p:ext uri="{BB962C8B-B14F-4D97-AF65-F5344CB8AC3E}">
        <p14:creationId xmlns:p14="http://schemas.microsoft.com/office/powerpoint/2010/main" val="17971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00864" y="2538966"/>
            <a:ext cx="4243961" cy="1569660"/>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6474939" y="2538966"/>
            <a:ext cx="4020066" cy="1569660"/>
          </a:xfrm>
          <a:prstGeom prst="rect">
            <a:avLst/>
          </a:prstGeom>
          <a:noFill/>
        </p:spPr>
        <p:txBody>
          <a:bodyPr wrap="square" lIns="91440" tIns="45720" rIns="91440" bIns="45720">
            <a:spAutoFit/>
          </a:bodyPr>
          <a:lstStyle/>
          <a:p>
            <a:pPr algn="ctr"/>
            <a:r>
              <a:rPr lang="en-US" sz="96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39765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2996"/>
            <a:ext cx="10018713" cy="799069"/>
          </a:xfrm>
        </p:spPr>
        <p:txBody>
          <a:bodyPr>
            <a:normAutofit/>
          </a:bodyPr>
          <a:lstStyle/>
          <a:p>
            <a:r>
              <a:rPr lang="en-US" dirty="0" smtClean="0"/>
              <a:t>Agile Methodologies</a:t>
            </a:r>
            <a:endParaRPr lang="en-US" dirty="0"/>
          </a:p>
        </p:txBody>
      </p:sp>
      <p:sp>
        <p:nvSpPr>
          <p:cNvPr id="3" name="Content Placeholder 2"/>
          <p:cNvSpPr>
            <a:spLocks noGrp="1"/>
          </p:cNvSpPr>
          <p:nvPr>
            <p:ph idx="1"/>
          </p:nvPr>
        </p:nvSpPr>
        <p:spPr>
          <a:xfrm>
            <a:off x="1484310" y="1120347"/>
            <a:ext cx="10018713" cy="4670854"/>
          </a:xfrm>
        </p:spPr>
        <p:txBody>
          <a:bodyPr/>
          <a:lstStyle/>
          <a:p>
            <a:r>
              <a:rPr lang="en-US" b="1" dirty="0"/>
              <a:t> </a:t>
            </a:r>
            <a:r>
              <a:rPr lang="en-US" b="1" dirty="0" smtClean="0"/>
              <a:t>Some of the </a:t>
            </a:r>
            <a:r>
              <a:rPr lang="en-US" b="1" dirty="0"/>
              <a:t>most popular methodologies amongst all of them are</a:t>
            </a:r>
            <a:r>
              <a:rPr lang="en-US" b="1" dirty="0" smtClean="0"/>
              <a:t>:</a:t>
            </a:r>
          </a:p>
          <a:p>
            <a:endParaRPr lang="en-US" b="1" dirty="0"/>
          </a:p>
          <a:p>
            <a:r>
              <a:rPr lang="en-US" dirty="0"/>
              <a:t>Scrum</a:t>
            </a:r>
          </a:p>
          <a:p>
            <a:r>
              <a:rPr lang="en-US" dirty="0"/>
              <a:t>Kanban</a:t>
            </a:r>
          </a:p>
          <a:p>
            <a:r>
              <a:rPr lang="en-US" dirty="0"/>
              <a:t>Extreme Programming</a:t>
            </a:r>
          </a:p>
          <a:p>
            <a:endParaRPr lang="en-US" dirty="0"/>
          </a:p>
        </p:txBody>
      </p:sp>
    </p:spTree>
    <p:extLst>
      <p:ext uri="{BB962C8B-B14F-4D97-AF65-F5344CB8AC3E}">
        <p14:creationId xmlns:p14="http://schemas.microsoft.com/office/powerpoint/2010/main" val="222380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8898"/>
            <a:ext cx="10018713" cy="757880"/>
          </a:xfrm>
        </p:spPr>
        <p:txBody>
          <a:bodyPr>
            <a:normAutofit fontScale="90000"/>
          </a:bodyPr>
          <a:lstStyle/>
          <a:p>
            <a:r>
              <a:rPr lang="en-US" dirty="0"/>
              <a:t>Advantages of Agile Methodology</a:t>
            </a:r>
            <a:br>
              <a:rPr lang="en-US" dirty="0"/>
            </a:br>
            <a:endParaRPr lang="en-US" dirty="0"/>
          </a:p>
        </p:txBody>
      </p:sp>
      <p:sp>
        <p:nvSpPr>
          <p:cNvPr id="3" name="Content Placeholder 2"/>
          <p:cNvSpPr>
            <a:spLocks noGrp="1"/>
          </p:cNvSpPr>
          <p:nvPr>
            <p:ph idx="1"/>
          </p:nvPr>
        </p:nvSpPr>
        <p:spPr>
          <a:xfrm>
            <a:off x="1484310" y="881449"/>
            <a:ext cx="10018713" cy="4909752"/>
          </a:xfrm>
        </p:spPr>
        <p:txBody>
          <a:bodyPr/>
          <a:lstStyle/>
          <a:p>
            <a:r>
              <a:rPr lang="en-US" dirty="0"/>
              <a:t>The customers continuously get a look and feel of the project progress at the end of each iteration/sprint.</a:t>
            </a:r>
          </a:p>
          <a:p>
            <a:r>
              <a:rPr lang="en-US" dirty="0"/>
              <a:t>Each sprint provides the customer with a working software which meets their expectations as per the definition of done provided by them.</a:t>
            </a:r>
          </a:p>
          <a:p>
            <a:r>
              <a:rPr lang="en-US" dirty="0"/>
              <a:t>The development teams are quite responsive to the changing requirements and can accommodate changes even in the advanced stages of development.</a:t>
            </a:r>
          </a:p>
          <a:p>
            <a:r>
              <a:rPr lang="en-US" dirty="0"/>
              <a:t>There is a constant two-way communication which keeps the customers involved, thus all stakeholders – business and technical – have a clear visibility on the project’s progress.</a:t>
            </a:r>
          </a:p>
          <a:p>
            <a:r>
              <a:rPr lang="en-US" dirty="0"/>
              <a:t>The design of the product is efficient and fulfills the business requirements.</a:t>
            </a:r>
          </a:p>
          <a:p>
            <a:endParaRPr lang="en-US" dirty="0"/>
          </a:p>
        </p:txBody>
      </p:sp>
    </p:spTree>
    <p:extLst>
      <p:ext uri="{BB962C8B-B14F-4D97-AF65-F5344CB8AC3E}">
        <p14:creationId xmlns:p14="http://schemas.microsoft.com/office/powerpoint/2010/main" val="364469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6519"/>
            <a:ext cx="10018713" cy="708453"/>
          </a:xfrm>
        </p:spPr>
        <p:txBody>
          <a:bodyPr>
            <a:normAutofit fontScale="90000"/>
          </a:bodyPr>
          <a:lstStyle/>
          <a:p>
            <a:r>
              <a:rPr lang="en-US" dirty="0"/>
              <a:t>Disadvantages of Agile Methodology</a:t>
            </a:r>
            <a:br>
              <a:rPr lang="en-US" dirty="0"/>
            </a:br>
            <a:endParaRPr lang="en-US" dirty="0"/>
          </a:p>
        </p:txBody>
      </p:sp>
      <p:sp>
        <p:nvSpPr>
          <p:cNvPr id="3" name="Content Placeholder 2"/>
          <p:cNvSpPr>
            <a:spLocks noGrp="1"/>
          </p:cNvSpPr>
          <p:nvPr>
            <p:ph idx="1"/>
          </p:nvPr>
        </p:nvSpPr>
        <p:spPr>
          <a:xfrm>
            <a:off x="1484310" y="782595"/>
            <a:ext cx="10018713" cy="5008605"/>
          </a:xfrm>
        </p:spPr>
        <p:txBody>
          <a:bodyPr/>
          <a:lstStyle/>
          <a:p>
            <a:r>
              <a:rPr lang="en-US" dirty="0"/>
              <a:t>Comprehensive documentation is not preferred which can lead to agile teams incorrectly interpreting this as agile doesn’t require documentation. So the rigor gets lost on documentation. This should be avoided by continuously asking yourself if this is a sufficient information to proceed or not</a:t>
            </a:r>
            <a:r>
              <a:rPr lang="en-US" dirty="0" smtClean="0"/>
              <a:t>.</a:t>
            </a:r>
          </a:p>
          <a:p>
            <a:r>
              <a:rPr lang="en-US" dirty="0"/>
              <a:t>Sometimes, at the beginning of the projects, the requirements are not crystal clear. The teams might proceed and find that the customers’ vision got realigned and in such situations, the teams need to incorporate many changes and it is difficult to gauge the end result as well.</a:t>
            </a:r>
          </a:p>
        </p:txBody>
      </p:sp>
    </p:spTree>
    <p:extLst>
      <p:ext uri="{BB962C8B-B14F-4D97-AF65-F5344CB8AC3E}">
        <p14:creationId xmlns:p14="http://schemas.microsoft.com/office/powerpoint/2010/main" val="207262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497941"/>
          </a:xfrm>
        </p:spPr>
        <p:txBody>
          <a:bodyPr>
            <a:normAutofit fontScale="90000"/>
          </a:bodyPr>
          <a:lstStyle/>
          <a:p>
            <a:r>
              <a:rPr lang="en-US" dirty="0" smtClean="0"/>
              <a:t>Scrum</a:t>
            </a:r>
            <a:endParaRPr lang="en-US" dirty="0"/>
          </a:p>
        </p:txBody>
      </p:sp>
      <p:sp>
        <p:nvSpPr>
          <p:cNvPr id="3" name="Content Placeholder 2"/>
          <p:cNvSpPr>
            <a:spLocks noGrp="1"/>
          </p:cNvSpPr>
          <p:nvPr>
            <p:ph idx="1"/>
          </p:nvPr>
        </p:nvSpPr>
        <p:spPr>
          <a:xfrm>
            <a:off x="1484310" y="497941"/>
            <a:ext cx="10018713" cy="4744015"/>
          </a:xfrm>
        </p:spPr>
        <p:txBody>
          <a:bodyPr>
            <a:normAutofit fontScale="92500" lnSpcReduction="10000"/>
          </a:bodyPr>
          <a:lstStyle/>
          <a:p>
            <a:r>
              <a:rPr lang="en-US" sz="1900" dirty="0"/>
              <a:t>Scrum can easily be considered to be the most popular agile framework. The term ‘scrum’ is much considered synonymously to ‘agile’ by most practitioners. But that is a misconception. Scrum is just one of the frameworks by which you can implement agile.</a:t>
            </a:r>
          </a:p>
          <a:p>
            <a:r>
              <a:rPr lang="en-US" sz="1900" dirty="0"/>
              <a:t>The word scrum comes from the sports rugby. Where the players huddle together in an interlocked position pushing against the opponents. Each player has a defined role in their position and can play both offensive and defensive as per the demand of the situation.</a:t>
            </a:r>
          </a:p>
          <a:p>
            <a:r>
              <a:rPr lang="en-US" sz="1900" dirty="0"/>
              <a:t>Similarly, the scrum in IT believes in empowered self-managed development teams with three specific and clearly defined roles. These roles include – </a:t>
            </a:r>
            <a:r>
              <a:rPr lang="en-US" sz="1900" b="1" dirty="0"/>
              <a:t>Product Owner (PO), Scrum Master (SM) and the development team consisting of the programmers and testers</a:t>
            </a:r>
            <a:r>
              <a:rPr lang="en-US" sz="1900" dirty="0"/>
              <a:t>. They work together in iterative time boxed durations called sprints.</a:t>
            </a:r>
          </a:p>
          <a:p>
            <a:r>
              <a:rPr lang="en-US" sz="1900" dirty="0"/>
              <a:t>The first step is the creation of the product backlog by the PO. It’s a to-do list of stuff to be done by the scrum team. Then the scrum team selects the top priority items and tries to finish them within the time box called a sprint.</a:t>
            </a:r>
          </a:p>
          <a:p>
            <a:r>
              <a:rPr lang="en-US" sz="1900" dirty="0"/>
              <a:t>An easier way to remember all of this is to memorize the 3-3-5 framework. It means that a scrum project has 3 roles, 3 artifacts, and 5 events.</a:t>
            </a:r>
          </a:p>
          <a:p>
            <a:endParaRPr lang="en-US" dirty="0"/>
          </a:p>
        </p:txBody>
      </p:sp>
      <p:pic>
        <p:nvPicPr>
          <p:cNvPr id="4" name="Picture 2" descr="https://cdn.softwaretestinghelp.com/wp-content/qa/uploads/2018/07/3-3-5-frame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958" y="4816443"/>
            <a:ext cx="5042781" cy="19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0044"/>
            <a:ext cx="10018713" cy="642551"/>
          </a:xfrm>
        </p:spPr>
        <p:txBody>
          <a:bodyPr>
            <a:normAutofit fontScale="90000"/>
          </a:bodyPr>
          <a:lstStyle/>
          <a:p>
            <a:r>
              <a:rPr lang="en-US" dirty="0" smtClean="0"/>
              <a:t>Scrum Master</a:t>
            </a:r>
            <a:endParaRPr lang="en-US" dirty="0"/>
          </a:p>
        </p:txBody>
      </p:sp>
      <p:sp>
        <p:nvSpPr>
          <p:cNvPr id="3" name="Content Placeholder 2"/>
          <p:cNvSpPr>
            <a:spLocks noGrp="1"/>
          </p:cNvSpPr>
          <p:nvPr>
            <p:ph idx="1"/>
          </p:nvPr>
        </p:nvSpPr>
        <p:spPr>
          <a:xfrm>
            <a:off x="1484310" y="1153297"/>
            <a:ext cx="10018713" cy="4637903"/>
          </a:xfrm>
        </p:spPr>
        <p:txBody>
          <a:bodyPr/>
          <a:lstStyle/>
          <a:p>
            <a:r>
              <a:rPr lang="en-US" dirty="0"/>
              <a:t>Scrum Master is the facilitator of the scrum team. He/she makes sure that the scrum team is productive and progressive. In case of any impediments, scrum master follows up and resolves them for the team. SCRUM Master is the mediator between the PO and the team.</a:t>
            </a:r>
          </a:p>
          <a:p>
            <a:r>
              <a:rPr lang="en-US" dirty="0"/>
              <a:t>He/she keeps the PO informed about the progress of the Sprint. If there are any roadblocks or concerns for the team, discusses with the PO and gets them resolved. Like the team’s Daily Standup, a standup of the SCRUM Master with the PO happens every day.</a:t>
            </a:r>
          </a:p>
          <a:p>
            <a:endParaRPr lang="en-US" dirty="0"/>
          </a:p>
        </p:txBody>
      </p:sp>
    </p:spTree>
    <p:extLst>
      <p:ext uri="{BB962C8B-B14F-4D97-AF65-F5344CB8AC3E}">
        <p14:creationId xmlns:p14="http://schemas.microsoft.com/office/powerpoint/2010/main" val="194757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06"/>
            <a:ext cx="10018713" cy="782594"/>
          </a:xfrm>
        </p:spPr>
        <p:txBody>
          <a:bodyPr/>
          <a:lstStyle/>
          <a:p>
            <a:r>
              <a:rPr lang="en-US" dirty="0" smtClean="0"/>
              <a:t>User Stories</a:t>
            </a:r>
            <a:endParaRPr lang="en-US" dirty="0"/>
          </a:p>
        </p:txBody>
      </p:sp>
      <p:sp>
        <p:nvSpPr>
          <p:cNvPr id="3" name="Content Placeholder 2"/>
          <p:cNvSpPr>
            <a:spLocks noGrp="1"/>
          </p:cNvSpPr>
          <p:nvPr>
            <p:ph idx="1"/>
          </p:nvPr>
        </p:nvSpPr>
        <p:spPr>
          <a:xfrm>
            <a:off x="1484310" y="1128585"/>
            <a:ext cx="10018713" cy="4662616"/>
          </a:xfrm>
        </p:spPr>
        <p:txBody>
          <a:bodyPr/>
          <a:lstStyle/>
          <a:p>
            <a:r>
              <a:rPr lang="en-US" dirty="0"/>
              <a:t>User stories are nothing but the requirements or feature which has to be implemented.</a:t>
            </a:r>
          </a:p>
          <a:p>
            <a:r>
              <a:rPr lang="en-US" dirty="0"/>
              <a:t>In the scrum, we don’t have those huge requirements documents, rather the requirements are defined in a single paragraph, typically having the format as:</a:t>
            </a:r>
          </a:p>
          <a:p>
            <a:r>
              <a:rPr lang="en-US"/>
              <a:t>As a &lt;User / type of user&gt;</a:t>
            </a:r>
            <a:br>
              <a:rPr lang="en-US"/>
            </a:br>
            <a:r>
              <a:rPr lang="en-US"/>
              <a:t>I want to &lt;Some achievable goal/target&gt;</a:t>
            </a:r>
            <a:br>
              <a:rPr lang="en-US"/>
            </a:br>
            <a:r>
              <a:rPr lang="en-US"/>
              <a:t>To achieve &lt;some result or reason for doing the thing&gt;</a:t>
            </a:r>
          </a:p>
          <a:p>
            <a:endParaRPr lang="en-US" dirty="0"/>
          </a:p>
        </p:txBody>
      </p:sp>
    </p:spTree>
    <p:extLst>
      <p:ext uri="{BB962C8B-B14F-4D97-AF65-F5344CB8AC3E}">
        <p14:creationId xmlns:p14="http://schemas.microsoft.com/office/powerpoint/2010/main" val="367257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4758"/>
            <a:ext cx="10018713" cy="601361"/>
          </a:xfrm>
        </p:spPr>
        <p:txBody>
          <a:bodyPr>
            <a:normAutofit fontScale="90000"/>
          </a:bodyPr>
          <a:lstStyle/>
          <a:p>
            <a:r>
              <a:rPr lang="en-US" dirty="0" smtClean="0"/>
              <a:t>Sprint planning</a:t>
            </a:r>
            <a:endParaRPr lang="en-US" dirty="0"/>
          </a:p>
        </p:txBody>
      </p:sp>
      <p:sp>
        <p:nvSpPr>
          <p:cNvPr id="3" name="Content Placeholder 2"/>
          <p:cNvSpPr>
            <a:spLocks noGrp="1"/>
          </p:cNvSpPr>
          <p:nvPr>
            <p:ph idx="1"/>
          </p:nvPr>
        </p:nvSpPr>
        <p:spPr>
          <a:xfrm>
            <a:off x="1484310" y="972065"/>
            <a:ext cx="10018713" cy="4819135"/>
          </a:xfrm>
        </p:spPr>
        <p:txBody>
          <a:bodyPr>
            <a:normAutofit fontScale="85000" lnSpcReduction="10000"/>
          </a:bodyPr>
          <a:lstStyle/>
          <a:p>
            <a:r>
              <a:rPr lang="en-US" dirty="0"/>
              <a:t>Sprint planning is an event in the </a:t>
            </a:r>
            <a:r>
              <a:rPr lang="en-US" dirty="0" smtClean="0"/>
              <a:t>Scrum</a:t>
            </a:r>
            <a:r>
              <a:rPr lang="en-US" dirty="0"/>
              <a:t> framework where the team determines the product backlog items they will work on during that </a:t>
            </a:r>
            <a:r>
              <a:rPr lang="en-US" dirty="0" smtClean="0"/>
              <a:t>sprint</a:t>
            </a:r>
            <a:r>
              <a:rPr lang="en-US" dirty="0"/>
              <a:t> and discusses their initial plan for completing those </a:t>
            </a:r>
            <a:r>
              <a:rPr lang="en-US" dirty="0" smtClean="0"/>
              <a:t>product backlog items.</a:t>
            </a:r>
            <a:endParaRPr lang="en-US" dirty="0"/>
          </a:p>
          <a:p>
            <a:r>
              <a:rPr lang="en-US" dirty="0"/>
              <a:t>Teams may find it helpful to establish a sprint goal and use that as the basis by which they determine which product backlog items they work on during that sprint</a:t>
            </a:r>
            <a:r>
              <a:rPr lang="en-US" dirty="0" smtClean="0"/>
              <a:t>.</a:t>
            </a:r>
          </a:p>
          <a:p>
            <a:r>
              <a:rPr lang="en-US" dirty="0" smtClean="0"/>
              <a:t>People involved :-</a:t>
            </a:r>
          </a:p>
          <a:p>
            <a:r>
              <a:rPr lang="en-US" dirty="0" smtClean="0"/>
              <a:t>Product Owner - </a:t>
            </a:r>
            <a:r>
              <a:rPr lang="en-US" dirty="0"/>
              <a:t>I</a:t>
            </a:r>
            <a:r>
              <a:rPr lang="en-US" dirty="0" smtClean="0"/>
              <a:t>dentifies </a:t>
            </a:r>
            <a:r>
              <a:rPr lang="en-US" dirty="0"/>
              <a:t>the candidate product backlog items and their relative priorities, as well as proposes a sprint goal.</a:t>
            </a:r>
            <a:endParaRPr lang="en-US" dirty="0" smtClean="0"/>
          </a:p>
          <a:p>
            <a:r>
              <a:rPr lang="en-US" dirty="0" smtClean="0"/>
              <a:t>Team members - </a:t>
            </a:r>
            <a:r>
              <a:rPr lang="en-US" dirty="0"/>
              <a:t>D</a:t>
            </a:r>
            <a:r>
              <a:rPr lang="en-US" dirty="0" smtClean="0"/>
              <a:t>etermine </a:t>
            </a:r>
            <a:r>
              <a:rPr lang="en-US" dirty="0"/>
              <a:t>how many of the product backlog items they forecast they will be able to complete and determine how they will deliver those product backlog items.</a:t>
            </a:r>
            <a:endParaRPr lang="en-US" dirty="0" smtClean="0"/>
          </a:p>
          <a:p>
            <a:r>
              <a:rPr lang="en-US" dirty="0" smtClean="0"/>
              <a:t>Scrum Master - </a:t>
            </a:r>
            <a:r>
              <a:rPr lang="en-US" dirty="0"/>
              <a:t>F</a:t>
            </a:r>
            <a:r>
              <a:rPr lang="en-US" dirty="0" smtClean="0"/>
              <a:t>acilitates </a:t>
            </a:r>
            <a:r>
              <a:rPr lang="en-US" dirty="0"/>
              <a:t>sprint planning in order to ensure that the discussion is effective and that there is agreement to the sprint goal and that the appropriate product backlog items are included in the sprint backlog.</a:t>
            </a:r>
            <a:endParaRPr lang="en-US" dirty="0"/>
          </a:p>
        </p:txBody>
      </p:sp>
    </p:spTree>
    <p:extLst>
      <p:ext uri="{BB962C8B-B14F-4D97-AF65-F5344CB8AC3E}">
        <p14:creationId xmlns:p14="http://schemas.microsoft.com/office/powerpoint/2010/main" val="774161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TotalTime>
  <Words>1976</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Corbel</vt:lpstr>
      <vt:lpstr>Parallax</vt:lpstr>
      <vt:lpstr>PowerPoint Presentation</vt:lpstr>
      <vt:lpstr>Methodology</vt:lpstr>
      <vt:lpstr>Agile Methodologies</vt:lpstr>
      <vt:lpstr>Advantages of Agile Methodology </vt:lpstr>
      <vt:lpstr>Disadvantages of Agile Methodology </vt:lpstr>
      <vt:lpstr>Scrum</vt:lpstr>
      <vt:lpstr>Scrum Master</vt:lpstr>
      <vt:lpstr>User Stories</vt:lpstr>
      <vt:lpstr>Sprint planning</vt:lpstr>
      <vt:lpstr>Structure of Sprint Planning</vt:lpstr>
      <vt:lpstr>Heartbeat Retrospective</vt:lpstr>
      <vt:lpstr>PowerPoint Presentation</vt:lpstr>
      <vt:lpstr>BurnDown Chart</vt:lpstr>
      <vt:lpstr>Poker Planning</vt:lpstr>
      <vt:lpstr>Benefits</vt:lpstr>
      <vt:lpstr>Pitfalls</vt:lpstr>
      <vt:lpstr>Daily Stand-up</vt:lpstr>
      <vt:lpstr>Scrum Board</vt:lpstr>
      <vt:lpstr>Kanban</vt:lpstr>
      <vt:lpstr>Jira – What and Why</vt:lpstr>
      <vt:lpstr>JIRA Scheme</vt:lpstr>
      <vt:lpstr>Project Owner</vt:lpstr>
      <vt:lpstr>Sprint Backlog</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 hwdlab1D</dc:creator>
  <cp:lastModifiedBy>IG, hwdlab1D</cp:lastModifiedBy>
  <cp:revision>24</cp:revision>
  <dcterms:created xsi:type="dcterms:W3CDTF">2019-03-14T07:22:40Z</dcterms:created>
  <dcterms:modified xsi:type="dcterms:W3CDTF">2019-03-14T09:33:23Z</dcterms:modified>
</cp:coreProperties>
</file>