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3" r:id="rId6"/>
    <p:sldId id="260" r:id="rId7"/>
    <p:sldId id="268" r:id="rId8"/>
    <p:sldId id="269" r:id="rId9"/>
    <p:sldId id="270" r:id="rId10"/>
    <p:sldId id="271" r:id="rId11"/>
    <p:sldId id="272" r:id="rId12"/>
    <p:sldId id="274" r:id="rId13"/>
    <p:sldId id="266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31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AF096-D727-AED4-155E-FF9880E46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A83E9-B1BB-92A8-79DB-B085B4E2B0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0B347-29BC-5845-2207-38E0792DE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DB121-2980-6E94-9877-C99FB609C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30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A5045-2966-B7AB-DED8-CAFDBFC9A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31142C-1138-2B17-7959-1705486953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E0900-706E-AEF5-C60A-EB7116704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48FD3-EF15-E008-B4E0-59D28980F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47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542EF-4B8A-C1F0-ACE4-F7CF0A2B4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84743D-01E8-49C3-1CFF-73473D3612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A88DE-D26E-053F-C590-E95F1A766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D132B-DEC5-7121-119C-8B7607FF4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8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935BF-E019-62C6-E448-7060CD053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55F1A5-711F-BD01-5774-0756C8DC35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223B0E-3C4E-E1CF-204B-85C91F714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FDBA7-DB99-674D-B60F-3E05493564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5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CA89C-BDA4-AFE5-1F60-6693C1DE8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AA7B1C-C1AA-F7C4-AD74-D4FCF0905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656642-86F6-7864-AA69-1D5864291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8D76F-3DEF-30CC-5C53-35619EA90C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79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0C8B2-1AD5-418D-CF22-5F7D1E527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12CF1D-565F-DD30-F00D-A68A268C8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CC6CFC-FC38-CC9E-4142-9FEA1CD1D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52A40-B0F9-0A86-CC4E-41D68FB9A1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19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599E5-44FA-6F84-FB9B-88E1CA289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43296B-5CB1-33B7-4711-AD3F3979D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E9739-9A9D-D8A6-808D-C1408EEAC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B68F0-0C06-85E9-488A-B440BEA45B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6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304217"/>
            <a:ext cx="74776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Sports Products Analysis: Leveraging SQL and Power BI for Data Insights</a:t>
            </a:r>
            <a:endParaRPr lang="en-US" sz="3499" dirty="0"/>
          </a:p>
        </p:txBody>
      </p:sp>
      <p:sp>
        <p:nvSpPr>
          <p:cNvPr id="6" name="Text 2"/>
          <p:cNvSpPr/>
          <p:nvPr/>
        </p:nvSpPr>
        <p:spPr>
          <a:xfrm>
            <a:off x="833199" y="422040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 this project, I have utilized SQL to analyze a dataset of sports products sales, aiming to uncover insights that can drive business decisions and optimize profitability.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55319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5560814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5536525"/>
            <a:ext cx="232040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by Daipayan Maitra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1EBDE-854E-BE87-E98A-AE031AC97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728CF767-86EE-23F0-BBA6-8454C7AD3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3BC37F7E-84D0-E285-6C60-69D67C252531}"/>
              </a:ext>
            </a:extLst>
          </p:cNvPr>
          <p:cNvSpPr/>
          <p:nvPr/>
        </p:nvSpPr>
        <p:spPr>
          <a:xfrm>
            <a:off x="2348389" y="1218605"/>
            <a:ext cx="9933503" cy="1110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Queries and Data Manipulation Techniques Used</a:t>
            </a:r>
            <a:endParaRPr lang="en-US" sz="3499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A512311D-962C-9370-33C0-D4D475AD125C}"/>
              </a:ext>
            </a:extLst>
          </p:cNvPr>
          <p:cNvSpPr/>
          <p:nvPr/>
        </p:nvSpPr>
        <p:spPr>
          <a:xfrm>
            <a:off x="2348389" y="6655594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5B289B-08BA-4809-8D89-EE600A313E01}"/>
              </a:ext>
            </a:extLst>
          </p:cNvPr>
          <p:cNvSpPr txBox="1"/>
          <p:nvPr/>
        </p:nvSpPr>
        <p:spPr>
          <a:xfrm>
            <a:off x="2040672" y="3984427"/>
            <a:ext cx="4772723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endParaRPr lang="en-IN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SELECT Sales_Method,       SUM(</a:t>
            </a:r>
            <a:r>
              <a:rPr lang="en-IN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Units_Sold</a:t>
            </a:r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) AS </a:t>
            </a:r>
            <a:r>
              <a:rPr lang="en-IN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TotalUnitsSold</a:t>
            </a:r>
            <a:endParaRPr lang="en-IN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FROM sports</a:t>
            </a: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GROUP BY Sales_Method</a:t>
            </a: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ORDER BY </a:t>
            </a:r>
            <a:r>
              <a:rPr lang="en-IN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TotalUnitsSold</a:t>
            </a:r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DESC;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825B6-DEFF-8F54-3BFF-5C8BDEF2C3C6}"/>
              </a:ext>
            </a:extLst>
          </p:cNvPr>
          <p:cNvSpPr txBox="1"/>
          <p:nvPr/>
        </p:nvSpPr>
        <p:spPr>
          <a:xfrm>
            <a:off x="1958904" y="2488688"/>
            <a:ext cx="1011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u="sng" dirty="0">
                <a:solidFill>
                  <a:schemeClr val="bg1"/>
                </a:solidFill>
                <a:effectLst/>
                <a:latin typeface="Söhne"/>
              </a:rPr>
              <a:t>Total Units Sold by Sales Method</a:t>
            </a:r>
          </a:p>
          <a:p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This analysis suggests the popularity of online sales channels among customers, emphasizing the importance of optimizing the online shopping experience.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9E796-E1C1-8665-3260-2AFE7CA61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395" y="4132565"/>
            <a:ext cx="3144644" cy="179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4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279A2-E046-EB6C-FE3C-5B39D3C77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64F18FCA-4422-F5FC-4F75-CA0E6AFB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F1EA8641-498E-AEED-B38E-D8CFD8FAE4D8}"/>
              </a:ext>
            </a:extLst>
          </p:cNvPr>
          <p:cNvSpPr/>
          <p:nvPr/>
        </p:nvSpPr>
        <p:spPr>
          <a:xfrm>
            <a:off x="2348389" y="1218605"/>
            <a:ext cx="9933503" cy="1110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Queries and Data Manipulation Techniques Used</a:t>
            </a:r>
            <a:endParaRPr lang="en-US" sz="3499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8D6D8CD6-0B47-534F-41A2-A59CABDD42B9}"/>
              </a:ext>
            </a:extLst>
          </p:cNvPr>
          <p:cNvSpPr/>
          <p:nvPr/>
        </p:nvSpPr>
        <p:spPr>
          <a:xfrm>
            <a:off x="2348389" y="6655594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AF5BB-5BD6-00AC-C287-535AC7EA2ECC}"/>
              </a:ext>
            </a:extLst>
          </p:cNvPr>
          <p:cNvSpPr txBox="1"/>
          <p:nvPr/>
        </p:nvSpPr>
        <p:spPr>
          <a:xfrm>
            <a:off x="2040672" y="3984427"/>
            <a:ext cx="4772723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SELECT Product,       SUM(Total_Sales) AS TotalSales,       SUM(Operating_Profit) AS TotalOperatingProfit</a:t>
            </a: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FROM sports</a:t>
            </a: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GROUP BY Product</a:t>
            </a: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ORDER BY TotalOperatingProfit, </a:t>
            </a:r>
            <a:r>
              <a:rPr lang="en-IN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totalsales</a:t>
            </a:r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DESC</a:t>
            </a: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LIMIT 1;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26B1C-61CF-7780-CE21-74CDA283E5F8}"/>
              </a:ext>
            </a:extLst>
          </p:cNvPr>
          <p:cNvSpPr txBox="1"/>
          <p:nvPr/>
        </p:nvSpPr>
        <p:spPr>
          <a:xfrm>
            <a:off x="1958904" y="2488688"/>
            <a:ext cx="1011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u="sng" dirty="0">
                <a:solidFill>
                  <a:schemeClr val="bg1"/>
                </a:solidFill>
                <a:effectLst/>
                <a:latin typeface="Söhne"/>
              </a:rPr>
              <a:t>Query to identify the product category generating the highest total sales and operating profit</a:t>
            </a:r>
          </a:p>
          <a:p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This category represents a significant revenue and profitability driver for the business, indicating the importance of focusing on and investing in this product category.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C3C468-655F-0837-EFE7-A08228C14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395" y="4534808"/>
            <a:ext cx="5743198" cy="10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8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47106-F52D-BE3B-6091-33F0DDCA6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7BB65A3A-2BC2-BEF8-F48A-876F5BF52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02A06CD0-6DBE-5A16-792A-77F65776B09B}"/>
              </a:ext>
            </a:extLst>
          </p:cNvPr>
          <p:cNvSpPr/>
          <p:nvPr/>
        </p:nvSpPr>
        <p:spPr>
          <a:xfrm>
            <a:off x="2348389" y="722109"/>
            <a:ext cx="9933503" cy="1110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Queries and Data Manipulation Techniques Used</a:t>
            </a:r>
            <a:endParaRPr lang="en-US" sz="3499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A51D044D-C0F1-A6EC-CC78-2DE19DB0099D}"/>
              </a:ext>
            </a:extLst>
          </p:cNvPr>
          <p:cNvSpPr/>
          <p:nvPr/>
        </p:nvSpPr>
        <p:spPr>
          <a:xfrm>
            <a:off x="2348389" y="6655594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30E832-EF44-7275-6157-0FDB85D14E52}"/>
              </a:ext>
            </a:extLst>
          </p:cNvPr>
          <p:cNvSpPr txBox="1"/>
          <p:nvPr/>
        </p:nvSpPr>
        <p:spPr>
          <a:xfrm>
            <a:off x="501687" y="2698976"/>
            <a:ext cx="7619601" cy="5078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sz="1800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SELECT </a:t>
            </a:r>
          </a:p>
          <a:p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   YEAR(invoice_date) AS sales_year,</a:t>
            </a:r>
          </a:p>
          <a:p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   MONTH(invoice_date) AS sales_month,</a:t>
            </a:r>
          </a:p>
          <a:p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   SUM(</a:t>
            </a:r>
            <a:r>
              <a:rPr lang="en-IN" sz="180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total_sales</a:t>
            </a:r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) AS </a:t>
            </a:r>
            <a:r>
              <a:rPr lang="en-IN" sz="180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total_sales</a:t>
            </a:r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,</a:t>
            </a:r>
          </a:p>
          <a:p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   LAG(SUM(</a:t>
            </a:r>
            <a:r>
              <a:rPr lang="en-IN" sz="180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total_sales</a:t>
            </a:r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)) OVER (PARTITION BY YEAR(invoice_date) ORDER BY MONTH(invoice_date)) AS sales_previous_month,</a:t>
            </a:r>
          </a:p>
          <a:p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   ((SUM(</a:t>
            </a:r>
            <a:r>
              <a:rPr lang="en-IN" sz="180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total_sales</a:t>
            </a:r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) - LAG(SUM(</a:t>
            </a:r>
            <a:r>
              <a:rPr lang="en-IN" sz="180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total_sales</a:t>
            </a:r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)) OVER (PARTITION BY YEAR(invoice_date) ORDER BY MONTH(invoice_date))) / LAG(SUM(</a:t>
            </a:r>
            <a:r>
              <a:rPr lang="en-IN" sz="180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total_sales</a:t>
            </a:r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)) OVER (PARTITION BY YEAR(invoice_date) ORDER BY MONTH(invoice_date))) * 100 AS </a:t>
            </a:r>
            <a:r>
              <a:rPr lang="en-IN" sz="180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percentage_growth</a:t>
            </a:r>
            <a:endParaRPr lang="en-IN" sz="1800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FROM </a:t>
            </a:r>
          </a:p>
          <a:p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   sports</a:t>
            </a:r>
          </a:p>
          <a:p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GROUP BY </a:t>
            </a:r>
          </a:p>
          <a:p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   sales_year, sales_month</a:t>
            </a:r>
          </a:p>
          <a:p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ORDER BY </a:t>
            </a:r>
          </a:p>
          <a:p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   sales_year, sales_month;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CA8816-EBCA-D33B-BA02-394AE47A591E}"/>
              </a:ext>
            </a:extLst>
          </p:cNvPr>
          <p:cNvSpPr txBox="1"/>
          <p:nvPr/>
        </p:nvSpPr>
        <p:spPr>
          <a:xfrm>
            <a:off x="2694885" y="2111675"/>
            <a:ext cx="1011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u="sng" dirty="0">
                <a:solidFill>
                  <a:schemeClr val="bg1"/>
                </a:solidFill>
                <a:effectLst/>
                <a:latin typeface="Söhne"/>
              </a:rPr>
              <a:t>Month on Month Growth:</a:t>
            </a:r>
          </a:p>
          <a:p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Total sales by month and sales of the same month of the previous year, along with percentage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1A0563-2F5E-5CD4-AEAE-1AC8F058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288" y="3060707"/>
            <a:ext cx="5747167" cy="435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7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3018" y="256759"/>
            <a:ext cx="6866334" cy="583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92"/>
              </a:lnSpc>
              <a:buNone/>
            </a:pPr>
            <a:r>
              <a:rPr lang="en-US" sz="367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Visualization</a:t>
            </a:r>
            <a:endParaRPr lang="en-US" sz="3673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A03B2F-43D7-5919-12C4-0C6809E08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388" y="1074640"/>
            <a:ext cx="12467742" cy="68982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48389" y="1583769"/>
            <a:ext cx="9295686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Problem Statement and Objectives</a:t>
            </a:r>
            <a:endParaRPr lang="en-US" sz="3499" dirty="0"/>
          </a:p>
        </p:txBody>
      </p:sp>
      <p:sp>
        <p:nvSpPr>
          <p:cNvPr id="5" name="Shape 2"/>
          <p:cNvSpPr/>
          <p:nvPr/>
        </p:nvSpPr>
        <p:spPr>
          <a:xfrm>
            <a:off x="2126218" y="2583536"/>
            <a:ext cx="4855726" cy="4062293"/>
          </a:xfrm>
          <a:prstGeom prst="roundRect">
            <a:avLst>
              <a:gd name="adj" fmla="val 1641"/>
            </a:avLst>
          </a:prstGeom>
          <a:solidFill>
            <a:srgbClr val="223D4D"/>
          </a:solidFill>
          <a:ln/>
        </p:spPr>
      </p:sp>
      <p:sp>
        <p:nvSpPr>
          <p:cNvPr id="6" name="Text 3"/>
          <p:cNvSpPr/>
          <p:nvPr/>
        </p:nvSpPr>
        <p:spPr>
          <a:xfrm>
            <a:off x="2570559" y="2805708"/>
            <a:ext cx="32586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Problem Statement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70559" y="3286125"/>
            <a:ext cx="441138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business faced challenges in understanding sales performance and profitability across different product categories and regions. There was a need to analyze sales data comprehensively to identify key insights and opportunities for improvement.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568982" y="2583537"/>
            <a:ext cx="4855726" cy="4062293"/>
          </a:xfrm>
          <a:prstGeom prst="roundRect">
            <a:avLst>
              <a:gd name="adj" fmla="val 1641"/>
            </a:avLst>
          </a:prstGeom>
          <a:solidFill>
            <a:srgbClr val="223D4D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6" y="28057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Objectives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003858" y="3402806"/>
            <a:ext cx="40559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Analyze sales data to identify top-selling products and regional sales distribution.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8003858" y="4363521"/>
            <a:ext cx="40559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Calculate key performance indicators (KPIs) such as total sales, operating profit margin, and sales growth rate.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8003858" y="5357455"/>
            <a:ext cx="40559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Optimize business strategies based on data-driven insights to maximize revenue and profitability.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48389" y="2227898"/>
            <a:ext cx="9933503" cy="1110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Collection and Cleaning Process</a:t>
            </a:r>
            <a:endParaRPr lang="en-US" sz="3499" dirty="0"/>
          </a:p>
        </p:txBody>
      </p:sp>
      <p:sp>
        <p:nvSpPr>
          <p:cNvPr id="5" name="Text 2"/>
          <p:cNvSpPr/>
          <p:nvPr/>
        </p:nvSpPr>
        <p:spPr>
          <a:xfrm>
            <a:off x="2348389" y="38108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Collection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380190"/>
            <a:ext cx="46957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dataset used for this project was sourced from fp20analytics.com.
It contains 9644 rows of data and a single table named "sports".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7593687" y="38108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Cleaning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687" y="4380190"/>
            <a:ext cx="46957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 utilized Power Query to clean and preprocess the data. This involved renaming headers, changing data types, and removing any inconsistencies or duplicates to ensure data quality and reliability.</a:t>
            </a:r>
            <a:endParaRPr lang="en-US" sz="1750" dirty="0"/>
          </a:p>
        </p:txBody>
      </p:sp>
      <p:sp>
        <p:nvSpPr>
          <p:cNvPr id="3" name="Shape 2">
            <a:extLst>
              <a:ext uri="{FF2B5EF4-FFF2-40B4-BE49-F238E27FC236}">
                <a16:creationId xmlns:a16="http://schemas.microsoft.com/office/drawing/2014/main" id="{5966261E-BEF6-C87C-BEC8-50F952295B62}"/>
              </a:ext>
            </a:extLst>
          </p:cNvPr>
          <p:cNvSpPr/>
          <p:nvPr/>
        </p:nvSpPr>
        <p:spPr>
          <a:xfrm>
            <a:off x="2158566" y="3338751"/>
            <a:ext cx="4855726" cy="4062293"/>
          </a:xfrm>
          <a:prstGeom prst="roundRect">
            <a:avLst>
              <a:gd name="adj" fmla="val 1641"/>
            </a:avLst>
          </a:prstGeom>
          <a:solidFill>
            <a:schemeClr val="bg1">
              <a:alpha val="20000"/>
            </a:schemeClr>
          </a:solidFill>
          <a:ln/>
          <a:effectLst>
            <a:reflection stA="0" endPos="65000" dist="50800" dir="5400000" sy="-100000" algn="bl" rotWithShape="0"/>
          </a:effectLst>
        </p:spPr>
      </p:sp>
      <p:sp>
        <p:nvSpPr>
          <p:cNvPr id="10" name="Shape 2">
            <a:extLst>
              <a:ext uri="{FF2B5EF4-FFF2-40B4-BE49-F238E27FC236}">
                <a16:creationId xmlns:a16="http://schemas.microsoft.com/office/drawing/2014/main" id="{940F0765-A601-1EF9-4532-4758E775E4D2}"/>
              </a:ext>
            </a:extLst>
          </p:cNvPr>
          <p:cNvSpPr/>
          <p:nvPr/>
        </p:nvSpPr>
        <p:spPr>
          <a:xfrm>
            <a:off x="7433667" y="3338751"/>
            <a:ext cx="4855726" cy="4062293"/>
          </a:xfrm>
          <a:prstGeom prst="roundRect">
            <a:avLst>
              <a:gd name="adj" fmla="val 1641"/>
            </a:avLst>
          </a:prstGeom>
          <a:solidFill>
            <a:schemeClr val="bg1">
              <a:alpha val="20000"/>
            </a:schemeClr>
          </a:solidFill>
          <a:ln/>
          <a:effectLst>
            <a:reflection stA="0" endPos="65000" dist="50800" dir="5400000" sy="-100000" algn="bl" rotWithShape="0"/>
          </a:effectLst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048827"/>
            <a:ext cx="9306401" cy="1110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Results and Key Findings</a:t>
            </a:r>
            <a:endParaRPr lang="en-US" sz="3499" dirty="0"/>
          </a:p>
        </p:txBody>
      </p:sp>
      <p:sp>
        <p:nvSpPr>
          <p:cNvPr id="6" name="Shape 2"/>
          <p:cNvSpPr/>
          <p:nvPr/>
        </p:nvSpPr>
        <p:spPr>
          <a:xfrm>
            <a:off x="833199" y="3409593"/>
            <a:ext cx="4542115" cy="2771061"/>
          </a:xfrm>
          <a:prstGeom prst="roundRect">
            <a:avLst>
              <a:gd name="adj" fmla="val 2406"/>
            </a:avLst>
          </a:prstGeom>
          <a:solidFill>
            <a:srgbClr val="223D4D"/>
          </a:solidFill>
          <a:ln/>
        </p:spPr>
      </p:sp>
      <p:sp>
        <p:nvSpPr>
          <p:cNvPr id="7" name="Text 3"/>
          <p:cNvSpPr/>
          <p:nvPr/>
        </p:nvSpPr>
        <p:spPr>
          <a:xfrm>
            <a:off x="1055370" y="3631763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Key Insights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055370" y="4181475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Through exploratory data analysis, I uncovered key insights such as the top-selling products, regional sales distribution, and sales trends over time.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590330" y="3409593"/>
            <a:ext cx="4542115" cy="2771061"/>
          </a:xfrm>
          <a:prstGeom prst="roundRect">
            <a:avLst>
              <a:gd name="adj" fmla="val 2406"/>
            </a:avLst>
          </a:prstGeom>
          <a:solidFill>
            <a:srgbClr val="223D4D"/>
          </a:solidFill>
          <a:ln/>
        </p:spPr>
      </p:sp>
      <p:sp>
        <p:nvSpPr>
          <p:cNvPr id="10" name="Text 6"/>
          <p:cNvSpPr/>
          <p:nvPr/>
        </p:nvSpPr>
        <p:spPr>
          <a:xfrm>
            <a:off x="5819656" y="3631763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Visualizations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5819656" y="4181475"/>
            <a:ext cx="409777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 have used various visualizations including bar charts, pie charts, and line graphs to visually represent the findings and make them easily understandable to stakeholders.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E25DD-9315-870A-0966-EA2B4AD39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874B359-99EE-72D7-5A42-AE45851F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BA681130-5407-613E-4930-4137538065E8}"/>
              </a:ext>
            </a:extLst>
          </p:cNvPr>
          <p:cNvSpPr/>
          <p:nvPr/>
        </p:nvSpPr>
        <p:spPr>
          <a:xfrm>
            <a:off x="2132426" y="541436"/>
            <a:ext cx="9933503" cy="8747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Queries for KPIs</a:t>
            </a:r>
            <a:endParaRPr lang="en-US" sz="3499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AA04A2A2-A6BC-7190-CBB1-910868025BEC}"/>
              </a:ext>
            </a:extLst>
          </p:cNvPr>
          <p:cNvSpPr/>
          <p:nvPr/>
        </p:nvSpPr>
        <p:spPr>
          <a:xfrm>
            <a:off x="2348389" y="6655594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7F40E-B0B1-19C5-7E8A-7088D2024142}"/>
              </a:ext>
            </a:extLst>
          </p:cNvPr>
          <p:cNvSpPr txBox="1"/>
          <p:nvPr/>
        </p:nvSpPr>
        <p:spPr>
          <a:xfrm>
            <a:off x="481666" y="2506953"/>
            <a:ext cx="3755798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SELECT ROUND(SUM(</a:t>
            </a:r>
            <a:r>
              <a:rPr lang="en-IN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Total_Sales</a:t>
            </a:r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)) AS TotalSales</a:t>
            </a:r>
          </a:p>
          <a:p>
            <a:endParaRPr lang="en-IN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FROM sports;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73487-C73D-063E-763F-BA51955BF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104" y="4474864"/>
            <a:ext cx="2165811" cy="1200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0A071A-131F-B09B-F13C-7518ABF62000}"/>
              </a:ext>
            </a:extLst>
          </p:cNvPr>
          <p:cNvSpPr txBox="1"/>
          <p:nvPr/>
        </p:nvSpPr>
        <p:spPr>
          <a:xfrm>
            <a:off x="1104658" y="1855293"/>
            <a:ext cx="20555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KPI 1 – Total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0A568F-4724-7686-4C2E-12B3E6766C68}"/>
              </a:ext>
            </a:extLst>
          </p:cNvPr>
          <p:cNvSpPr txBox="1"/>
          <p:nvPr/>
        </p:nvSpPr>
        <p:spPr>
          <a:xfrm>
            <a:off x="5698282" y="1785784"/>
            <a:ext cx="31000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KPI 2 – Operating Profit Margin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28D0B-365C-4EA3-A9A7-617BF46CE699}"/>
              </a:ext>
            </a:extLst>
          </p:cNvPr>
          <p:cNvSpPr txBox="1"/>
          <p:nvPr/>
        </p:nvSpPr>
        <p:spPr>
          <a:xfrm>
            <a:off x="5486710" y="2506953"/>
            <a:ext cx="364614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SELECT (SUM(Operating_Profit) / SUM(Total_Sales)) * 100 AS OperatingProfitMargin</a:t>
            </a: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FROM sports;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77F919-FCE0-4046-95AC-97670C86D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378" y="4474864"/>
            <a:ext cx="2583270" cy="12003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41ECE9-8003-9FE8-BC7E-A84364268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7171" y="4443828"/>
            <a:ext cx="2458125" cy="12408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291DEF-2AE6-5D8D-5193-D0E019C671FA}"/>
              </a:ext>
            </a:extLst>
          </p:cNvPr>
          <p:cNvSpPr txBox="1"/>
          <p:nvPr/>
        </p:nvSpPr>
        <p:spPr>
          <a:xfrm>
            <a:off x="10242859" y="2506953"/>
            <a:ext cx="364614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SELECT COUNT(DISTINCT Retailer) AS Total_Retailers</a:t>
            </a:r>
          </a:p>
          <a:p>
            <a:endParaRPr lang="en-IN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FROM SPORTS;</a:t>
            </a: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417709-9EEE-402A-5F60-426C638683A2}"/>
              </a:ext>
            </a:extLst>
          </p:cNvPr>
          <p:cNvSpPr txBox="1"/>
          <p:nvPr/>
        </p:nvSpPr>
        <p:spPr>
          <a:xfrm>
            <a:off x="10766967" y="1790995"/>
            <a:ext cx="22911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KPI 3 – Total Retailers</a:t>
            </a:r>
          </a:p>
        </p:txBody>
      </p:sp>
    </p:spTree>
    <p:extLst>
      <p:ext uri="{BB962C8B-B14F-4D97-AF65-F5344CB8AC3E}">
        <p14:creationId xmlns:p14="http://schemas.microsoft.com/office/powerpoint/2010/main" val="352431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48389" y="1218605"/>
            <a:ext cx="9933503" cy="1110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Queries and Data Manipulation Techniques Used</a:t>
            </a:r>
            <a:endParaRPr lang="en-US" sz="3499" dirty="0"/>
          </a:p>
        </p:txBody>
      </p:sp>
      <p:sp>
        <p:nvSpPr>
          <p:cNvPr id="5" name="Text 2"/>
          <p:cNvSpPr/>
          <p:nvPr/>
        </p:nvSpPr>
        <p:spPr>
          <a:xfrm>
            <a:off x="2348389" y="2773799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 have utilized SQL queries to manipulate and analyze the data. Some of the queries used include: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703790" y="3379113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Top 5 Selling Products by Total Sales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2348389" y="6655594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F0F806-A00B-93E4-485E-648FEB29D244}"/>
              </a:ext>
            </a:extLst>
          </p:cNvPr>
          <p:cNvSpPr txBox="1"/>
          <p:nvPr/>
        </p:nvSpPr>
        <p:spPr>
          <a:xfrm>
            <a:off x="2040672" y="3984427"/>
            <a:ext cx="4772723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endParaRPr lang="en-US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r>
              <a:rPr lang="en-US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SELECT Product, SUM(Total_Sales) AS TotalSales </a:t>
            </a:r>
            <a:endParaRPr lang="en-US" sz="1800" dirty="0"/>
          </a:p>
          <a:p>
            <a:r>
              <a:rPr lang="en-US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FROM sports</a:t>
            </a:r>
          </a:p>
          <a:p>
            <a:r>
              <a:rPr lang="en-US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GROUP BY Product </a:t>
            </a:r>
          </a:p>
          <a:p>
            <a:r>
              <a:rPr lang="en-US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ORDER BY TotalSales DESC</a:t>
            </a:r>
          </a:p>
          <a:p>
            <a:r>
              <a:rPr lang="en-US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LIMIT 5;</a:t>
            </a:r>
            <a:endParaRPr lang="en-US" sz="1800" dirty="0"/>
          </a:p>
          <a:p>
            <a:r>
              <a:rPr lang="en-US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endParaRPr lang="en-US" sz="1800" dirty="0"/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25450D-E947-CC9A-8C1C-62F986F64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395" y="4402915"/>
            <a:ext cx="3965709" cy="22526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AE279-7488-764A-EE4B-89E05C513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06571C0-187A-760B-F91C-581149F65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886F8263-BA71-9CC2-0144-B8F3DFA81C9F}"/>
              </a:ext>
            </a:extLst>
          </p:cNvPr>
          <p:cNvSpPr/>
          <p:nvPr/>
        </p:nvSpPr>
        <p:spPr>
          <a:xfrm>
            <a:off x="2348389" y="1218605"/>
            <a:ext cx="9933503" cy="1110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Queries and Data Manipulation Techniques Used</a:t>
            </a:r>
            <a:endParaRPr lang="en-US" sz="3499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757DDC7-5BA0-14DF-ADB6-1C4E5DCE5D44}"/>
              </a:ext>
            </a:extLst>
          </p:cNvPr>
          <p:cNvSpPr/>
          <p:nvPr/>
        </p:nvSpPr>
        <p:spPr>
          <a:xfrm>
            <a:off x="2348389" y="6655594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02AF8-6B57-1036-558F-EA18B0FE67CB}"/>
              </a:ext>
            </a:extLst>
          </p:cNvPr>
          <p:cNvSpPr txBox="1"/>
          <p:nvPr/>
        </p:nvSpPr>
        <p:spPr>
          <a:xfrm>
            <a:off x="2040672" y="3984427"/>
            <a:ext cx="4772723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endParaRPr lang="en-US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SELECT Region,   SUM(Total_Sales) AS TotalSales,       (SUM(Total_Sales) / (SELECT SUM(Total_Sales) FROM sports)) * 100 AS SalesPercentage</a:t>
            </a:r>
          </a:p>
          <a:p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FROM sports</a:t>
            </a:r>
          </a:p>
          <a:p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GROUP BY Region</a:t>
            </a:r>
          </a:p>
          <a:p>
            <a:r>
              <a:rPr lang="en-IN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ORDER BY SalesPercentage DESC;</a:t>
            </a:r>
            <a:endParaRPr lang="en-US" sz="1800" dirty="0"/>
          </a:p>
          <a:p>
            <a:r>
              <a:rPr lang="en-US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endParaRPr lang="en-US" sz="1800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1326A-3C87-862A-A621-41B3E5149B23}"/>
              </a:ext>
            </a:extLst>
          </p:cNvPr>
          <p:cNvSpPr txBox="1"/>
          <p:nvPr/>
        </p:nvSpPr>
        <p:spPr>
          <a:xfrm>
            <a:off x="1958904" y="2488688"/>
            <a:ext cx="1011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u="sng" dirty="0">
                <a:solidFill>
                  <a:schemeClr val="bg1"/>
                </a:solidFill>
                <a:effectLst/>
                <a:latin typeface="Söhne"/>
              </a:rPr>
              <a:t>Percentage of Total Sales by Region</a:t>
            </a:r>
            <a:br>
              <a:rPr lang="en-IN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This regional distribution of sales provides valuable insights for targeting marketing efforts and allocating resources effectively.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2C8D88-8823-D6AC-8A95-D80DA9768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395" y="4373740"/>
            <a:ext cx="3757961" cy="195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D293C-0714-7EBC-4DAB-F428E3D01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DAD4301-A09B-1529-99DF-38CFA408B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0413B9A1-78EF-E86C-7EC1-C8FE65148DC4}"/>
              </a:ext>
            </a:extLst>
          </p:cNvPr>
          <p:cNvSpPr/>
          <p:nvPr/>
        </p:nvSpPr>
        <p:spPr>
          <a:xfrm>
            <a:off x="2348389" y="1218605"/>
            <a:ext cx="9933503" cy="1110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Queries and Data Manipulation Techniques Used</a:t>
            </a:r>
            <a:endParaRPr lang="en-US" sz="3499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1B1DDEF9-0ABA-EDF0-47DE-FE956DEFDF93}"/>
              </a:ext>
            </a:extLst>
          </p:cNvPr>
          <p:cNvSpPr/>
          <p:nvPr/>
        </p:nvSpPr>
        <p:spPr>
          <a:xfrm>
            <a:off x="2348389" y="6655594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61E30-D4E9-D641-D0D8-68A8E9FB58EE}"/>
              </a:ext>
            </a:extLst>
          </p:cNvPr>
          <p:cNvSpPr txBox="1"/>
          <p:nvPr/>
        </p:nvSpPr>
        <p:spPr>
          <a:xfrm>
            <a:off x="2040672" y="3984427"/>
            <a:ext cx="4772723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SELECT Sales_Method,        SUM(Operating_Profit) AS TotalOperatingProfit,       (SUM(Operating_Profit) / (SELECT SUM(Operating_Profit) FROM sports)) * 100 AS ProfitPercentage</a:t>
            </a: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FROM sports</a:t>
            </a: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GROUP BY Sales_Method</a:t>
            </a: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ORDER BY ProfitPercentage DESC;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7A4AB-F74F-363D-1D3D-C8EC9B8D3797}"/>
              </a:ext>
            </a:extLst>
          </p:cNvPr>
          <p:cNvSpPr txBox="1"/>
          <p:nvPr/>
        </p:nvSpPr>
        <p:spPr>
          <a:xfrm>
            <a:off x="1958904" y="2488688"/>
            <a:ext cx="1011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u="sng" dirty="0">
                <a:solidFill>
                  <a:schemeClr val="bg1"/>
                </a:solidFill>
                <a:effectLst/>
                <a:latin typeface="Söhne"/>
              </a:rPr>
              <a:t>Percentage of Operating Profit by Sales Method</a:t>
            </a:r>
          </a:p>
          <a:p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This analysis suggests the effectiveness of </a:t>
            </a:r>
            <a:r>
              <a:rPr lang="en-IN" sz="2000" b="1" i="0" dirty="0">
                <a:solidFill>
                  <a:schemeClr val="bg1"/>
                </a:solidFill>
                <a:effectLst/>
                <a:latin typeface="Söhne"/>
              </a:rPr>
              <a:t>in-store</a:t>
            </a:r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 sales in driving profitability, highlighting potential areas for further investment or optimization.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EAB6F2-8161-00F0-AE23-0567E55F7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395" y="4459165"/>
            <a:ext cx="4772723" cy="13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33F10-CF19-CE0A-2EDF-AE7E52B7E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038E6B01-BEE4-E7EF-C41C-1926AB736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C2F79BAC-72AE-BBDC-F2AD-46990FC80C9B}"/>
              </a:ext>
            </a:extLst>
          </p:cNvPr>
          <p:cNvSpPr/>
          <p:nvPr/>
        </p:nvSpPr>
        <p:spPr>
          <a:xfrm>
            <a:off x="2348389" y="1218605"/>
            <a:ext cx="9933503" cy="8289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Queries and Data Manipulation Techniques Used</a:t>
            </a:r>
            <a:endParaRPr lang="en-US" sz="3499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4A68CDE3-70B7-427D-A805-BC64C8CF6472}"/>
              </a:ext>
            </a:extLst>
          </p:cNvPr>
          <p:cNvSpPr/>
          <p:nvPr/>
        </p:nvSpPr>
        <p:spPr>
          <a:xfrm>
            <a:off x="2348389" y="6655594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9CC3B4-97CA-253E-6B4F-F08E3C948FD5}"/>
              </a:ext>
            </a:extLst>
          </p:cNvPr>
          <p:cNvSpPr txBox="1"/>
          <p:nvPr/>
        </p:nvSpPr>
        <p:spPr>
          <a:xfrm>
            <a:off x="2040672" y="3984427"/>
            <a:ext cx="4772723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endParaRPr lang="en-IN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SELECT Product,       AVG(</a:t>
            </a:r>
            <a:r>
              <a:rPr lang="en-IN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Operating_Margin</a:t>
            </a:r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) AS </a:t>
            </a:r>
            <a:r>
              <a:rPr lang="en-IN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AvgOperatingMargin</a:t>
            </a:r>
            <a:endParaRPr lang="en-IN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FROM sports</a:t>
            </a:r>
          </a:p>
          <a:p>
            <a:r>
              <a:rPr lang="en-IN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GROUP BY Product;</a:t>
            </a:r>
          </a:p>
          <a:p>
            <a:endParaRPr lang="en-IN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C035A-14BC-CFE3-A1DA-851A43BA3DCF}"/>
              </a:ext>
            </a:extLst>
          </p:cNvPr>
          <p:cNvSpPr txBox="1"/>
          <p:nvPr/>
        </p:nvSpPr>
        <p:spPr>
          <a:xfrm>
            <a:off x="1958904" y="2488688"/>
            <a:ext cx="1011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u="sng" dirty="0">
                <a:solidFill>
                  <a:schemeClr val="bg1"/>
                </a:solidFill>
                <a:effectLst/>
                <a:latin typeface="Söhne"/>
              </a:rPr>
              <a:t>Average Operating Margin by Product Category</a:t>
            </a:r>
          </a:p>
          <a:p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These product categories demonstrate strong profitability potential, indicating opportunities for pricing adjustments or cost optimizations..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F4FE2-0050-6951-2CD6-6AA1CCF4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394" y="4122834"/>
            <a:ext cx="4772723" cy="195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7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946</Words>
  <Application>Microsoft Office PowerPoint</Application>
  <PresentationFormat>Custom</PresentationFormat>
  <Paragraphs>121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Cabin</vt:lpstr>
      <vt:lpstr>Söhne</vt:lpstr>
      <vt:lpstr>Unbounded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dmaitra14@gmail.com</cp:lastModifiedBy>
  <cp:revision>7</cp:revision>
  <dcterms:created xsi:type="dcterms:W3CDTF">2024-03-05T17:34:10Z</dcterms:created>
  <dcterms:modified xsi:type="dcterms:W3CDTF">2024-03-06T17:46:05Z</dcterms:modified>
</cp:coreProperties>
</file>