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handoutMasterIdLst>
    <p:handoutMasterId r:id="rId26"/>
  </p:handoutMasterIdLst>
  <p:sldIdLst>
    <p:sldId id="506" r:id="rId2"/>
    <p:sldId id="557" r:id="rId3"/>
    <p:sldId id="579" r:id="rId4"/>
    <p:sldId id="587" r:id="rId5"/>
    <p:sldId id="588" r:id="rId6"/>
    <p:sldId id="589" r:id="rId7"/>
    <p:sldId id="590" r:id="rId8"/>
    <p:sldId id="591" r:id="rId9"/>
    <p:sldId id="592" r:id="rId10"/>
    <p:sldId id="593" r:id="rId11"/>
    <p:sldId id="594" r:id="rId12"/>
    <p:sldId id="595" r:id="rId13"/>
    <p:sldId id="596" r:id="rId14"/>
    <p:sldId id="597" r:id="rId15"/>
    <p:sldId id="598" r:id="rId16"/>
    <p:sldId id="599" r:id="rId17"/>
    <p:sldId id="600" r:id="rId18"/>
    <p:sldId id="601" r:id="rId19"/>
    <p:sldId id="602" r:id="rId20"/>
    <p:sldId id="603" r:id="rId21"/>
    <p:sldId id="604" r:id="rId22"/>
    <p:sldId id="605" r:id="rId23"/>
    <p:sldId id="606" r:id="rId24"/>
  </p:sldIdLst>
  <p:sldSz cx="9144000" cy="6858000" type="screen4x3"/>
  <p:notesSz cx="6997700" cy="92837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Heather Smith" initials="HD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FFFF00"/>
    <a:srgbClr val="FFFF66"/>
    <a:srgbClr val="FF0000"/>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66667" autoAdjust="0"/>
  </p:normalViewPr>
  <p:slideViewPr>
    <p:cSldViewPr>
      <p:cViewPr varScale="1">
        <p:scale>
          <a:sx n="73" d="100"/>
          <a:sy n="73" d="100"/>
        </p:scale>
        <p:origin x="-224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6"/>
    </p:cViewPr>
  </p:sorterViewPr>
  <p:notesViewPr>
    <p:cSldViewPr>
      <p:cViewPr varScale="1">
        <p:scale>
          <a:sx n="82" d="100"/>
          <a:sy n="82" d="100"/>
        </p:scale>
        <p:origin x="-1758" y="-90"/>
      </p:cViewPr>
      <p:guideLst>
        <p:guide orient="horz" pos="2924"/>
        <p:guide pos="220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45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atin typeface="Arial" charset="0"/>
              </a:defRPr>
            </a:lvl1pPr>
          </a:lstStyle>
          <a:p>
            <a:pPr>
              <a:defRPr/>
            </a:pPr>
            <a:endParaRPr lang="en-US" altLang="zh-CN"/>
          </a:p>
        </p:txBody>
      </p:sp>
      <p:sp>
        <p:nvSpPr>
          <p:cNvPr id="364547"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atin typeface="Arial" charset="0"/>
              </a:defRPr>
            </a:lvl1pPr>
          </a:lstStyle>
          <a:p>
            <a:pPr>
              <a:defRPr/>
            </a:pPr>
            <a:endParaRPr lang="en-US" altLang="zh-CN"/>
          </a:p>
        </p:txBody>
      </p:sp>
      <p:sp>
        <p:nvSpPr>
          <p:cNvPr id="364548"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atin typeface="Arial" charset="0"/>
              </a:defRPr>
            </a:lvl1pPr>
          </a:lstStyle>
          <a:p>
            <a:pPr>
              <a:defRPr/>
            </a:pPr>
            <a:endParaRPr lang="en-US" altLang="zh-CN"/>
          </a:p>
        </p:txBody>
      </p:sp>
      <p:sp>
        <p:nvSpPr>
          <p:cNvPr id="364549"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atin typeface="Arial" charset="0"/>
              </a:defRPr>
            </a:lvl1pPr>
          </a:lstStyle>
          <a:p>
            <a:pPr>
              <a:defRPr/>
            </a:pPr>
            <a:fld id="{5426BCC2-C4E3-4D59-8F8E-22671F39222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eaLnBrk="1" hangingPunct="1">
              <a:defRPr sz="1200">
                <a:latin typeface="Arial" charset="0"/>
              </a:defRPr>
            </a:lvl1pPr>
          </a:lstStyle>
          <a:p>
            <a:pPr>
              <a:defRPr/>
            </a:pPr>
            <a:endParaRPr lang="en-US" altLang="zh-CN"/>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eaLnBrk="1" hangingPunct="1">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eaLnBrk="1" hangingPunct="1">
              <a:defRPr sz="1200">
                <a:latin typeface="Arial"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eaLnBrk="1" hangingPunct="1">
              <a:defRPr sz="1200">
                <a:latin typeface="Arial" charset="0"/>
              </a:defRPr>
            </a:lvl1pPr>
          </a:lstStyle>
          <a:p>
            <a:pPr>
              <a:defRPr/>
            </a:pPr>
            <a:fld id="{3C16E00B-29A4-4F80-B6C5-C3CB3E7268C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1633444-A38C-4BCE-82D5-DED6F1B8338A}" type="slidenum">
              <a:rPr lang="zh-CN" altLang="en-US" smtClean="0"/>
              <a:pPr/>
              <a:t>1</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zh-CN" altLang="en-US" sz="2000" b="1" kern="1200" dirty="0" smtClean="0">
                <a:solidFill>
                  <a:schemeClr val="tx1"/>
                </a:solidFill>
                <a:latin typeface="Arial" charset="0"/>
                <a:ea typeface="+mn-ea"/>
                <a:cs typeface="+mn-cs"/>
              </a:rPr>
              <a:t>工作流程：</a:t>
            </a:r>
            <a:endParaRPr lang="en-US" altLang="zh-CN" sz="2000" b="1" kern="1200" dirty="0" smtClean="0">
              <a:solidFill>
                <a:schemeClr val="tx1"/>
              </a:solidFill>
              <a:latin typeface="Arial" charset="0"/>
              <a:ea typeface="+mn-ea"/>
              <a:cs typeface="+mn-cs"/>
            </a:endParaRPr>
          </a:p>
          <a:p>
            <a:r>
              <a:rPr lang="zh-CN" altLang="en-US" sz="1200" kern="1200" dirty="0" smtClean="0">
                <a:solidFill>
                  <a:schemeClr val="tx1"/>
                </a:solidFill>
                <a:latin typeface="Arial" charset="0"/>
                <a:ea typeface="+mn-ea"/>
                <a:cs typeface="+mn-cs"/>
              </a:rPr>
              <a:t>      输入的二进制数据首先经过编码器输出到交织模块，该模块输出数据到映射模块，然后再将映射输出的数据插入导频信号，并经过串并转换送入</a:t>
            </a:r>
            <a:r>
              <a:rPr lang="en-US" sz="1200" kern="1200" dirty="0" smtClean="0">
                <a:solidFill>
                  <a:schemeClr val="tx1"/>
                </a:solidFill>
                <a:latin typeface="Arial" charset="0"/>
                <a:ea typeface="+mn-ea"/>
                <a:cs typeface="+mn-cs"/>
              </a:rPr>
              <a:t>IFFT</a:t>
            </a:r>
            <a:r>
              <a:rPr lang="zh-CN" altLang="en-US" sz="1200" kern="1200" dirty="0" smtClean="0">
                <a:solidFill>
                  <a:schemeClr val="tx1"/>
                </a:solidFill>
                <a:latin typeface="Arial" charset="0"/>
                <a:ea typeface="+mn-ea"/>
                <a:cs typeface="+mn-cs"/>
              </a:rPr>
              <a:t>模块进行调制，将调制信号经过并串转换、加</a:t>
            </a:r>
            <a:r>
              <a:rPr lang="en-US" sz="1200" kern="1200" dirty="0" smtClean="0">
                <a:solidFill>
                  <a:schemeClr val="tx1"/>
                </a:solidFill>
                <a:latin typeface="Arial" charset="0"/>
                <a:ea typeface="+mn-ea"/>
                <a:cs typeface="+mn-cs"/>
              </a:rPr>
              <a:t>CP</a:t>
            </a:r>
            <a:r>
              <a:rPr lang="zh-CN" altLang="en-US" sz="1200" kern="1200" dirty="0" smtClean="0">
                <a:solidFill>
                  <a:schemeClr val="tx1"/>
                </a:solidFill>
                <a:latin typeface="Arial" charset="0"/>
                <a:ea typeface="+mn-ea"/>
                <a:cs typeface="+mn-cs"/>
              </a:rPr>
              <a:t>和加窗、数模转换、射频调制、功放等过程后，经过天线发射出去。接收端的天线接收到信号后，经过功放、变下频、</a:t>
            </a:r>
            <a:r>
              <a:rPr lang="en-US" sz="1200" kern="1200" dirty="0" smtClean="0">
                <a:solidFill>
                  <a:schemeClr val="tx1"/>
                </a:solidFill>
                <a:latin typeface="Arial" charset="0"/>
                <a:ea typeface="+mn-ea"/>
                <a:cs typeface="+mn-cs"/>
              </a:rPr>
              <a:t>AGC</a:t>
            </a:r>
            <a:r>
              <a:rPr lang="zh-CN" altLang="en-US" sz="1200" kern="1200" dirty="0" smtClean="0">
                <a:solidFill>
                  <a:schemeClr val="tx1"/>
                </a:solidFill>
                <a:latin typeface="Arial" charset="0"/>
                <a:ea typeface="+mn-ea"/>
                <a:cs typeface="+mn-cs"/>
              </a:rPr>
              <a:t>到模数转换模块，变换数字信号，然后接收端进行帧同步、符号同步、载波同步、去</a:t>
            </a:r>
            <a:r>
              <a:rPr lang="en-US" sz="1200" kern="1200" dirty="0" smtClean="0">
                <a:solidFill>
                  <a:schemeClr val="tx1"/>
                </a:solidFill>
                <a:latin typeface="Arial" charset="0"/>
                <a:ea typeface="+mn-ea"/>
                <a:cs typeface="+mn-cs"/>
              </a:rPr>
              <a:t>CP</a:t>
            </a:r>
            <a:r>
              <a:rPr lang="zh-CN" altLang="en-US" sz="1200" kern="1200" dirty="0" smtClean="0">
                <a:solidFill>
                  <a:schemeClr val="tx1"/>
                </a:solidFill>
                <a:latin typeface="Arial" charset="0"/>
                <a:ea typeface="+mn-ea"/>
                <a:cs typeface="+mn-cs"/>
              </a:rPr>
              <a:t>、串并转换、</a:t>
            </a:r>
            <a:r>
              <a:rPr lang="en-US" sz="1200" kern="1200" dirty="0" smtClean="0">
                <a:solidFill>
                  <a:schemeClr val="tx1"/>
                </a:solidFill>
                <a:latin typeface="Arial" charset="0"/>
                <a:ea typeface="+mn-ea"/>
                <a:cs typeface="+mn-cs"/>
              </a:rPr>
              <a:t>FFT</a:t>
            </a:r>
            <a:r>
              <a:rPr lang="zh-CN" altLang="en-US" sz="1200" kern="1200" dirty="0" smtClean="0">
                <a:solidFill>
                  <a:schemeClr val="tx1"/>
                </a:solidFill>
                <a:latin typeface="Arial" charset="0"/>
                <a:ea typeface="+mn-ea"/>
                <a:cs typeface="+mn-cs"/>
              </a:rPr>
              <a:t>、并串转换后，一方面进行采样时钟同步，一方面进行信道估计、解映射、解交织、解码，最后输出二进制比特流。滤波器、扰码器等没有出现在框图中，但在实际系统中也是必须的。</a:t>
            </a:r>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23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kern="1200" dirty="0" smtClean="0">
                <a:solidFill>
                  <a:schemeClr val="tx1"/>
                </a:solidFill>
                <a:latin typeface="Arial" charset="0"/>
                <a:ea typeface="+mn-ea"/>
                <a:cs typeface="+mn-cs"/>
              </a:rPr>
              <a:t>(1).</a:t>
            </a:r>
            <a:r>
              <a:rPr lang="zh-CN" altLang="en-US" sz="1200" kern="1200" dirty="0" smtClean="0">
                <a:solidFill>
                  <a:schemeClr val="tx1"/>
                </a:solidFill>
                <a:latin typeface="Arial" charset="0"/>
                <a:ea typeface="+mn-ea"/>
                <a:cs typeface="+mn-cs"/>
              </a:rPr>
              <a:t>把高速数据流通过串并转换，使得每个子载波上的数据符号持续长度相对增加，从而减少无线信道的时间弥散所带来的</a:t>
            </a:r>
            <a:r>
              <a:rPr lang="en-US" sz="1200" kern="1200" dirty="0" smtClean="0">
                <a:solidFill>
                  <a:schemeClr val="tx1"/>
                </a:solidFill>
                <a:latin typeface="Arial" charset="0"/>
                <a:ea typeface="+mn-ea"/>
                <a:cs typeface="+mn-cs"/>
              </a:rPr>
              <a:t>ISI</a:t>
            </a:r>
            <a:r>
              <a:rPr lang="zh-CN" altLang="en-US" sz="1200" kern="1200" dirty="0" smtClean="0">
                <a:solidFill>
                  <a:schemeClr val="tx1"/>
                </a:solidFill>
                <a:latin typeface="Arial" charset="0"/>
                <a:ea typeface="+mn-ea"/>
                <a:cs typeface="+mn-cs"/>
              </a:rPr>
              <a:t>，这样就通过循环前缀的方法消除</a:t>
            </a:r>
            <a:r>
              <a:rPr lang="en-US" sz="1200" kern="1200" dirty="0" smtClean="0">
                <a:solidFill>
                  <a:schemeClr val="tx1"/>
                </a:solidFill>
                <a:latin typeface="Arial" charset="0"/>
                <a:ea typeface="+mn-ea"/>
                <a:cs typeface="+mn-cs"/>
              </a:rPr>
              <a:t>ISI</a:t>
            </a:r>
            <a:r>
              <a:rPr lang="zh-CN" altLang="en-US" sz="1200" kern="1200" dirty="0" smtClean="0">
                <a:solidFill>
                  <a:schemeClr val="tx1"/>
                </a:solidFill>
                <a:latin typeface="Arial" charset="0"/>
                <a:ea typeface="+mn-ea"/>
                <a:cs typeface="+mn-cs"/>
              </a:rPr>
              <a:t>的不利影响。</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(2). OFDM</a:t>
            </a:r>
            <a:r>
              <a:rPr lang="zh-CN" altLang="en-US" sz="1200" kern="1200" dirty="0" smtClean="0">
                <a:solidFill>
                  <a:schemeClr val="tx1"/>
                </a:solidFill>
                <a:latin typeface="Arial" charset="0"/>
                <a:ea typeface="+mn-ea"/>
                <a:cs typeface="+mn-cs"/>
              </a:rPr>
              <a:t>系统由于各个子载波之间存在正交性，允许子信道的频谱相互重叠，因而与常规的</a:t>
            </a:r>
            <a:r>
              <a:rPr lang="en-US" sz="1200" kern="1200" dirty="0" smtClean="0">
                <a:solidFill>
                  <a:schemeClr val="tx1"/>
                </a:solidFill>
                <a:latin typeface="Arial" charset="0"/>
                <a:ea typeface="+mn-ea"/>
                <a:cs typeface="+mn-cs"/>
              </a:rPr>
              <a:t>FDM</a:t>
            </a:r>
            <a:r>
              <a:rPr lang="zh-CN" altLang="en-US" sz="1200" kern="1200" dirty="0" smtClean="0">
                <a:solidFill>
                  <a:schemeClr val="tx1"/>
                </a:solidFill>
                <a:latin typeface="Arial" charset="0"/>
                <a:ea typeface="+mn-ea"/>
                <a:cs typeface="+mn-cs"/>
              </a:rPr>
              <a:t>系统相比可以最大限度的利用频谱资源。</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(3). </a:t>
            </a:r>
            <a:r>
              <a:rPr lang="zh-CN" altLang="en-US" sz="1200" kern="1200" dirty="0" smtClean="0">
                <a:solidFill>
                  <a:schemeClr val="tx1"/>
                </a:solidFill>
                <a:latin typeface="Arial" charset="0"/>
                <a:ea typeface="+mn-ea"/>
                <a:cs typeface="+mn-cs"/>
              </a:rPr>
              <a:t>子信道中的正交调制与解调可以通过快速傅立叶</a:t>
            </a:r>
            <a:r>
              <a:rPr lang="en-US" sz="1200" kern="1200" dirty="0" smtClean="0">
                <a:solidFill>
                  <a:schemeClr val="tx1"/>
                </a:solidFill>
                <a:latin typeface="Arial" charset="0"/>
                <a:ea typeface="+mn-ea"/>
                <a:cs typeface="+mn-cs"/>
              </a:rPr>
              <a:t>(FFT/IFFT)</a:t>
            </a:r>
            <a:r>
              <a:rPr lang="zh-CN" altLang="en-US" sz="1200" kern="1200" dirty="0" smtClean="0">
                <a:solidFill>
                  <a:schemeClr val="tx1"/>
                </a:solidFill>
                <a:latin typeface="Arial" charset="0"/>
                <a:ea typeface="+mn-ea"/>
                <a:cs typeface="+mn-cs"/>
              </a:rPr>
              <a:t>来实现。</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(4). OFDM</a:t>
            </a:r>
            <a:r>
              <a:rPr lang="zh-CN" altLang="en-US" sz="1200" kern="1200" dirty="0" smtClean="0">
                <a:solidFill>
                  <a:schemeClr val="tx1"/>
                </a:solidFill>
                <a:latin typeface="Arial" charset="0"/>
                <a:ea typeface="+mn-ea"/>
                <a:cs typeface="+mn-cs"/>
              </a:rPr>
              <a:t>系统可以通过使用不同数量的子信道实现上行和下行链路中不同传输速率要求，从物理层支持非对称高速数据传输，符合无线数据业务的非对称性需求。</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(5). </a:t>
            </a:r>
            <a:r>
              <a:rPr lang="zh-CN" altLang="en-US" sz="1200" kern="1200" dirty="0" smtClean="0">
                <a:solidFill>
                  <a:schemeClr val="tx1"/>
                </a:solidFill>
                <a:latin typeface="Arial" charset="0"/>
                <a:ea typeface="+mn-ea"/>
                <a:cs typeface="+mn-cs"/>
              </a:rPr>
              <a:t>由于无线信道存在频率选择性，不可能所有子载波同时处于深的衰落状态，因此</a:t>
            </a:r>
            <a:r>
              <a:rPr lang="en-US" sz="1200" kern="1200" dirty="0" smtClean="0">
                <a:solidFill>
                  <a:schemeClr val="tx1"/>
                </a:solidFill>
                <a:latin typeface="Arial" charset="0"/>
                <a:ea typeface="+mn-ea"/>
                <a:cs typeface="+mn-cs"/>
              </a:rPr>
              <a:t>OFDM</a:t>
            </a:r>
            <a:r>
              <a:rPr lang="zh-CN" altLang="en-US" sz="1200" kern="1200" dirty="0" smtClean="0">
                <a:solidFill>
                  <a:schemeClr val="tx1"/>
                </a:solidFill>
                <a:latin typeface="Arial" charset="0"/>
                <a:ea typeface="+mn-ea"/>
                <a:cs typeface="+mn-cs"/>
              </a:rPr>
              <a:t>系统中可以根据信道的实际情况灵活地分配信息比特，能更加有效地利用无线资源，提高整个系统的服务质量。</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(6). OFDM</a:t>
            </a:r>
            <a:r>
              <a:rPr lang="zh-CN" altLang="en-US" sz="1200" kern="1200" dirty="0" smtClean="0">
                <a:solidFill>
                  <a:schemeClr val="tx1"/>
                </a:solidFill>
                <a:latin typeface="Arial" charset="0"/>
                <a:ea typeface="+mn-ea"/>
                <a:cs typeface="+mn-cs"/>
              </a:rPr>
              <a:t>系统很容易结合其他多种接入方法，构成</a:t>
            </a:r>
            <a:r>
              <a:rPr lang="en-US" sz="1200" kern="1200" dirty="0" smtClean="0">
                <a:solidFill>
                  <a:schemeClr val="tx1"/>
                </a:solidFill>
                <a:latin typeface="Arial" charset="0"/>
                <a:ea typeface="+mn-ea"/>
                <a:cs typeface="+mn-cs"/>
              </a:rPr>
              <a:t>OFDMA</a:t>
            </a:r>
            <a:r>
              <a:rPr lang="zh-CN" altLang="en-US" sz="1200" kern="1200" dirty="0" smtClean="0">
                <a:solidFill>
                  <a:schemeClr val="tx1"/>
                </a:solidFill>
                <a:latin typeface="Arial" charset="0"/>
                <a:ea typeface="+mn-ea"/>
                <a:cs typeface="+mn-cs"/>
              </a:rPr>
              <a:t>系统，其中包括多载波码分多址</a:t>
            </a:r>
            <a:r>
              <a:rPr lang="en-US" sz="1200" kern="1200" dirty="0" smtClean="0">
                <a:solidFill>
                  <a:schemeClr val="tx1"/>
                </a:solidFill>
                <a:latin typeface="Arial" charset="0"/>
                <a:ea typeface="+mn-ea"/>
                <a:cs typeface="+mn-cs"/>
              </a:rPr>
              <a:t>MC-CDMA</a:t>
            </a:r>
            <a:r>
              <a:rPr lang="zh-CN" altLang="en-US" sz="1200" kern="1200" dirty="0" smtClean="0">
                <a:solidFill>
                  <a:schemeClr val="tx1"/>
                </a:solidFill>
                <a:latin typeface="Arial" charset="0"/>
                <a:ea typeface="+mn-ea"/>
                <a:cs typeface="+mn-cs"/>
              </a:rPr>
              <a:t>、跳频</a:t>
            </a:r>
            <a:r>
              <a:rPr lang="en-US" sz="1200" kern="1200" dirty="0" smtClean="0">
                <a:solidFill>
                  <a:schemeClr val="tx1"/>
                </a:solidFill>
                <a:latin typeface="Arial" charset="0"/>
                <a:ea typeface="+mn-ea"/>
                <a:cs typeface="+mn-cs"/>
              </a:rPr>
              <a:t>OFDM</a:t>
            </a:r>
            <a:r>
              <a:rPr lang="zh-CN" altLang="en-US" sz="1200" kern="1200" dirty="0" smtClean="0">
                <a:solidFill>
                  <a:schemeClr val="tx1"/>
                </a:solidFill>
                <a:latin typeface="Arial" charset="0"/>
                <a:ea typeface="+mn-ea"/>
                <a:cs typeface="+mn-cs"/>
              </a:rPr>
              <a:t>和</a:t>
            </a:r>
            <a:r>
              <a:rPr lang="en-US" sz="1200" kern="1200" dirty="0" smtClean="0">
                <a:solidFill>
                  <a:schemeClr val="tx1"/>
                </a:solidFill>
                <a:latin typeface="Arial" charset="0"/>
                <a:ea typeface="+mn-ea"/>
                <a:cs typeface="+mn-cs"/>
              </a:rPr>
              <a:t>OFDM-TDMA</a:t>
            </a:r>
            <a:r>
              <a:rPr lang="zh-CN" altLang="en-US" sz="1200" kern="1200" dirty="0" smtClean="0">
                <a:solidFill>
                  <a:schemeClr val="tx1"/>
                </a:solidFill>
                <a:latin typeface="Arial" charset="0"/>
                <a:ea typeface="+mn-ea"/>
                <a:cs typeface="+mn-cs"/>
              </a:rPr>
              <a:t>等，使得多个用户可以同时利用</a:t>
            </a:r>
            <a:r>
              <a:rPr lang="en-US" sz="1200" kern="1200" dirty="0" smtClean="0">
                <a:solidFill>
                  <a:schemeClr val="tx1"/>
                </a:solidFill>
                <a:latin typeface="Arial" charset="0"/>
                <a:ea typeface="+mn-ea"/>
                <a:cs typeface="+mn-cs"/>
              </a:rPr>
              <a:t>OFDM</a:t>
            </a:r>
            <a:r>
              <a:rPr lang="zh-CN" altLang="en-US" sz="1200" kern="1200" dirty="0" smtClean="0">
                <a:solidFill>
                  <a:schemeClr val="tx1"/>
                </a:solidFill>
                <a:latin typeface="Arial" charset="0"/>
                <a:ea typeface="+mn-ea"/>
                <a:cs typeface="+mn-cs"/>
              </a:rPr>
              <a:t>技术继续信息的传输。</a:t>
            </a:r>
            <a:endParaRPr lang="en-US" sz="1200" kern="120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Arial" charset="0"/>
                <a:ea typeface="+mn-ea"/>
                <a:cs typeface="+mn-cs"/>
              </a:rPr>
              <a:t>(1). </a:t>
            </a:r>
            <a:r>
              <a:rPr lang="zh-CN" altLang="en-US" sz="1200" kern="1200" dirty="0" smtClean="0">
                <a:solidFill>
                  <a:schemeClr val="tx1"/>
                </a:solidFill>
                <a:latin typeface="Arial" charset="0"/>
                <a:ea typeface="+mn-ea"/>
                <a:cs typeface="+mn-cs"/>
              </a:rPr>
              <a:t>易受到频率偏差的影响。由于信道之间的频谱相互覆盖，这对它们之间的正交性提出了严格的要求，然后由于发送和接收振荡器之间存在不匹配性，或者在无线信道中存在多普勒频移，将不可避免的存在载波偏移，似的</a:t>
            </a:r>
            <a:r>
              <a:rPr lang="en-US" sz="1200" kern="1200" dirty="0" smtClean="0">
                <a:solidFill>
                  <a:schemeClr val="tx1"/>
                </a:solidFill>
                <a:latin typeface="Arial" charset="0"/>
                <a:ea typeface="+mn-ea"/>
                <a:cs typeface="+mn-cs"/>
              </a:rPr>
              <a:t>OFDM</a:t>
            </a:r>
            <a:r>
              <a:rPr lang="zh-CN" altLang="en-US" sz="1200" kern="1200" dirty="0" smtClean="0">
                <a:solidFill>
                  <a:schemeClr val="tx1"/>
                </a:solidFill>
                <a:latin typeface="Arial" charset="0"/>
                <a:ea typeface="+mn-ea"/>
                <a:cs typeface="+mn-cs"/>
              </a:rPr>
              <a:t>系统子载波间的正交性遭到破坏，从而引起子信道间的</a:t>
            </a:r>
            <a:r>
              <a:rPr lang="en-US" sz="1200" kern="1200" dirty="0" smtClean="0">
                <a:solidFill>
                  <a:schemeClr val="tx1"/>
                </a:solidFill>
                <a:latin typeface="Arial" charset="0"/>
                <a:ea typeface="+mn-ea"/>
                <a:cs typeface="+mn-cs"/>
              </a:rPr>
              <a:t>ICI</a:t>
            </a:r>
            <a:r>
              <a:rPr lang="zh-CN" altLang="en-US" sz="1200" kern="1200" dirty="0" smtClean="0">
                <a:solidFill>
                  <a:schemeClr val="tx1"/>
                </a:solidFill>
                <a:latin typeface="Arial" charset="0"/>
                <a:ea typeface="+mn-ea"/>
                <a:cs typeface="+mn-cs"/>
              </a:rPr>
              <a:t>，降低整个系统的性能。</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(2). </a:t>
            </a:r>
            <a:r>
              <a:rPr lang="zh-CN" altLang="en-US" sz="1200" kern="1200" dirty="0" smtClean="0">
                <a:solidFill>
                  <a:schemeClr val="tx1"/>
                </a:solidFill>
                <a:latin typeface="Arial" charset="0"/>
                <a:ea typeface="+mn-ea"/>
                <a:cs typeface="+mn-cs"/>
              </a:rPr>
              <a:t>存在较高的峰值平均功率比</a:t>
            </a:r>
            <a:r>
              <a:rPr lang="en-US" sz="1200" kern="1200" dirty="0" smtClean="0">
                <a:solidFill>
                  <a:schemeClr val="tx1"/>
                </a:solidFill>
                <a:latin typeface="Arial" charset="0"/>
                <a:ea typeface="+mn-ea"/>
                <a:cs typeface="+mn-cs"/>
              </a:rPr>
              <a:t>(PAPR)</a:t>
            </a:r>
            <a:r>
              <a:rPr lang="zh-CN" altLang="en-US" sz="1200" kern="1200" dirty="0" smtClean="0">
                <a:solidFill>
                  <a:schemeClr val="tx1"/>
                </a:solidFill>
                <a:latin typeface="Arial" charset="0"/>
                <a:ea typeface="+mn-ea"/>
                <a:cs typeface="+mn-cs"/>
              </a:rPr>
              <a:t>。与单载波系统相比，多载波调制系统的输出是多个子载波信号的叠加，如果多个信号的相位一致，所得到的叠加信号的瞬时功率将远远大于信号的平均功率，从而出现较大的</a:t>
            </a:r>
            <a:r>
              <a:rPr lang="en-US" sz="1200" kern="1200" dirty="0" smtClean="0">
                <a:solidFill>
                  <a:schemeClr val="tx1"/>
                </a:solidFill>
                <a:latin typeface="Arial" charset="0"/>
                <a:ea typeface="+mn-ea"/>
                <a:cs typeface="+mn-cs"/>
              </a:rPr>
              <a:t>PAPR</a:t>
            </a:r>
            <a:r>
              <a:rPr lang="zh-CN" altLang="en-US" sz="1200" kern="1200" dirty="0" smtClean="0">
                <a:solidFill>
                  <a:schemeClr val="tx1"/>
                </a:solidFill>
                <a:latin typeface="Arial" charset="0"/>
                <a:ea typeface="+mn-ea"/>
                <a:cs typeface="+mn-cs"/>
              </a:rPr>
              <a:t>。这对系统中的功率放大器提出了具有较高线性方法范围的要求，因为合并的信号具有类似高斯噪声的幅度特性，如果放大器的动态范围不能满足信号的变化，将会给信道带来畸变，使叠加信号的频谱发送变化，从而导致各个子载波信号之间的正交性遭到破坏，产生相互干扰，使系统性能恶化。</a:t>
            </a:r>
            <a:endParaRPr lang="en-US" sz="1200" kern="1200" dirty="0" smtClean="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16E00B-29A4-4F80-B6C5-C3CB3E7268C0}"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5108" name="Rectangle 4"/>
          <p:cNvSpPr>
            <a:spLocks noGrp="1" noChangeArrowheads="1"/>
          </p:cNvSpPr>
          <p:nvPr>
            <p:ph type="ctrTitle" sz="quarter"/>
          </p:nvPr>
        </p:nvSpPr>
        <p:spPr>
          <a:xfrm>
            <a:off x="685800" y="2286000"/>
            <a:ext cx="7772400" cy="1143000"/>
          </a:xfrm>
        </p:spPr>
        <p:txBody>
          <a:bodyPr/>
          <a:lstStyle>
            <a:lvl1pPr algn="ctr">
              <a:defRPr/>
            </a:lvl1pPr>
          </a:lstStyle>
          <a:p>
            <a:r>
              <a:rPr lang="en-US" altLang="zh-CN"/>
              <a:t>Click to edit Master title style</a:t>
            </a:r>
          </a:p>
        </p:txBody>
      </p:sp>
      <p:sp>
        <p:nvSpPr>
          <p:cNvPr id="175109" name="Rectangle 5"/>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4" name="Rectangle 2"/>
          <p:cNvSpPr>
            <a:spLocks noGrp="1" noChangeArrowheads="1"/>
          </p:cNvSpPr>
          <p:nvPr>
            <p:ph type="ftr" sz="quarter" idx="10"/>
          </p:nvPr>
        </p:nvSpPr>
        <p:spPr bwMode="auto">
          <a:xfrm>
            <a:off x="2743200" y="6553200"/>
            <a:ext cx="2895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800" i="1">
                <a:solidFill>
                  <a:srgbClr val="E3E3E3"/>
                </a:solidFill>
                <a:latin typeface="Arial" charset="0"/>
                <a:ea typeface="宋体" charset="-122"/>
              </a:defRPr>
            </a:lvl1pPr>
          </a:lstStyle>
          <a:p>
            <a:pPr>
              <a:defRPr/>
            </a:pPr>
            <a:r>
              <a:rPr lang="en-US" altLang="zh-CN"/>
              <a:t>National Instruments Confidential</a:t>
            </a:r>
          </a:p>
        </p:txBody>
      </p:sp>
      <p:sp>
        <p:nvSpPr>
          <p:cNvPr id="5" name="Rectangle 3"/>
          <p:cNvSpPr>
            <a:spLocks noGrp="1" noChangeArrowheads="1"/>
          </p:cNvSpPr>
          <p:nvPr>
            <p:ph type="sldNum" sz="quarter" idx="11"/>
          </p:nvPr>
        </p:nvSpPr>
        <p:spPr bwMode="auto">
          <a:xfrm>
            <a:off x="5638800" y="6553200"/>
            <a:ext cx="990600" cy="2286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800">
                <a:solidFill>
                  <a:srgbClr val="E3E3E3"/>
                </a:solidFill>
                <a:latin typeface="Arial" charset="0"/>
                <a:ea typeface="宋体" charset="-122"/>
              </a:defRPr>
            </a:lvl1pPr>
          </a:lstStyle>
          <a:p>
            <a:pPr>
              <a:defRPr/>
            </a:pPr>
            <a:fld id="{3CAB56BD-77AE-4CAD-8ECD-D44DEEBFB89E}"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0292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685800" y="609600"/>
            <a:ext cx="5676900" cy="50292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3657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3657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685800" y="1981200"/>
            <a:ext cx="7772400" cy="3657600"/>
          </a:xfr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ltLang="zh-CN" smtClean="0"/>
              <a:t>Click to edit Master title style</a:t>
            </a:r>
            <a:endParaRPr lang="zh-CN" altLang="en-US"/>
          </a:p>
        </p:txBody>
      </p:sp>
      <p:sp>
        <p:nvSpPr>
          <p:cNvPr id="3" name="Content Placeholder 2"/>
          <p:cNvSpPr>
            <a:spLocks noGrp="1"/>
          </p:cNvSpPr>
          <p:nvPr>
            <p:ph sz="quarter" idx="1"/>
          </p:nvPr>
        </p:nvSpPr>
        <p:spPr>
          <a:xfrm>
            <a:off x="685800" y="1981200"/>
            <a:ext cx="3810000" cy="175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75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685800" y="3886200"/>
            <a:ext cx="3810000" cy="175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Content Placeholder 5"/>
          <p:cNvSpPr>
            <a:spLocks noGrp="1"/>
          </p:cNvSpPr>
          <p:nvPr>
            <p:ph sz="quarter" idx="4"/>
          </p:nvPr>
        </p:nvSpPr>
        <p:spPr>
          <a:xfrm>
            <a:off x="4648200" y="3886200"/>
            <a:ext cx="3810000" cy="175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3657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75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886200"/>
            <a:ext cx="3810000" cy="175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029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3657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75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886200"/>
            <a:ext cx="3810000" cy="1752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1981200"/>
            <a:ext cx="38100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981200"/>
            <a:ext cx="38100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cstate="print"/>
          <a:srcRect/>
          <a:stretch>
            <a:fillRect/>
          </a:stretch>
        </a:blip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2291" name="Rectangle 3"/>
          <p:cNvSpPr>
            <a:spLocks noGrp="1" noChangeArrowheads="1"/>
          </p:cNvSpPr>
          <p:nvPr>
            <p:ph type="body" idx="1"/>
          </p:nvPr>
        </p:nvSpPr>
        <p:spPr bwMode="auto">
          <a:xfrm>
            <a:off x="685800" y="1981200"/>
            <a:ext cx="77724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74084" name="Rectangle 4"/>
          <p:cNvSpPr>
            <a:spLocks noChangeArrowheads="1"/>
          </p:cNvSpPr>
          <p:nvPr/>
        </p:nvSpPr>
        <p:spPr bwMode="auto">
          <a:xfrm>
            <a:off x="2743200" y="6553200"/>
            <a:ext cx="2895600" cy="228600"/>
          </a:xfrm>
          <a:prstGeom prst="rect">
            <a:avLst/>
          </a:prstGeom>
          <a:noFill/>
          <a:ln w="9525">
            <a:noFill/>
            <a:miter lim="800000"/>
            <a:headEnd/>
            <a:tailEnd/>
          </a:ln>
          <a:effectLst/>
        </p:spPr>
        <p:txBody>
          <a:bodyPr/>
          <a:lstStyle/>
          <a:p>
            <a:pPr algn="ctr">
              <a:defRPr/>
            </a:pPr>
            <a:r>
              <a:rPr lang="en-US" altLang="zh-CN" sz="800" i="1">
                <a:solidFill>
                  <a:srgbClr val="E3E3E3"/>
                </a:solidFill>
                <a:latin typeface="Arial" charset="0"/>
                <a:ea typeface="宋体" charset="-122"/>
              </a:rPr>
              <a:t>National Instruments Confidential</a:t>
            </a:r>
          </a:p>
        </p:txBody>
      </p:sp>
      <p:sp>
        <p:nvSpPr>
          <p:cNvPr id="174085" name="Rectangle 5"/>
          <p:cNvSpPr>
            <a:spLocks noChangeArrowheads="1"/>
          </p:cNvSpPr>
          <p:nvPr/>
        </p:nvSpPr>
        <p:spPr bwMode="auto">
          <a:xfrm>
            <a:off x="5638800" y="6553200"/>
            <a:ext cx="990600" cy="228600"/>
          </a:xfrm>
          <a:prstGeom prst="rect">
            <a:avLst/>
          </a:prstGeom>
          <a:noFill/>
          <a:ln w="9525">
            <a:noFill/>
            <a:miter lim="800000"/>
            <a:headEnd/>
            <a:tailEnd/>
          </a:ln>
          <a:effectLst/>
        </p:spPr>
        <p:txBody>
          <a:bodyPr/>
          <a:lstStyle/>
          <a:p>
            <a:pPr algn="r">
              <a:defRPr/>
            </a:pPr>
            <a:fld id="{4014194B-BB83-4C78-A5F6-D17B68987AE4}" type="slidenum">
              <a:rPr lang="zh-CN" altLang="en-US" sz="800">
                <a:solidFill>
                  <a:srgbClr val="E3E3E3"/>
                </a:solidFill>
                <a:latin typeface="Arial" charset="0"/>
                <a:ea typeface="宋体" charset="-122"/>
              </a:rPr>
              <a:pPr algn="r">
                <a:defRPr/>
              </a:pPr>
              <a:t>‹#›</a:t>
            </a:fld>
            <a:endParaRPr lang="en-US" altLang="zh-CN" sz="800">
              <a:solidFill>
                <a:srgbClr val="E3E3E3"/>
              </a:solidFill>
              <a:latin typeface="Arial" charset="0"/>
              <a:ea typeface="宋体" charset="-122"/>
            </a:endParaRPr>
          </a:p>
        </p:txBody>
      </p:sp>
    </p:spTree>
  </p:cSld>
  <p:clrMap bg1="lt1" tx1="dk1" bg2="lt2" tx2="dk2" accent1="accent1" accent2="accent2" accent3="accent3" accent4="accent4" accent5="accent5" accent6="accent6" hlink="hlink" folHlink="folHlink"/>
  <p:sldLayoutIdLst>
    <p:sldLayoutId id="2147483776"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txStyles>
    <p:titleStyle>
      <a:lvl1pPr algn="l" rtl="0" eaLnBrk="0" fontAlgn="base" hangingPunct="0">
        <a:spcBef>
          <a:spcPct val="0"/>
        </a:spcBef>
        <a:spcAft>
          <a:spcPct val="0"/>
        </a:spcAft>
        <a:defRPr sz="4000" b="1">
          <a:solidFill>
            <a:srgbClr val="006699"/>
          </a:solidFill>
          <a:latin typeface="+mj-lt"/>
          <a:ea typeface="+mj-ea"/>
          <a:cs typeface="+mj-cs"/>
        </a:defRPr>
      </a:lvl1pPr>
      <a:lvl2pPr algn="l" rtl="0" eaLnBrk="0" fontAlgn="base" hangingPunct="0">
        <a:spcBef>
          <a:spcPct val="0"/>
        </a:spcBef>
        <a:spcAft>
          <a:spcPct val="0"/>
        </a:spcAft>
        <a:defRPr sz="4000" b="1">
          <a:solidFill>
            <a:srgbClr val="006699"/>
          </a:solidFill>
          <a:latin typeface="Arial Narrow" pitchFamily="34" charset="0"/>
        </a:defRPr>
      </a:lvl2pPr>
      <a:lvl3pPr algn="l" rtl="0" eaLnBrk="0" fontAlgn="base" hangingPunct="0">
        <a:spcBef>
          <a:spcPct val="0"/>
        </a:spcBef>
        <a:spcAft>
          <a:spcPct val="0"/>
        </a:spcAft>
        <a:defRPr sz="4000" b="1">
          <a:solidFill>
            <a:srgbClr val="006699"/>
          </a:solidFill>
          <a:latin typeface="Arial Narrow" pitchFamily="34" charset="0"/>
        </a:defRPr>
      </a:lvl3pPr>
      <a:lvl4pPr algn="l" rtl="0" eaLnBrk="0" fontAlgn="base" hangingPunct="0">
        <a:spcBef>
          <a:spcPct val="0"/>
        </a:spcBef>
        <a:spcAft>
          <a:spcPct val="0"/>
        </a:spcAft>
        <a:defRPr sz="4000" b="1">
          <a:solidFill>
            <a:srgbClr val="006699"/>
          </a:solidFill>
          <a:latin typeface="Arial Narrow" pitchFamily="34" charset="0"/>
        </a:defRPr>
      </a:lvl4pPr>
      <a:lvl5pPr algn="l" rtl="0" eaLnBrk="0" fontAlgn="base" hangingPunct="0">
        <a:spcBef>
          <a:spcPct val="0"/>
        </a:spcBef>
        <a:spcAft>
          <a:spcPct val="0"/>
        </a:spcAft>
        <a:defRPr sz="4000" b="1">
          <a:solidFill>
            <a:srgbClr val="006699"/>
          </a:solidFill>
          <a:latin typeface="Arial Narrow" pitchFamily="34" charset="0"/>
        </a:defRPr>
      </a:lvl5pPr>
      <a:lvl6pPr marL="457200" algn="l" rtl="0" fontAlgn="base">
        <a:spcBef>
          <a:spcPct val="0"/>
        </a:spcBef>
        <a:spcAft>
          <a:spcPct val="0"/>
        </a:spcAft>
        <a:defRPr sz="4000" b="1">
          <a:solidFill>
            <a:srgbClr val="006699"/>
          </a:solidFill>
          <a:latin typeface="Arial Narrow" pitchFamily="34" charset="0"/>
        </a:defRPr>
      </a:lvl6pPr>
      <a:lvl7pPr marL="914400" algn="l" rtl="0" fontAlgn="base">
        <a:spcBef>
          <a:spcPct val="0"/>
        </a:spcBef>
        <a:spcAft>
          <a:spcPct val="0"/>
        </a:spcAft>
        <a:defRPr sz="4000" b="1">
          <a:solidFill>
            <a:srgbClr val="006699"/>
          </a:solidFill>
          <a:latin typeface="Arial Narrow" pitchFamily="34" charset="0"/>
        </a:defRPr>
      </a:lvl7pPr>
      <a:lvl8pPr marL="1371600" algn="l" rtl="0" fontAlgn="base">
        <a:spcBef>
          <a:spcPct val="0"/>
        </a:spcBef>
        <a:spcAft>
          <a:spcPct val="0"/>
        </a:spcAft>
        <a:defRPr sz="4000" b="1">
          <a:solidFill>
            <a:srgbClr val="006699"/>
          </a:solidFill>
          <a:latin typeface="Arial Narrow" pitchFamily="34" charset="0"/>
        </a:defRPr>
      </a:lvl8pPr>
      <a:lvl9pPr marL="1828800" algn="l" rtl="0" fontAlgn="base">
        <a:spcBef>
          <a:spcPct val="0"/>
        </a:spcBef>
        <a:spcAft>
          <a:spcPct val="0"/>
        </a:spcAft>
        <a:defRPr sz="4000" b="1">
          <a:solidFill>
            <a:srgbClr val="006699"/>
          </a:solidFill>
          <a:latin typeface="Arial Narrow"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ftr" sz="quarter" idx="10"/>
          </p:nvPr>
        </p:nvSpPr>
        <p:spPr>
          <a:noFill/>
        </p:spPr>
        <p:txBody>
          <a:bodyPr/>
          <a:lstStyle/>
          <a:p>
            <a:r>
              <a:rPr lang="en-US" altLang="zh-CN" smtClean="0">
                <a:ea typeface="宋体" pitchFamily="2" charset="-122"/>
              </a:rPr>
              <a:t>National Instruments Confidential</a:t>
            </a:r>
          </a:p>
        </p:txBody>
      </p:sp>
      <p:sp>
        <p:nvSpPr>
          <p:cNvPr id="14339" name="Rectangle 2"/>
          <p:cNvSpPr>
            <a:spLocks noGrp="1" noChangeArrowheads="1"/>
          </p:cNvSpPr>
          <p:nvPr>
            <p:ph type="ctrTitle"/>
          </p:nvPr>
        </p:nvSpPr>
        <p:spPr>
          <a:xfrm>
            <a:off x="457200" y="914400"/>
            <a:ext cx="8229600" cy="1447800"/>
          </a:xfrm>
          <a:noFill/>
        </p:spPr>
        <p:txBody>
          <a:bodyPr/>
          <a:lstStyle/>
          <a:p>
            <a:pPr eaLnBrk="1" hangingPunct="1"/>
            <a:r>
              <a:rPr lang="en-US" altLang="zh-CN" sz="4400" i="1" dirty="0" smtClean="0">
                <a:solidFill>
                  <a:srgbClr val="E8B806"/>
                </a:solidFill>
                <a:ea typeface="宋体" pitchFamily="2" charset="-122"/>
              </a:rPr>
              <a:t>OFDM</a:t>
            </a:r>
            <a:r>
              <a:rPr lang="zh-CN" altLang="en-US" sz="4400" i="1" dirty="0" smtClean="0">
                <a:solidFill>
                  <a:srgbClr val="E8B806"/>
                </a:solidFill>
                <a:ea typeface="宋体" pitchFamily="2" charset="-122"/>
              </a:rPr>
              <a:t>通信系统设计与</a:t>
            </a:r>
            <a:r>
              <a:rPr lang="en-US" altLang="zh-CN" sz="4400" i="1" dirty="0" smtClean="0">
                <a:solidFill>
                  <a:srgbClr val="E8B806"/>
                </a:solidFill>
                <a:ea typeface="宋体" pitchFamily="2" charset="-122"/>
              </a:rPr>
              <a:t>FPGA</a:t>
            </a:r>
            <a:r>
              <a:rPr lang="zh-CN" altLang="en-US" sz="4400" i="1" dirty="0" smtClean="0">
                <a:solidFill>
                  <a:srgbClr val="E8B806"/>
                </a:solidFill>
                <a:ea typeface="宋体" pitchFamily="2" charset="-122"/>
              </a:rPr>
              <a:t>实现</a:t>
            </a:r>
            <a:endParaRPr lang="en-US" altLang="zh-CN" sz="4400" i="1" dirty="0" smtClean="0">
              <a:solidFill>
                <a:srgbClr val="E8B806"/>
              </a:solidFill>
              <a:ea typeface="宋体" pitchFamily="2" charset="-122"/>
            </a:endParaRPr>
          </a:p>
        </p:txBody>
      </p:sp>
      <p:sp>
        <p:nvSpPr>
          <p:cNvPr id="14340" name="Rectangle 3"/>
          <p:cNvSpPr>
            <a:spLocks noGrp="1" noChangeArrowheads="1"/>
          </p:cNvSpPr>
          <p:nvPr>
            <p:ph type="subTitle" idx="1"/>
          </p:nvPr>
        </p:nvSpPr>
        <p:spPr>
          <a:xfrm>
            <a:off x="533400" y="3657600"/>
            <a:ext cx="8229600" cy="762000"/>
          </a:xfrm>
          <a:noFill/>
        </p:spPr>
        <p:txBody>
          <a:bodyPr/>
          <a:lstStyle/>
          <a:p>
            <a:pPr eaLnBrk="1" hangingPunct="1"/>
            <a:r>
              <a:rPr lang="en-US" altLang="zh-CN" b="1" dirty="0" smtClean="0">
                <a:ea typeface="宋体" pitchFamily="2" charset="-122"/>
              </a:rPr>
              <a:t>Liu  Xiao-</a:t>
            </a:r>
            <a:r>
              <a:rPr lang="en-US" altLang="zh-CN" b="1" dirty="0" err="1" smtClean="0">
                <a:ea typeface="宋体" pitchFamily="2" charset="-122"/>
              </a:rPr>
              <a:t>wei</a:t>
            </a:r>
            <a:endParaRPr lang="en-US" altLang="zh-CN" b="1" dirty="0" smtClean="0">
              <a:ea typeface="宋体" pitchFamily="2" charset="-122"/>
            </a:endParaRPr>
          </a:p>
        </p:txBody>
      </p:sp>
      <p:sp>
        <p:nvSpPr>
          <p:cNvPr id="14341" name="TextBox 7"/>
          <p:cNvSpPr txBox="1">
            <a:spLocks noChangeArrowheads="1"/>
          </p:cNvSpPr>
          <p:nvPr/>
        </p:nvSpPr>
        <p:spPr bwMode="auto">
          <a:xfrm>
            <a:off x="3615784" y="4567238"/>
            <a:ext cx="1558247" cy="461665"/>
          </a:xfrm>
          <a:prstGeom prst="rect">
            <a:avLst/>
          </a:prstGeom>
          <a:noFill/>
          <a:ln w="9525">
            <a:noFill/>
            <a:miter lim="800000"/>
            <a:headEnd/>
            <a:tailEnd/>
          </a:ln>
        </p:spPr>
        <p:txBody>
          <a:bodyPr wrap="none">
            <a:spAutoFit/>
          </a:bodyPr>
          <a:lstStyle/>
          <a:p>
            <a:pPr algn="ctr"/>
            <a:r>
              <a:rPr lang="en-US" altLang="zh-CN" dirty="0" smtClean="0">
                <a:ea typeface="宋体" pitchFamily="2" charset="-122"/>
              </a:rPr>
              <a:t>2011.07.22</a:t>
            </a:r>
            <a:endParaRPr lang="zh-CN" altLang="en-US" dirty="0">
              <a:ea typeface="宋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通信系统关键算法阐述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838200" y="1524000"/>
            <a:ext cx="7772400" cy="3657600"/>
          </a:xfrm>
        </p:spPr>
        <p:txBody>
          <a:bodyPr/>
          <a:lstStyle/>
          <a:p>
            <a:pPr>
              <a:buNone/>
            </a:pPr>
            <a:r>
              <a:rPr lang="zh-CN" altLang="en-US" sz="2400" dirty="0" smtClean="0"/>
              <a:t>同步：同步偏差导致系统误码率的提升和信噪比的下降。</a:t>
            </a:r>
            <a:endParaRPr lang="en-US" altLang="zh-CN" sz="2400" dirty="0" smtClean="0"/>
          </a:p>
          <a:p>
            <a:pPr>
              <a:buNone/>
            </a:pPr>
            <a:r>
              <a:rPr lang="zh-CN" altLang="en-US" sz="2400" dirty="0" smtClean="0"/>
              <a:t>基于训练序列的同步算法：</a:t>
            </a:r>
            <a:endParaRPr lang="en-US" altLang="zh-CN" sz="2400" dirty="0" smtClean="0"/>
          </a:p>
          <a:p>
            <a:r>
              <a:rPr lang="en-US" sz="2400" dirty="0" err="1" smtClean="0"/>
              <a:t>Schmidl</a:t>
            </a:r>
            <a:r>
              <a:rPr lang="zh-CN" altLang="en-US" sz="2400" dirty="0" smtClean="0"/>
              <a:t>帧同步算法；</a:t>
            </a:r>
            <a:endParaRPr lang="en-US" altLang="zh-CN" sz="2400" dirty="0" smtClean="0"/>
          </a:p>
          <a:p>
            <a:r>
              <a:rPr lang="en-US" altLang="zh-CN" sz="2400" dirty="0" err="1" smtClean="0"/>
              <a:t>Minn</a:t>
            </a:r>
            <a:r>
              <a:rPr lang="zh-CN" altLang="en-US" sz="2400" dirty="0" smtClean="0"/>
              <a:t>同步算法；</a:t>
            </a:r>
            <a:endParaRPr lang="en-US" altLang="zh-CN" sz="2400" dirty="0" smtClean="0"/>
          </a:p>
          <a:p>
            <a:r>
              <a:rPr lang="en-US" altLang="zh-CN" sz="2400" dirty="0" smtClean="0"/>
              <a:t>Park</a:t>
            </a:r>
            <a:r>
              <a:rPr lang="zh-CN" altLang="en-US" sz="2400" dirty="0" smtClean="0"/>
              <a:t>同步算法；</a:t>
            </a:r>
            <a:endParaRPr lang="en-US" altLang="zh-CN" sz="2400" dirty="0" smtClean="0"/>
          </a:p>
          <a:p>
            <a:r>
              <a:rPr lang="zh-CN" altLang="en-US" sz="2400" dirty="0" smtClean="0"/>
              <a:t>其他在此基础上改进的算法。</a:t>
            </a:r>
            <a:endParaRPr lang="en-US" altLang="zh-CN" sz="2400" dirty="0" smtClean="0"/>
          </a:p>
          <a:p>
            <a:pPr>
              <a:buNone/>
            </a:pPr>
            <a:r>
              <a:rPr lang="zh-CN" altLang="en-US" sz="1200" dirty="0" smtClean="0"/>
              <a:t>        详情参考：刘校伟，相征等：基于训练序列的</a:t>
            </a:r>
            <a:r>
              <a:rPr lang="en-US" altLang="zh-CN" sz="1200" dirty="0" smtClean="0"/>
              <a:t>OFDM</a:t>
            </a:r>
            <a:r>
              <a:rPr lang="zh-CN" altLang="en-US" sz="1200" dirty="0" smtClean="0"/>
              <a:t>同步算法研究及其</a:t>
            </a:r>
            <a:r>
              <a:rPr lang="en-US" altLang="zh-CN" sz="1200" dirty="0" smtClean="0"/>
              <a:t>FPGA</a:t>
            </a:r>
            <a:r>
              <a:rPr lang="zh-CN" altLang="en-US" sz="1200" dirty="0" smtClean="0"/>
              <a:t>实现。</a:t>
            </a:r>
            <a:endParaRPr lang="en-US" altLang="zh-CN" sz="1200" dirty="0" smtClean="0"/>
          </a:p>
          <a:p>
            <a:pPr>
              <a:buNone/>
            </a:pPr>
            <a:endParaRPr lang="en-US" altLang="zh-CN" sz="2400" dirty="0" smtClean="0"/>
          </a:p>
          <a:p>
            <a:pPr>
              <a:buNone/>
            </a:pPr>
            <a:endParaRPr lang="zh-CN" altLang="en-US" sz="2400" dirty="0" smtClean="0"/>
          </a:p>
          <a:p>
            <a:pPr>
              <a:buNone/>
            </a:pPr>
            <a:endParaRPr lang="en-US" altLang="zh-CN" sz="24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通信系统关键算法阐述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838200" y="1524000"/>
            <a:ext cx="7772400" cy="3657600"/>
          </a:xfrm>
        </p:spPr>
        <p:txBody>
          <a:bodyPr/>
          <a:lstStyle/>
          <a:p>
            <a:pPr>
              <a:buNone/>
            </a:pPr>
            <a:r>
              <a:rPr lang="zh-CN" altLang="en-US" sz="2400" dirty="0" smtClean="0"/>
              <a:t>载波同步： 检测频率偏差和采样时钟偏差的算法。</a:t>
            </a:r>
            <a:endParaRPr lang="en-US" altLang="zh-CN" sz="2400" dirty="0" smtClean="0"/>
          </a:p>
          <a:p>
            <a:pPr>
              <a:buNone/>
            </a:pPr>
            <a:r>
              <a:rPr lang="zh-CN" altLang="en-US" sz="2400" dirty="0" smtClean="0"/>
              <a:t>基于训练序列的载波同步算法核心是：利用重复的训练序列计算载波偏差，并做补偿。常见算法有：</a:t>
            </a:r>
            <a:endParaRPr lang="en-US" altLang="zh-CN" sz="2400" dirty="0" smtClean="0"/>
          </a:p>
          <a:p>
            <a:r>
              <a:rPr lang="en-US" sz="2400" dirty="0" err="1" smtClean="0"/>
              <a:t>Schmidl</a:t>
            </a:r>
            <a:r>
              <a:rPr lang="zh-CN" altLang="en-US" sz="2400" dirty="0" smtClean="0"/>
              <a:t>载波同步算法；</a:t>
            </a:r>
            <a:endParaRPr lang="en-US" altLang="zh-CN" sz="2400" dirty="0" smtClean="0"/>
          </a:p>
          <a:p>
            <a:r>
              <a:rPr lang="en-US" altLang="zh-CN" sz="2400" dirty="0" smtClean="0"/>
              <a:t>Park</a:t>
            </a:r>
            <a:r>
              <a:rPr lang="zh-CN" altLang="en-US" sz="2400" dirty="0" smtClean="0"/>
              <a:t>同步算法；</a:t>
            </a:r>
            <a:endParaRPr lang="en-US" altLang="zh-CN" sz="2400" dirty="0" smtClean="0"/>
          </a:p>
          <a:p>
            <a:r>
              <a:rPr lang="zh-CN" altLang="en-US" sz="2400" dirty="0" smtClean="0"/>
              <a:t>其他在此基础上改进的算法。</a:t>
            </a:r>
            <a:endParaRPr lang="en-US" altLang="zh-CN" sz="2400" dirty="0" smtClean="0"/>
          </a:p>
          <a:p>
            <a:pPr>
              <a:buNone/>
            </a:pPr>
            <a:r>
              <a:rPr lang="zh-CN" altLang="en-US" sz="1200" dirty="0" smtClean="0"/>
              <a:t>        详情参考：刘校伟，相征等：基于训练序列的</a:t>
            </a:r>
            <a:r>
              <a:rPr lang="en-US" altLang="zh-CN" sz="1200" dirty="0" smtClean="0"/>
              <a:t>OFDM</a:t>
            </a:r>
            <a:r>
              <a:rPr lang="zh-CN" altLang="en-US" sz="1200" dirty="0" smtClean="0"/>
              <a:t>同步算法研究及其</a:t>
            </a:r>
            <a:r>
              <a:rPr lang="en-US" altLang="zh-CN" sz="1200" dirty="0" smtClean="0"/>
              <a:t>FPGA</a:t>
            </a:r>
            <a:r>
              <a:rPr lang="zh-CN" altLang="en-US" sz="1200" dirty="0" smtClean="0"/>
              <a:t>实现。</a:t>
            </a:r>
            <a:endParaRPr lang="en-US" altLang="zh-CN" sz="1200" dirty="0" smtClean="0"/>
          </a:p>
          <a:p>
            <a:pPr>
              <a:buNone/>
            </a:pPr>
            <a:endParaRPr lang="en-US" altLang="zh-CN" sz="2400" dirty="0" smtClean="0"/>
          </a:p>
          <a:p>
            <a:pPr>
              <a:buNone/>
            </a:pPr>
            <a:endParaRPr lang="zh-CN" altLang="en-US" sz="2400" dirty="0" smtClean="0"/>
          </a:p>
          <a:p>
            <a:pPr>
              <a:buNone/>
            </a:pPr>
            <a:endParaRPr lang="en-US" altLang="zh-CN" sz="24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通信系统关键算法阐述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838200" y="1524000"/>
            <a:ext cx="7772400" cy="3657600"/>
          </a:xfrm>
        </p:spPr>
        <p:txBody>
          <a:bodyPr/>
          <a:lstStyle/>
          <a:p>
            <a:pPr>
              <a:buNone/>
            </a:pPr>
            <a:r>
              <a:rPr lang="zh-CN" altLang="en-US" sz="2400" dirty="0" smtClean="0"/>
              <a:t>信道估计与均衡：</a:t>
            </a:r>
            <a:endParaRPr lang="en-US" altLang="zh-CN" sz="2400" dirty="0" smtClean="0"/>
          </a:p>
          <a:p>
            <a:pPr>
              <a:buNone/>
            </a:pPr>
            <a:r>
              <a:rPr lang="zh-CN" altLang="en-US" sz="2400" dirty="0" smtClean="0"/>
              <a:t>常用的准则是：峰值失真，最小均方误差</a:t>
            </a:r>
            <a:r>
              <a:rPr lang="en-US" altLang="zh-CN" sz="2400" dirty="0" smtClean="0"/>
              <a:t>(MMSE)</a:t>
            </a:r>
            <a:r>
              <a:rPr lang="zh-CN" altLang="en-US" sz="2400" dirty="0" smtClean="0"/>
              <a:t>，最大似然算法</a:t>
            </a:r>
            <a:r>
              <a:rPr lang="en-US" altLang="zh-CN" sz="2400" dirty="0" smtClean="0"/>
              <a:t>(MLSE)</a:t>
            </a:r>
            <a:r>
              <a:rPr lang="zh-CN" altLang="en-US" sz="2400" dirty="0" smtClean="0"/>
              <a:t>。</a:t>
            </a:r>
            <a:endParaRPr lang="en-US" altLang="zh-CN" sz="2400" dirty="0" smtClean="0"/>
          </a:p>
          <a:p>
            <a:pPr>
              <a:buNone/>
            </a:pPr>
            <a:r>
              <a:rPr lang="zh-CN" altLang="en-US" sz="2400" dirty="0" smtClean="0"/>
              <a:t>常用的算法：</a:t>
            </a:r>
            <a:endParaRPr lang="en-US" altLang="zh-CN" sz="2400" dirty="0" smtClean="0"/>
          </a:p>
          <a:p>
            <a:pPr>
              <a:buNone/>
            </a:pPr>
            <a:r>
              <a:rPr lang="en-US" altLang="zh-CN" sz="2400" dirty="0" smtClean="0"/>
              <a:t>LMS</a:t>
            </a:r>
            <a:r>
              <a:rPr lang="zh-CN" altLang="en-US" sz="2400" dirty="0" smtClean="0"/>
              <a:t>算法；</a:t>
            </a:r>
            <a:endParaRPr lang="en-US" altLang="zh-CN" sz="2400" dirty="0" smtClean="0"/>
          </a:p>
          <a:p>
            <a:pPr>
              <a:buNone/>
            </a:pPr>
            <a:r>
              <a:rPr lang="en-US" altLang="zh-CN" sz="2400" dirty="0" smtClean="0"/>
              <a:t>RLS</a:t>
            </a:r>
            <a:r>
              <a:rPr lang="zh-CN" altLang="en-US" sz="2400" dirty="0" smtClean="0"/>
              <a:t>算法；</a:t>
            </a:r>
            <a:endParaRPr lang="en-US" altLang="zh-CN" sz="2400" dirty="0" smtClean="0"/>
          </a:p>
          <a:p>
            <a:pPr>
              <a:buNone/>
            </a:pPr>
            <a:r>
              <a:rPr lang="zh-CN" altLang="en-US" sz="2400" dirty="0" smtClean="0"/>
              <a:t>常见的结构：</a:t>
            </a:r>
            <a:endParaRPr lang="en-US" altLang="zh-CN" sz="2400" dirty="0" smtClean="0"/>
          </a:p>
          <a:p>
            <a:pPr>
              <a:buNone/>
            </a:pPr>
            <a:r>
              <a:rPr lang="zh-CN" altLang="en-US" sz="2400" dirty="0" smtClean="0"/>
              <a:t>线性</a:t>
            </a:r>
            <a:r>
              <a:rPr lang="en-US" altLang="zh-CN" sz="2400" dirty="0" smtClean="0"/>
              <a:t>(FIR</a:t>
            </a:r>
            <a:r>
              <a:rPr lang="zh-CN" altLang="en-US" sz="2400" dirty="0" smtClean="0"/>
              <a:t>结构</a:t>
            </a:r>
            <a:r>
              <a:rPr lang="en-US" altLang="zh-CN" sz="2400" dirty="0" smtClean="0"/>
              <a:t>)</a:t>
            </a:r>
            <a:r>
              <a:rPr lang="zh-CN" altLang="en-US" sz="2400" dirty="0" smtClean="0"/>
              <a:t>；非线性结构</a:t>
            </a:r>
            <a:r>
              <a:rPr lang="en-US" altLang="zh-CN" sz="2400" dirty="0" smtClean="0"/>
              <a:t>(IIR</a:t>
            </a:r>
            <a:r>
              <a:rPr lang="zh-CN" altLang="en-US" sz="2400" dirty="0" smtClean="0"/>
              <a:t>结构</a:t>
            </a:r>
            <a:r>
              <a:rPr lang="en-US" altLang="zh-CN" sz="2400" dirty="0" smtClean="0"/>
              <a:t>)</a:t>
            </a:r>
            <a:r>
              <a:rPr lang="zh-CN" altLang="en-US" sz="2400" dirty="0" smtClean="0"/>
              <a:t>。</a:t>
            </a:r>
            <a:endParaRPr lang="en-US" altLang="zh-CN" sz="2400" dirty="0" smtClean="0"/>
          </a:p>
          <a:p>
            <a:pPr>
              <a:buNone/>
            </a:pPr>
            <a:endParaRPr lang="zh-CN" altLang="en-US" sz="2400" dirty="0" smtClean="0"/>
          </a:p>
          <a:p>
            <a:pPr>
              <a:buNone/>
            </a:pPr>
            <a:endParaRPr lang="en-US" altLang="zh-CN" sz="24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通信系统关键算法阐述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838200" y="1524000"/>
            <a:ext cx="7772400" cy="3657600"/>
          </a:xfrm>
        </p:spPr>
        <p:txBody>
          <a:bodyPr/>
          <a:lstStyle/>
          <a:p>
            <a:pPr>
              <a:buNone/>
            </a:pPr>
            <a:r>
              <a:rPr lang="zh-CN" altLang="en-US" sz="2400" dirty="0" smtClean="0"/>
              <a:t>削峰策略：</a:t>
            </a:r>
            <a:endParaRPr lang="en-US" altLang="zh-CN" sz="2400" dirty="0" smtClean="0"/>
          </a:p>
          <a:p>
            <a:pPr>
              <a:lnSpc>
                <a:spcPct val="150000"/>
              </a:lnSpc>
            </a:pPr>
            <a:r>
              <a:rPr lang="zh-CN" altLang="en-US" sz="2400" dirty="0" smtClean="0"/>
              <a:t>提高功率放大器的线性区；</a:t>
            </a:r>
            <a:endParaRPr lang="en-US" altLang="zh-CN" sz="2400" dirty="0" smtClean="0"/>
          </a:p>
          <a:p>
            <a:pPr>
              <a:lnSpc>
                <a:spcPct val="150000"/>
              </a:lnSpc>
            </a:pPr>
            <a:r>
              <a:rPr lang="zh-CN" altLang="en-US" sz="2400" dirty="0" smtClean="0"/>
              <a:t>自动增益控制</a:t>
            </a:r>
            <a:r>
              <a:rPr lang="en-US" altLang="zh-CN" sz="2400" dirty="0" smtClean="0"/>
              <a:t>(AGC)</a:t>
            </a:r>
            <a:r>
              <a:rPr lang="zh-CN" altLang="en-US" sz="2400" dirty="0" smtClean="0"/>
              <a:t>；</a:t>
            </a:r>
            <a:endParaRPr lang="en-US" altLang="zh-CN" sz="2400" dirty="0" smtClean="0"/>
          </a:p>
          <a:p>
            <a:pPr>
              <a:lnSpc>
                <a:spcPct val="150000"/>
              </a:lnSpc>
            </a:pPr>
            <a:r>
              <a:rPr lang="zh-CN" altLang="en-US" sz="2400" dirty="0" smtClean="0"/>
              <a:t>预失真技术。</a:t>
            </a:r>
          </a:p>
          <a:p>
            <a:pPr>
              <a:buNone/>
            </a:pPr>
            <a:endParaRPr lang="en-US" altLang="zh-CN" sz="24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通信系统部分</a:t>
            </a:r>
            <a:r>
              <a:rPr lang="en-US" altLang="zh-CN" sz="3200" dirty="0" smtClean="0"/>
              <a:t>FPGA</a:t>
            </a:r>
            <a:r>
              <a:rPr lang="zh-CN" altLang="en-US" sz="3200" dirty="0" smtClean="0"/>
              <a:t>实现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838200" y="1524000"/>
            <a:ext cx="7772400" cy="3657600"/>
          </a:xfrm>
        </p:spPr>
        <p:txBody>
          <a:bodyPr/>
          <a:lstStyle/>
          <a:p>
            <a:pPr>
              <a:buNone/>
            </a:pPr>
            <a:r>
              <a:rPr lang="en-US" altLang="zh-CN" sz="2400" dirty="0" smtClean="0"/>
              <a:t>1</a:t>
            </a:r>
            <a:r>
              <a:rPr lang="zh-CN" altLang="en-US" sz="2400" dirty="0" smtClean="0"/>
              <a:t>、卷积编码与译码；</a:t>
            </a:r>
            <a:endParaRPr lang="en-US" altLang="zh-CN" sz="2400" dirty="0" smtClean="0"/>
          </a:p>
          <a:p>
            <a:pPr>
              <a:buNone/>
            </a:pPr>
            <a:r>
              <a:rPr lang="en-US" altLang="zh-CN" sz="2400" dirty="0" smtClean="0"/>
              <a:t>2</a:t>
            </a:r>
            <a:r>
              <a:rPr lang="zh-CN" altLang="en-US" sz="2400" dirty="0" smtClean="0"/>
              <a:t>、伽罗华域为</a:t>
            </a:r>
            <a:r>
              <a:rPr lang="en-US" altLang="zh-CN" sz="2400" dirty="0" smtClean="0"/>
              <a:t>2</a:t>
            </a:r>
            <a:r>
              <a:rPr lang="zh-CN" altLang="en-US" sz="2400" dirty="0" smtClean="0"/>
              <a:t>个线性编码与大数逻辑译码；</a:t>
            </a:r>
            <a:endParaRPr lang="en-US" altLang="zh-CN" sz="2400" dirty="0" smtClean="0"/>
          </a:p>
          <a:p>
            <a:pPr>
              <a:buNone/>
            </a:pPr>
            <a:r>
              <a:rPr lang="en-US" altLang="zh-CN" sz="2400" dirty="0" smtClean="0"/>
              <a:t>3</a:t>
            </a:r>
            <a:r>
              <a:rPr lang="zh-CN" altLang="en-US" sz="2400" dirty="0" smtClean="0"/>
              <a:t>、快速傅里叶变换与反变换；</a:t>
            </a:r>
            <a:endParaRPr lang="en-US" altLang="zh-CN" sz="2400" dirty="0" smtClean="0"/>
          </a:p>
          <a:p>
            <a:pPr>
              <a:buNone/>
            </a:pPr>
            <a:r>
              <a:rPr lang="en-US" altLang="zh-CN" sz="2400" dirty="0" smtClean="0"/>
              <a:t>4</a:t>
            </a:r>
            <a:r>
              <a:rPr lang="zh-CN" altLang="en-US" sz="2400" dirty="0" smtClean="0"/>
              <a:t>、帧同步检测与定位；</a:t>
            </a:r>
            <a:endParaRPr lang="en-US" altLang="zh-CN" sz="2400" dirty="0" smtClean="0"/>
          </a:p>
          <a:p>
            <a:pPr>
              <a:buNone/>
            </a:pPr>
            <a:r>
              <a:rPr lang="en-US" altLang="zh-CN" sz="2400" dirty="0" smtClean="0"/>
              <a:t>5</a:t>
            </a:r>
            <a:r>
              <a:rPr lang="zh-CN" altLang="en-US" sz="2400" dirty="0" smtClean="0"/>
              <a:t>、载波同步偏差检测与补偿；</a:t>
            </a:r>
            <a:endParaRPr lang="en-US" altLang="zh-CN" sz="2400" dirty="0" smtClean="0"/>
          </a:p>
          <a:p>
            <a:pPr>
              <a:buNone/>
            </a:pPr>
            <a:r>
              <a:rPr lang="en-US" altLang="zh-CN" sz="2400" dirty="0" smtClean="0"/>
              <a:t>6</a:t>
            </a:r>
            <a:r>
              <a:rPr lang="zh-CN" altLang="en-US" sz="2400" dirty="0" smtClean="0"/>
              <a:t>、信道均衡。</a:t>
            </a:r>
            <a:endParaRPr lang="en-US" altLang="zh-CN" sz="24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通信系统部分</a:t>
            </a:r>
            <a:r>
              <a:rPr lang="en-US" altLang="zh-CN" sz="3200" dirty="0" smtClean="0"/>
              <a:t>FPGA</a:t>
            </a:r>
            <a:r>
              <a:rPr lang="zh-CN" altLang="en-US" sz="3200" dirty="0" smtClean="0"/>
              <a:t>实现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609600" y="1676400"/>
            <a:ext cx="7772400" cy="533400"/>
          </a:xfrm>
        </p:spPr>
        <p:txBody>
          <a:bodyPr/>
          <a:lstStyle/>
          <a:p>
            <a:pPr>
              <a:buNone/>
            </a:pPr>
            <a:r>
              <a:rPr lang="zh-CN" altLang="en-US" sz="2400" dirty="0" smtClean="0"/>
              <a:t>所有算法基于的模型是：</a:t>
            </a:r>
            <a:endParaRPr lang="en-US" altLang="zh-CN" sz="2400" dirty="0" smtClean="0"/>
          </a:p>
        </p:txBody>
      </p:sp>
      <p:pic>
        <p:nvPicPr>
          <p:cNvPr id="4098" name="Picture 2"/>
          <p:cNvPicPr>
            <a:picLocks noChangeAspect="1" noChangeArrowheads="1"/>
          </p:cNvPicPr>
          <p:nvPr/>
        </p:nvPicPr>
        <p:blipFill>
          <a:blip r:embed="rId3" cstate="print"/>
          <a:srcRect/>
          <a:stretch>
            <a:fillRect/>
          </a:stretch>
        </p:blipFill>
        <p:spPr bwMode="auto">
          <a:xfrm>
            <a:off x="4114800" y="1676400"/>
            <a:ext cx="4733925" cy="421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通信系统部分</a:t>
            </a:r>
            <a:r>
              <a:rPr lang="en-US" altLang="zh-CN" sz="3200" dirty="0" smtClean="0"/>
              <a:t>FPGA</a:t>
            </a:r>
            <a:r>
              <a:rPr lang="zh-CN" altLang="en-US" sz="3200" dirty="0" smtClean="0"/>
              <a:t>实现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609600" y="1676400"/>
            <a:ext cx="7772400" cy="3352800"/>
          </a:xfrm>
        </p:spPr>
        <p:txBody>
          <a:bodyPr/>
          <a:lstStyle/>
          <a:p>
            <a:pPr>
              <a:buNone/>
            </a:pPr>
            <a:r>
              <a:rPr lang="zh-CN" altLang="en-US" sz="2400" dirty="0" smtClean="0"/>
              <a:t>卷积译码算法：</a:t>
            </a:r>
            <a:endParaRPr lang="en-US" altLang="zh-CN" sz="2400" dirty="0" smtClean="0"/>
          </a:p>
          <a:p>
            <a:pPr>
              <a:buNone/>
            </a:pPr>
            <a:r>
              <a:rPr lang="en-US" altLang="zh-CN" sz="2400" dirty="0" smtClean="0"/>
              <a:t>·</a:t>
            </a:r>
            <a:r>
              <a:rPr lang="zh-CN" altLang="en-US" sz="2400" dirty="0" smtClean="0"/>
              <a:t>卷积码</a:t>
            </a:r>
            <a:r>
              <a:rPr lang="en-US" altLang="zh-CN" sz="2400" dirty="0" smtClean="0"/>
              <a:t>(2,1,3)</a:t>
            </a:r>
            <a:r>
              <a:rPr lang="zh-CN" altLang="en-US" sz="2400" dirty="0" smtClean="0"/>
              <a:t>；</a:t>
            </a:r>
            <a:endParaRPr lang="en-US" altLang="zh-CN" sz="2400" dirty="0" smtClean="0"/>
          </a:p>
          <a:p>
            <a:pPr>
              <a:buNone/>
            </a:pPr>
            <a:r>
              <a:rPr lang="en-US" altLang="zh-CN" sz="2400" dirty="0" smtClean="0"/>
              <a:t>·</a:t>
            </a:r>
            <a:r>
              <a:rPr lang="zh-CN" altLang="en-US" sz="2400" dirty="0" smtClean="0"/>
              <a:t>网格追踪长度为</a:t>
            </a:r>
            <a:r>
              <a:rPr lang="en-US" altLang="zh-CN" sz="2400" dirty="0" smtClean="0"/>
              <a:t>18</a:t>
            </a:r>
            <a:r>
              <a:rPr lang="zh-CN" altLang="en-US" sz="2400" dirty="0" smtClean="0"/>
              <a:t>；</a:t>
            </a:r>
            <a:endParaRPr lang="en-US" altLang="zh-CN" sz="2400" dirty="0" smtClean="0"/>
          </a:p>
          <a:p>
            <a:pPr>
              <a:buNone/>
            </a:pPr>
            <a:r>
              <a:rPr lang="en-US" altLang="zh-CN" sz="2400" dirty="0" smtClean="0"/>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通信系统部分</a:t>
            </a:r>
            <a:r>
              <a:rPr lang="en-US" altLang="zh-CN" sz="3200" dirty="0" smtClean="0"/>
              <a:t>FPGA</a:t>
            </a:r>
            <a:r>
              <a:rPr lang="zh-CN" altLang="en-US" sz="3200" dirty="0" smtClean="0"/>
              <a:t>实现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609600" y="1676400"/>
            <a:ext cx="7772400" cy="3352800"/>
          </a:xfrm>
        </p:spPr>
        <p:txBody>
          <a:bodyPr/>
          <a:lstStyle/>
          <a:p>
            <a:pPr>
              <a:buNone/>
            </a:pPr>
            <a:r>
              <a:rPr lang="zh-CN" altLang="en-US" sz="2400" dirty="0" smtClean="0"/>
              <a:t>伽罗华域为</a:t>
            </a:r>
            <a:r>
              <a:rPr lang="en-US" altLang="zh-CN" sz="2400" dirty="0" smtClean="0"/>
              <a:t>2</a:t>
            </a:r>
            <a:r>
              <a:rPr lang="zh-CN" altLang="en-US" sz="2400" dirty="0" smtClean="0"/>
              <a:t>的大数逻辑译码算法</a:t>
            </a:r>
            <a:r>
              <a:rPr lang="en-US" altLang="zh-CN" sz="2400" dirty="0" smtClean="0"/>
              <a:t>·</a:t>
            </a:r>
          </a:p>
          <a:p>
            <a:pPr>
              <a:buNone/>
            </a:pPr>
            <a:endParaRPr lang="en-US" altLang="zh-CN"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通信系统部分</a:t>
            </a:r>
            <a:r>
              <a:rPr lang="en-US" altLang="zh-CN" sz="3200" dirty="0" smtClean="0"/>
              <a:t>FPGA</a:t>
            </a:r>
            <a:r>
              <a:rPr lang="zh-CN" altLang="en-US" sz="3200" dirty="0" smtClean="0"/>
              <a:t>实现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609600" y="1676400"/>
            <a:ext cx="8001000" cy="3733800"/>
          </a:xfrm>
        </p:spPr>
        <p:txBody>
          <a:bodyPr/>
          <a:lstStyle/>
          <a:p>
            <a:pPr>
              <a:buNone/>
            </a:pPr>
            <a:r>
              <a:rPr lang="en-US" altLang="zh-CN" sz="2400" dirty="0" smtClean="0"/>
              <a:t>1</a:t>
            </a:r>
            <a:r>
              <a:rPr lang="zh-CN" altLang="en-US" sz="2400" dirty="0" smtClean="0"/>
              <a:t>、基于</a:t>
            </a:r>
            <a:r>
              <a:rPr lang="en-US" altLang="zh-CN" sz="2400" dirty="0" smtClean="0"/>
              <a:t>PARK</a:t>
            </a:r>
            <a:r>
              <a:rPr lang="zh-CN" altLang="en-US" sz="2400" dirty="0" smtClean="0"/>
              <a:t>帧结构的同步算法</a:t>
            </a:r>
            <a:r>
              <a:rPr lang="en-US" altLang="zh-CN" sz="2400" dirty="0" smtClean="0"/>
              <a:t>FPGA</a:t>
            </a:r>
            <a:r>
              <a:rPr lang="zh-CN" altLang="en-US" sz="2400" dirty="0" smtClean="0"/>
              <a:t>实现</a:t>
            </a:r>
            <a:endParaRPr lang="en-US" altLang="zh-CN" sz="2400" dirty="0" smtClean="0"/>
          </a:p>
          <a:p>
            <a:pPr>
              <a:buNone/>
            </a:pPr>
            <a:r>
              <a:rPr lang="en-US" altLang="zh-CN" sz="2400" dirty="0" smtClean="0"/>
              <a:t>          ——</a:t>
            </a:r>
            <a:r>
              <a:rPr lang="zh-CN" altLang="en-US" sz="2400" dirty="0" smtClean="0"/>
              <a:t>参考论文：刘校伟：基于训练序列的</a:t>
            </a:r>
            <a:r>
              <a:rPr lang="en-US" altLang="zh-CN" sz="2400" dirty="0" smtClean="0"/>
              <a:t>OFDM</a:t>
            </a:r>
            <a:r>
              <a:rPr lang="zh-CN" altLang="en-US" sz="2400" dirty="0" smtClean="0"/>
              <a:t>同步算法研究及其</a:t>
            </a:r>
            <a:r>
              <a:rPr lang="en-US" altLang="zh-CN" sz="2400" dirty="0" smtClean="0"/>
              <a:t>FPGA</a:t>
            </a:r>
            <a:r>
              <a:rPr lang="zh-CN" altLang="en-US" sz="2400" dirty="0" smtClean="0"/>
              <a:t>实现。</a:t>
            </a:r>
            <a:endParaRPr lang="en-US" altLang="zh-CN" sz="2400" dirty="0" smtClean="0"/>
          </a:p>
          <a:p>
            <a:pPr>
              <a:buNone/>
            </a:pPr>
            <a:r>
              <a:rPr lang="en-US" altLang="zh-CN" sz="2400" dirty="0" smtClean="0"/>
              <a:t>2</a:t>
            </a:r>
            <a:r>
              <a:rPr lang="zh-CN" altLang="en-US" sz="2400" dirty="0" smtClean="0"/>
              <a:t>、基于</a:t>
            </a:r>
            <a:r>
              <a:rPr lang="en-US" altLang="zh-CN" sz="2400" dirty="0" smtClean="0"/>
              <a:t>RS</a:t>
            </a:r>
            <a:r>
              <a:rPr lang="zh-CN" altLang="en-US" sz="2400" dirty="0" smtClean="0"/>
              <a:t>的算法的载波偏差检测与补偿算法</a:t>
            </a:r>
            <a:r>
              <a:rPr lang="en-US" altLang="zh-CN" sz="2400" dirty="0" smtClean="0"/>
              <a:t>FPGA</a:t>
            </a:r>
            <a:r>
              <a:rPr lang="zh-CN" altLang="en-US" sz="2400" dirty="0" smtClean="0"/>
              <a:t>实现</a:t>
            </a:r>
            <a:endParaRPr lang="en-US" altLang="zh-CN" sz="2400" dirty="0" smtClean="0"/>
          </a:p>
          <a:p>
            <a:pPr>
              <a:buNone/>
            </a:pPr>
            <a:r>
              <a:rPr lang="en-US" altLang="zh-CN" sz="2400" dirty="0" smtClean="0"/>
              <a:t>         ——</a:t>
            </a:r>
            <a:r>
              <a:rPr lang="zh-CN" altLang="en-US" sz="2400" dirty="0" smtClean="0"/>
              <a:t>参考论文：刘校伟：基于训练序列的</a:t>
            </a:r>
            <a:r>
              <a:rPr lang="en-US" altLang="zh-CN" sz="2400" dirty="0" smtClean="0"/>
              <a:t>OFDM</a:t>
            </a:r>
            <a:r>
              <a:rPr lang="zh-CN" altLang="en-US" sz="2400" dirty="0" smtClean="0"/>
              <a:t>同步算法研究及其</a:t>
            </a:r>
            <a:r>
              <a:rPr lang="en-US" altLang="zh-CN" sz="2400" dirty="0" smtClean="0"/>
              <a:t>FPGA</a:t>
            </a:r>
            <a:r>
              <a:rPr lang="zh-CN" altLang="en-US" sz="2400" dirty="0" smtClean="0"/>
              <a:t>实现。</a:t>
            </a:r>
            <a:endParaRPr lang="en-US" altLang="zh-CN" sz="2400" dirty="0" smtClean="0"/>
          </a:p>
          <a:p>
            <a:pPr>
              <a:buNone/>
            </a:pPr>
            <a:r>
              <a:rPr lang="en-US" altLang="zh-CN" sz="2400" dirty="0" smtClean="0"/>
              <a:t>3</a:t>
            </a:r>
            <a:r>
              <a:rPr lang="zh-CN" altLang="en-US" sz="2400" dirty="0" smtClean="0"/>
              <a:t>、基于</a:t>
            </a:r>
            <a:r>
              <a:rPr lang="en-US" altLang="zh-CN" sz="2400" dirty="0" smtClean="0"/>
              <a:t>LMS</a:t>
            </a:r>
            <a:r>
              <a:rPr lang="zh-CN" altLang="en-US" sz="2400" dirty="0" smtClean="0"/>
              <a:t>算法的信道均衡算法</a:t>
            </a:r>
            <a:r>
              <a:rPr lang="en-US" altLang="zh-CN" sz="2400" dirty="0" smtClean="0"/>
              <a:t>FPGA</a:t>
            </a:r>
            <a:r>
              <a:rPr lang="zh-CN" altLang="en-US" sz="2400" dirty="0" smtClean="0"/>
              <a:t>实现</a:t>
            </a:r>
            <a:endParaRPr lang="en-US" altLang="zh-CN" sz="2400" dirty="0" smtClean="0"/>
          </a:p>
          <a:p>
            <a:pPr>
              <a:buNone/>
            </a:pPr>
            <a:r>
              <a:rPr lang="zh-CN" altLang="en-US" sz="2400" dirty="0" smtClean="0"/>
              <a:t>        </a:t>
            </a:r>
            <a:r>
              <a:rPr lang="en-US" altLang="zh-CN" sz="2400" dirty="0" smtClean="0"/>
              <a:t>——</a:t>
            </a:r>
            <a:r>
              <a:rPr lang="zh-CN" altLang="en-US" sz="2400" dirty="0" smtClean="0"/>
              <a:t>参考论文：刘校伟： 基于</a:t>
            </a:r>
            <a:r>
              <a:rPr lang="en-US" altLang="zh-CN" sz="2400" dirty="0" smtClean="0"/>
              <a:t>FPGA</a:t>
            </a:r>
            <a:r>
              <a:rPr lang="zh-CN" altLang="en-US" sz="2400" dirty="0" smtClean="0"/>
              <a:t>的传感器偏置调零算法</a:t>
            </a:r>
            <a:endParaRPr lang="en-US" altLang="zh-C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a:t>
            </a:r>
            <a:r>
              <a:rPr lang="en-US" altLang="zh-CN" sz="3200" dirty="0" err="1" smtClean="0"/>
              <a:t>labview</a:t>
            </a:r>
            <a:r>
              <a:rPr lang="zh-CN" altLang="en-US" sz="3200" dirty="0" smtClean="0"/>
              <a:t>仿真</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609600" y="1676400"/>
            <a:ext cx="8001000" cy="3733800"/>
          </a:xfrm>
        </p:spPr>
        <p:txBody>
          <a:bodyPr/>
          <a:lstStyle/>
          <a:p>
            <a:pPr>
              <a:buNone/>
            </a:pPr>
            <a:r>
              <a:rPr lang="en-US" altLang="zh-CN" sz="2400" dirty="0" smtClean="0"/>
              <a:t>1</a:t>
            </a:r>
            <a:r>
              <a:rPr lang="zh-CN" altLang="en-US" sz="2400" dirty="0" smtClean="0"/>
              <a:t>、信道均衡算法的</a:t>
            </a:r>
            <a:r>
              <a:rPr lang="en-US" altLang="zh-CN" sz="2400" dirty="0" err="1" smtClean="0"/>
              <a:t>labview</a:t>
            </a:r>
            <a:r>
              <a:rPr lang="zh-CN" altLang="en-US" sz="2400" dirty="0" smtClean="0"/>
              <a:t>仿真</a:t>
            </a:r>
            <a:r>
              <a:rPr lang="en-US" altLang="zh-CN" sz="2400" dirty="0" smtClean="0"/>
              <a:t>—</a:t>
            </a:r>
            <a:r>
              <a:rPr lang="zh-CN" altLang="en-US" sz="2400" dirty="0" smtClean="0"/>
              <a:t>界面</a:t>
            </a:r>
            <a:endParaRPr lang="en-US" altLang="zh-CN" sz="2400" dirty="0" smtClean="0"/>
          </a:p>
          <a:p>
            <a:pPr>
              <a:buNone/>
            </a:pPr>
            <a:endParaRPr lang="en-US" altLang="zh-CN" sz="2400" dirty="0" smtClean="0"/>
          </a:p>
        </p:txBody>
      </p:sp>
      <p:pic>
        <p:nvPicPr>
          <p:cNvPr id="1028" name="Picture 4"/>
          <p:cNvPicPr>
            <a:picLocks noChangeAspect="1" noChangeArrowheads="1"/>
          </p:cNvPicPr>
          <p:nvPr/>
        </p:nvPicPr>
        <p:blipFill>
          <a:blip r:embed="rId3" cstate="print"/>
          <a:srcRect/>
          <a:stretch>
            <a:fillRect/>
          </a:stretch>
        </p:blipFill>
        <p:spPr bwMode="auto">
          <a:xfrm>
            <a:off x="1143000" y="2438400"/>
            <a:ext cx="6998452" cy="3243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zh-CN" altLang="en-US" sz="4400" dirty="0" smtClean="0"/>
              <a:t>结构</a:t>
            </a:r>
            <a:endParaRPr lang="en-US" sz="4400" dirty="0"/>
          </a:p>
        </p:txBody>
      </p:sp>
      <p:sp>
        <p:nvSpPr>
          <p:cNvPr id="3" name="Content Placeholder 2"/>
          <p:cNvSpPr>
            <a:spLocks noGrp="1"/>
          </p:cNvSpPr>
          <p:nvPr>
            <p:ph idx="1"/>
          </p:nvPr>
        </p:nvSpPr>
        <p:spPr>
          <a:xfrm>
            <a:off x="685800" y="1676400"/>
            <a:ext cx="7772400" cy="3124200"/>
          </a:xfrm>
        </p:spPr>
        <p:txBody>
          <a:bodyPr/>
          <a:lstStyle/>
          <a:p>
            <a:pPr marL="514350" indent="-514350">
              <a:buFont typeface="+mj-lt"/>
              <a:buAutoNum type="arabicPeriod"/>
            </a:pPr>
            <a:r>
              <a:rPr lang="en-US" altLang="zh-CN" sz="4000" dirty="0" smtClean="0"/>
              <a:t>OFDM</a:t>
            </a:r>
            <a:r>
              <a:rPr lang="zh-CN" altLang="en-US" sz="4000" dirty="0" smtClean="0"/>
              <a:t>通信系统介绍；</a:t>
            </a:r>
            <a:endParaRPr lang="en-US" altLang="zh-CN" sz="4000" dirty="0" smtClean="0"/>
          </a:p>
          <a:p>
            <a:pPr marL="514350" indent="-514350">
              <a:buFont typeface="+mj-lt"/>
              <a:buAutoNum type="arabicPeriod"/>
            </a:pPr>
            <a:r>
              <a:rPr lang="zh-CN" altLang="en-US" sz="4000" dirty="0" smtClean="0"/>
              <a:t>关键算法阐述；</a:t>
            </a:r>
            <a:endParaRPr lang="en-US" altLang="zh-CN" sz="4000" dirty="0" smtClean="0"/>
          </a:p>
          <a:p>
            <a:pPr marL="514350" indent="-514350">
              <a:buFont typeface="+mj-lt"/>
              <a:buAutoNum type="arabicPeriod"/>
            </a:pPr>
            <a:r>
              <a:rPr lang="zh-CN" altLang="en-US" sz="4000" dirty="0" smtClean="0"/>
              <a:t>部分</a:t>
            </a:r>
            <a:r>
              <a:rPr lang="en-US" altLang="zh-CN" sz="4000" dirty="0" smtClean="0"/>
              <a:t>FPGA</a:t>
            </a:r>
            <a:r>
              <a:rPr lang="zh-CN" altLang="en-US" sz="4000" dirty="0" smtClean="0"/>
              <a:t>实现介绍；</a:t>
            </a:r>
            <a:endParaRPr lang="en-US" altLang="zh-CN" sz="4000" dirty="0" smtClean="0"/>
          </a:p>
          <a:p>
            <a:pPr marL="514350" indent="-514350">
              <a:buFont typeface="+mj-lt"/>
              <a:buAutoNum type="arabicPeriod"/>
            </a:pPr>
            <a:r>
              <a:rPr lang="zh-CN" altLang="en-US" sz="4000" dirty="0" smtClean="0"/>
              <a:t>基于</a:t>
            </a:r>
            <a:r>
              <a:rPr lang="en-US" altLang="zh-CN" sz="4000" dirty="0" err="1" smtClean="0"/>
              <a:t>labview</a:t>
            </a:r>
            <a:r>
              <a:rPr lang="zh-CN" altLang="en-US" sz="4000" dirty="0" smtClean="0"/>
              <a:t>的</a:t>
            </a:r>
            <a:r>
              <a:rPr lang="en-US" altLang="zh-CN" sz="4000" dirty="0" smtClean="0"/>
              <a:t>OFDM</a:t>
            </a:r>
            <a:r>
              <a:rPr lang="zh-CN" altLang="en-US" sz="4000" dirty="0" smtClean="0"/>
              <a:t>仿真系统设计。</a:t>
            </a:r>
            <a:endParaRPr lang="en-US" altLang="zh-CN" sz="4000" dirty="0" smtClean="0"/>
          </a:p>
          <a:p>
            <a:pPr marL="514350" indent="-514350">
              <a:lnSpc>
                <a:spcPct val="200000"/>
              </a:lnSpc>
              <a:buFont typeface="+mj-lt"/>
              <a:buAutoNum type="arabicPeriod"/>
            </a:pPr>
            <a:endParaRPr lang="en-US"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a:t>
            </a:r>
            <a:r>
              <a:rPr lang="en-US" altLang="zh-CN" sz="3200" dirty="0" err="1" smtClean="0"/>
              <a:t>labview</a:t>
            </a:r>
            <a:r>
              <a:rPr lang="zh-CN" altLang="en-US" sz="3200" dirty="0" smtClean="0"/>
              <a:t>仿真</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609600" y="1676400"/>
            <a:ext cx="8001000" cy="3733800"/>
          </a:xfrm>
        </p:spPr>
        <p:txBody>
          <a:bodyPr/>
          <a:lstStyle/>
          <a:p>
            <a:pPr>
              <a:buNone/>
            </a:pPr>
            <a:r>
              <a:rPr lang="en-US" altLang="zh-CN" sz="2400" dirty="0" smtClean="0"/>
              <a:t>1</a:t>
            </a:r>
            <a:r>
              <a:rPr lang="zh-CN" altLang="en-US" sz="2400" dirty="0" smtClean="0"/>
              <a:t>、信道均衡算法的</a:t>
            </a:r>
            <a:r>
              <a:rPr lang="en-US" altLang="zh-CN" sz="2400" dirty="0" err="1" smtClean="0"/>
              <a:t>labview</a:t>
            </a:r>
            <a:r>
              <a:rPr lang="zh-CN" altLang="en-US" sz="2400" dirty="0" smtClean="0"/>
              <a:t>仿真</a:t>
            </a:r>
            <a:r>
              <a:rPr lang="en-US" altLang="zh-CN" sz="2400" dirty="0" smtClean="0"/>
              <a:t>—</a:t>
            </a:r>
            <a:r>
              <a:rPr lang="zh-CN" altLang="en-US" sz="2400" dirty="0" smtClean="0"/>
              <a:t>程序框图</a:t>
            </a:r>
            <a:endParaRPr lang="en-US" altLang="zh-CN" sz="2400" dirty="0" smtClean="0"/>
          </a:p>
          <a:p>
            <a:pPr>
              <a:buNone/>
            </a:pPr>
            <a:endParaRPr lang="en-US" altLang="zh-CN" sz="2400" dirty="0" smtClean="0"/>
          </a:p>
        </p:txBody>
      </p:sp>
      <p:pic>
        <p:nvPicPr>
          <p:cNvPr id="2050" name="Picture 2"/>
          <p:cNvPicPr>
            <a:picLocks noChangeAspect="1" noChangeArrowheads="1"/>
          </p:cNvPicPr>
          <p:nvPr/>
        </p:nvPicPr>
        <p:blipFill>
          <a:blip r:embed="rId3" cstate="print"/>
          <a:srcRect/>
          <a:stretch>
            <a:fillRect/>
          </a:stretch>
        </p:blipFill>
        <p:spPr bwMode="auto">
          <a:xfrm>
            <a:off x="762000" y="2362200"/>
            <a:ext cx="7772400"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a:t>
            </a:r>
            <a:r>
              <a:rPr lang="en-US" altLang="zh-CN" sz="3200" dirty="0" err="1" smtClean="0"/>
              <a:t>labview</a:t>
            </a:r>
            <a:r>
              <a:rPr lang="zh-CN" altLang="en-US" sz="3200" dirty="0" smtClean="0"/>
              <a:t>仿真</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609600" y="1676400"/>
            <a:ext cx="8001000" cy="3733800"/>
          </a:xfrm>
        </p:spPr>
        <p:txBody>
          <a:bodyPr/>
          <a:lstStyle/>
          <a:p>
            <a:pPr>
              <a:buNone/>
            </a:pPr>
            <a:r>
              <a:rPr lang="en-US" altLang="zh-CN" sz="2400" dirty="0" smtClean="0"/>
              <a:t>2</a:t>
            </a:r>
            <a:r>
              <a:rPr lang="zh-CN" altLang="en-US" sz="2400" dirty="0" smtClean="0"/>
              <a:t>、基带</a:t>
            </a:r>
            <a:r>
              <a:rPr lang="en-US" altLang="zh-CN" sz="2400" dirty="0" smtClean="0"/>
              <a:t>OFDM</a:t>
            </a:r>
            <a:r>
              <a:rPr lang="zh-CN" altLang="en-US" sz="2400" dirty="0" smtClean="0"/>
              <a:t>通信系统仿真</a:t>
            </a:r>
            <a:r>
              <a:rPr lang="en-US" altLang="zh-CN" sz="2400" dirty="0" smtClean="0"/>
              <a:t>—</a:t>
            </a:r>
            <a:r>
              <a:rPr lang="zh-CN" altLang="en-US" sz="2400" dirty="0" smtClean="0"/>
              <a:t>界面</a:t>
            </a:r>
            <a:endParaRPr lang="en-US" altLang="zh-CN" sz="2400" dirty="0" smtClean="0"/>
          </a:p>
          <a:p>
            <a:pPr>
              <a:buNone/>
            </a:pPr>
            <a:endParaRPr lang="en-US" altLang="zh-CN" sz="2400" dirty="0" smtClean="0"/>
          </a:p>
        </p:txBody>
      </p:sp>
      <p:pic>
        <p:nvPicPr>
          <p:cNvPr id="3074" name="Picture 2"/>
          <p:cNvPicPr>
            <a:picLocks noChangeAspect="1" noChangeArrowheads="1"/>
          </p:cNvPicPr>
          <p:nvPr/>
        </p:nvPicPr>
        <p:blipFill>
          <a:blip r:embed="rId3" cstate="print"/>
          <a:srcRect/>
          <a:stretch>
            <a:fillRect/>
          </a:stretch>
        </p:blipFill>
        <p:spPr bwMode="auto">
          <a:xfrm>
            <a:off x="1828800" y="2286000"/>
            <a:ext cx="4586287" cy="36107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a:t>
            </a:r>
            <a:r>
              <a:rPr lang="en-US" altLang="zh-CN" sz="3200" dirty="0" err="1" smtClean="0"/>
              <a:t>labview</a:t>
            </a:r>
            <a:r>
              <a:rPr lang="zh-CN" altLang="en-US" sz="3200" dirty="0" smtClean="0"/>
              <a:t>仿真</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609600" y="1676400"/>
            <a:ext cx="8001000" cy="3733800"/>
          </a:xfrm>
        </p:spPr>
        <p:txBody>
          <a:bodyPr/>
          <a:lstStyle/>
          <a:p>
            <a:pPr>
              <a:buNone/>
            </a:pPr>
            <a:r>
              <a:rPr lang="en-US" altLang="zh-CN" sz="2400" dirty="0" smtClean="0"/>
              <a:t>2</a:t>
            </a:r>
            <a:r>
              <a:rPr lang="zh-CN" altLang="en-US" sz="2400" dirty="0" smtClean="0"/>
              <a:t>、基带</a:t>
            </a:r>
            <a:r>
              <a:rPr lang="en-US" altLang="zh-CN" sz="2400" dirty="0" smtClean="0"/>
              <a:t>OFDM</a:t>
            </a:r>
            <a:r>
              <a:rPr lang="zh-CN" altLang="en-US" sz="2400" dirty="0" smtClean="0"/>
              <a:t>通信系统仿真</a:t>
            </a:r>
            <a:r>
              <a:rPr lang="en-US" altLang="zh-CN" sz="2400" dirty="0" smtClean="0"/>
              <a:t>—</a:t>
            </a:r>
            <a:r>
              <a:rPr lang="zh-CN" altLang="en-US" sz="2400" dirty="0" smtClean="0"/>
              <a:t>程序框图</a:t>
            </a:r>
            <a:endParaRPr lang="en-US" altLang="zh-CN" sz="2400" dirty="0" smtClean="0"/>
          </a:p>
          <a:p>
            <a:pPr>
              <a:buNone/>
            </a:pPr>
            <a:endParaRPr lang="en-US" altLang="zh-CN" sz="2400" dirty="0" smtClean="0"/>
          </a:p>
        </p:txBody>
      </p:sp>
      <p:pic>
        <p:nvPicPr>
          <p:cNvPr id="4098" name="Picture 2"/>
          <p:cNvPicPr>
            <a:picLocks noChangeAspect="1" noChangeArrowheads="1"/>
          </p:cNvPicPr>
          <p:nvPr/>
        </p:nvPicPr>
        <p:blipFill>
          <a:blip r:embed="rId3" cstate="print"/>
          <a:srcRect/>
          <a:stretch>
            <a:fillRect/>
          </a:stretch>
        </p:blipFill>
        <p:spPr bwMode="auto">
          <a:xfrm>
            <a:off x="-6781800" y="2743200"/>
            <a:ext cx="6014085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62200"/>
            <a:ext cx="7772400" cy="1524000"/>
          </a:xfrm>
        </p:spPr>
        <p:txBody>
          <a:bodyPr/>
          <a:lstStyle/>
          <a:p>
            <a:pPr algn="ctr"/>
            <a:r>
              <a:rPr lang="zh-CN" altLang="en-US" sz="8000" i="1" u="sng" dirty="0" smtClean="0">
                <a:solidFill>
                  <a:schemeClr val="tx1"/>
                </a:solidFill>
              </a:rPr>
              <a:t>谢谢</a:t>
            </a:r>
            <a:endParaRPr lang="en-US" sz="8000" i="1" u="sng" dirty="0">
              <a:solidFill>
                <a:schemeClr val="tx1"/>
              </a:solidFill>
            </a:endParaRPr>
          </a:p>
        </p:txBody>
      </p:sp>
      <p:sp>
        <p:nvSpPr>
          <p:cNvPr id="6" name="TextBox 5"/>
          <p:cNvSpPr txBox="1"/>
          <p:nvPr/>
        </p:nvSpPr>
        <p:spPr>
          <a:xfrm>
            <a:off x="7391400" y="5562600"/>
            <a:ext cx="1558247" cy="461665"/>
          </a:xfrm>
          <a:prstGeom prst="rect">
            <a:avLst/>
          </a:prstGeom>
          <a:noFill/>
        </p:spPr>
        <p:txBody>
          <a:bodyPr wrap="none" rtlCol="0">
            <a:spAutoFit/>
          </a:bodyPr>
          <a:lstStyle/>
          <a:p>
            <a:r>
              <a:rPr lang="en-US" dirty="0" smtClean="0"/>
              <a:t>2011.07.22</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通信系统介绍（一）</a:t>
            </a:r>
            <a:endParaRPr lang="en-US" sz="3200"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838200" y="1600200"/>
            <a:ext cx="76165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通信系统介绍（二）</a:t>
            </a:r>
            <a:endParaRPr lang="en-US" sz="3200" dirty="0"/>
          </a:p>
        </p:txBody>
      </p:sp>
      <p:sp>
        <p:nvSpPr>
          <p:cNvPr id="4" name="Content Placeholder 3"/>
          <p:cNvSpPr>
            <a:spLocks noGrp="1"/>
          </p:cNvSpPr>
          <p:nvPr>
            <p:ph idx="1"/>
          </p:nvPr>
        </p:nvSpPr>
        <p:spPr/>
        <p:txBody>
          <a:bodyPr/>
          <a:lstStyle/>
          <a:p>
            <a:r>
              <a:rPr lang="zh-CN" altLang="en-US" dirty="0" smtClean="0"/>
              <a:t>抗</a:t>
            </a:r>
            <a:r>
              <a:rPr lang="en-US" altLang="zh-CN" dirty="0" smtClean="0"/>
              <a:t>ISI</a:t>
            </a:r>
            <a:r>
              <a:rPr lang="zh-CN" altLang="en-US" dirty="0" smtClean="0"/>
              <a:t>；</a:t>
            </a:r>
            <a:endParaRPr lang="en-US" altLang="zh-CN" dirty="0" smtClean="0"/>
          </a:p>
          <a:p>
            <a:r>
              <a:rPr lang="zh-CN" altLang="en-US" dirty="0" smtClean="0"/>
              <a:t>抗多径干扰；</a:t>
            </a:r>
            <a:endParaRPr lang="en-US" altLang="zh-CN" dirty="0" smtClean="0"/>
          </a:p>
          <a:p>
            <a:r>
              <a:rPr lang="zh-CN" altLang="en-US" dirty="0" smtClean="0"/>
              <a:t>抗频率衰落，减少接收端均衡器；</a:t>
            </a:r>
            <a:endParaRPr lang="en-US" altLang="zh-CN" dirty="0" smtClean="0"/>
          </a:p>
          <a:p>
            <a:r>
              <a:rPr lang="zh-CN" altLang="en-US" dirty="0" smtClean="0"/>
              <a:t>传输效率高；</a:t>
            </a:r>
            <a:endParaRPr lang="en-US" altLang="zh-CN" dirty="0" smtClean="0"/>
          </a:p>
          <a:p>
            <a:r>
              <a:rPr lang="zh-CN" altLang="en-US" dirty="0" smtClean="0"/>
              <a:t>满足不同的业务需求。</a:t>
            </a:r>
            <a:endParaRPr lang="en-US" altLang="zh-CN"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通信系统介绍（三）</a:t>
            </a:r>
            <a:endParaRPr lang="en-US" sz="3200" dirty="0"/>
          </a:p>
        </p:txBody>
      </p:sp>
      <p:sp>
        <p:nvSpPr>
          <p:cNvPr id="4" name="Content Placeholder 3"/>
          <p:cNvSpPr>
            <a:spLocks noGrp="1"/>
          </p:cNvSpPr>
          <p:nvPr>
            <p:ph idx="1"/>
          </p:nvPr>
        </p:nvSpPr>
        <p:spPr/>
        <p:txBody>
          <a:bodyPr/>
          <a:lstStyle/>
          <a:p>
            <a:pPr>
              <a:lnSpc>
                <a:spcPct val="200000"/>
              </a:lnSpc>
            </a:pPr>
            <a:r>
              <a:rPr lang="zh-CN" altLang="en-US" dirty="0" smtClean="0"/>
              <a:t>对频率偏差敏感，引起</a:t>
            </a:r>
            <a:r>
              <a:rPr lang="en-US" altLang="zh-CN" dirty="0" smtClean="0"/>
              <a:t>ICI</a:t>
            </a:r>
            <a:r>
              <a:rPr lang="zh-CN" altLang="en-US" dirty="0" smtClean="0"/>
              <a:t>；</a:t>
            </a:r>
            <a:endParaRPr lang="en-US" altLang="zh-CN" dirty="0" smtClean="0"/>
          </a:p>
          <a:p>
            <a:pPr>
              <a:lnSpc>
                <a:spcPct val="200000"/>
              </a:lnSpc>
            </a:pPr>
            <a:r>
              <a:rPr lang="zh-CN" altLang="en-US" dirty="0" smtClean="0"/>
              <a:t>存在较高的峰值平均功率比</a:t>
            </a:r>
            <a:r>
              <a:rPr lang="en-US" dirty="0" smtClean="0"/>
              <a:t>(PAPR)</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通信系统关键算法阐述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p:txBody>
          <a:bodyPr/>
          <a:lstStyle/>
          <a:p>
            <a:r>
              <a:rPr lang="zh-CN" altLang="en-US" dirty="0" smtClean="0"/>
              <a:t>信道编码；</a:t>
            </a:r>
            <a:endParaRPr lang="en-US" altLang="zh-CN" dirty="0" smtClean="0"/>
          </a:p>
          <a:p>
            <a:r>
              <a:rPr lang="zh-CN" altLang="en-US" dirty="0" smtClean="0"/>
              <a:t>符号同步；</a:t>
            </a:r>
            <a:endParaRPr lang="en-US" altLang="zh-CN" dirty="0" smtClean="0"/>
          </a:p>
          <a:p>
            <a:r>
              <a:rPr lang="zh-CN" altLang="en-US" dirty="0" smtClean="0"/>
              <a:t>频差估算与补偿；</a:t>
            </a:r>
            <a:endParaRPr lang="en-US" altLang="zh-CN" dirty="0" smtClean="0"/>
          </a:p>
          <a:p>
            <a:r>
              <a:rPr lang="zh-CN" altLang="en-US" dirty="0" smtClean="0"/>
              <a:t>信道估计与均衡；</a:t>
            </a:r>
            <a:endParaRPr lang="en-US" altLang="zh-CN" dirty="0" smtClean="0"/>
          </a:p>
          <a:p>
            <a:r>
              <a:rPr lang="zh-CN" altLang="en-US" dirty="0" smtClean="0"/>
              <a:t>削峰策略。</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通信系统关键算法阐述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838200" y="1524000"/>
            <a:ext cx="7772400" cy="3657600"/>
          </a:xfrm>
        </p:spPr>
        <p:txBody>
          <a:bodyPr/>
          <a:lstStyle/>
          <a:p>
            <a:pPr>
              <a:buNone/>
            </a:pPr>
            <a:r>
              <a:rPr lang="zh-CN" altLang="en-US" sz="2400" dirty="0" smtClean="0"/>
              <a:t>内码</a:t>
            </a:r>
            <a:r>
              <a:rPr lang="en-US" altLang="zh-CN" sz="2400" dirty="0" smtClean="0"/>
              <a:t>—</a:t>
            </a:r>
            <a:r>
              <a:rPr lang="zh-CN" altLang="en-US" sz="2400" dirty="0" smtClean="0"/>
              <a:t>卷积编码与译码</a:t>
            </a:r>
            <a:endParaRPr lang="en-US" altLang="zh-CN" sz="2400" dirty="0" smtClean="0"/>
          </a:p>
          <a:p>
            <a:pPr>
              <a:buNone/>
            </a:pPr>
            <a:r>
              <a:rPr lang="zh-CN" altLang="en-US" sz="2400" dirty="0" smtClean="0"/>
              <a:t>编码实质：将</a:t>
            </a:r>
            <a:r>
              <a:rPr lang="en-US" altLang="zh-CN" sz="2400" dirty="0" smtClean="0"/>
              <a:t>k</a:t>
            </a:r>
            <a:r>
              <a:rPr lang="zh-CN" altLang="en-US" sz="2400" dirty="0" smtClean="0"/>
              <a:t>维空间的一点，通过生成矩阵映射到</a:t>
            </a:r>
            <a:r>
              <a:rPr lang="en-US" altLang="zh-CN" sz="2400" dirty="0" smtClean="0"/>
              <a:t>n</a:t>
            </a:r>
            <a:r>
              <a:rPr lang="zh-CN" altLang="en-US" sz="2400" dirty="0" smtClean="0"/>
              <a:t>维空间的某一点。</a:t>
            </a:r>
            <a:endParaRPr lang="en-US" altLang="zh-CN" sz="2400" dirty="0" smtClean="0"/>
          </a:p>
          <a:p>
            <a:pPr>
              <a:buNone/>
            </a:pPr>
            <a:r>
              <a:rPr lang="zh-CN" altLang="en-US" sz="2400" dirty="0" smtClean="0"/>
              <a:t>码率</a:t>
            </a:r>
            <a:r>
              <a:rPr lang="en-US" altLang="zh-CN" sz="2400" dirty="0" smtClean="0"/>
              <a:t>=k/n</a:t>
            </a:r>
            <a:r>
              <a:rPr lang="zh-CN" altLang="en-US" sz="2400" dirty="0" smtClean="0"/>
              <a:t>；</a:t>
            </a:r>
            <a:endParaRPr lang="en-US" altLang="zh-CN" sz="2400" dirty="0" smtClean="0"/>
          </a:p>
          <a:p>
            <a:pPr>
              <a:buNone/>
            </a:pPr>
            <a:r>
              <a:rPr lang="zh-CN" altLang="en-US" sz="2400" dirty="0" smtClean="0"/>
              <a:t>纠错能力：它与</a:t>
            </a:r>
            <a:r>
              <a:rPr lang="en-US" altLang="zh-CN" sz="2400" dirty="0" smtClean="0"/>
              <a:t>k</a:t>
            </a:r>
            <a:r>
              <a:rPr lang="zh-CN" altLang="en-US" sz="2400" dirty="0" smtClean="0"/>
              <a:t>维矢量空间和</a:t>
            </a:r>
            <a:r>
              <a:rPr lang="en-US" altLang="zh-CN" sz="2400" dirty="0" smtClean="0"/>
              <a:t>n</a:t>
            </a:r>
            <a:r>
              <a:rPr lang="zh-CN" altLang="en-US" sz="2400" dirty="0" smtClean="0"/>
              <a:t>维矢量空间比例有关，例如：一维</a:t>
            </a:r>
            <a:r>
              <a:rPr lang="en-US" altLang="zh-CN" sz="2400" dirty="0" smtClean="0"/>
              <a:t>—</a:t>
            </a:r>
            <a:r>
              <a:rPr lang="zh-CN" altLang="en-US" sz="2400" dirty="0" smtClean="0"/>
              <a:t>二维</a:t>
            </a:r>
            <a:r>
              <a:rPr lang="en-US" altLang="zh-CN" sz="2400" dirty="0" smtClean="0"/>
              <a:t>—</a:t>
            </a:r>
            <a:r>
              <a:rPr lang="zh-CN" altLang="en-US" sz="2400" dirty="0" smtClean="0"/>
              <a:t>三维</a:t>
            </a:r>
            <a:r>
              <a:rPr lang="en-US" altLang="zh-CN" sz="2400" dirty="0" smtClean="0"/>
              <a:t>·······</a:t>
            </a:r>
          </a:p>
          <a:p>
            <a:pPr>
              <a:buNone/>
            </a:pPr>
            <a:r>
              <a:rPr lang="zh-CN" altLang="en-US" sz="2400" dirty="0" smtClean="0"/>
              <a:t>信噪比分别提高：</a:t>
            </a:r>
            <a:r>
              <a:rPr lang="en-US" altLang="zh-CN" sz="2400" dirty="0" smtClean="0"/>
              <a:t>3dB</a:t>
            </a:r>
            <a:r>
              <a:rPr lang="zh-CN" altLang="en-US" sz="2400" dirty="0" smtClean="0"/>
              <a:t>、</a:t>
            </a:r>
            <a:r>
              <a:rPr lang="en-US" altLang="zh-CN" sz="2400" dirty="0" smtClean="0"/>
              <a:t>4.8dB.</a:t>
            </a:r>
          </a:p>
          <a:p>
            <a:pPr>
              <a:buNone/>
            </a:pPr>
            <a:r>
              <a:rPr lang="zh-CN" altLang="en-US" sz="2400" dirty="0" smtClean="0"/>
              <a:t>码率为：</a:t>
            </a:r>
            <a:r>
              <a:rPr lang="en-US" altLang="zh-CN" sz="2400" dirty="0" smtClean="0"/>
              <a:t>0.5</a:t>
            </a:r>
            <a:r>
              <a:rPr lang="zh-CN" altLang="en-US" sz="2400" dirty="0" smtClean="0"/>
              <a:t>、</a:t>
            </a:r>
            <a:r>
              <a:rPr lang="en-US" altLang="zh-CN" sz="2400" dirty="0" smtClean="0"/>
              <a:t>0.33.</a:t>
            </a:r>
          </a:p>
        </p:txBody>
      </p:sp>
      <p:pic>
        <p:nvPicPr>
          <p:cNvPr id="2051" name="Picture 3"/>
          <p:cNvPicPr>
            <a:picLocks noChangeAspect="1" noChangeArrowheads="1"/>
          </p:cNvPicPr>
          <p:nvPr/>
        </p:nvPicPr>
        <p:blipFill>
          <a:blip r:embed="rId3" cstate="print"/>
          <a:srcRect/>
          <a:stretch>
            <a:fillRect/>
          </a:stretch>
        </p:blipFill>
        <p:spPr bwMode="auto">
          <a:xfrm>
            <a:off x="5715000" y="3657600"/>
            <a:ext cx="97155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通信系统关键算法阐述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838200" y="1524000"/>
            <a:ext cx="7772400" cy="3657600"/>
          </a:xfrm>
        </p:spPr>
        <p:txBody>
          <a:bodyPr/>
          <a:lstStyle/>
          <a:p>
            <a:pPr>
              <a:buNone/>
            </a:pPr>
            <a:r>
              <a:rPr lang="zh-CN" altLang="en-US" sz="2400" dirty="0" smtClean="0"/>
              <a:t>内码</a:t>
            </a:r>
            <a:r>
              <a:rPr lang="en-US" altLang="zh-CN" sz="2400" dirty="0" smtClean="0"/>
              <a:t>—</a:t>
            </a:r>
            <a:r>
              <a:rPr lang="zh-CN" altLang="en-US" sz="2400" dirty="0" smtClean="0"/>
              <a:t>卷积编码与译码</a:t>
            </a:r>
            <a:endParaRPr lang="en-US" altLang="zh-CN" sz="2400" dirty="0" smtClean="0"/>
          </a:p>
          <a:p>
            <a:pPr>
              <a:buNone/>
            </a:pPr>
            <a:r>
              <a:rPr lang="zh-CN" altLang="en-US" sz="2400" dirty="0" smtClean="0"/>
              <a:t>译码：由于卷积码是非线性的，它带有记忆特性，常见的参数有：</a:t>
            </a:r>
            <a:r>
              <a:rPr lang="en-US" altLang="zh-CN" sz="2400" dirty="0" smtClean="0"/>
              <a:t>n</a:t>
            </a:r>
            <a:r>
              <a:rPr lang="zh-CN" altLang="en-US" sz="2400" dirty="0" smtClean="0"/>
              <a:t>，</a:t>
            </a:r>
            <a:r>
              <a:rPr lang="en-US" altLang="zh-CN" sz="2400" dirty="0" smtClean="0"/>
              <a:t>k</a:t>
            </a:r>
            <a:r>
              <a:rPr lang="zh-CN" altLang="en-US" sz="2400" dirty="0" smtClean="0"/>
              <a:t>，</a:t>
            </a:r>
            <a:r>
              <a:rPr lang="en-US" altLang="zh-CN" sz="2400" dirty="0" smtClean="0"/>
              <a:t>l</a:t>
            </a:r>
            <a:r>
              <a:rPr lang="zh-CN" altLang="en-US" sz="2400" dirty="0" smtClean="0"/>
              <a:t>。</a:t>
            </a:r>
            <a:endParaRPr lang="en-US" altLang="zh-CN" sz="2400" dirty="0" smtClean="0"/>
          </a:p>
          <a:p>
            <a:pPr>
              <a:buNone/>
            </a:pPr>
            <a:r>
              <a:rPr lang="zh-CN" altLang="en-US" sz="2400" dirty="0" smtClean="0"/>
              <a:t>维特比译码：在网络中搜索欧氏距离最小的一组码字。译码最小的追踪长度为：</a:t>
            </a:r>
            <a:r>
              <a:rPr lang="en-US" altLang="zh-CN" sz="2400" dirty="0" smtClean="0"/>
              <a:t>5l</a:t>
            </a:r>
            <a:r>
              <a:rPr lang="zh-CN" altLang="en-US" sz="2400" dirty="0" smtClean="0"/>
              <a:t>。</a:t>
            </a:r>
            <a:endParaRPr lang="en-US" altLang="zh-CN" sz="2400" dirty="0" smtClean="0"/>
          </a:p>
          <a:p>
            <a:pPr>
              <a:buNone/>
            </a:pPr>
            <a:endParaRPr lang="en-US" altLang="zh-CN" sz="2400" dirty="0" smtClean="0"/>
          </a:p>
          <a:p>
            <a:pPr>
              <a:buNone/>
            </a:pPr>
            <a:endParaRPr lang="en-US" altLang="zh-CN" sz="2400" dirty="0" smtClean="0"/>
          </a:p>
        </p:txBody>
      </p:sp>
      <p:pic>
        <p:nvPicPr>
          <p:cNvPr id="3074" name="Picture 2"/>
          <p:cNvPicPr>
            <a:picLocks noChangeAspect="1" noChangeArrowheads="1"/>
          </p:cNvPicPr>
          <p:nvPr/>
        </p:nvPicPr>
        <p:blipFill>
          <a:blip r:embed="rId3" cstate="print"/>
          <a:srcRect/>
          <a:stretch>
            <a:fillRect/>
          </a:stretch>
        </p:blipFill>
        <p:spPr bwMode="auto">
          <a:xfrm>
            <a:off x="990600" y="1828800"/>
            <a:ext cx="2438400" cy="3101170"/>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4191000" y="1981200"/>
            <a:ext cx="4400550" cy="2085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1000"/>
                                        <p:tgtEl>
                                          <p:spTgt spid="4">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amond(in)">
                                      <p:cBhvr>
                                        <p:cTn id="10" dur="1000"/>
                                        <p:tgtEl>
                                          <p:spTgt spid="4">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amond(in)">
                                      <p:cBhvr>
                                        <p:cTn id="13" dur="10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1000"/>
                                        <p:tgtEl>
                                          <p:spTgt spid="4">
                                            <p:txEl>
                                              <p:pRg st="0" end="0"/>
                                            </p:txEl>
                                          </p:spTgt>
                                        </p:tgtEl>
                                      </p:cBhvr>
                                    </p:animEffect>
                                    <p:set>
                                      <p:cBhvr>
                                        <p:cTn id="18" dur="1" fill="hold">
                                          <p:stCondLst>
                                            <p:cond delay="999"/>
                                          </p:stCondLst>
                                        </p:cTn>
                                        <p:tgtEl>
                                          <p:spTgt spid="4">
                                            <p:txEl>
                                              <p:pRg st="0" end="0"/>
                                            </p:txEl>
                                          </p:spTgt>
                                        </p:tgtEl>
                                        <p:attrNameLst>
                                          <p:attrName>style.visibility</p:attrName>
                                        </p:attrNameLst>
                                      </p:cBhvr>
                                      <p:to>
                                        <p:strVal val="hidden"/>
                                      </p:to>
                                    </p:set>
                                  </p:childTnLst>
                                </p:cTn>
                              </p:par>
                              <p:par>
                                <p:cTn id="19" presetID="8" presetClass="exit" presetSubtype="16" fill="hold" grpId="1" nodeType="withEffect">
                                  <p:stCondLst>
                                    <p:cond delay="0"/>
                                  </p:stCondLst>
                                  <p:childTnLst>
                                    <p:animEffect transition="out" filter="diamond(in)">
                                      <p:cBhvr>
                                        <p:cTn id="20" dur="1000"/>
                                        <p:tgtEl>
                                          <p:spTgt spid="4">
                                            <p:txEl>
                                              <p:pRg st="1" end="1"/>
                                            </p:txEl>
                                          </p:spTgt>
                                        </p:tgtEl>
                                      </p:cBhvr>
                                    </p:animEffect>
                                    <p:set>
                                      <p:cBhvr>
                                        <p:cTn id="21" dur="1" fill="hold">
                                          <p:stCondLst>
                                            <p:cond delay="999"/>
                                          </p:stCondLst>
                                        </p:cTn>
                                        <p:tgtEl>
                                          <p:spTgt spid="4">
                                            <p:txEl>
                                              <p:pRg st="1" end="1"/>
                                            </p:txEl>
                                          </p:spTgt>
                                        </p:tgtEl>
                                        <p:attrNameLst>
                                          <p:attrName>style.visibility</p:attrName>
                                        </p:attrNameLst>
                                      </p:cBhvr>
                                      <p:to>
                                        <p:strVal val="hidden"/>
                                      </p:to>
                                    </p:set>
                                  </p:childTnLst>
                                </p:cTn>
                              </p:par>
                              <p:par>
                                <p:cTn id="22" presetID="8" presetClass="exit" presetSubtype="16" fill="hold" grpId="1" nodeType="withEffect">
                                  <p:stCondLst>
                                    <p:cond delay="0"/>
                                  </p:stCondLst>
                                  <p:childTnLst>
                                    <p:animEffect transition="out" filter="diamond(in)">
                                      <p:cBhvr>
                                        <p:cTn id="23" dur="1000"/>
                                        <p:tgtEl>
                                          <p:spTgt spid="4">
                                            <p:txEl>
                                              <p:pRg st="2" end="2"/>
                                            </p:txEl>
                                          </p:spTgt>
                                        </p:tgtEl>
                                      </p:cBhvr>
                                    </p:animEffect>
                                    <p:set>
                                      <p:cBhvr>
                                        <p:cTn id="24" dur="1" fill="hold">
                                          <p:stCondLst>
                                            <p:cond delay="999"/>
                                          </p:stCondLst>
                                        </p:cTn>
                                        <p:tgtEl>
                                          <p:spTgt spid="4">
                                            <p:txEl>
                                              <p:pRg st="2" end="2"/>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anim calcmode="lin" valueType="num">
                                      <p:cBhvr additive="base">
                                        <p:cTn id="29" dur="500" fill="hold"/>
                                        <p:tgtEl>
                                          <p:spTgt spid="3074"/>
                                        </p:tgtEl>
                                        <p:attrNameLst>
                                          <p:attrName>ppt_x</p:attrName>
                                        </p:attrNameLst>
                                      </p:cBhvr>
                                      <p:tavLst>
                                        <p:tav tm="0">
                                          <p:val>
                                            <p:strVal val="#ppt_x"/>
                                          </p:val>
                                        </p:tav>
                                        <p:tav tm="100000">
                                          <p:val>
                                            <p:strVal val="#ppt_x"/>
                                          </p:val>
                                        </p:tav>
                                      </p:tavLst>
                                    </p:anim>
                                    <p:anim calcmode="lin" valueType="num">
                                      <p:cBhvr additive="base">
                                        <p:cTn id="30"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5"/>
                                        </p:tgtEl>
                                        <p:attrNameLst>
                                          <p:attrName>style.visibility</p:attrName>
                                        </p:attrNameLst>
                                      </p:cBhvr>
                                      <p:to>
                                        <p:strVal val="visible"/>
                                      </p:to>
                                    </p:set>
                                    <p:anim calcmode="lin" valueType="num">
                                      <p:cBhvr additive="base">
                                        <p:cTn id="35" dur="500" fill="hold"/>
                                        <p:tgtEl>
                                          <p:spTgt spid="3075"/>
                                        </p:tgtEl>
                                        <p:attrNameLst>
                                          <p:attrName>ppt_x</p:attrName>
                                        </p:attrNameLst>
                                      </p:cBhvr>
                                      <p:tavLst>
                                        <p:tav tm="0">
                                          <p:val>
                                            <p:strVal val="#ppt_x"/>
                                          </p:val>
                                        </p:tav>
                                        <p:tav tm="100000">
                                          <p:val>
                                            <p:strVal val="#ppt_x"/>
                                          </p:val>
                                        </p:tav>
                                      </p:tavLst>
                                    </p:anim>
                                    <p:anim calcmode="lin" valueType="num">
                                      <p:cBhvr additive="base">
                                        <p:cTn id="36"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838200"/>
          </a:xfrm>
        </p:spPr>
        <p:txBody>
          <a:bodyPr/>
          <a:lstStyle/>
          <a:p>
            <a:pPr algn="ctr"/>
            <a:r>
              <a:rPr lang="en-US" altLang="zh-CN" sz="3200" dirty="0" smtClean="0"/>
              <a:t>OFDM</a:t>
            </a:r>
            <a:r>
              <a:rPr lang="zh-CN" altLang="en-US" sz="3200" dirty="0" smtClean="0"/>
              <a:t>通信系统关键算法阐述</a:t>
            </a:r>
            <a:r>
              <a:rPr lang="en-US" altLang="zh-CN" sz="3200" dirty="0" smtClean="0"/>
              <a:t/>
            </a:r>
            <a:br>
              <a:rPr lang="en-US" altLang="zh-CN" sz="3200" dirty="0" smtClean="0"/>
            </a:br>
            <a:r>
              <a:rPr lang="zh-CN" altLang="en-US" sz="1200" i="1" u="sng" dirty="0" smtClean="0">
                <a:solidFill>
                  <a:srgbClr val="FF0000"/>
                </a:solidFill>
              </a:rPr>
              <a:t>参考</a:t>
            </a:r>
            <a:r>
              <a:rPr lang="en-US" altLang="zh-CN" sz="1200" i="1" u="sng" dirty="0" smtClean="0">
                <a:solidFill>
                  <a:srgbClr val="FF0000"/>
                </a:solidFill>
              </a:rPr>
              <a:t>802.11a</a:t>
            </a:r>
            <a:r>
              <a:rPr lang="zh-CN" altLang="en-US" sz="1200" i="1" u="sng" dirty="0" smtClean="0">
                <a:solidFill>
                  <a:srgbClr val="FF0000"/>
                </a:solidFill>
              </a:rPr>
              <a:t>协议</a:t>
            </a:r>
            <a:endParaRPr lang="en-US" sz="3200" i="1" u="sng" dirty="0">
              <a:solidFill>
                <a:srgbClr val="FF0000"/>
              </a:solidFill>
            </a:endParaRPr>
          </a:p>
        </p:txBody>
      </p:sp>
      <p:sp>
        <p:nvSpPr>
          <p:cNvPr id="4" name="Content Placeholder 3"/>
          <p:cNvSpPr>
            <a:spLocks noGrp="1"/>
          </p:cNvSpPr>
          <p:nvPr>
            <p:ph idx="1"/>
          </p:nvPr>
        </p:nvSpPr>
        <p:spPr>
          <a:xfrm>
            <a:off x="838200" y="1524000"/>
            <a:ext cx="7772400" cy="3657600"/>
          </a:xfrm>
        </p:spPr>
        <p:txBody>
          <a:bodyPr/>
          <a:lstStyle/>
          <a:p>
            <a:pPr>
              <a:buNone/>
            </a:pPr>
            <a:r>
              <a:rPr lang="zh-CN" altLang="en-US" sz="2400" dirty="0" smtClean="0"/>
              <a:t>外码</a:t>
            </a:r>
            <a:r>
              <a:rPr lang="en-US" altLang="zh-CN" sz="2400" dirty="0" smtClean="0"/>
              <a:t>—RS</a:t>
            </a:r>
            <a:r>
              <a:rPr lang="zh-CN" altLang="en-US" sz="2400" dirty="0" smtClean="0"/>
              <a:t>编码与译码</a:t>
            </a:r>
            <a:endParaRPr lang="en-US" altLang="zh-CN" sz="2400" dirty="0" smtClean="0"/>
          </a:p>
          <a:p>
            <a:pPr>
              <a:buNone/>
            </a:pPr>
            <a:r>
              <a:rPr lang="en-US" altLang="zh-CN" sz="2400" dirty="0" smtClean="0"/>
              <a:t>RS</a:t>
            </a:r>
            <a:r>
              <a:rPr lang="zh-CN" altLang="en-US" sz="2400" dirty="0" smtClean="0"/>
              <a:t>：在伽罗华域里面进行计算，该域是封闭的</a:t>
            </a:r>
            <a:r>
              <a:rPr lang="en-US" altLang="zh-CN" sz="2400" dirty="0" smtClean="0"/>
              <a:t>(+,-,×,÷).</a:t>
            </a:r>
          </a:p>
          <a:p>
            <a:pPr>
              <a:buNone/>
            </a:pPr>
            <a:r>
              <a:rPr lang="zh-CN" altLang="en-US" sz="2400" dirty="0" smtClean="0"/>
              <a:t>例如：在伽罗华域为</a:t>
            </a:r>
            <a:r>
              <a:rPr lang="en-US" altLang="zh-CN" sz="2400" dirty="0" smtClean="0"/>
              <a:t>8</a:t>
            </a:r>
            <a:r>
              <a:rPr lang="zh-CN" altLang="en-US" sz="2400" dirty="0" smtClean="0"/>
              <a:t>的运算为：</a:t>
            </a:r>
            <a:endParaRPr lang="en-US" altLang="zh-CN" sz="2400" dirty="0" smtClean="0"/>
          </a:p>
          <a:p>
            <a:r>
              <a:rPr lang="en-US" altLang="zh-CN" sz="2400" dirty="0" smtClean="0"/>
              <a:t>α</a:t>
            </a:r>
            <a:r>
              <a:rPr lang="en-US" altLang="zh-CN" sz="2400" baseline="30000" dirty="0" smtClean="0"/>
              <a:t>0</a:t>
            </a:r>
            <a:r>
              <a:rPr lang="zh-CN" altLang="en-US" sz="2400" dirty="0" smtClean="0"/>
              <a:t>＋</a:t>
            </a:r>
            <a:r>
              <a:rPr lang="en-US" altLang="zh-CN" sz="2400" dirty="0" smtClean="0"/>
              <a:t>α</a:t>
            </a:r>
            <a:r>
              <a:rPr lang="en-US" altLang="zh-CN" sz="2400" baseline="30000" dirty="0" smtClean="0"/>
              <a:t>3</a:t>
            </a:r>
            <a:r>
              <a:rPr lang="zh-CN" altLang="en-US" sz="2400" dirty="0" smtClean="0"/>
              <a:t> </a:t>
            </a:r>
            <a:r>
              <a:rPr lang="en-US" altLang="zh-CN" sz="2400" dirty="0" smtClean="0"/>
              <a:t>=  α</a:t>
            </a:r>
            <a:r>
              <a:rPr lang="en-US" altLang="zh-CN" sz="2400" baseline="30000" dirty="0" smtClean="0"/>
              <a:t>1</a:t>
            </a:r>
            <a:r>
              <a:rPr lang="zh-CN" altLang="en-US" sz="2400" baseline="30000" dirty="0" smtClean="0"/>
              <a:t>；</a:t>
            </a:r>
            <a:endParaRPr lang="en-US" altLang="zh-CN" sz="2400" baseline="30000" dirty="0" smtClean="0"/>
          </a:p>
          <a:p>
            <a:r>
              <a:rPr lang="en-US" altLang="zh-CN" sz="2400" dirty="0" smtClean="0"/>
              <a:t>α</a:t>
            </a:r>
            <a:r>
              <a:rPr lang="en-US" altLang="zh-CN" sz="2400" baseline="30000" dirty="0" smtClean="0"/>
              <a:t>5</a:t>
            </a:r>
            <a:r>
              <a:rPr lang="en-US" altLang="zh-CN" sz="2400" dirty="0" smtClean="0"/>
              <a:t>·α</a:t>
            </a:r>
            <a:r>
              <a:rPr lang="en-US" altLang="zh-CN" sz="2400" baseline="30000" dirty="0" smtClean="0"/>
              <a:t>4</a:t>
            </a:r>
            <a:r>
              <a:rPr lang="zh-CN" altLang="en-US" sz="2400" dirty="0" smtClean="0"/>
              <a:t> </a:t>
            </a:r>
            <a:r>
              <a:rPr lang="en-US" altLang="zh-CN" sz="2400" dirty="0" smtClean="0"/>
              <a:t>= α</a:t>
            </a:r>
            <a:r>
              <a:rPr lang="en-US" altLang="zh-CN" sz="2400" baseline="30000" dirty="0" smtClean="0"/>
              <a:t>2</a:t>
            </a:r>
            <a:r>
              <a:rPr lang="zh-CN" altLang="en-US" sz="2400" baseline="30000" dirty="0" smtClean="0"/>
              <a:t>；</a:t>
            </a:r>
            <a:endParaRPr lang="en-US" altLang="zh-CN" sz="2400" baseline="30000" dirty="0" smtClean="0"/>
          </a:p>
          <a:p>
            <a:r>
              <a:rPr lang="en-US" altLang="zh-CN" sz="2400" dirty="0" smtClean="0"/>
              <a:t>α</a:t>
            </a:r>
            <a:r>
              <a:rPr lang="en-US" altLang="zh-CN" sz="2400" baseline="30000" dirty="0" smtClean="0"/>
              <a:t>3</a:t>
            </a:r>
            <a:r>
              <a:rPr lang="en-US" altLang="zh-CN" sz="2400" dirty="0" smtClean="0"/>
              <a:t>/α</a:t>
            </a:r>
            <a:r>
              <a:rPr lang="en-US" altLang="zh-CN" sz="2400" baseline="30000" dirty="0" smtClean="0"/>
              <a:t>5</a:t>
            </a:r>
            <a:r>
              <a:rPr lang="zh-CN" altLang="en-US" sz="2400" dirty="0" smtClean="0"/>
              <a:t> </a:t>
            </a:r>
            <a:r>
              <a:rPr lang="en-US" altLang="zh-CN" sz="2400" dirty="0" smtClean="0"/>
              <a:t>= α</a:t>
            </a:r>
            <a:r>
              <a:rPr lang="en-US" altLang="zh-CN" sz="2400" baseline="30000" dirty="0" smtClean="0"/>
              <a:t>5</a:t>
            </a:r>
            <a:r>
              <a:rPr lang="zh-CN" altLang="en-US" sz="2400" baseline="30000" dirty="0" smtClean="0"/>
              <a:t>。</a:t>
            </a:r>
            <a:endParaRPr lang="en-US" altLang="zh-CN" sz="2400" baseline="30000" dirty="0" smtClean="0"/>
          </a:p>
          <a:p>
            <a:pPr>
              <a:buNone/>
            </a:pPr>
            <a:r>
              <a:rPr lang="zh-CN" altLang="en-US" sz="2400" baseline="30000" dirty="0" smtClean="0"/>
              <a:t>译码：计算错误多项式</a:t>
            </a:r>
            <a:r>
              <a:rPr lang="en-US" altLang="zh-CN" sz="2400" baseline="30000" dirty="0" smtClean="0"/>
              <a:t>—</a:t>
            </a:r>
            <a:r>
              <a:rPr lang="zh-CN" altLang="en-US" sz="2400" baseline="30000" dirty="0" smtClean="0"/>
              <a:t>钱氏搜索</a:t>
            </a:r>
            <a:r>
              <a:rPr lang="en-US" altLang="zh-CN" sz="2400" baseline="30000" dirty="0" smtClean="0"/>
              <a:t>—</a:t>
            </a:r>
            <a:r>
              <a:rPr lang="zh-CN" altLang="en-US" sz="2400" baseline="30000" dirty="0" smtClean="0"/>
              <a:t>错误纠正。</a:t>
            </a:r>
            <a:endParaRPr lang="zh-CN" altLang="en-US" sz="2400" dirty="0" smtClean="0"/>
          </a:p>
          <a:p>
            <a:endParaRPr lang="zh-CN" altLang="en-US" sz="2400" dirty="0" smtClean="0"/>
          </a:p>
          <a:p>
            <a:pPr>
              <a:buNone/>
            </a:pPr>
            <a:endParaRPr lang="en-US" altLang="zh-CN" sz="2400" dirty="0" smtClean="0"/>
          </a:p>
          <a:p>
            <a:pPr>
              <a:buNone/>
            </a:pPr>
            <a:endParaRPr lang="en-US" altLang="zh-CN" sz="2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I Corporate Template_2006">
  <a:themeElements>
    <a:clrScheme name="NI Corporate Template_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I Corporate Template_2006">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NI Corporate Template_20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I Corporate Template_20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I Corporate Template_20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I Corporate Template_20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I Corporate Template_20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I Corporate Template_20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I Corporate Template_2006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I Corporate Template_20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I Corporate Template_20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I Corporate Template_20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I Corporate Template_20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I Corporate Template_20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 Corporate Template_2006</Template>
  <TotalTime>4877</TotalTime>
  <Words>1474</Words>
  <Application>Microsoft Office PowerPoint</Application>
  <PresentationFormat>On-screen Show (4:3)</PresentationFormat>
  <Paragraphs>143</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NI Corporate Template_2006</vt:lpstr>
      <vt:lpstr>OFDM通信系统设计与FPGA实现</vt:lpstr>
      <vt:lpstr>结构</vt:lpstr>
      <vt:lpstr>OFDM通信系统介绍（一）</vt:lpstr>
      <vt:lpstr>OFDM通信系统介绍（二）</vt:lpstr>
      <vt:lpstr>OFDM通信系统介绍（三）</vt:lpstr>
      <vt:lpstr>OFDM通信系统关键算法阐述 参考802.11a协议</vt:lpstr>
      <vt:lpstr>OFDM通信系统关键算法阐述 参考802.11a协议</vt:lpstr>
      <vt:lpstr>OFDM通信系统关键算法阐述 参考802.11a协议</vt:lpstr>
      <vt:lpstr>OFDM通信系统关键算法阐述 参考802.11a协议</vt:lpstr>
      <vt:lpstr>OFDM通信系统关键算法阐述 参考802.11a协议</vt:lpstr>
      <vt:lpstr>OFDM通信系统关键算法阐述 参考802.11a协议</vt:lpstr>
      <vt:lpstr>OFDM通信系统关键算法阐述 参考802.11a协议</vt:lpstr>
      <vt:lpstr>OFDM通信系统关键算法阐述 参考802.11a协议</vt:lpstr>
      <vt:lpstr>OFDM通信系统部分FPGA实现 参考802.11a协议</vt:lpstr>
      <vt:lpstr>OFDM通信系统部分FPGA实现 参考802.11a协议</vt:lpstr>
      <vt:lpstr>OFDM通信系统部分FPGA实现 参考802.11a协议</vt:lpstr>
      <vt:lpstr>OFDM通信系统部分FPGA实现 参考802.11a协议</vt:lpstr>
      <vt:lpstr>OFDM通信系统部分FPGA实现 参考802.11a协议</vt:lpstr>
      <vt:lpstr>OFDM通信系统labview仿真 参考802.11a协议</vt:lpstr>
      <vt:lpstr>OFDM通信系统labview仿真 参考802.11a协议</vt:lpstr>
      <vt:lpstr>OFDM通信系统labview仿真 参考802.11a协议</vt:lpstr>
      <vt:lpstr>OFDM通信系统labview仿真 参考802.11a协议</vt:lpstr>
      <vt:lpstr>谢谢</vt:lpstr>
    </vt:vector>
  </TitlesOfParts>
  <Company> NI INDIA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inmohans</dc:creator>
  <cp:lastModifiedBy>xiaowliu</cp:lastModifiedBy>
  <cp:revision>408</cp:revision>
  <dcterms:created xsi:type="dcterms:W3CDTF">2005-11-07T08:33:23Z</dcterms:created>
  <dcterms:modified xsi:type="dcterms:W3CDTF">2011-07-21T16:37:01Z</dcterms:modified>
</cp:coreProperties>
</file>