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2" r:id="rId6"/>
    <p:sldId id="268" r:id="rId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BF61"/>
    <a:srgbClr val="71A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91E77F-9EA4-454F-AE94-8F3D210385DF}" type="doc">
      <dgm:prSet loTypeId="urn:microsoft.com/office/officeart/2005/8/layout/gear1" loCatId="cycle" qsTypeId="urn:microsoft.com/office/officeart/2005/8/quickstyle/simple1" qsCatId="simple" csTypeId="urn:microsoft.com/office/officeart/2005/8/colors/accent1_2" csCatId="accent1" phldr="1"/>
      <dgm:spPr/>
    </dgm:pt>
    <dgm:pt modelId="{8DAFB38A-61F4-4DD5-8636-77B011E0BFA9}">
      <dgm:prSet phldrT="[Text]"/>
      <dgm:spPr/>
      <dgm:t>
        <a:bodyPr/>
        <a:lstStyle/>
        <a:p>
          <a:r>
            <a:rPr lang="en-US" dirty="0"/>
            <a:t>.</a:t>
          </a:r>
        </a:p>
      </dgm:t>
    </dgm:pt>
    <dgm:pt modelId="{35BAE3E9-019A-475E-BF84-42409B8BCE44}" type="parTrans" cxnId="{AE5623FB-7B42-409E-B612-9DD708D739EF}">
      <dgm:prSet/>
      <dgm:spPr/>
      <dgm:t>
        <a:bodyPr/>
        <a:lstStyle/>
        <a:p>
          <a:endParaRPr lang="en-US"/>
        </a:p>
      </dgm:t>
    </dgm:pt>
    <dgm:pt modelId="{7CBCE2D0-94EF-447C-9EC6-3891AB0E8C81}" type="sibTrans" cxnId="{AE5623FB-7B42-409E-B612-9DD708D739EF}">
      <dgm:prSet/>
      <dgm:spPr>
        <a:solidFill>
          <a:schemeClr val="accent1">
            <a:lumMod val="75000"/>
          </a:schemeClr>
        </a:solidFill>
      </dgm:spPr>
      <dgm:t>
        <a:bodyPr/>
        <a:lstStyle/>
        <a:p>
          <a:endParaRPr lang="en-US"/>
        </a:p>
      </dgm:t>
    </dgm:pt>
    <dgm:pt modelId="{B415436D-16AA-4D81-AA3E-5729B9E250CF}" type="pres">
      <dgm:prSet presAssocID="{5A91E77F-9EA4-454F-AE94-8F3D210385DF}" presName="composite" presStyleCnt="0">
        <dgm:presLayoutVars>
          <dgm:chMax val="3"/>
          <dgm:animLvl val="lvl"/>
          <dgm:resizeHandles val="exact"/>
        </dgm:presLayoutVars>
      </dgm:prSet>
      <dgm:spPr/>
    </dgm:pt>
    <dgm:pt modelId="{F286108A-0D87-441D-AE42-3B52E66D3B31}" type="pres">
      <dgm:prSet presAssocID="{8DAFB38A-61F4-4DD5-8636-77B011E0BFA9}" presName="gear1" presStyleLbl="node1" presStyleIdx="0" presStyleCnt="1" custScaleX="75080" custScaleY="70851">
        <dgm:presLayoutVars>
          <dgm:chMax val="1"/>
          <dgm:bulletEnabled val="1"/>
        </dgm:presLayoutVars>
      </dgm:prSet>
      <dgm:spPr/>
    </dgm:pt>
    <dgm:pt modelId="{CF408FED-7184-4002-BA28-D3AC6F1D1F92}" type="pres">
      <dgm:prSet presAssocID="{8DAFB38A-61F4-4DD5-8636-77B011E0BFA9}" presName="gear1srcNode" presStyleLbl="node1" presStyleIdx="0" presStyleCnt="1"/>
      <dgm:spPr/>
    </dgm:pt>
    <dgm:pt modelId="{9A387A2E-1744-4461-9D54-0248D679CEC4}" type="pres">
      <dgm:prSet presAssocID="{8DAFB38A-61F4-4DD5-8636-77B011E0BFA9}" presName="gear1dstNode" presStyleLbl="node1" presStyleIdx="0" presStyleCnt="1"/>
      <dgm:spPr/>
    </dgm:pt>
    <dgm:pt modelId="{E8C18D09-69BB-4E40-9E1C-395742A1A372}" type="pres">
      <dgm:prSet presAssocID="{7CBCE2D0-94EF-447C-9EC6-3891AB0E8C81}" presName="connector1" presStyleLbl="sibTrans2D1" presStyleIdx="0" presStyleCnt="1"/>
      <dgm:spPr/>
    </dgm:pt>
  </dgm:ptLst>
  <dgm:cxnLst>
    <dgm:cxn modelId="{B503151B-CB4E-4A16-A8D3-DB12659DFE3B}" type="presOf" srcId="{8DAFB38A-61F4-4DD5-8636-77B011E0BFA9}" destId="{F286108A-0D87-441D-AE42-3B52E66D3B31}" srcOrd="0" destOrd="0" presId="urn:microsoft.com/office/officeart/2005/8/layout/gear1"/>
    <dgm:cxn modelId="{B140AF36-2C49-457D-873B-5B92B44A79C4}" type="presOf" srcId="{7CBCE2D0-94EF-447C-9EC6-3891AB0E8C81}" destId="{E8C18D09-69BB-4E40-9E1C-395742A1A372}" srcOrd="0" destOrd="0" presId="urn:microsoft.com/office/officeart/2005/8/layout/gear1"/>
    <dgm:cxn modelId="{86D27540-4090-4870-B6AC-B3C2AF941C3D}" type="presOf" srcId="{8DAFB38A-61F4-4DD5-8636-77B011E0BFA9}" destId="{CF408FED-7184-4002-BA28-D3AC6F1D1F92}" srcOrd="1" destOrd="0" presId="urn:microsoft.com/office/officeart/2005/8/layout/gear1"/>
    <dgm:cxn modelId="{0F590541-C2AE-421B-B306-B96B69CA43A1}" type="presOf" srcId="{5A91E77F-9EA4-454F-AE94-8F3D210385DF}" destId="{B415436D-16AA-4D81-AA3E-5729B9E250CF}" srcOrd="0" destOrd="0" presId="urn:microsoft.com/office/officeart/2005/8/layout/gear1"/>
    <dgm:cxn modelId="{AFDADE78-9E67-496D-B8BC-91F24709A094}" type="presOf" srcId="{8DAFB38A-61F4-4DD5-8636-77B011E0BFA9}" destId="{9A387A2E-1744-4461-9D54-0248D679CEC4}" srcOrd="2" destOrd="0" presId="urn:microsoft.com/office/officeart/2005/8/layout/gear1"/>
    <dgm:cxn modelId="{AE5623FB-7B42-409E-B612-9DD708D739EF}" srcId="{5A91E77F-9EA4-454F-AE94-8F3D210385DF}" destId="{8DAFB38A-61F4-4DD5-8636-77B011E0BFA9}" srcOrd="0" destOrd="0" parTransId="{35BAE3E9-019A-475E-BF84-42409B8BCE44}" sibTransId="{7CBCE2D0-94EF-447C-9EC6-3891AB0E8C81}"/>
    <dgm:cxn modelId="{0152B23E-FF72-4A86-9F31-365A3D8F5E8F}" type="presParOf" srcId="{B415436D-16AA-4D81-AA3E-5729B9E250CF}" destId="{F286108A-0D87-441D-AE42-3B52E66D3B31}" srcOrd="0" destOrd="0" presId="urn:microsoft.com/office/officeart/2005/8/layout/gear1"/>
    <dgm:cxn modelId="{2A6EE737-14F2-4A70-AB04-48C8F7C404EE}" type="presParOf" srcId="{B415436D-16AA-4D81-AA3E-5729B9E250CF}" destId="{CF408FED-7184-4002-BA28-D3AC6F1D1F92}" srcOrd="1" destOrd="0" presId="urn:microsoft.com/office/officeart/2005/8/layout/gear1"/>
    <dgm:cxn modelId="{EC259C95-6BAE-4BB7-B264-9118EED02ACE}" type="presParOf" srcId="{B415436D-16AA-4D81-AA3E-5729B9E250CF}" destId="{9A387A2E-1744-4461-9D54-0248D679CEC4}" srcOrd="2" destOrd="0" presId="urn:microsoft.com/office/officeart/2005/8/layout/gear1"/>
    <dgm:cxn modelId="{CC3BE0ED-7FB2-4B9A-BB16-AC7A71ADCA1E}" type="presParOf" srcId="{B415436D-16AA-4D81-AA3E-5729B9E250CF}" destId="{E8C18D09-69BB-4E40-9E1C-395742A1A372}" srcOrd="3"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6108A-0D87-441D-AE42-3B52E66D3B31}">
      <dsp:nvSpPr>
        <dsp:cNvPr id="0" name=""/>
        <dsp:cNvSpPr/>
      </dsp:nvSpPr>
      <dsp:spPr>
        <a:xfrm>
          <a:off x="996594" y="429509"/>
          <a:ext cx="520313" cy="491006"/>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t>
          </a:r>
        </a:p>
      </dsp:txBody>
      <dsp:txXfrm>
        <a:off x="1099010" y="544525"/>
        <a:ext cx="315481" cy="252387"/>
      </dsp:txXfrm>
    </dsp:sp>
    <dsp:sp modelId="{E8C18D09-69BB-4E40-9E1C-395742A1A372}">
      <dsp:nvSpPr>
        <dsp:cNvPr id="0" name=""/>
        <dsp:cNvSpPr/>
      </dsp:nvSpPr>
      <dsp:spPr>
        <a:xfrm>
          <a:off x="892795" y="237067"/>
          <a:ext cx="852405" cy="852405"/>
        </a:xfrm>
        <a:prstGeom prst="circularArrow">
          <a:avLst>
            <a:gd name="adj1" fmla="val 4878"/>
            <a:gd name="adj2" fmla="val 312630"/>
            <a:gd name="adj3" fmla="val 2733549"/>
            <a:gd name="adj4" fmla="val 15906091"/>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7B5EC249-84F9-4D62-B086-A6FB0242BE5F}" type="datetimeFigureOut">
              <a:rPr lang="nl-BE" smtClean="0"/>
              <a:t>6/04/2018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646B581-0951-4FC3-9D94-67767CED6D18}" type="slidenum">
              <a:rPr lang="nl-BE" smtClean="0"/>
              <a:t>‹#›</a:t>
            </a:fld>
            <a:endParaRPr lang="nl-BE"/>
          </a:p>
        </p:txBody>
      </p:sp>
    </p:spTree>
    <p:extLst>
      <p:ext uri="{BB962C8B-B14F-4D97-AF65-F5344CB8AC3E}">
        <p14:creationId xmlns:p14="http://schemas.microsoft.com/office/powerpoint/2010/main" val="400202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7B5EC249-84F9-4D62-B086-A6FB0242BE5F}" type="datetimeFigureOut">
              <a:rPr lang="nl-BE" smtClean="0"/>
              <a:t>6/04/2018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646B581-0951-4FC3-9D94-67767CED6D18}" type="slidenum">
              <a:rPr lang="nl-BE" smtClean="0"/>
              <a:t>‹#›</a:t>
            </a:fld>
            <a:endParaRPr lang="nl-BE"/>
          </a:p>
        </p:txBody>
      </p:sp>
    </p:spTree>
    <p:extLst>
      <p:ext uri="{BB962C8B-B14F-4D97-AF65-F5344CB8AC3E}">
        <p14:creationId xmlns:p14="http://schemas.microsoft.com/office/powerpoint/2010/main" val="80492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7B5EC249-84F9-4D62-B086-A6FB0242BE5F}" type="datetimeFigureOut">
              <a:rPr lang="nl-BE" smtClean="0"/>
              <a:t>6/04/2018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646B581-0951-4FC3-9D94-67767CED6D18}" type="slidenum">
              <a:rPr lang="nl-BE" smtClean="0"/>
              <a:t>‹#›</a:t>
            </a:fld>
            <a:endParaRPr lang="nl-BE"/>
          </a:p>
        </p:txBody>
      </p:sp>
    </p:spTree>
    <p:extLst>
      <p:ext uri="{BB962C8B-B14F-4D97-AF65-F5344CB8AC3E}">
        <p14:creationId xmlns:p14="http://schemas.microsoft.com/office/powerpoint/2010/main" val="2407588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7B5EC249-84F9-4D62-B086-A6FB0242BE5F}" type="datetimeFigureOut">
              <a:rPr lang="nl-BE" smtClean="0"/>
              <a:t>6/04/2018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646B581-0951-4FC3-9D94-67767CED6D18}" type="slidenum">
              <a:rPr lang="nl-BE" smtClean="0"/>
              <a:t>‹#›</a:t>
            </a:fld>
            <a:endParaRPr lang="nl-BE"/>
          </a:p>
        </p:txBody>
      </p:sp>
    </p:spTree>
    <p:extLst>
      <p:ext uri="{BB962C8B-B14F-4D97-AF65-F5344CB8AC3E}">
        <p14:creationId xmlns:p14="http://schemas.microsoft.com/office/powerpoint/2010/main" val="115696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5EC249-84F9-4D62-B086-A6FB0242BE5F}" type="datetimeFigureOut">
              <a:rPr lang="nl-BE" smtClean="0"/>
              <a:t>6/04/2018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646B581-0951-4FC3-9D94-67767CED6D18}" type="slidenum">
              <a:rPr lang="nl-BE" smtClean="0"/>
              <a:t>‹#›</a:t>
            </a:fld>
            <a:endParaRPr lang="nl-BE"/>
          </a:p>
        </p:txBody>
      </p:sp>
    </p:spTree>
    <p:extLst>
      <p:ext uri="{BB962C8B-B14F-4D97-AF65-F5344CB8AC3E}">
        <p14:creationId xmlns:p14="http://schemas.microsoft.com/office/powerpoint/2010/main" val="150126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7B5EC249-84F9-4D62-B086-A6FB0242BE5F}" type="datetimeFigureOut">
              <a:rPr lang="nl-BE" smtClean="0"/>
              <a:t>6/04/2018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2646B581-0951-4FC3-9D94-67767CED6D18}" type="slidenum">
              <a:rPr lang="nl-BE" smtClean="0"/>
              <a:t>‹#›</a:t>
            </a:fld>
            <a:endParaRPr lang="nl-BE"/>
          </a:p>
        </p:txBody>
      </p:sp>
    </p:spTree>
    <p:extLst>
      <p:ext uri="{BB962C8B-B14F-4D97-AF65-F5344CB8AC3E}">
        <p14:creationId xmlns:p14="http://schemas.microsoft.com/office/powerpoint/2010/main" val="137033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7B5EC249-84F9-4D62-B086-A6FB0242BE5F}" type="datetimeFigureOut">
              <a:rPr lang="nl-BE" smtClean="0"/>
              <a:t>6/04/2018</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2646B581-0951-4FC3-9D94-67767CED6D18}" type="slidenum">
              <a:rPr lang="nl-BE" smtClean="0"/>
              <a:t>‹#›</a:t>
            </a:fld>
            <a:endParaRPr lang="nl-BE"/>
          </a:p>
        </p:txBody>
      </p:sp>
    </p:spTree>
    <p:extLst>
      <p:ext uri="{BB962C8B-B14F-4D97-AF65-F5344CB8AC3E}">
        <p14:creationId xmlns:p14="http://schemas.microsoft.com/office/powerpoint/2010/main" val="128752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7B5EC249-84F9-4D62-B086-A6FB0242BE5F}" type="datetimeFigureOut">
              <a:rPr lang="nl-BE" smtClean="0"/>
              <a:t>6/04/2018</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2646B581-0951-4FC3-9D94-67767CED6D18}" type="slidenum">
              <a:rPr lang="nl-BE" smtClean="0"/>
              <a:t>‹#›</a:t>
            </a:fld>
            <a:endParaRPr lang="nl-BE"/>
          </a:p>
        </p:txBody>
      </p:sp>
    </p:spTree>
    <p:extLst>
      <p:ext uri="{BB962C8B-B14F-4D97-AF65-F5344CB8AC3E}">
        <p14:creationId xmlns:p14="http://schemas.microsoft.com/office/powerpoint/2010/main" val="403351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EC249-84F9-4D62-B086-A6FB0242BE5F}" type="datetimeFigureOut">
              <a:rPr lang="nl-BE" smtClean="0"/>
              <a:t>6/04/2018</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2646B581-0951-4FC3-9D94-67767CED6D18}" type="slidenum">
              <a:rPr lang="nl-BE" smtClean="0"/>
              <a:t>‹#›</a:t>
            </a:fld>
            <a:endParaRPr lang="nl-BE"/>
          </a:p>
        </p:txBody>
      </p:sp>
    </p:spTree>
    <p:extLst>
      <p:ext uri="{BB962C8B-B14F-4D97-AF65-F5344CB8AC3E}">
        <p14:creationId xmlns:p14="http://schemas.microsoft.com/office/powerpoint/2010/main" val="37562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5EC249-84F9-4D62-B086-A6FB0242BE5F}" type="datetimeFigureOut">
              <a:rPr lang="nl-BE" smtClean="0"/>
              <a:t>6/04/2018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2646B581-0951-4FC3-9D94-67767CED6D18}" type="slidenum">
              <a:rPr lang="nl-BE" smtClean="0"/>
              <a:t>‹#›</a:t>
            </a:fld>
            <a:endParaRPr lang="nl-BE"/>
          </a:p>
        </p:txBody>
      </p:sp>
    </p:spTree>
    <p:extLst>
      <p:ext uri="{BB962C8B-B14F-4D97-AF65-F5344CB8AC3E}">
        <p14:creationId xmlns:p14="http://schemas.microsoft.com/office/powerpoint/2010/main" val="102997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5EC249-84F9-4D62-B086-A6FB0242BE5F}" type="datetimeFigureOut">
              <a:rPr lang="nl-BE" smtClean="0"/>
              <a:t>6/04/2018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2646B581-0951-4FC3-9D94-67767CED6D18}" type="slidenum">
              <a:rPr lang="nl-BE" smtClean="0"/>
              <a:t>‹#›</a:t>
            </a:fld>
            <a:endParaRPr lang="nl-BE"/>
          </a:p>
        </p:txBody>
      </p:sp>
    </p:spTree>
    <p:extLst>
      <p:ext uri="{BB962C8B-B14F-4D97-AF65-F5344CB8AC3E}">
        <p14:creationId xmlns:p14="http://schemas.microsoft.com/office/powerpoint/2010/main" val="150078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EC249-84F9-4D62-B086-A6FB0242BE5F}" type="datetimeFigureOut">
              <a:rPr lang="nl-BE" smtClean="0"/>
              <a:t>6/04/2018</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6B581-0951-4FC3-9D94-67767CED6D18}" type="slidenum">
              <a:rPr lang="nl-BE" smtClean="0"/>
              <a:t>‹#›</a:t>
            </a:fld>
            <a:endParaRPr lang="nl-BE"/>
          </a:p>
        </p:txBody>
      </p:sp>
    </p:spTree>
    <p:extLst>
      <p:ext uri="{BB962C8B-B14F-4D97-AF65-F5344CB8AC3E}">
        <p14:creationId xmlns:p14="http://schemas.microsoft.com/office/powerpoint/2010/main" val="386201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91696" y="333338"/>
            <a:ext cx="5884984" cy="2246769"/>
          </a:xfrm>
          <a:prstGeom prst="rect">
            <a:avLst/>
          </a:prstGeom>
          <a:noFill/>
        </p:spPr>
        <p:txBody>
          <a:bodyPr wrap="square" rtlCol="0">
            <a:spAutoFit/>
          </a:bodyPr>
          <a:lstStyle/>
          <a:p>
            <a:pPr algn="ctr"/>
            <a:r>
              <a:rPr lang="en-US" sz="4000" b="1" dirty="0"/>
              <a:t>Communication of roughage test results </a:t>
            </a:r>
          </a:p>
          <a:p>
            <a:pPr algn="ctr"/>
            <a:r>
              <a:rPr lang="en-US" sz="4000" b="1" dirty="0"/>
              <a:t>from service laboratories</a:t>
            </a:r>
          </a:p>
          <a:p>
            <a:pPr algn="ctr"/>
            <a:r>
              <a:rPr lang="en-US" sz="2000" b="1" dirty="0"/>
              <a:t>Version 1.1</a:t>
            </a:r>
          </a:p>
        </p:txBody>
      </p:sp>
      <p:sp>
        <p:nvSpPr>
          <p:cNvPr id="2" name="TextBox 1"/>
          <p:cNvSpPr txBox="1"/>
          <p:nvPr/>
        </p:nvSpPr>
        <p:spPr>
          <a:xfrm>
            <a:off x="254643" y="5741042"/>
            <a:ext cx="3391382" cy="923330"/>
          </a:xfrm>
          <a:prstGeom prst="rect">
            <a:avLst/>
          </a:prstGeom>
          <a:noFill/>
        </p:spPr>
        <p:txBody>
          <a:bodyPr wrap="square" rtlCol="0">
            <a:spAutoFit/>
          </a:bodyPr>
          <a:lstStyle/>
          <a:p>
            <a:r>
              <a:rPr lang="en-GB" b="1" dirty="0"/>
              <a:t>ADIFO</a:t>
            </a:r>
          </a:p>
          <a:p>
            <a:r>
              <a:rPr lang="en-GB" dirty="0"/>
              <a:t>Paul Smolders (pasm@adifo.com)</a:t>
            </a:r>
          </a:p>
          <a:p>
            <a:r>
              <a:rPr lang="en-GB" dirty="0"/>
              <a:t>Peter De Letter (pedl@adifo.com)</a:t>
            </a:r>
          </a:p>
        </p:txBody>
      </p:sp>
      <p:sp>
        <p:nvSpPr>
          <p:cNvPr id="3" name="TextBox 2"/>
          <p:cNvSpPr txBox="1"/>
          <p:nvPr/>
        </p:nvSpPr>
        <p:spPr>
          <a:xfrm>
            <a:off x="9076681" y="6202707"/>
            <a:ext cx="2868394" cy="369332"/>
          </a:xfrm>
          <a:prstGeom prst="rect">
            <a:avLst/>
          </a:prstGeom>
          <a:noFill/>
        </p:spPr>
        <p:txBody>
          <a:bodyPr wrap="square" rtlCol="0">
            <a:spAutoFit/>
          </a:bodyPr>
          <a:lstStyle/>
          <a:p>
            <a:pPr algn="r"/>
            <a:r>
              <a:rPr lang="en-GB" dirty="0" err="1"/>
              <a:t>Webex</a:t>
            </a:r>
            <a:r>
              <a:rPr lang="en-GB" dirty="0"/>
              <a:t> March 21</a:t>
            </a:r>
            <a:r>
              <a:rPr lang="en-GB" baseline="30000" dirty="0"/>
              <a:t>th</a:t>
            </a:r>
            <a:r>
              <a:rPr lang="en-GB" dirty="0"/>
              <a:t> 2018</a:t>
            </a:r>
          </a:p>
        </p:txBody>
      </p:sp>
      <p:sp>
        <p:nvSpPr>
          <p:cNvPr id="5" name="TextBox 4"/>
          <p:cNvSpPr txBox="1"/>
          <p:nvPr/>
        </p:nvSpPr>
        <p:spPr>
          <a:xfrm>
            <a:off x="3886873" y="3066103"/>
            <a:ext cx="6501757" cy="1200329"/>
          </a:xfrm>
          <a:prstGeom prst="rect">
            <a:avLst/>
          </a:prstGeom>
          <a:noFill/>
        </p:spPr>
        <p:txBody>
          <a:bodyPr wrap="square" rtlCol="0">
            <a:spAutoFit/>
          </a:bodyPr>
          <a:lstStyle/>
          <a:p>
            <a:r>
              <a:rPr lang="en-GB" b="1" dirty="0"/>
              <a:t>VITA PLUS </a:t>
            </a:r>
            <a:r>
              <a:rPr lang="en-GB" dirty="0"/>
              <a:t>: Jon Rasmussen, Linda </a:t>
            </a:r>
            <a:r>
              <a:rPr lang="en-GB" dirty="0" err="1"/>
              <a:t>Behling</a:t>
            </a:r>
            <a:r>
              <a:rPr lang="en-GB" dirty="0"/>
              <a:t>, Silvia Onetti</a:t>
            </a:r>
          </a:p>
          <a:p>
            <a:r>
              <a:rPr lang="en-GB" b="1" dirty="0" err="1"/>
              <a:t>DairyLand</a:t>
            </a:r>
            <a:r>
              <a:rPr lang="en-GB" dirty="0"/>
              <a:t>: Kyle Taysom, Tony </a:t>
            </a:r>
            <a:r>
              <a:rPr lang="en-GB" dirty="0" err="1"/>
              <a:t>Holzer</a:t>
            </a:r>
            <a:endParaRPr lang="en-GB" dirty="0"/>
          </a:p>
          <a:p>
            <a:r>
              <a:rPr lang="en-GB" b="1" dirty="0"/>
              <a:t>ADIFO</a:t>
            </a:r>
            <a:r>
              <a:rPr lang="en-GB" dirty="0"/>
              <a:t> : Peter De Letter, Paul Smolders</a:t>
            </a:r>
          </a:p>
          <a:p>
            <a:r>
              <a:rPr lang="en-GB" b="1" dirty="0"/>
              <a:t>Next step</a:t>
            </a:r>
            <a:r>
              <a:rPr lang="en-GB" dirty="0"/>
              <a:t>: finalization XML data contract</a:t>
            </a:r>
          </a:p>
        </p:txBody>
      </p:sp>
    </p:spTree>
    <p:extLst>
      <p:ext uri="{BB962C8B-B14F-4D97-AF65-F5344CB8AC3E}">
        <p14:creationId xmlns:p14="http://schemas.microsoft.com/office/powerpoint/2010/main" val="48854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73970" y="234791"/>
            <a:ext cx="3587802" cy="2580681"/>
          </a:xfrm>
          <a:prstGeom prst="rect">
            <a:avLst/>
          </a:prstGeom>
          <a:solidFill>
            <a:schemeClr val="accent6">
              <a:lumMod val="20000"/>
              <a:lumOff val="80000"/>
            </a:schemeClr>
          </a:solidFill>
          <a:ln>
            <a:solidFill>
              <a:schemeClr val="accent6">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solidFill>
                  <a:schemeClr val="tx1">
                    <a:lumMod val="50000"/>
                    <a:lumOff val="50000"/>
                  </a:schemeClr>
                </a:solidFill>
              </a:rPr>
              <a:t>Laboratory</a:t>
            </a:r>
            <a:endParaRPr lang="nl-BE" dirty="0">
              <a:solidFill>
                <a:schemeClr val="tx1">
                  <a:lumMod val="50000"/>
                  <a:lumOff val="50000"/>
                </a:schemeClr>
              </a:solidFill>
            </a:endParaRPr>
          </a:p>
        </p:txBody>
      </p:sp>
      <p:sp>
        <p:nvSpPr>
          <p:cNvPr id="21" name="Rectangle 20"/>
          <p:cNvSpPr/>
          <p:nvPr/>
        </p:nvSpPr>
        <p:spPr>
          <a:xfrm>
            <a:off x="6780128" y="3853268"/>
            <a:ext cx="4934606" cy="2721151"/>
          </a:xfrm>
          <a:prstGeom prst="rect">
            <a:avLst/>
          </a:prstGeom>
          <a:solidFill>
            <a:schemeClr val="accent2">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b"/>
          <a:lstStyle/>
          <a:p>
            <a:pPr algn="r"/>
            <a:r>
              <a:rPr lang="en-US" dirty="0">
                <a:solidFill>
                  <a:schemeClr val="tx1">
                    <a:lumMod val="50000"/>
                    <a:lumOff val="50000"/>
                  </a:schemeClr>
                </a:solidFill>
              </a:rPr>
              <a:t>Ration software ‘FaaS’</a:t>
            </a:r>
            <a:endParaRPr lang="nl-BE" dirty="0">
              <a:solidFill>
                <a:schemeClr val="tx1">
                  <a:lumMod val="50000"/>
                  <a:lumOff val="50000"/>
                </a:schemeClr>
              </a:solidFill>
            </a:endParaRPr>
          </a:p>
        </p:txBody>
      </p:sp>
      <p:sp>
        <p:nvSpPr>
          <p:cNvPr id="4" name="Rectangle 3"/>
          <p:cNvSpPr/>
          <p:nvPr/>
        </p:nvSpPr>
        <p:spPr>
          <a:xfrm>
            <a:off x="5658063" y="553424"/>
            <a:ext cx="2291474" cy="685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a:t>Sample  roughage Send To Lab</a:t>
            </a:r>
          </a:p>
        </p:txBody>
      </p:sp>
      <p:sp>
        <p:nvSpPr>
          <p:cNvPr id="5" name="TextBox 4"/>
          <p:cNvSpPr txBox="1"/>
          <p:nvPr/>
        </p:nvSpPr>
        <p:spPr>
          <a:xfrm>
            <a:off x="7949537" y="18904"/>
            <a:ext cx="3765197" cy="1754326"/>
          </a:xfrm>
          <a:prstGeom prst="rect">
            <a:avLst/>
          </a:prstGeom>
          <a:noFill/>
        </p:spPr>
        <p:txBody>
          <a:bodyPr wrap="square" rtlCol="0">
            <a:spAutoFit/>
          </a:bodyPr>
          <a:lstStyle/>
          <a:p>
            <a:r>
              <a:rPr lang="en-US" u="sng" dirty="0"/>
              <a:t>Sample Identifiers</a:t>
            </a:r>
            <a:r>
              <a:rPr lang="en-US" dirty="0"/>
              <a:t>: </a:t>
            </a:r>
          </a:p>
          <a:p>
            <a:pPr marL="285750" indent="-285750">
              <a:buFontTx/>
              <a:buChar char="-"/>
            </a:pPr>
            <a:r>
              <a:rPr lang="en-US" dirty="0"/>
              <a:t>Tenant (see: farm advisor)</a:t>
            </a:r>
          </a:p>
          <a:p>
            <a:pPr marL="285750" indent="-285750">
              <a:buFontTx/>
              <a:buChar char="-"/>
            </a:pPr>
            <a:r>
              <a:rPr lang="en-US" dirty="0"/>
              <a:t>Farmer (Company Code)</a:t>
            </a:r>
          </a:p>
          <a:p>
            <a:pPr marL="285750" indent="-285750">
              <a:buFontTx/>
              <a:buChar char="-"/>
            </a:pPr>
            <a:r>
              <a:rPr lang="en-US" i="1" dirty="0"/>
              <a:t>Farm advisor (Ration formulator)</a:t>
            </a:r>
            <a:endParaRPr lang="nl-BE" i="1" dirty="0"/>
          </a:p>
          <a:p>
            <a:pPr marL="285750" indent="-285750">
              <a:buFontTx/>
              <a:buChar char="-"/>
            </a:pPr>
            <a:r>
              <a:rPr lang="en-US" i="1" dirty="0"/>
              <a:t>Account (company within </a:t>
            </a:r>
            <a:r>
              <a:rPr lang="en-US" i="1" dirty="0" err="1"/>
              <a:t>Vitaplus</a:t>
            </a:r>
            <a:r>
              <a:rPr lang="en-US" i="1" dirty="0"/>
              <a:t>)</a:t>
            </a:r>
          </a:p>
          <a:p>
            <a:pPr marL="285750" indent="-285750">
              <a:buFontTx/>
              <a:buChar char="-"/>
            </a:pPr>
            <a:r>
              <a:rPr lang="en-US" dirty="0"/>
              <a:t>Product (material type send to lab)</a:t>
            </a:r>
          </a:p>
        </p:txBody>
      </p:sp>
      <p:sp>
        <p:nvSpPr>
          <p:cNvPr id="7" name="Rectangle 6"/>
          <p:cNvSpPr/>
          <p:nvPr/>
        </p:nvSpPr>
        <p:spPr>
          <a:xfrm>
            <a:off x="756684" y="577268"/>
            <a:ext cx="2487561" cy="912947"/>
          </a:xfrm>
          <a:prstGeom prst="rect">
            <a:avLst/>
          </a:prstGeom>
          <a:solidFill>
            <a:schemeClr val="accent6">
              <a:lumMod val="60000"/>
              <a:lumOff val="40000"/>
            </a:schemeClr>
          </a:solidFill>
          <a:ln>
            <a:solidFill>
              <a:schemeClr val="accent6">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 Lab Processing</a:t>
            </a:r>
            <a:endParaRPr lang="nl-BE" dirty="0"/>
          </a:p>
        </p:txBody>
      </p:sp>
      <p:sp>
        <p:nvSpPr>
          <p:cNvPr id="8" name="Rectangle 7"/>
          <p:cNvSpPr/>
          <p:nvPr/>
        </p:nvSpPr>
        <p:spPr>
          <a:xfrm>
            <a:off x="756684" y="1894902"/>
            <a:ext cx="2487561" cy="798766"/>
          </a:xfrm>
          <a:prstGeom prst="rect">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 Lab Reporting</a:t>
            </a:r>
            <a:endParaRPr lang="nl-BE" dirty="0"/>
          </a:p>
        </p:txBody>
      </p:sp>
      <p:sp>
        <p:nvSpPr>
          <p:cNvPr id="9" name="Rectangle 8"/>
          <p:cNvSpPr/>
          <p:nvPr/>
        </p:nvSpPr>
        <p:spPr>
          <a:xfrm>
            <a:off x="173970" y="3678237"/>
            <a:ext cx="11678417" cy="306980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l-BE"/>
          </a:p>
        </p:txBody>
      </p:sp>
      <p:sp>
        <p:nvSpPr>
          <p:cNvPr id="12" name="Rectangle 11"/>
          <p:cNvSpPr/>
          <p:nvPr/>
        </p:nvSpPr>
        <p:spPr>
          <a:xfrm>
            <a:off x="672375" y="4116350"/>
            <a:ext cx="2487561" cy="8290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 Sample Data store</a:t>
            </a:r>
          </a:p>
          <a:p>
            <a:pPr algn="ctr"/>
            <a:r>
              <a:rPr lang="en-US" dirty="0"/>
              <a:t>&amp; Mapping</a:t>
            </a:r>
          </a:p>
        </p:txBody>
      </p:sp>
      <p:sp>
        <p:nvSpPr>
          <p:cNvPr id="15" name="Down Arrow 14"/>
          <p:cNvSpPr/>
          <p:nvPr/>
        </p:nvSpPr>
        <p:spPr>
          <a:xfrm>
            <a:off x="1793987" y="2754178"/>
            <a:ext cx="344129" cy="1362171"/>
          </a:xfrm>
          <a:prstGeom prst="downArrow">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C00000"/>
              </a:solidFill>
            </a:endParaRPr>
          </a:p>
        </p:txBody>
      </p:sp>
      <p:sp>
        <p:nvSpPr>
          <p:cNvPr id="16" name="TextBox 15"/>
          <p:cNvSpPr txBox="1"/>
          <p:nvPr/>
        </p:nvSpPr>
        <p:spPr>
          <a:xfrm>
            <a:off x="3647341" y="3819780"/>
            <a:ext cx="2154010" cy="646331"/>
          </a:xfrm>
          <a:prstGeom prst="rect">
            <a:avLst/>
          </a:prstGeom>
          <a:noFill/>
        </p:spPr>
        <p:txBody>
          <a:bodyPr wrap="square" rtlCol="0">
            <a:spAutoFit/>
          </a:bodyPr>
          <a:lstStyle/>
          <a:p>
            <a:r>
              <a:rPr lang="en-US" dirty="0"/>
              <a:t>Push samples to basket for Advisor</a:t>
            </a:r>
            <a:endParaRPr lang="nl-BE" dirty="0"/>
          </a:p>
        </p:txBody>
      </p:sp>
      <p:sp>
        <p:nvSpPr>
          <p:cNvPr id="18" name="Right Arrow 17"/>
          <p:cNvSpPr/>
          <p:nvPr/>
        </p:nvSpPr>
        <p:spPr>
          <a:xfrm>
            <a:off x="3244245" y="2114864"/>
            <a:ext cx="5228424" cy="284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2" name="Picture 21"/>
          <p:cNvPicPr>
            <a:picLocks noChangeAspect="1"/>
          </p:cNvPicPr>
          <p:nvPr/>
        </p:nvPicPr>
        <p:blipFill>
          <a:blip r:embed="rId2"/>
          <a:stretch>
            <a:fillRect/>
          </a:stretch>
        </p:blipFill>
        <p:spPr>
          <a:xfrm>
            <a:off x="8839200" y="1838635"/>
            <a:ext cx="959418" cy="1094795"/>
          </a:xfrm>
          <a:prstGeom prst="rect">
            <a:avLst/>
          </a:prstGeom>
        </p:spPr>
      </p:pic>
      <p:sp>
        <p:nvSpPr>
          <p:cNvPr id="25" name="Right Arrow 24"/>
          <p:cNvSpPr/>
          <p:nvPr/>
        </p:nvSpPr>
        <p:spPr>
          <a:xfrm rot="10800000">
            <a:off x="3244244" y="763332"/>
            <a:ext cx="2413819" cy="2654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Down Arrow 25"/>
          <p:cNvSpPr/>
          <p:nvPr/>
        </p:nvSpPr>
        <p:spPr>
          <a:xfrm>
            <a:off x="1793987" y="1535931"/>
            <a:ext cx="344129" cy="358969"/>
          </a:xfrm>
          <a:prstGeom prst="downArrow">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C00000"/>
              </a:solidFill>
            </a:endParaRPr>
          </a:p>
        </p:txBody>
      </p:sp>
      <p:sp>
        <p:nvSpPr>
          <p:cNvPr id="28" name="Right Arrow 27"/>
          <p:cNvSpPr/>
          <p:nvPr/>
        </p:nvSpPr>
        <p:spPr>
          <a:xfrm>
            <a:off x="3063157" y="4410482"/>
            <a:ext cx="3902372" cy="257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4" name="Right Arrow 23"/>
          <p:cNvSpPr/>
          <p:nvPr/>
        </p:nvSpPr>
        <p:spPr>
          <a:xfrm rot="5400000">
            <a:off x="8806097" y="3220683"/>
            <a:ext cx="946349" cy="318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7" name="Rectangle 26"/>
          <p:cNvSpPr/>
          <p:nvPr/>
        </p:nvSpPr>
        <p:spPr>
          <a:xfrm>
            <a:off x="7045837" y="4174783"/>
            <a:ext cx="1556855" cy="7735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 Basket of samples</a:t>
            </a:r>
          </a:p>
        </p:txBody>
      </p:sp>
      <p:sp>
        <p:nvSpPr>
          <p:cNvPr id="30" name="TextBox 29"/>
          <p:cNvSpPr txBox="1"/>
          <p:nvPr/>
        </p:nvSpPr>
        <p:spPr>
          <a:xfrm>
            <a:off x="2027870" y="2966501"/>
            <a:ext cx="2838998" cy="646331"/>
          </a:xfrm>
          <a:prstGeom prst="rect">
            <a:avLst/>
          </a:prstGeom>
          <a:noFill/>
        </p:spPr>
        <p:txBody>
          <a:bodyPr wrap="square" rtlCol="0">
            <a:spAutoFit/>
          </a:bodyPr>
          <a:lstStyle/>
          <a:p>
            <a:r>
              <a:rPr lang="en-US" dirty="0"/>
              <a:t>Upload XML sample results </a:t>
            </a:r>
            <a:r>
              <a:rPr lang="en-US" i="1" dirty="0"/>
              <a:t>(and CoA in PDF)</a:t>
            </a:r>
            <a:r>
              <a:rPr lang="en-US" dirty="0"/>
              <a:t> </a:t>
            </a:r>
            <a:endParaRPr lang="nl-BE" dirty="0"/>
          </a:p>
        </p:txBody>
      </p:sp>
      <p:graphicFrame>
        <p:nvGraphicFramePr>
          <p:cNvPr id="2" name="Diagram 1"/>
          <p:cNvGraphicFramePr/>
          <p:nvPr>
            <p:extLst>
              <p:ext uri="{D42A27DB-BD31-4B8C-83A1-F6EECF244321}">
                <p14:modId xmlns:p14="http://schemas.microsoft.com/office/powerpoint/2010/main" val="827646057"/>
              </p:ext>
            </p:extLst>
          </p:nvPr>
        </p:nvGraphicFramePr>
        <p:xfrm>
          <a:off x="7823874" y="3983341"/>
          <a:ext cx="2425301" cy="1260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Rectangle 30"/>
          <p:cNvSpPr/>
          <p:nvPr/>
        </p:nvSpPr>
        <p:spPr>
          <a:xfrm>
            <a:off x="9748860" y="4191840"/>
            <a:ext cx="1744801" cy="7735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6. Raw material database</a:t>
            </a:r>
          </a:p>
        </p:txBody>
      </p:sp>
      <p:sp>
        <p:nvSpPr>
          <p:cNvPr id="32" name="Rectangle 31"/>
          <p:cNvSpPr/>
          <p:nvPr/>
        </p:nvSpPr>
        <p:spPr>
          <a:xfrm>
            <a:off x="9748860" y="5272774"/>
            <a:ext cx="1744801" cy="7735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Rations</a:t>
            </a:r>
          </a:p>
        </p:txBody>
      </p:sp>
      <p:sp>
        <p:nvSpPr>
          <p:cNvPr id="33" name="Right Arrow 32"/>
          <p:cNvSpPr/>
          <p:nvPr/>
        </p:nvSpPr>
        <p:spPr>
          <a:xfrm rot="5400000">
            <a:off x="10312808" y="4945408"/>
            <a:ext cx="428956" cy="327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Rectangle 34"/>
          <p:cNvSpPr/>
          <p:nvPr/>
        </p:nvSpPr>
        <p:spPr>
          <a:xfrm>
            <a:off x="9618561" y="3063503"/>
            <a:ext cx="2233825" cy="60940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nl-BE" dirty="0"/>
              <a:t>Tenant SaaS platform</a:t>
            </a:r>
          </a:p>
        </p:txBody>
      </p:sp>
      <p:sp>
        <p:nvSpPr>
          <p:cNvPr id="36" name="TextBox 35"/>
          <p:cNvSpPr txBox="1"/>
          <p:nvPr/>
        </p:nvSpPr>
        <p:spPr>
          <a:xfrm>
            <a:off x="3798076" y="1820120"/>
            <a:ext cx="2926613" cy="369332"/>
          </a:xfrm>
          <a:prstGeom prst="rect">
            <a:avLst/>
          </a:prstGeom>
          <a:noFill/>
        </p:spPr>
        <p:txBody>
          <a:bodyPr wrap="square" rtlCol="0">
            <a:spAutoFit/>
          </a:bodyPr>
          <a:lstStyle/>
          <a:p>
            <a:r>
              <a:rPr lang="en-US" dirty="0"/>
              <a:t>Mail report (CoA) to advisor</a:t>
            </a:r>
            <a:endParaRPr lang="nl-BE" dirty="0"/>
          </a:p>
        </p:txBody>
      </p:sp>
      <p:sp>
        <p:nvSpPr>
          <p:cNvPr id="6" name="TextBox 5"/>
          <p:cNvSpPr txBox="1"/>
          <p:nvPr/>
        </p:nvSpPr>
        <p:spPr>
          <a:xfrm>
            <a:off x="4190035" y="47787"/>
            <a:ext cx="1284790" cy="400110"/>
          </a:xfrm>
          <a:prstGeom prst="rect">
            <a:avLst/>
          </a:prstGeom>
          <a:noFill/>
        </p:spPr>
        <p:txBody>
          <a:bodyPr wrap="square" rtlCol="0">
            <a:spAutoFit/>
          </a:bodyPr>
          <a:lstStyle/>
          <a:p>
            <a:r>
              <a:rPr lang="en-GB" sz="2000" b="1" dirty="0"/>
              <a:t>Phase 1</a:t>
            </a:r>
          </a:p>
        </p:txBody>
      </p:sp>
      <p:sp>
        <p:nvSpPr>
          <p:cNvPr id="3" name="TextBox 2"/>
          <p:cNvSpPr txBox="1"/>
          <p:nvPr/>
        </p:nvSpPr>
        <p:spPr>
          <a:xfrm>
            <a:off x="101314" y="3068431"/>
            <a:ext cx="1682854" cy="923330"/>
          </a:xfrm>
          <a:prstGeom prst="rect">
            <a:avLst/>
          </a:prstGeom>
          <a:solidFill>
            <a:schemeClr val="bg1">
              <a:lumMod val="95000"/>
            </a:schemeClr>
          </a:solidFill>
          <a:ln>
            <a:solidFill>
              <a:schemeClr val="bg2">
                <a:lumMod val="75000"/>
              </a:schemeClr>
            </a:solidFill>
          </a:ln>
        </p:spPr>
        <p:txBody>
          <a:bodyPr wrap="square" rtlCol="0">
            <a:spAutoFit/>
          </a:bodyPr>
          <a:lstStyle/>
          <a:p>
            <a:pPr marL="285750" indent="-285750">
              <a:buFontTx/>
              <a:buChar char="-"/>
            </a:pPr>
            <a:r>
              <a:rPr lang="en-GB" dirty="0"/>
              <a:t>Test code</a:t>
            </a:r>
          </a:p>
          <a:p>
            <a:pPr marL="285750" indent="-285750">
              <a:buFontTx/>
              <a:buChar char="-"/>
            </a:pPr>
            <a:r>
              <a:rPr lang="en-GB" dirty="0"/>
              <a:t>Sample code</a:t>
            </a:r>
          </a:p>
          <a:p>
            <a:pPr marL="285750" indent="-285750">
              <a:buFontTx/>
              <a:buChar char="-"/>
            </a:pPr>
            <a:r>
              <a:rPr lang="en-GB" dirty="0"/>
              <a:t>Unit code</a:t>
            </a:r>
          </a:p>
        </p:txBody>
      </p:sp>
    </p:spTree>
    <p:extLst>
      <p:ext uri="{BB962C8B-B14F-4D97-AF65-F5344CB8AC3E}">
        <p14:creationId xmlns:p14="http://schemas.microsoft.com/office/powerpoint/2010/main" val="134206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1492"/>
          </a:xfrm>
        </p:spPr>
        <p:txBody>
          <a:bodyPr/>
          <a:lstStyle/>
          <a:p>
            <a:r>
              <a:rPr lang="en-US" b="1" dirty="0"/>
              <a:t>Assumptions service lab data and flow</a:t>
            </a:r>
          </a:p>
        </p:txBody>
      </p:sp>
      <p:sp>
        <p:nvSpPr>
          <p:cNvPr id="3" name="Content Placeholder 2"/>
          <p:cNvSpPr>
            <a:spLocks noGrp="1"/>
          </p:cNvSpPr>
          <p:nvPr>
            <p:ph idx="1"/>
          </p:nvPr>
        </p:nvSpPr>
        <p:spPr>
          <a:xfrm>
            <a:off x="406400" y="1025236"/>
            <a:ext cx="11610109" cy="5689600"/>
          </a:xfrm>
        </p:spPr>
        <p:txBody>
          <a:bodyPr>
            <a:normAutofit fontScale="40000" lnSpcReduction="20000"/>
          </a:bodyPr>
          <a:lstStyle/>
          <a:p>
            <a:r>
              <a:rPr lang="en-GB" dirty="0"/>
              <a:t>Product code	: material tested is uniquely encoded, </a:t>
            </a:r>
            <a:r>
              <a:rPr lang="en-GB" dirty="0">
                <a:solidFill>
                  <a:schemeClr val="accent1">
                    <a:lumMod val="75000"/>
                  </a:schemeClr>
                </a:solidFill>
              </a:rPr>
              <a:t>by </a:t>
            </a:r>
            <a:r>
              <a:rPr lang="en-GB" dirty="0" err="1">
                <a:solidFill>
                  <a:schemeClr val="accent1">
                    <a:lumMod val="75000"/>
                  </a:schemeClr>
                </a:solidFill>
              </a:rPr>
              <a:t>Dairyland</a:t>
            </a:r>
            <a:r>
              <a:rPr lang="en-GB" dirty="0">
                <a:solidFill>
                  <a:schemeClr val="accent1">
                    <a:lumMod val="75000"/>
                  </a:schemeClr>
                </a:solidFill>
              </a:rPr>
              <a:t> (= list </a:t>
            </a:r>
            <a:r>
              <a:rPr lang="en-GB" dirty="0" err="1">
                <a:solidFill>
                  <a:schemeClr val="accent1">
                    <a:lumMod val="75000"/>
                  </a:schemeClr>
                </a:solidFill>
              </a:rPr>
              <a:t>Dairyland</a:t>
            </a:r>
            <a:r>
              <a:rPr lang="en-GB" dirty="0">
                <a:solidFill>
                  <a:schemeClr val="accent1">
                    <a:lumMod val="75000"/>
                  </a:schemeClr>
                </a:solidFill>
              </a:rPr>
              <a:t>, not text as delivered by farmer)</a:t>
            </a:r>
          </a:p>
          <a:p>
            <a:pPr lvl="1"/>
            <a:r>
              <a:rPr lang="en-GB" i="1" dirty="0" err="1">
                <a:solidFill>
                  <a:schemeClr val="accent1">
                    <a:lumMod val="75000"/>
                  </a:schemeClr>
                </a:solidFill>
              </a:rPr>
              <a:t>Dairyland</a:t>
            </a:r>
            <a:r>
              <a:rPr lang="en-GB" i="1" dirty="0">
                <a:solidFill>
                  <a:schemeClr val="accent1">
                    <a:lumMod val="75000"/>
                  </a:schemeClr>
                </a:solidFill>
              </a:rPr>
              <a:t> has a system of types and subtypes. Types are the actual articles, to be matched with Adifo. </a:t>
            </a:r>
          </a:p>
          <a:p>
            <a:r>
              <a:rPr lang="en-GB" dirty="0"/>
              <a:t>Date of sampling	: is known by the service lab </a:t>
            </a:r>
            <a:r>
              <a:rPr lang="en-GB" dirty="0">
                <a:solidFill>
                  <a:schemeClr val="accent1">
                    <a:lumMod val="75000"/>
                  </a:schemeClr>
                </a:solidFill>
              </a:rPr>
              <a:t>(otherwise: arrival lab date). </a:t>
            </a:r>
          </a:p>
          <a:p>
            <a:pPr lvl="1"/>
            <a:r>
              <a:rPr lang="en-GB" i="1" dirty="0">
                <a:solidFill>
                  <a:schemeClr val="accent1">
                    <a:lumMod val="75000"/>
                  </a:schemeClr>
                </a:solidFill>
              </a:rPr>
              <a:t>For future, possible to use arrival data.</a:t>
            </a:r>
          </a:p>
          <a:p>
            <a:r>
              <a:rPr lang="en-GB" sz="2700" dirty="0"/>
              <a:t>Account		: account number of lab, to match with dealership in FaaS.</a:t>
            </a:r>
          </a:p>
          <a:p>
            <a:pPr lvl="1"/>
            <a:r>
              <a:rPr lang="en-GB" sz="2500" i="1" dirty="0" err="1">
                <a:solidFill>
                  <a:schemeClr val="accent1">
                    <a:lumMod val="75000"/>
                  </a:schemeClr>
                </a:solidFill>
              </a:rPr>
              <a:t>Accountnumber</a:t>
            </a:r>
            <a:r>
              <a:rPr lang="en-GB" sz="2500" i="1" dirty="0">
                <a:solidFill>
                  <a:schemeClr val="accent1">
                    <a:lumMod val="75000"/>
                  </a:schemeClr>
                </a:solidFill>
              </a:rPr>
              <a:t> is mostly known at DL, but no difference between dealership, farmer, consultant… Weak solution in this concept. Also, Vita Plus does not want to have Vita Plus users see dealer samples. Also no authorization in FaaS on this, so not an option.</a:t>
            </a:r>
          </a:p>
          <a:p>
            <a:r>
              <a:rPr lang="en-GB" dirty="0"/>
              <a:t>Farmer		: is known by the service lab </a:t>
            </a:r>
            <a:r>
              <a:rPr lang="en-GB" dirty="0">
                <a:solidFill>
                  <a:schemeClr val="accent1">
                    <a:lumMod val="75000"/>
                  </a:schemeClr>
                </a:solidFill>
              </a:rPr>
              <a:t>(is provided by Vita Plus as code (same code as in Ration software)). </a:t>
            </a:r>
            <a:r>
              <a:rPr lang="en-GB" u="sng" dirty="0">
                <a:solidFill>
                  <a:schemeClr val="accent1">
                    <a:lumMod val="75000"/>
                  </a:schemeClr>
                </a:solidFill>
              </a:rPr>
              <a:t>Preferred key.</a:t>
            </a:r>
          </a:p>
          <a:p>
            <a:pPr lvl="1"/>
            <a:r>
              <a:rPr lang="en-GB" i="1" dirty="0" err="1">
                <a:solidFill>
                  <a:schemeClr val="accent1">
                    <a:lumMod val="75000"/>
                  </a:schemeClr>
                </a:solidFill>
              </a:rPr>
              <a:t>Dairyland</a:t>
            </a:r>
            <a:r>
              <a:rPr lang="en-GB" i="1" dirty="0">
                <a:solidFill>
                  <a:schemeClr val="accent1">
                    <a:lumMod val="75000"/>
                  </a:schemeClr>
                </a:solidFill>
              </a:rPr>
              <a:t> does not track farmers structurally. Up to nutritionist, readable free text. Code needs to come from Vita Plus.</a:t>
            </a:r>
          </a:p>
          <a:p>
            <a:pPr lvl="1"/>
            <a:r>
              <a:rPr lang="en-GB" i="1" dirty="0">
                <a:solidFill>
                  <a:schemeClr val="accent1">
                    <a:lumMod val="75000"/>
                  </a:schemeClr>
                </a:solidFill>
              </a:rPr>
              <a:t>Vita Plus: apply a certain code, use electronic submission -&gt; use unique code for the farm to link with Vita Plus FaaS database. Will avoid issues.</a:t>
            </a:r>
          </a:p>
          <a:p>
            <a:pPr lvl="1"/>
            <a:r>
              <a:rPr lang="en-GB" i="1" dirty="0" err="1">
                <a:solidFill>
                  <a:schemeClr val="accent1">
                    <a:lumMod val="75000"/>
                  </a:schemeClr>
                </a:solidFill>
              </a:rPr>
              <a:t>Dairyland</a:t>
            </a:r>
            <a:r>
              <a:rPr lang="en-GB" i="1" dirty="0">
                <a:solidFill>
                  <a:schemeClr val="accent1">
                    <a:lumMod val="75000"/>
                  </a:schemeClr>
                </a:solidFill>
              </a:rPr>
              <a:t> can generate/send a unique ID, based on combination of “user” and “sample for” value. In FaaS we will match any of these values with the correct company.</a:t>
            </a:r>
          </a:p>
          <a:p>
            <a:r>
              <a:rPr lang="en-GB" dirty="0"/>
              <a:t>Description farmer	: free text as identification of the sample by the farmer (used by advisor at selection of sample data in ration SW)</a:t>
            </a:r>
          </a:p>
          <a:p>
            <a:r>
              <a:rPr lang="en-GB" dirty="0"/>
              <a:t>Ration advisor	: is known by the service lab (</a:t>
            </a:r>
            <a:r>
              <a:rPr lang="en-GB" b="1" dirty="0"/>
              <a:t>email</a:t>
            </a:r>
            <a:r>
              <a:rPr lang="en-GB" dirty="0"/>
              <a:t> (name, code)) </a:t>
            </a:r>
            <a:r>
              <a:rPr lang="en-GB" dirty="0">
                <a:solidFill>
                  <a:srgbClr val="0070C0"/>
                </a:solidFill>
              </a:rPr>
              <a:t>see actual flow (not required for flow of data)</a:t>
            </a:r>
          </a:p>
          <a:p>
            <a:pPr lvl="1"/>
            <a:r>
              <a:rPr lang="en-GB" i="1" dirty="0">
                <a:solidFill>
                  <a:srgbClr val="0070C0"/>
                </a:solidFill>
              </a:rPr>
              <a:t>Person who submits E sample -&gt; we can tie it to the username.</a:t>
            </a:r>
          </a:p>
          <a:p>
            <a:pPr lvl="1"/>
            <a:r>
              <a:rPr lang="en-GB" i="1" dirty="0">
                <a:solidFill>
                  <a:srgbClr val="0070C0"/>
                </a:solidFill>
              </a:rPr>
              <a:t>No E sample? We would not know who exactly </a:t>
            </a:r>
            <a:r>
              <a:rPr lang="en-GB" i="1" dirty="0">
                <a:solidFill>
                  <a:srgbClr val="0070C0"/>
                </a:solidFill>
                <a:sym typeface="Wingdings" panose="05000000000000000000" pitchFamily="2" charset="2"/>
              </a:rPr>
              <a:t> pass along all users and Adifo will extract the one that is a FaaS users, not preferred method (</a:t>
            </a:r>
            <a:r>
              <a:rPr lang="en-GB" i="1" dirty="0" err="1">
                <a:solidFill>
                  <a:srgbClr val="0070C0"/>
                </a:solidFill>
                <a:sym typeface="Wingdings" panose="05000000000000000000" pitchFamily="2" charset="2"/>
              </a:rPr>
              <a:t>Esample</a:t>
            </a:r>
            <a:r>
              <a:rPr lang="en-GB" i="1" dirty="0">
                <a:solidFill>
                  <a:srgbClr val="0070C0"/>
                </a:solidFill>
                <a:sym typeface="Wingdings" panose="05000000000000000000" pitchFamily="2" charset="2"/>
              </a:rPr>
              <a:t> is)</a:t>
            </a:r>
            <a:endParaRPr lang="en-GB" i="1" dirty="0">
              <a:solidFill>
                <a:srgbClr val="0070C0"/>
              </a:solidFill>
            </a:endParaRPr>
          </a:p>
          <a:p>
            <a:r>
              <a:rPr lang="en-GB" dirty="0"/>
              <a:t>CoA for advisor	: ration advisor receives email with CoA </a:t>
            </a:r>
            <a:r>
              <a:rPr lang="en-GB" sz="2200" dirty="0"/>
              <a:t>(as PDF document) </a:t>
            </a:r>
            <a:r>
              <a:rPr lang="en-GB" sz="2700" dirty="0">
                <a:solidFill>
                  <a:srgbClr val="0070C0"/>
                </a:solidFill>
              </a:rPr>
              <a:t>see actual flow, no impact</a:t>
            </a:r>
          </a:p>
          <a:p>
            <a:r>
              <a:rPr lang="en-GB" dirty="0"/>
              <a:t>Tenant		: the ration advisor works for a tenant : </a:t>
            </a:r>
            <a:r>
              <a:rPr lang="en-GB" dirty="0">
                <a:solidFill>
                  <a:srgbClr val="0070C0"/>
                </a:solidFill>
              </a:rPr>
              <a:t>Is known by </a:t>
            </a:r>
            <a:r>
              <a:rPr lang="en-GB" dirty="0" err="1">
                <a:solidFill>
                  <a:srgbClr val="0070C0"/>
                </a:solidFill>
              </a:rPr>
              <a:t>Dairyland</a:t>
            </a:r>
            <a:r>
              <a:rPr lang="en-GB" dirty="0">
                <a:solidFill>
                  <a:srgbClr val="0070C0"/>
                </a:solidFill>
              </a:rPr>
              <a:t> for each sample </a:t>
            </a:r>
            <a:br>
              <a:rPr lang="en-GB" dirty="0"/>
            </a:br>
            <a:r>
              <a:rPr lang="en-GB" dirty="0"/>
              <a:t>                                             </a:t>
            </a:r>
            <a:r>
              <a:rPr lang="en-GB" sz="2200" dirty="0"/>
              <a:t>(the tenant is using the ration formulation software as a service)</a:t>
            </a:r>
          </a:p>
          <a:p>
            <a:r>
              <a:rPr lang="en-GB" dirty="0"/>
              <a:t>Result XML	: the service lab can generate result file in suggested XML format</a:t>
            </a:r>
            <a:endParaRPr lang="en-GB" sz="2700" dirty="0">
              <a:solidFill>
                <a:srgbClr val="0070C0"/>
              </a:solidFill>
            </a:endParaRPr>
          </a:p>
          <a:p>
            <a:r>
              <a:rPr lang="en-GB" dirty="0"/>
              <a:t>XML upload	: the XML file can be uploaded (ftp) to a folder per tenant  </a:t>
            </a:r>
            <a:br>
              <a:rPr lang="en-GB" dirty="0"/>
            </a:br>
            <a:r>
              <a:rPr lang="en-GB" dirty="0"/>
              <a:t>			    </a:t>
            </a:r>
            <a:r>
              <a:rPr lang="en-GB" sz="2000" dirty="0"/>
              <a:t> (eventually: also upload the CoA PDF file)</a:t>
            </a:r>
            <a:r>
              <a:rPr lang="en-GB" dirty="0"/>
              <a:t>  </a:t>
            </a:r>
          </a:p>
          <a:p>
            <a:pPr lvl="1"/>
            <a:r>
              <a:rPr lang="en-GB" i="1" dirty="0">
                <a:solidFill>
                  <a:srgbClr val="0070C0"/>
                </a:solidFill>
              </a:rPr>
              <a:t>Could be tied to customer </a:t>
            </a:r>
            <a:r>
              <a:rPr lang="en-GB" i="1" dirty="0" err="1">
                <a:solidFill>
                  <a:srgbClr val="0070C0"/>
                </a:solidFill>
              </a:rPr>
              <a:t>nr</a:t>
            </a:r>
            <a:r>
              <a:rPr lang="en-GB" i="1" dirty="0">
                <a:solidFill>
                  <a:srgbClr val="0070C0"/>
                </a:solidFill>
              </a:rPr>
              <a:t> if needs to be sent to Vita Plus or not -&gt;  all vita plus account send to our FTP site</a:t>
            </a:r>
            <a:endParaRPr lang="en-GB" dirty="0"/>
          </a:p>
          <a:p>
            <a:r>
              <a:rPr lang="en-GB" dirty="0"/>
              <a:t>Properties	: is the code of the test </a:t>
            </a:r>
            <a:r>
              <a:rPr lang="en-GB" dirty="0">
                <a:solidFill>
                  <a:schemeClr val="accent1">
                    <a:lumMod val="75000"/>
                  </a:schemeClr>
                </a:solidFill>
              </a:rPr>
              <a:t>Can be coding list as applied at </a:t>
            </a:r>
            <a:r>
              <a:rPr lang="en-GB" dirty="0" err="1">
                <a:solidFill>
                  <a:schemeClr val="accent1">
                    <a:lumMod val="75000"/>
                  </a:schemeClr>
                </a:solidFill>
              </a:rPr>
              <a:t>Dairyland</a:t>
            </a:r>
            <a:r>
              <a:rPr lang="en-GB" dirty="0">
                <a:solidFill>
                  <a:schemeClr val="accent1">
                    <a:lumMod val="75000"/>
                  </a:schemeClr>
                </a:solidFill>
              </a:rPr>
              <a:t> (or standard US), Adifo does the mapping </a:t>
            </a:r>
            <a:br>
              <a:rPr lang="en-GB" dirty="0">
                <a:solidFill>
                  <a:schemeClr val="accent1">
                    <a:lumMod val="75000"/>
                  </a:schemeClr>
                </a:solidFill>
              </a:rPr>
            </a:br>
            <a:r>
              <a:rPr lang="en-GB" dirty="0">
                <a:solidFill>
                  <a:schemeClr val="accent1">
                    <a:lumMod val="75000"/>
                  </a:schemeClr>
                </a:solidFill>
              </a:rPr>
              <a:t>                                               with Vita Plus codes in ration)</a:t>
            </a:r>
          </a:p>
          <a:p>
            <a:r>
              <a:rPr lang="en-GB" dirty="0"/>
              <a:t>Unit code	: is the code of the unit</a:t>
            </a:r>
            <a:r>
              <a:rPr lang="en-GB" dirty="0">
                <a:solidFill>
                  <a:schemeClr val="accent1">
                    <a:lumMod val="75000"/>
                  </a:schemeClr>
                </a:solidFill>
              </a:rPr>
              <a:t> Is unit coding as applied by </a:t>
            </a:r>
            <a:r>
              <a:rPr lang="en-GB" dirty="0" err="1">
                <a:solidFill>
                  <a:schemeClr val="accent1">
                    <a:lumMod val="75000"/>
                  </a:schemeClr>
                </a:solidFill>
              </a:rPr>
              <a:t>Dairyland</a:t>
            </a:r>
            <a:r>
              <a:rPr lang="en-GB" dirty="0">
                <a:solidFill>
                  <a:schemeClr val="accent1">
                    <a:lumMod val="75000"/>
                  </a:schemeClr>
                </a:solidFill>
              </a:rPr>
              <a:t>: OK (Adifo does the mapping and recalculation)</a:t>
            </a:r>
          </a:p>
          <a:p>
            <a:r>
              <a:rPr lang="en-GB" dirty="0"/>
              <a:t>Result base	: test results are delivered</a:t>
            </a:r>
            <a:r>
              <a:rPr lang="en-GB" dirty="0">
                <a:solidFill>
                  <a:schemeClr val="accent1">
                    <a:lumMod val="75000"/>
                  </a:schemeClr>
                </a:solidFill>
              </a:rPr>
              <a:t> in 100% DM ? (some exception because not applicable) </a:t>
            </a:r>
            <a:br>
              <a:rPr lang="en-GB" dirty="0">
                <a:solidFill>
                  <a:schemeClr val="accent1">
                    <a:lumMod val="75000"/>
                  </a:schemeClr>
                </a:solidFill>
              </a:rPr>
            </a:br>
            <a:r>
              <a:rPr lang="en-GB" dirty="0">
                <a:solidFill>
                  <a:schemeClr val="accent1">
                    <a:lumMod val="75000"/>
                  </a:schemeClr>
                </a:solidFill>
              </a:rPr>
              <a:t>                                         </a:t>
            </a:r>
          </a:p>
        </p:txBody>
      </p:sp>
    </p:spTree>
    <p:extLst>
      <p:ext uri="{BB962C8B-B14F-4D97-AF65-F5344CB8AC3E}">
        <p14:creationId xmlns:p14="http://schemas.microsoft.com/office/powerpoint/2010/main" val="3512244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2641B33602D1F409B2B8E9DB043C381" ma:contentTypeVersion="8" ma:contentTypeDescription="Create a new document." ma:contentTypeScope="" ma:versionID="e7f61a593816063aace5856a2d55d9a8">
  <xsd:schema xmlns:xsd="http://www.w3.org/2001/XMLSchema" xmlns:xs="http://www.w3.org/2001/XMLSchema" xmlns:p="http://schemas.microsoft.com/office/2006/metadata/properties" xmlns:ns2="b60e055e-5e10-4521-bcf8-050788b36a4f" xmlns:ns3="53b74331-5eed-4ebd-ae50-a2abd7536e1a" targetNamespace="http://schemas.microsoft.com/office/2006/metadata/properties" ma:root="true" ma:fieldsID="780ca708815c5b6b11360abfdad6a8d7" ns2:_="" ns3:_="">
    <xsd:import namespace="b60e055e-5e10-4521-bcf8-050788b36a4f"/>
    <xsd:import namespace="53b74331-5eed-4ebd-ae50-a2abd7536e1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0e055e-5e10-4521-bcf8-050788b36a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b74331-5eed-4ebd-ae50-a2abd7536e1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4396A-A178-4FC3-9145-E6FFFCB7BC59}">
  <ds:schemaRefs>
    <ds:schemaRef ds:uri="http://purl.org/dc/terms/"/>
    <ds:schemaRef ds:uri="http://schemas.openxmlformats.org/package/2006/metadata/core-properties"/>
    <ds:schemaRef ds:uri="http://schemas.microsoft.com/office/2006/documentManagement/types"/>
    <ds:schemaRef ds:uri="b60e055e-5e10-4521-bcf8-050788b36a4f"/>
    <ds:schemaRef ds:uri="http://purl.org/dc/elements/1.1/"/>
    <ds:schemaRef ds:uri="http://schemas.microsoft.com/office/2006/metadata/properties"/>
    <ds:schemaRef ds:uri="53b74331-5eed-4ebd-ae50-a2abd7536e1a"/>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CA4C781-B796-4335-B214-4A5C424CB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0e055e-5e10-4521-bcf8-050788b36a4f"/>
    <ds:schemaRef ds:uri="53b74331-5eed-4ebd-ae50-a2abd7536e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98B0D2-9BB5-4012-82E0-1BA84A5497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8130</TotalTime>
  <Words>182</Words>
  <Application>Microsoft Office PowerPoint</Application>
  <PresentationFormat>Widescreen</PresentationFormat>
  <Paragraphs>59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Assumptions service lab data and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Smolders</dc:creator>
  <cp:lastModifiedBy>Kyle Taysom</cp:lastModifiedBy>
  <cp:revision>61</cp:revision>
  <dcterms:modified xsi:type="dcterms:W3CDTF">2018-04-06T23:50:32Z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0x01010052641B33602D1F409B2B8E9DB043C381</vt:lpwstr>
  </property>
</Properties>
</file>