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9" r:id="rId3"/>
    <p:sldId id="259" r:id="rId4"/>
    <p:sldId id="267" r:id="rId5"/>
    <p:sldId id="268" r:id="rId6"/>
    <p:sldId id="258" r:id="rId7"/>
    <p:sldId id="260" r:id="rId8"/>
    <p:sldId id="261" r:id="rId9"/>
    <p:sldId id="262" r:id="rId10"/>
    <p:sldId id="263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62FEF-E588-42E6-914A-B6C9E9866D80}" v="1807" dt="2018-06-05T16:56:34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Taysom" userId="d5b1fbf4-2e61-4aa1-9ec9-82decbed1c1b" providerId="ADAL" clId="{BEF62FEF-E588-42E6-914A-B6C9E9866D80}"/>
    <pc:docChg chg="undo custSel addSld delSld modSld sldOrd">
      <pc:chgData name="Kyle Taysom" userId="d5b1fbf4-2e61-4aa1-9ec9-82decbed1c1b" providerId="ADAL" clId="{BEF62FEF-E588-42E6-914A-B6C9E9866D80}" dt="2018-06-05T16:56:34.350" v="1804" actId="27636"/>
      <pc:docMkLst>
        <pc:docMk/>
      </pc:docMkLst>
      <pc:sldChg chg="modSp del ord">
        <pc:chgData name="Kyle Taysom" userId="d5b1fbf4-2e61-4aa1-9ec9-82decbed1c1b" providerId="ADAL" clId="{BEF62FEF-E588-42E6-914A-B6C9E9866D80}" dt="2018-06-05T16:52:39.355" v="1771" actId="2696"/>
        <pc:sldMkLst>
          <pc:docMk/>
          <pc:sldMk cId="3862043521" sldId="257"/>
        </pc:sldMkLst>
        <pc:spChg chg="mod">
          <ac:chgData name="Kyle Taysom" userId="d5b1fbf4-2e61-4aa1-9ec9-82decbed1c1b" providerId="ADAL" clId="{BEF62FEF-E588-42E6-914A-B6C9E9866D80}" dt="2018-05-29T14:30:51.020" v="1317" actId="20577"/>
          <ac:spMkLst>
            <pc:docMk/>
            <pc:sldMk cId="3862043521" sldId="257"/>
            <ac:spMk id="3" creationId="{55423976-64AC-4389-9883-3BDB6A96CB30}"/>
          </ac:spMkLst>
        </pc:spChg>
      </pc:sldChg>
      <pc:sldChg chg="addSp modSp">
        <pc:chgData name="Kyle Taysom" userId="d5b1fbf4-2e61-4aa1-9ec9-82decbed1c1b" providerId="ADAL" clId="{BEF62FEF-E588-42E6-914A-B6C9E9866D80}" dt="2018-05-29T14:01:22.774" v="16" actId="20577"/>
        <pc:sldMkLst>
          <pc:docMk/>
          <pc:sldMk cId="3725430339" sldId="258"/>
        </pc:sldMkLst>
        <pc:spChg chg="add mod">
          <ac:chgData name="Kyle Taysom" userId="d5b1fbf4-2e61-4aa1-9ec9-82decbed1c1b" providerId="ADAL" clId="{BEF62FEF-E588-42E6-914A-B6C9E9866D80}" dt="2018-05-29T14:01:22.774" v="16" actId="20577"/>
          <ac:spMkLst>
            <pc:docMk/>
            <pc:sldMk cId="3725430339" sldId="258"/>
            <ac:spMk id="3" creationId="{D0C49EDB-3926-4181-9EC2-DA15C3F0F244}"/>
          </ac:spMkLst>
        </pc:spChg>
      </pc:sldChg>
      <pc:sldChg chg="modSp ord">
        <pc:chgData name="Kyle Taysom" userId="d5b1fbf4-2e61-4aa1-9ec9-82decbed1c1b" providerId="ADAL" clId="{BEF62FEF-E588-42E6-914A-B6C9E9866D80}" dt="2018-06-05T16:51:59.644" v="1768" actId="20577"/>
        <pc:sldMkLst>
          <pc:docMk/>
          <pc:sldMk cId="602883569" sldId="259"/>
        </pc:sldMkLst>
        <pc:spChg chg="mod">
          <ac:chgData name="Kyle Taysom" userId="d5b1fbf4-2e61-4aa1-9ec9-82decbed1c1b" providerId="ADAL" clId="{BEF62FEF-E588-42E6-914A-B6C9E9866D80}" dt="2018-06-05T16:51:59.644" v="1768" actId="20577"/>
          <ac:spMkLst>
            <pc:docMk/>
            <pc:sldMk cId="602883569" sldId="259"/>
            <ac:spMk id="2" creationId="{5C7F9202-77A1-4C6A-9E5A-8AD53FB11C9A}"/>
          </ac:spMkLst>
        </pc:spChg>
        <pc:graphicFrameChg chg="modGraphic">
          <ac:chgData name="Kyle Taysom" userId="d5b1fbf4-2e61-4aa1-9ec9-82decbed1c1b" providerId="ADAL" clId="{BEF62FEF-E588-42E6-914A-B6C9E9866D80}" dt="2018-05-29T14:02:19.115" v="47" actId="20577"/>
          <ac:graphicFrameMkLst>
            <pc:docMk/>
            <pc:sldMk cId="602883569" sldId="259"/>
            <ac:graphicFrameMk id="4" creationId="{BA544702-886E-4703-9FBB-96D152744851}"/>
          </ac:graphicFrameMkLst>
        </pc:graphicFrameChg>
      </pc:sldChg>
      <pc:sldChg chg="modSp">
        <pc:chgData name="Kyle Taysom" userId="d5b1fbf4-2e61-4aa1-9ec9-82decbed1c1b" providerId="ADAL" clId="{BEF62FEF-E588-42E6-914A-B6C9E9866D80}" dt="2018-05-29T14:10:47.353" v="457" actId="20577"/>
        <pc:sldMkLst>
          <pc:docMk/>
          <pc:sldMk cId="1402420621" sldId="264"/>
        </pc:sldMkLst>
        <pc:spChg chg="mod">
          <ac:chgData name="Kyle Taysom" userId="d5b1fbf4-2e61-4aa1-9ec9-82decbed1c1b" providerId="ADAL" clId="{BEF62FEF-E588-42E6-914A-B6C9E9866D80}" dt="2018-05-29T14:10:47.353" v="457" actId="20577"/>
          <ac:spMkLst>
            <pc:docMk/>
            <pc:sldMk cId="1402420621" sldId="264"/>
            <ac:spMk id="3" creationId="{997F6B6B-0D65-4083-9EBE-F082FCF9185A}"/>
          </ac:spMkLst>
        </pc:spChg>
      </pc:sldChg>
      <pc:sldChg chg="modSp">
        <pc:chgData name="Kyle Taysom" userId="d5b1fbf4-2e61-4aa1-9ec9-82decbed1c1b" providerId="ADAL" clId="{BEF62FEF-E588-42E6-914A-B6C9E9866D80}" dt="2018-05-29T14:13:54.542" v="556" actId="20577"/>
        <pc:sldMkLst>
          <pc:docMk/>
          <pc:sldMk cId="2193569444" sldId="266"/>
        </pc:sldMkLst>
        <pc:spChg chg="mod">
          <ac:chgData name="Kyle Taysom" userId="d5b1fbf4-2e61-4aa1-9ec9-82decbed1c1b" providerId="ADAL" clId="{BEF62FEF-E588-42E6-914A-B6C9E9866D80}" dt="2018-05-29T14:13:54.542" v="556" actId="20577"/>
          <ac:spMkLst>
            <pc:docMk/>
            <pc:sldMk cId="2193569444" sldId="266"/>
            <ac:spMk id="3" creationId="{71ECC92A-79FC-4B5B-A5D5-932C88EDA49E}"/>
          </ac:spMkLst>
        </pc:spChg>
      </pc:sldChg>
      <pc:sldChg chg="addSp delSp modSp add ord">
        <pc:chgData name="Kyle Taysom" userId="d5b1fbf4-2e61-4aa1-9ec9-82decbed1c1b" providerId="ADAL" clId="{BEF62FEF-E588-42E6-914A-B6C9E9866D80}" dt="2018-06-05T16:56:34.350" v="1804" actId="27636"/>
        <pc:sldMkLst>
          <pc:docMk/>
          <pc:sldMk cId="1601334581" sldId="267"/>
        </pc:sldMkLst>
        <pc:spChg chg="mod">
          <ac:chgData name="Kyle Taysom" userId="d5b1fbf4-2e61-4aa1-9ec9-82decbed1c1b" providerId="ADAL" clId="{BEF62FEF-E588-42E6-914A-B6C9E9866D80}" dt="2018-05-29T14:06:36.014" v="85" actId="20577"/>
          <ac:spMkLst>
            <pc:docMk/>
            <pc:sldMk cId="1601334581" sldId="267"/>
            <ac:spMk id="2" creationId="{F4B49086-485F-4C57-AA6F-F57712217401}"/>
          </ac:spMkLst>
        </pc:spChg>
        <pc:spChg chg="mod">
          <ac:chgData name="Kyle Taysom" userId="d5b1fbf4-2e61-4aa1-9ec9-82decbed1c1b" providerId="ADAL" clId="{BEF62FEF-E588-42E6-914A-B6C9E9866D80}" dt="2018-06-05T16:56:34.350" v="1804" actId="27636"/>
          <ac:spMkLst>
            <pc:docMk/>
            <pc:sldMk cId="1601334581" sldId="267"/>
            <ac:spMk id="3" creationId="{7A6E8190-B5F0-47B8-A035-3F2F4CFB743E}"/>
          </ac:spMkLst>
        </pc:spChg>
        <pc:graphicFrameChg chg="add del">
          <ac:chgData name="Kyle Taysom" userId="d5b1fbf4-2e61-4aa1-9ec9-82decbed1c1b" providerId="ADAL" clId="{BEF62FEF-E588-42E6-914A-B6C9E9866D80}" dt="2018-05-29T14:25:01.602" v="1164" actId="20577"/>
          <ac:graphicFrameMkLst>
            <pc:docMk/>
            <pc:sldMk cId="1601334581" sldId="267"/>
            <ac:graphicFrameMk id="4" creationId="{486A41D8-97D4-4173-9E7D-95EC4E507D02}"/>
          </ac:graphicFrameMkLst>
        </pc:graphicFrameChg>
      </pc:sldChg>
      <pc:sldChg chg="modSp add">
        <pc:chgData name="Kyle Taysom" userId="d5b1fbf4-2e61-4aa1-9ec9-82decbed1c1b" providerId="ADAL" clId="{BEF62FEF-E588-42E6-914A-B6C9E9866D80}" dt="2018-06-05T16:52:50.529" v="1778" actId="20577"/>
        <pc:sldMkLst>
          <pc:docMk/>
          <pc:sldMk cId="3758693450" sldId="268"/>
        </pc:sldMkLst>
        <pc:spChg chg="mod">
          <ac:chgData name="Kyle Taysom" userId="d5b1fbf4-2e61-4aa1-9ec9-82decbed1c1b" providerId="ADAL" clId="{BEF62FEF-E588-42E6-914A-B6C9E9866D80}" dt="2018-05-29T14:27:55.278" v="1259" actId="20577"/>
          <ac:spMkLst>
            <pc:docMk/>
            <pc:sldMk cId="3758693450" sldId="268"/>
            <ac:spMk id="2" creationId="{A43EE9E1-BC90-4AB0-B2B5-8A103D0B8AC5}"/>
          </ac:spMkLst>
        </pc:spChg>
        <pc:spChg chg="mod">
          <ac:chgData name="Kyle Taysom" userId="d5b1fbf4-2e61-4aa1-9ec9-82decbed1c1b" providerId="ADAL" clId="{BEF62FEF-E588-42E6-914A-B6C9E9866D80}" dt="2018-06-05T16:52:50.529" v="1778" actId="20577"/>
          <ac:spMkLst>
            <pc:docMk/>
            <pc:sldMk cId="3758693450" sldId="268"/>
            <ac:spMk id="3" creationId="{4702413C-639B-4414-9C11-217B4BFFF8B8}"/>
          </ac:spMkLst>
        </pc:spChg>
      </pc:sldChg>
      <pc:sldChg chg="modSp add ord">
        <pc:chgData name="Kyle Taysom" userId="d5b1fbf4-2e61-4aa1-9ec9-82decbed1c1b" providerId="ADAL" clId="{BEF62FEF-E588-42E6-914A-B6C9E9866D80}" dt="2018-06-05T16:52:26.127" v="1770"/>
        <pc:sldMkLst>
          <pc:docMk/>
          <pc:sldMk cId="1681255893" sldId="269"/>
        </pc:sldMkLst>
        <pc:spChg chg="mod">
          <ac:chgData name="Kyle Taysom" userId="d5b1fbf4-2e61-4aa1-9ec9-82decbed1c1b" providerId="ADAL" clId="{BEF62FEF-E588-42E6-914A-B6C9E9866D80}" dt="2018-05-29T14:31:53.940" v="1334" actId="20577"/>
          <ac:spMkLst>
            <pc:docMk/>
            <pc:sldMk cId="1681255893" sldId="269"/>
            <ac:spMk id="2" creationId="{D3C05C6B-62C3-4616-A728-9095EA5C2ECA}"/>
          </ac:spMkLst>
        </pc:spChg>
        <pc:spChg chg="mod">
          <ac:chgData name="Kyle Taysom" userId="d5b1fbf4-2e61-4aa1-9ec9-82decbed1c1b" providerId="ADAL" clId="{BEF62FEF-E588-42E6-914A-B6C9E9866D80}" dt="2018-05-29T14:43:43.679" v="1726" actId="15"/>
          <ac:spMkLst>
            <pc:docMk/>
            <pc:sldMk cId="1681255893" sldId="269"/>
            <ac:spMk id="3" creationId="{10DC246B-AD7E-4E0E-A619-0CDADB39165C}"/>
          </ac:spMkLst>
        </pc:spChg>
      </pc:sldChg>
    </pc:docChg>
  </pc:docChgLst>
  <pc:docChgLst>
    <pc:chgData name="Kyle Taysom" userId="S::ktaysom@dairylandlabs.com::d5b1fbf4-2e61-4aa1-9ec9-82decbed1c1b" providerId="AD" clId="Web-{99C093EC-7F9F-4AAF-AB79-0F510A13086C}"/>
    <pc:docChg chg="modSld">
      <pc:chgData name="Kyle Taysom" userId="S::ktaysom@dairylandlabs.com::d5b1fbf4-2e61-4aa1-9ec9-82decbed1c1b" providerId="AD" clId="Web-{99C093EC-7F9F-4AAF-AB79-0F510A13086C}" dt="2018-06-26T20:09:03.767" v="19" actId="20577"/>
      <pc:docMkLst>
        <pc:docMk/>
      </pc:docMkLst>
      <pc:sldChg chg="modSp">
        <pc:chgData name="Kyle Taysom" userId="S::ktaysom@dairylandlabs.com::d5b1fbf4-2e61-4aa1-9ec9-82decbed1c1b" providerId="AD" clId="Web-{99C093EC-7F9F-4AAF-AB79-0F510A13086C}" dt="2018-06-26T20:09:03.767" v="18" actId="20577"/>
        <pc:sldMkLst>
          <pc:docMk/>
          <pc:sldMk cId="2619295897" sldId="260"/>
        </pc:sldMkLst>
        <pc:spChg chg="mod">
          <ac:chgData name="Kyle Taysom" userId="S::ktaysom@dairylandlabs.com::d5b1fbf4-2e61-4aa1-9ec9-82decbed1c1b" providerId="AD" clId="Web-{99C093EC-7F9F-4AAF-AB79-0F510A13086C}" dt="2018-06-26T20:09:03.767" v="18" actId="20577"/>
          <ac:spMkLst>
            <pc:docMk/>
            <pc:sldMk cId="2619295897" sldId="260"/>
            <ac:spMk id="3" creationId="{6E941ED0-1FC3-408E-9201-0B999C9113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6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7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E9E1D2-6BE6-445F-8364-8ED2C770427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96DAA4B-FE19-405E-A8A5-0A001F6A1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92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33FC-83D1-4DE3-AE31-AF65CAB4A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Standardized XML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0BBDF-5288-4868-96E4-D95C919E3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7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E0-1D9A-47C4-B563-9982C4EE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– </a:t>
            </a:r>
            <a:r>
              <a:rPr lang="en-US" dirty="0" err="1"/>
              <a:t>kd</a:t>
            </a:r>
            <a:r>
              <a:rPr lang="en-US" dirty="0"/>
              <a:t>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6B6B-0D65-4083-9EBE-F082FCF9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5" cy="3678303"/>
          </a:xfrm>
        </p:spPr>
        <p:txBody>
          <a:bodyPr/>
          <a:lstStyle/>
          <a:p>
            <a:r>
              <a:rPr lang="en-US" dirty="0" err="1"/>
              <a:t>Nutrient_kd_timepoints_pools</a:t>
            </a:r>
            <a:endParaRPr lang="en-US" dirty="0"/>
          </a:p>
          <a:p>
            <a:r>
              <a:rPr lang="en-US" dirty="0"/>
              <a:t>aNDFom_kd_t1_p1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0A5177-0D2F-47D5-8CCD-979CE0418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48522"/>
              </p:ext>
            </p:extLst>
          </p:nvPr>
        </p:nvGraphicFramePr>
        <p:xfrm>
          <a:off x="653932" y="3429000"/>
          <a:ext cx="5662977" cy="1596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6444">
                  <a:extLst>
                    <a:ext uri="{9D8B030D-6E8A-4147-A177-3AD203B41FA5}">
                      <a16:colId xmlns:a16="http://schemas.microsoft.com/office/drawing/2014/main" val="1143358619"/>
                    </a:ext>
                  </a:extLst>
                </a:gridCol>
                <a:gridCol w="2356533">
                  <a:extLst>
                    <a:ext uri="{9D8B030D-6E8A-4147-A177-3AD203B41FA5}">
                      <a16:colId xmlns:a16="http://schemas.microsoft.com/office/drawing/2014/main" val="3508935132"/>
                    </a:ext>
                  </a:extLst>
                </a:gridCol>
              </a:tblGrid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kd rates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8277068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nutrient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aNDFom, Starch, NDR, ect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1254844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time points included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1,2,3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0745273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number of digestible pools assumed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1,2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5580083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aNDFom_kd_t2_p1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947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78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0E0-1D9A-47C4-B563-9982C4EE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– Energy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6B6B-0D65-4083-9EBE-F082FCF9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04970"/>
            <a:ext cx="11029615" cy="385383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Type_system</a:t>
            </a:r>
            <a:endParaRPr lang="en-US" dirty="0"/>
          </a:p>
          <a:p>
            <a:r>
              <a:rPr lang="en-US" dirty="0"/>
              <a:t>NEL_NRC01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a/b is added value:</a:t>
            </a:r>
          </a:p>
          <a:p>
            <a:pPr lvl="1"/>
            <a:r>
              <a:rPr lang="en-US" dirty="0"/>
              <a:t>add units as last segment of the tag, but then we have to support Mcal/kg, Mcal/</a:t>
            </a:r>
            <a:r>
              <a:rPr lang="en-US" dirty="0" err="1"/>
              <a:t>lb</a:t>
            </a:r>
            <a:r>
              <a:rPr lang="en-US" dirty="0"/>
              <a:t>, Mcal/CWT, MJ/kg</a:t>
            </a:r>
          </a:p>
          <a:p>
            <a:r>
              <a:rPr lang="en-US" dirty="0"/>
              <a:t>Milk/</a:t>
            </a:r>
            <a:r>
              <a:rPr lang="en-US" dirty="0" err="1"/>
              <a:t>tonne</a:t>
            </a:r>
            <a:r>
              <a:rPr lang="en-US" dirty="0"/>
              <a:t> in metric won’t be popular, but it would be strange to have NEL, NEM, NEG in metric and milk/ton in English</a:t>
            </a:r>
          </a:p>
          <a:p>
            <a:pPr lvl="1"/>
            <a:r>
              <a:rPr lang="en-US" dirty="0"/>
              <a:t>We could to everything in English units, but scientific applications typically are done in metric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A5026F-75A6-42CE-8443-B77A8C9F1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62518"/>
              </p:ext>
            </p:extLst>
          </p:nvPr>
        </p:nvGraphicFramePr>
        <p:xfrm>
          <a:off x="581192" y="2647965"/>
          <a:ext cx="4611593" cy="1437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5626">
                  <a:extLst>
                    <a:ext uri="{9D8B030D-6E8A-4147-A177-3AD203B41FA5}">
                      <a16:colId xmlns:a16="http://schemas.microsoft.com/office/drawing/2014/main" val="3610290570"/>
                    </a:ext>
                  </a:extLst>
                </a:gridCol>
                <a:gridCol w="3575967">
                  <a:extLst>
                    <a:ext uri="{9D8B030D-6E8A-4147-A177-3AD203B41FA5}">
                      <a16:colId xmlns:a16="http://schemas.microsoft.com/office/drawing/2014/main" val="2522910101"/>
                    </a:ext>
                  </a:extLst>
                </a:gridCol>
              </a:tblGrid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NEL, NEM, NEG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27981612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ADF, NRC01, Milk06, Milk06np, Milk13, others?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2191370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NEL, NEM, NEG, always Mcal/kg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0608511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TDN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energysystem unitless (%DM?)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23964619"/>
                  </a:ext>
                </a:extLst>
              </a:tr>
              <a:tr h="2874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milk/ton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energysystem</a:t>
                      </a:r>
                      <a:r>
                        <a:rPr lang="en-US" sz="1400" dirty="0">
                          <a:effectLst/>
                        </a:rPr>
                        <a:t> kg/metric </a:t>
                      </a:r>
                      <a:r>
                        <a:rPr lang="en-US" sz="1400" dirty="0" err="1">
                          <a:effectLst/>
                        </a:rPr>
                        <a:t>tonne</a:t>
                      </a:r>
                      <a:r>
                        <a:rPr lang="en-US" sz="1400" dirty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6125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2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C8F1-F394-47DF-89CD-F72E48C1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C92A-79FC-4B5B-A5D5-932C88ED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Schema Definition</a:t>
            </a:r>
          </a:p>
          <a:p>
            <a:r>
              <a:rPr lang="en-US" dirty="0"/>
              <a:t>Defines expected types:</a:t>
            </a:r>
          </a:p>
          <a:p>
            <a:pPr lvl="1"/>
            <a:r>
              <a:rPr lang="en-US" dirty="0"/>
              <a:t>Character, date, or number</a:t>
            </a:r>
          </a:p>
          <a:p>
            <a:pPr lvl="1"/>
            <a:r>
              <a:rPr lang="en-US" dirty="0"/>
              <a:t>Max number of characters</a:t>
            </a:r>
          </a:p>
          <a:p>
            <a:pPr lvl="2"/>
            <a:r>
              <a:rPr lang="en-US" dirty="0"/>
              <a:t>Max digits for sample numbers</a:t>
            </a:r>
          </a:p>
          <a:p>
            <a:pPr lvl="2"/>
            <a:r>
              <a:rPr lang="en-US" dirty="0"/>
              <a:t>Max characters in descriptions</a:t>
            </a:r>
          </a:p>
          <a:p>
            <a:pPr lvl="2"/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6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168B-6E37-4A02-BB83-CF32903E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6AE6-CBF8-409B-AA9D-86B58E628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ignore DCAD </a:t>
            </a:r>
            <a:r>
              <a:rPr lang="en-US" dirty="0" err="1"/>
              <a:t>calcs</a:t>
            </a:r>
            <a:r>
              <a:rPr lang="en-US" dirty="0"/>
              <a:t>?</a:t>
            </a:r>
          </a:p>
          <a:p>
            <a:r>
              <a:rPr lang="en-US" dirty="0"/>
              <a:t>Should all protein fractions be N based? </a:t>
            </a:r>
          </a:p>
          <a:p>
            <a:r>
              <a:rPr lang="en-US" dirty="0"/>
              <a:t>Should we adopt water nutrients?</a:t>
            </a:r>
          </a:p>
          <a:p>
            <a:r>
              <a:rPr lang="en-US" dirty="0"/>
              <a:t>What are the units on amino acid insoluble residues? %DM?</a:t>
            </a:r>
          </a:p>
          <a:p>
            <a:r>
              <a:rPr lang="en-US" dirty="0"/>
              <a:t>Do we know what method is implied by ISR?</a:t>
            </a:r>
          </a:p>
          <a:p>
            <a:r>
              <a:rPr lang="en-US" dirty="0"/>
              <a:t>What are units on urease activity?</a:t>
            </a:r>
          </a:p>
          <a:p>
            <a:r>
              <a:rPr lang="en-US" dirty="0"/>
              <a:t>What are units on pepsin digestibility?</a:t>
            </a:r>
          </a:p>
          <a:p>
            <a:r>
              <a:rPr lang="en-US" dirty="0"/>
              <a:t>fatty acid _ID?</a:t>
            </a:r>
          </a:p>
          <a:p>
            <a:pPr lvl="1"/>
            <a:r>
              <a:rPr lang="en-US" dirty="0"/>
              <a:t>No reason not to add it, but is anyone actually measuring this?</a:t>
            </a:r>
          </a:p>
        </p:txBody>
      </p:sp>
    </p:spTree>
    <p:extLst>
      <p:ext uri="{BB962C8B-B14F-4D97-AF65-F5344CB8AC3E}">
        <p14:creationId xmlns:p14="http://schemas.microsoft.com/office/powerpoint/2010/main" val="545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5C6B-62C3-4616-A728-9095EA5C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246B-AD7E-4E0E-A619-0CDADB39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V2.9 will be updated with the currently requested fields</a:t>
            </a:r>
          </a:p>
          <a:p>
            <a:pPr marL="576000" lvl="2"/>
            <a:r>
              <a:rPr lang="en-US" sz="1600" dirty="0"/>
              <a:t>Calibrate </a:t>
            </a:r>
            <a:r>
              <a:rPr lang="en-US" sz="1600" dirty="0" err="1"/>
              <a:t>StarchCB</a:t>
            </a:r>
            <a:r>
              <a:rPr lang="en-US" sz="1600" dirty="0"/>
              <a:t>, NDFCB, GPNCB, FPNCB</a:t>
            </a:r>
          </a:p>
          <a:p>
            <a:pPr marL="576000" lvl="2"/>
            <a:r>
              <a:rPr lang="en-US" sz="1600" dirty="0"/>
              <a:t>DON_3Ac15Ac, T2HT2, HT2, FUM_B1, BUM_B2, FUM_B3, </a:t>
            </a:r>
            <a:r>
              <a:rPr lang="en-US" sz="1600" dirty="0" err="1"/>
              <a:t>FusarenonX</a:t>
            </a:r>
            <a:r>
              <a:rPr lang="en-US" sz="1600" dirty="0"/>
              <a:t>, Nivalenol, Neosolaniol, DAS, Ochratoxin A</a:t>
            </a:r>
          </a:p>
          <a:p>
            <a:pPr marL="576000" lvl="2"/>
            <a:r>
              <a:rPr lang="en-US" sz="1600" dirty="0"/>
              <a:t>Fatty </a:t>
            </a:r>
            <a:r>
              <a:rPr lang="en-US" sz="1600" dirty="0" err="1"/>
              <a:t>acid_ID</a:t>
            </a:r>
            <a:endParaRPr lang="en-US" sz="1600" dirty="0"/>
          </a:p>
          <a:p>
            <a:pPr marL="576000" lvl="2"/>
            <a:r>
              <a:rPr lang="en-US" sz="1600" dirty="0"/>
              <a:t>titanium</a:t>
            </a:r>
          </a:p>
          <a:p>
            <a:pPr marL="0" lvl="1" indent="0">
              <a:buNone/>
            </a:pPr>
            <a:endParaRPr lang="en-US" sz="1800" dirty="0"/>
          </a:p>
          <a:p>
            <a:r>
              <a:rPr lang="en-US" dirty="0"/>
              <a:t>V3.0 will move to an advanced scheme enabling 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6812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9202-77A1-4C6A-9E5A-8AD53FB1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structural changes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44702-886E-4703-9FBB-96D152744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256300"/>
              </p:ext>
            </p:extLst>
          </p:nvPr>
        </p:nvGraphicFramePr>
        <p:xfrm>
          <a:off x="403419" y="2493039"/>
          <a:ext cx="5551805" cy="18719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val="676904252"/>
                    </a:ext>
                  </a:extLst>
                </a:gridCol>
                <a:gridCol w="3656330">
                  <a:extLst>
                    <a:ext uri="{9D8B030D-6E8A-4147-A177-3AD203B41FA5}">
                      <a16:colId xmlns:a16="http://schemas.microsoft.com/office/drawing/2014/main" val="35398036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New field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525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Sampling Date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When was sample taken?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31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Date received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When was sample received at lab?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098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Sample Type Code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Allows mapping of codes within each lab to codes used by client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462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 number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 paid for the analysis?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0586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Account name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“ “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748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Requester_ID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Who submitted the sample?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21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Recipient_ID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 should receive the analysis results?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182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Lot_ID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Grouping multiple samples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33718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A1DD14-ACC0-41AD-A3A9-59DB8277A84D}"/>
              </a:ext>
            </a:extLst>
          </p:cNvPr>
          <p:cNvSpPr txBox="1"/>
          <p:nvPr/>
        </p:nvSpPr>
        <p:spPr>
          <a:xfrm>
            <a:off x="9400714" y="3168472"/>
            <a:ext cx="174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Company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3DB5A-1176-4BCF-BFCB-79F84FE501CC}"/>
              </a:ext>
            </a:extLst>
          </p:cNvPr>
          <p:cNvSpPr txBox="1"/>
          <p:nvPr/>
        </p:nvSpPr>
        <p:spPr>
          <a:xfrm>
            <a:off x="6865147" y="2295825"/>
            <a:ext cx="12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B3678-7325-4DE3-AD17-FB7F912001C2}"/>
              </a:ext>
            </a:extLst>
          </p:cNvPr>
          <p:cNvSpPr txBox="1"/>
          <p:nvPr/>
        </p:nvSpPr>
        <p:spPr>
          <a:xfrm>
            <a:off x="6915442" y="4425525"/>
            <a:ext cx="135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Consultant</a:t>
            </a:r>
          </a:p>
          <a:p>
            <a:pPr algn="ctr"/>
            <a:r>
              <a:rPr lang="en-US" dirty="0"/>
              <a:t>software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FEC8FA-6D08-4648-9CFD-076841CC4D62}"/>
              </a:ext>
            </a:extLst>
          </p:cNvPr>
          <p:cNvCxnSpPr/>
          <p:nvPr/>
        </p:nvCxnSpPr>
        <p:spPr>
          <a:xfrm>
            <a:off x="7385264" y="2741103"/>
            <a:ext cx="0" cy="1458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6A9F51-44CE-40D4-BBFF-87D9CC1126C7}"/>
              </a:ext>
            </a:extLst>
          </p:cNvPr>
          <p:cNvCxnSpPr>
            <a:cxnSpLocks/>
          </p:cNvCxnSpPr>
          <p:nvPr/>
        </p:nvCxnSpPr>
        <p:spPr>
          <a:xfrm>
            <a:off x="7958512" y="2611514"/>
            <a:ext cx="1325906" cy="609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66AF41-1259-4AAE-A254-1409486351AB}"/>
              </a:ext>
            </a:extLst>
          </p:cNvPr>
          <p:cNvCxnSpPr>
            <a:cxnSpLocks/>
          </p:cNvCxnSpPr>
          <p:nvPr/>
        </p:nvCxnSpPr>
        <p:spPr>
          <a:xfrm flipH="1">
            <a:off x="8247799" y="3848717"/>
            <a:ext cx="1126667" cy="70694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8AF1DA-CC6B-4366-9856-B0CAD5BFE6EE}"/>
              </a:ext>
            </a:extLst>
          </p:cNvPr>
          <p:cNvCxnSpPr/>
          <p:nvPr/>
        </p:nvCxnSpPr>
        <p:spPr>
          <a:xfrm>
            <a:off x="7671888" y="2762622"/>
            <a:ext cx="0" cy="145803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F4D91-689F-4013-94E5-D9A41886F1A0}"/>
              </a:ext>
            </a:extLst>
          </p:cNvPr>
          <p:cNvSpPr txBox="1"/>
          <p:nvPr/>
        </p:nvSpPr>
        <p:spPr>
          <a:xfrm>
            <a:off x="6830090" y="3201594"/>
            <a:ext cx="4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2.9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8BCE7-2136-4141-86D4-878BEF7B78F9}"/>
              </a:ext>
            </a:extLst>
          </p:cNvPr>
          <p:cNvSpPr txBox="1"/>
          <p:nvPr/>
        </p:nvSpPr>
        <p:spPr>
          <a:xfrm>
            <a:off x="7803151" y="3202911"/>
            <a:ext cx="46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3.0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E6EB616-4DBA-4C2D-A28F-630BE556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7830"/>
              </p:ext>
            </p:extLst>
          </p:nvPr>
        </p:nvGraphicFramePr>
        <p:xfrm>
          <a:off x="9214454" y="4116095"/>
          <a:ext cx="2871884" cy="19000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44710733"/>
                    </a:ext>
                  </a:extLst>
                </a:gridCol>
                <a:gridCol w="1692054">
                  <a:extLst>
                    <a:ext uri="{9D8B030D-6E8A-4147-A177-3AD203B41FA5}">
                      <a16:colId xmlns:a16="http://schemas.microsoft.com/office/drawing/2014/main" val="1172213071"/>
                    </a:ext>
                  </a:extLst>
                </a:gridCol>
              </a:tblGrid>
              <a:tr h="266284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6804"/>
                  </a:ext>
                </a:extLst>
              </a:tr>
              <a:tr h="213645">
                <a:tc>
                  <a:txBody>
                    <a:bodyPr/>
                    <a:lstStyle/>
                    <a:p>
                      <a:r>
                        <a:rPr lang="en-US" sz="1100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Who paid for this?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994769"/>
                  </a:ext>
                </a:extLst>
              </a:tr>
              <a:tr h="262214">
                <a:tc>
                  <a:txBody>
                    <a:bodyPr/>
                    <a:lstStyle/>
                    <a:p>
                      <a:r>
                        <a:rPr lang="en-US" sz="1100" dirty="0" err="1"/>
                        <a:t>Requester_ID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Who ordered this?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38376"/>
                  </a:ext>
                </a:extLst>
              </a:tr>
              <a:tr h="170916">
                <a:tc>
                  <a:txBody>
                    <a:bodyPr/>
                    <a:lstStyle/>
                    <a:p>
                      <a:r>
                        <a:rPr lang="en-US" sz="1100" dirty="0" err="1"/>
                        <a:t>Recipient_ID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Who needs to receive this?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01720"/>
                  </a:ext>
                </a:extLst>
              </a:tr>
              <a:tr h="176755">
                <a:tc>
                  <a:txBody>
                    <a:bodyPr/>
                    <a:lstStyle/>
                    <a:p>
                      <a:r>
                        <a:rPr lang="en-US" sz="1100" dirty="0" err="1"/>
                        <a:t>Farm_ID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Which farm is this for?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10995"/>
                  </a:ext>
                </a:extLst>
              </a:tr>
              <a:tr h="187776">
                <a:tc>
                  <a:txBody>
                    <a:bodyPr/>
                    <a:lstStyle/>
                    <a:p>
                      <a:r>
                        <a:rPr lang="en-US" sz="1100" dirty="0" err="1"/>
                        <a:t>Lot_ID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Which samples should this be grouped with?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66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88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9086-485F-4C57-AA6F-F5771221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8190-B5F0-47B8-A035-3F2F4CFB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data transactions – who requested it, who’s paying for it, who should receive it</a:t>
            </a:r>
          </a:p>
          <a:p>
            <a:r>
              <a:rPr lang="en-US" dirty="0"/>
              <a:t>Allow more advanced usage without requiring it</a:t>
            </a:r>
          </a:p>
          <a:p>
            <a:r>
              <a:rPr lang="en-US" dirty="0"/>
              <a:t>Create consistent naming convention for digestibility’s</a:t>
            </a:r>
          </a:p>
          <a:p>
            <a:r>
              <a:rPr lang="en-US" dirty="0"/>
              <a:t>Reduce redundancy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Principles</a:t>
            </a:r>
          </a:p>
          <a:p>
            <a:pPr marL="0" indent="0">
              <a:buNone/>
            </a:pPr>
            <a:r>
              <a:rPr lang="en-US" dirty="0"/>
              <a:t>There should be one—and preferably only one—obvious way to do it.</a:t>
            </a:r>
          </a:p>
          <a:p>
            <a:pPr marL="0" indent="0">
              <a:buNone/>
            </a:pPr>
            <a:r>
              <a:rPr lang="en-US" dirty="0"/>
              <a:t>Explicit is better than implicit.</a:t>
            </a:r>
          </a:p>
          <a:p>
            <a:pPr marL="0" indent="0">
              <a:buNone/>
            </a:pPr>
            <a:r>
              <a:rPr lang="en-US" dirty="0"/>
              <a:t>Simple is better than complex.</a:t>
            </a:r>
          </a:p>
          <a:p>
            <a:pPr marL="0" indent="0">
              <a:buNone/>
            </a:pPr>
            <a:r>
              <a:rPr lang="en-US" dirty="0"/>
              <a:t>Although practicality beats purity.</a:t>
            </a:r>
          </a:p>
        </p:txBody>
      </p:sp>
    </p:spTree>
    <p:extLst>
      <p:ext uri="{BB962C8B-B14F-4D97-AF65-F5344CB8AC3E}">
        <p14:creationId xmlns:p14="http://schemas.microsoft.com/office/powerpoint/2010/main" val="160133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E9E1-BC90-4AB0-B2B5-8A103D0B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2413C-639B-4414-9C11-217B4BFFF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45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we need:</a:t>
            </a:r>
          </a:p>
          <a:p>
            <a:pPr lvl="1"/>
            <a:r>
              <a:rPr lang="en-US" dirty="0"/>
              <a:t> % of DM, % of CP, and % of SP? As N?</a:t>
            </a:r>
          </a:p>
          <a:p>
            <a:pPr lvl="2"/>
            <a:r>
              <a:rPr lang="en-US" dirty="0"/>
              <a:t>X 23 amino acids = 23 lines of redundant information</a:t>
            </a:r>
          </a:p>
          <a:p>
            <a:pPr lvl="2"/>
            <a:r>
              <a:rPr lang="en-US" dirty="0"/>
              <a:t>X SP, NPN, ADICP, NDICP, </a:t>
            </a:r>
            <a:r>
              <a:rPr lang="en-US" dirty="0" err="1"/>
              <a:t>NDICPns</a:t>
            </a:r>
            <a:r>
              <a:rPr lang="en-US" dirty="0"/>
              <a:t>, RDP, RUP, NH3, Urea = 18 lines of redundant information</a:t>
            </a:r>
          </a:p>
          <a:p>
            <a:pPr lvl="1"/>
            <a:r>
              <a:rPr lang="en-US" dirty="0"/>
              <a:t>% of DM, % of TFA, and % of EE?</a:t>
            </a:r>
          </a:p>
          <a:p>
            <a:pPr lvl="2"/>
            <a:r>
              <a:rPr lang="en-US" dirty="0"/>
              <a:t>X 10 FA’s = 20 lines of redundant information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u%DM</a:t>
            </a:r>
            <a:r>
              <a:rPr lang="en-US" dirty="0"/>
              <a:t>, </a:t>
            </a:r>
            <a:r>
              <a:rPr lang="en-US" dirty="0" err="1"/>
              <a:t>d%DM</a:t>
            </a:r>
            <a:r>
              <a:rPr lang="en-US" dirty="0"/>
              <a:t>, </a:t>
            </a:r>
            <a:r>
              <a:rPr lang="en-US" dirty="0" err="1"/>
              <a:t>u%NDF</a:t>
            </a:r>
            <a:r>
              <a:rPr lang="en-US" dirty="0"/>
              <a:t>, </a:t>
            </a:r>
            <a:r>
              <a:rPr lang="en-US" dirty="0" err="1"/>
              <a:t>d%NDF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X 7 time points = 21 lines of redundant information</a:t>
            </a:r>
          </a:p>
          <a:p>
            <a:pPr lvl="1"/>
            <a:r>
              <a:rPr lang="en-US" dirty="0"/>
              <a:t>Mcal/kg, Mcal/lg, Mcal/CWT, MJ/kg?</a:t>
            </a:r>
          </a:p>
          <a:p>
            <a:pPr lvl="2"/>
            <a:r>
              <a:rPr lang="en-US" dirty="0"/>
              <a:t>X NEL, NEM, NEG, milk/ton, TDN = 20 lines of redundant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9B69-C590-4105-91CB-6B49B44A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Analysis ID convention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AD0E31-F9EA-4711-9340-B0A33AC38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558670"/>
              </p:ext>
            </p:extLst>
          </p:nvPr>
        </p:nvGraphicFramePr>
        <p:xfrm>
          <a:off x="455357" y="2167387"/>
          <a:ext cx="1602610" cy="3745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610">
                  <a:extLst>
                    <a:ext uri="{9D8B030D-6E8A-4147-A177-3AD203B41FA5}">
                      <a16:colId xmlns:a16="http://schemas.microsoft.com/office/drawing/2014/main" val="4031255637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XML 2.9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955419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36835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295801"/>
                  </a:ext>
                </a:extLst>
              </a:tr>
              <a:tr h="2917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20677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977224"/>
                  </a:ext>
                </a:extLst>
              </a:tr>
              <a:tr h="1060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2890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116C44D-3AE5-42E1-8AC0-82AC700C7C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770533"/>
              </p:ext>
            </p:extLst>
          </p:nvPr>
        </p:nvGraphicFramePr>
        <p:xfrm>
          <a:off x="2444945" y="2167387"/>
          <a:ext cx="8861010" cy="3728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2610">
                  <a:extLst>
                    <a:ext uri="{9D8B030D-6E8A-4147-A177-3AD203B41FA5}">
                      <a16:colId xmlns:a16="http://schemas.microsoft.com/office/drawing/2014/main" val="915680554"/>
                    </a:ext>
                  </a:extLst>
                </a:gridCol>
                <a:gridCol w="1661859">
                  <a:extLst>
                    <a:ext uri="{9D8B030D-6E8A-4147-A177-3AD203B41FA5}">
                      <a16:colId xmlns:a16="http://schemas.microsoft.com/office/drawing/2014/main" val="607575886"/>
                    </a:ext>
                  </a:extLst>
                </a:gridCol>
                <a:gridCol w="5596541">
                  <a:extLst>
                    <a:ext uri="{9D8B030D-6E8A-4147-A177-3AD203B41FA5}">
                      <a16:colId xmlns:a16="http://schemas.microsoft.com/office/drawing/2014/main" val="934285399"/>
                    </a:ext>
                  </a:extLst>
                </a:gridCol>
              </a:tblGrid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XML 3.0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Purpose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863356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PropertyID</a:t>
                      </a:r>
                      <a:r>
                        <a:rPr lang="en-US" sz="1600" dirty="0">
                          <a:effectLst/>
                        </a:rPr>
                        <a:t>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012345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?seeking clarification on customer request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150321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PropertyName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TFA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Maintains current mapping by 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9955419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Result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879372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%DM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Defines unit outside of name.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6536835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Operator*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=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Analyses with LOD, LOQ, &lt;,&lt;=,=,&gt;,=&gt;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2295801"/>
                  </a:ext>
                </a:extLst>
              </a:tr>
              <a:tr h="274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AnalyseDate*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4/6/2018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Allows tracking of tests completed at different times. Rechecks?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520677"/>
                  </a:ext>
                </a:extLst>
              </a:tr>
              <a:tr h="341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MethodType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WC, NIR, Calculation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977224"/>
                  </a:ext>
                </a:extLst>
              </a:tr>
              <a:tr h="1060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MethodName</a:t>
                      </a:r>
                      <a:r>
                        <a:rPr lang="en-US" sz="1600" dirty="0">
                          <a:effectLst/>
                        </a:rPr>
                        <a:t>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Jenkins 1 step GC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Allows communication of method if desired. Independent of method type so reference methods for NIR can be communicated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2890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C49EDB-3926-4181-9EC2-DA15C3F0F244}"/>
              </a:ext>
            </a:extLst>
          </p:cNvPr>
          <p:cNvSpPr txBox="1"/>
          <p:nvPr/>
        </p:nvSpPr>
        <p:spPr>
          <a:xfrm>
            <a:off x="2444945" y="5896321"/>
            <a:ext cx="929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*optional fields</a:t>
            </a:r>
          </a:p>
        </p:txBody>
      </p:sp>
    </p:spTree>
    <p:extLst>
      <p:ext uri="{BB962C8B-B14F-4D97-AF65-F5344CB8AC3E}">
        <p14:creationId xmlns:p14="http://schemas.microsoft.com/office/powerpoint/2010/main" val="372543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7E56-DFA6-4124-A2CC-EF230B9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Digestibility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1ED0-1FC3-408E-9201-0B999C91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6747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dirty="0" err="1"/>
              <a:t>Nutrient_Type_Timepoint_grindgrindtype</a:t>
            </a:r>
            <a:endParaRPr lang="en-US" dirty="0"/>
          </a:p>
          <a:p>
            <a:pPr marL="305435" indent="-305435"/>
            <a:r>
              <a:rPr lang="en-US" dirty="0"/>
              <a:t>aNDFom_IV_30h_1c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Eliminate </a:t>
            </a:r>
            <a:r>
              <a:rPr lang="en-US" dirty="0" err="1"/>
              <a:t>iNDF</a:t>
            </a:r>
            <a:r>
              <a:rPr lang="en-US" dirty="0"/>
              <a:t> since it is measured as 96,120,240 etc.?</a:t>
            </a:r>
          </a:p>
          <a:p>
            <a:pPr marL="629920" lvl="1" indent="-305435"/>
            <a:r>
              <a:rPr lang="en-US" dirty="0"/>
              <a:t>Or keep it because it’s a theoretical number that could be estimated many ways?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8F3CE2-617F-4441-9B8D-F3835971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80469"/>
              </p:ext>
            </p:extLst>
          </p:nvPr>
        </p:nvGraphicFramePr>
        <p:xfrm>
          <a:off x="711345" y="3074916"/>
          <a:ext cx="6426899" cy="1594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2466330381"/>
                    </a:ext>
                  </a:extLst>
                </a:gridCol>
                <a:gridCol w="5324539">
                  <a:extLst>
                    <a:ext uri="{9D8B030D-6E8A-4147-A177-3AD203B41FA5}">
                      <a16:colId xmlns:a16="http://schemas.microsoft.com/office/drawing/2014/main" val="1898626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Tag Piece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89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Nutrient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NDF, aNDF, aNDFom, NDR, aNDR, aNDRom, Starch, CP, ect…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6048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IV = in vitro, IS = in situ, CG = </a:t>
                      </a:r>
                      <a:r>
                        <a:rPr lang="en-US" sz="1400" dirty="0" err="1">
                          <a:effectLst/>
                        </a:rPr>
                        <a:t>Combs_goeser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502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 point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hours, no decimals (7h,24h,30h, ect..)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259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Grind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Screen size in mm, no decimals, As Is = AI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398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Grind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Cyclone = c, Wiley = 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1119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909DC2-1DC9-47E2-B75E-6C805E720ABD}"/>
              </a:ext>
            </a:extLst>
          </p:cNvPr>
          <p:cNvSpPr txBox="1"/>
          <p:nvPr/>
        </p:nvSpPr>
        <p:spPr>
          <a:xfrm>
            <a:off x="8086988" y="2474752"/>
            <a:ext cx="311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Advantage over 2.9:</a:t>
            </a:r>
          </a:p>
          <a:p>
            <a:pPr algn="ctr"/>
            <a:r>
              <a:rPr lang="en-US" dirty="0"/>
              <a:t>Identifies key attributes in a single convention for fiber, starch, and protein digestibility.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32EDC5-0A27-4453-814F-00CF2867C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26734"/>
              </p:ext>
            </p:extLst>
          </p:nvPr>
        </p:nvGraphicFramePr>
        <p:xfrm>
          <a:off x="711345" y="4779773"/>
          <a:ext cx="6426899" cy="44545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02360">
                  <a:extLst>
                    <a:ext uri="{9D8B030D-6E8A-4147-A177-3AD203B41FA5}">
                      <a16:colId xmlns:a16="http://schemas.microsoft.com/office/drawing/2014/main" val="2466330381"/>
                    </a:ext>
                  </a:extLst>
                </a:gridCol>
                <a:gridCol w="5324539">
                  <a:extLst>
                    <a:ext uri="{9D8B030D-6E8A-4147-A177-3AD203B41FA5}">
                      <a16:colId xmlns:a16="http://schemas.microsoft.com/office/drawing/2014/main" val="1898626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Unit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 = %DM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 = %NDF, Starch, CP, N, </a:t>
                      </a:r>
                      <a:r>
                        <a:rPr lang="en-US" sz="1400" dirty="0" err="1">
                          <a:effectLst/>
                        </a:rPr>
                        <a:t>ect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04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29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8338-2CD6-4889-BCC6-10C5FB23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Fatty Acid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D4DD-6C54-4880-8FC9-EF0D946F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identify:</a:t>
            </a:r>
          </a:p>
          <a:p>
            <a:pPr lvl="1"/>
            <a:r>
              <a:rPr lang="en-US" dirty="0"/>
              <a:t>Chain length (18)</a:t>
            </a:r>
          </a:p>
          <a:p>
            <a:pPr lvl="1"/>
            <a:r>
              <a:rPr lang="en-US" dirty="0"/>
              <a:t>Number of double bonds (0,1,2,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Cis and trans isomers?</a:t>
            </a:r>
          </a:p>
          <a:p>
            <a:r>
              <a:rPr lang="en-US" dirty="0" err="1"/>
              <a:t>C_chainlength_doubles_cis_trans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DCBC4D-A1BD-4A56-9E51-7D180C672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43661"/>
              </p:ext>
            </p:extLst>
          </p:nvPr>
        </p:nvGraphicFramePr>
        <p:xfrm>
          <a:off x="1205743" y="4364961"/>
          <a:ext cx="2186622" cy="1304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322">
                  <a:extLst>
                    <a:ext uri="{9D8B030D-6E8A-4147-A177-3AD203B41FA5}">
                      <a16:colId xmlns:a16="http://schemas.microsoft.com/office/drawing/2014/main" val="142468743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6567050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Tag piece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34637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2284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chain length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7017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8280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790545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8408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8AE35D-81EE-4ED5-B359-35DB36D6598A}"/>
              </a:ext>
            </a:extLst>
          </p:cNvPr>
          <p:cNvSpPr txBox="1"/>
          <p:nvPr/>
        </p:nvSpPr>
        <p:spPr>
          <a:xfrm>
            <a:off x="7256478" y="2228671"/>
            <a:ext cx="311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Advantages over 2.9: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Identifies any fatty acid</a:t>
            </a:r>
          </a:p>
        </p:txBody>
      </p:sp>
    </p:spTree>
    <p:extLst>
      <p:ext uri="{BB962C8B-B14F-4D97-AF65-F5344CB8AC3E}">
        <p14:creationId xmlns:p14="http://schemas.microsoft.com/office/powerpoint/2010/main" val="260224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CEE0A-CF1D-4418-8388-3FFD3B3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DB52-5DC8-4EC8-A141-44DFFE0A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Dream world – user is responsible for understanding how to apply calculations</a:t>
            </a:r>
          </a:p>
          <a:p>
            <a:r>
              <a:rPr lang="en-US" dirty="0"/>
              <a:t>Reality – </a:t>
            </a:r>
          </a:p>
          <a:p>
            <a:pPr lvl="1"/>
            <a:r>
              <a:rPr lang="en-US" dirty="0"/>
              <a:t>Some calculations are perceived as added value</a:t>
            </a:r>
          </a:p>
          <a:p>
            <a:pPr lvl="1"/>
            <a:r>
              <a:rPr lang="en-US" dirty="0"/>
              <a:t>Is a/b added value?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2.9 issues:</a:t>
            </a:r>
          </a:p>
          <a:p>
            <a:r>
              <a:rPr lang="en-US" dirty="0"/>
              <a:t>What do </a:t>
            </a:r>
            <a:r>
              <a:rPr lang="en-US" dirty="0" err="1"/>
              <a:t>NDFkd</a:t>
            </a:r>
            <a:r>
              <a:rPr lang="en-US" dirty="0"/>
              <a:t>, NEL, </a:t>
            </a:r>
            <a:r>
              <a:rPr lang="en-US" dirty="0" err="1"/>
              <a:t>ect</a:t>
            </a:r>
            <a:r>
              <a:rPr lang="en-US" dirty="0"/>
              <a:t>. mean in the context of multiple methods, systems for calculations, and digestibility pools?</a:t>
            </a:r>
          </a:p>
          <a:p>
            <a:r>
              <a:rPr lang="en-US" dirty="0"/>
              <a:t>Unless customers all graduate from one university, they will prefer different systems.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787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1035</TotalTime>
  <Words>1094</Words>
  <Application>Microsoft Office PowerPoint</Application>
  <PresentationFormat>Widescreen</PresentationFormat>
  <Paragraphs>225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Standardized XML 3.0</vt:lpstr>
      <vt:lpstr>The path forward</vt:lpstr>
      <vt:lpstr>Motivation for structural changes</vt:lpstr>
      <vt:lpstr>Objectives of 3.0</vt:lpstr>
      <vt:lpstr>Redundancy</vt:lpstr>
      <vt:lpstr>Updated Analysis ID convention</vt:lpstr>
      <vt:lpstr>Digestibility Convention</vt:lpstr>
      <vt:lpstr>Fatty Acid Convention</vt:lpstr>
      <vt:lpstr>Calculations</vt:lpstr>
      <vt:lpstr>Calculations – kd convention</vt:lpstr>
      <vt:lpstr>Calculations – Energy convention</vt:lpstr>
      <vt:lpstr>XSD</vt:lpstr>
      <vt:lpstr>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Standardized XML 3.0</dc:title>
  <dc:creator>Kyle Taysom</dc:creator>
  <cp:lastModifiedBy>kyle taysom</cp:lastModifiedBy>
  <cp:revision>12</cp:revision>
  <dcterms:created xsi:type="dcterms:W3CDTF">2018-04-13T17:53:20Z</dcterms:created>
  <dcterms:modified xsi:type="dcterms:W3CDTF">2018-06-26T20:09:03Z</dcterms:modified>
</cp:coreProperties>
</file>