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256" r:id="rId2"/>
    <p:sldId id="305" r:id="rId3"/>
    <p:sldId id="302" r:id="rId4"/>
    <p:sldId id="304" r:id="rId5"/>
    <p:sldId id="308" r:id="rId6"/>
    <p:sldId id="309" r:id="rId7"/>
    <p:sldId id="310" r:id="rId8"/>
    <p:sldId id="298" r:id="rId9"/>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FF99"/>
    <a:srgbClr val="FF0066"/>
    <a:srgbClr val="FFFFFF"/>
    <a:srgbClr val="CCFFFF"/>
    <a:srgbClr val="F2F2F2"/>
    <a:srgbClr val="FF9999"/>
    <a:srgbClr val="333399"/>
    <a:srgbClr val="FF4B4B"/>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5" autoAdjust="0"/>
    <p:restoredTop sz="54260" autoAdjust="0"/>
  </p:normalViewPr>
  <p:slideViewPr>
    <p:cSldViewPr>
      <p:cViewPr varScale="1">
        <p:scale>
          <a:sx n="62" d="100"/>
          <a:sy n="62" d="100"/>
        </p:scale>
        <p:origin x="2141" y="34"/>
      </p:cViewPr>
      <p:guideLst>
        <p:guide orient="horz" pos="2160"/>
        <p:guide pos="2880"/>
      </p:guideLst>
    </p:cSldViewPr>
  </p:slideViewPr>
  <p:outlineViewPr>
    <p:cViewPr>
      <p:scale>
        <a:sx n="33" d="100"/>
        <a:sy n="33" d="100"/>
      </p:scale>
      <p:origin x="0" y="-6336"/>
    </p:cViewPr>
  </p:outlineViewPr>
  <p:notesTextViewPr>
    <p:cViewPr>
      <p:scale>
        <a:sx n="3" d="2"/>
        <a:sy n="3" d="2"/>
      </p:scale>
      <p:origin x="0" y="0"/>
    </p:cViewPr>
  </p:notesTextViewPr>
  <p:sorterViewPr>
    <p:cViewPr>
      <p:scale>
        <a:sx n="150" d="100"/>
        <a:sy n="150" d="100"/>
      </p:scale>
      <p:origin x="0" y="0"/>
    </p:cViewPr>
  </p:sorterViewPr>
  <p:notesViewPr>
    <p:cSldViewPr>
      <p:cViewPr varScale="1">
        <p:scale>
          <a:sx n="79" d="100"/>
          <a:sy n="79" d="100"/>
        </p:scale>
        <p:origin x="279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053AFB-1CEA-4C25-8885-32388C10E136}" type="datetimeFigureOut">
              <a:rPr kumimoji="1" lang="ja-JP" altLang="en-US" smtClean="0"/>
              <a:t>2017/2/12</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DE3355-8453-4002-9DCA-1ECC4ACF7A62}" type="slidenum">
              <a:rPr kumimoji="1" lang="ja-JP" altLang="en-US" smtClean="0"/>
              <a:t>‹#›</a:t>
            </a:fld>
            <a:endParaRPr kumimoji="1" lang="ja-JP" altLang="en-US"/>
          </a:p>
        </p:txBody>
      </p:sp>
    </p:spTree>
    <p:extLst>
      <p:ext uri="{BB962C8B-B14F-4D97-AF65-F5344CB8AC3E}">
        <p14:creationId xmlns:p14="http://schemas.microsoft.com/office/powerpoint/2010/main" val="2765556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ja-JP"/>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ja-JP"/>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0C00C427-F5C9-46D9-8352-B54593D471AF}" type="slidenum">
              <a:rPr lang="en-US" altLang="ja-JP"/>
              <a:pPr/>
              <a:t>‹#›</a:t>
            </a:fld>
            <a:endParaRPr lang="en-US" altLang="ja-JP"/>
          </a:p>
        </p:txBody>
      </p:sp>
    </p:spTree>
    <p:extLst>
      <p:ext uri="{BB962C8B-B14F-4D97-AF65-F5344CB8AC3E}">
        <p14:creationId xmlns:p14="http://schemas.microsoft.com/office/powerpoint/2010/main" val="80226243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71E56F-68C3-4257-8CB2-7612CB76E4A3}" type="slidenum">
              <a:rPr lang="en-US" altLang="ja-JP"/>
              <a:pPr/>
              <a:t>1</a:t>
            </a:fld>
            <a:endParaRPr lang="en-US" altLang="ja-JP"/>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r>
              <a:rPr lang="ja-JP" altLang="en-US" dirty="0" smtClean="0"/>
              <a:t>みなさん、こんにちは。株式会社リンクレアのソータと申します。これから、</a:t>
            </a:r>
            <a:r>
              <a:rPr lang="en-US" altLang="ja-JP" dirty="0" smtClean="0"/>
              <a:t>ITA</a:t>
            </a:r>
            <a:r>
              <a:rPr lang="ja-JP" altLang="en-US" dirty="0" smtClean="0"/>
              <a:t>中部ものづくり交流会の発表をさせていただきます。</a:t>
            </a:r>
            <a:endParaRPr lang="en-US" altLang="ja-JP" dirty="0" smtClean="0"/>
          </a:p>
        </p:txBody>
      </p:sp>
    </p:spTree>
    <p:extLst>
      <p:ext uri="{BB962C8B-B14F-4D97-AF65-F5344CB8AC3E}">
        <p14:creationId xmlns:p14="http://schemas.microsoft.com/office/powerpoint/2010/main" val="2342647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開発テーマは、ずばり「ワタシ」。ソータを使って、あれこれ作ってみようという試みです。ワタシのスペックは画面に表示されている通りです。結構すごいですよね？</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C00C427-F5C9-46D9-8352-B54593D471AF}" type="slidenum">
              <a:rPr lang="en-US" altLang="ja-JP" smtClean="0"/>
              <a:pPr/>
              <a:t>2</a:t>
            </a:fld>
            <a:endParaRPr lang="en-US" altLang="ja-JP"/>
          </a:p>
        </p:txBody>
      </p:sp>
    </p:spTree>
    <p:extLst>
      <p:ext uri="{BB962C8B-B14F-4D97-AF65-F5344CB8AC3E}">
        <p14:creationId xmlns:p14="http://schemas.microsoft.com/office/powerpoint/2010/main" val="987385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で、私を使って、こいつらが作ってみた作品第</a:t>
            </a:r>
            <a:r>
              <a:rPr kumimoji="1" lang="en-US" altLang="ja-JP" dirty="0" smtClean="0"/>
              <a:t>1</a:t>
            </a:r>
            <a:r>
              <a:rPr kumimoji="1" lang="ja-JP" altLang="en-US" dirty="0" smtClean="0"/>
              <a:t>弾が、「会社説明会ロボット」です。利用シチュエーションは会社説明会。そのまん</a:t>
            </a:r>
            <a:r>
              <a:rPr kumimoji="1" lang="ja-JP" altLang="en-US" dirty="0" err="1" smtClean="0"/>
              <a:t>まです</a:t>
            </a:r>
            <a:r>
              <a:rPr kumimoji="1" lang="ja-JP" altLang="en-US" dirty="0" smtClean="0"/>
              <a:t>。いま、皆さんがご覧になっている姿こそが発表作品となります。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C00C427-F5C9-46D9-8352-B54593D471AF}" type="slidenum">
              <a:rPr lang="en-US" altLang="ja-JP" smtClean="0"/>
              <a:pPr/>
              <a:t>3</a:t>
            </a:fld>
            <a:endParaRPr lang="en-US" altLang="ja-JP"/>
          </a:p>
        </p:txBody>
      </p:sp>
    </p:spTree>
    <p:extLst>
      <p:ext uri="{BB962C8B-B14F-4D97-AF65-F5344CB8AC3E}">
        <p14:creationId xmlns:p14="http://schemas.microsoft.com/office/powerpoint/2010/main" val="4021404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開発メンバーはこういったメンツです。しかし、業務多忙により、なかなか人が集まらない苦労もあり、期間の後半に突貫で作成する事になりました。</a:t>
            </a:r>
            <a:endParaRPr kumimoji="1" lang="ja-JP" altLang="en-US" dirty="0"/>
          </a:p>
        </p:txBody>
      </p:sp>
      <p:sp>
        <p:nvSpPr>
          <p:cNvPr id="4" name="スライド番号プレースホルダー 3"/>
          <p:cNvSpPr>
            <a:spLocks noGrp="1"/>
          </p:cNvSpPr>
          <p:nvPr>
            <p:ph type="sldNum" sz="quarter" idx="10"/>
          </p:nvPr>
        </p:nvSpPr>
        <p:spPr/>
        <p:txBody>
          <a:bodyPr/>
          <a:lstStyle/>
          <a:p>
            <a:fld id="{0C00C427-F5C9-46D9-8352-B54593D471AF}" type="slidenum">
              <a:rPr lang="en-US" altLang="ja-JP" smtClean="0"/>
              <a:pPr/>
              <a:t>4</a:t>
            </a:fld>
            <a:endParaRPr lang="en-US" altLang="ja-JP"/>
          </a:p>
        </p:txBody>
      </p:sp>
    </p:spTree>
    <p:extLst>
      <p:ext uri="{BB962C8B-B14F-4D97-AF65-F5344CB8AC3E}">
        <p14:creationId xmlns:p14="http://schemas.microsoft.com/office/powerpoint/2010/main" val="996813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の開発で「やってみたこと」があります。コミュニケーションツールとして、「スラック」や「トレロ」を利用してみました。「スラック」はメッセージ交換、画像、プログラムソースのやりとりもでき、</a:t>
            </a:r>
            <a:r>
              <a:rPr kumimoji="1" lang="ja-JP" altLang="en-US" dirty="0" smtClean="0"/>
              <a:t>エンジニア同士のコミュニケーションツールとしては、よくできていると思います。</a:t>
            </a:r>
            <a:r>
              <a:rPr kumimoji="1" lang="ja-JP" altLang="en-US" dirty="0" smtClean="0"/>
              <a:t>また、タスク管理ツールの「トレロ」はかんばん式のタスク管理ツールとなっており、「タスクの見える化」がしやすいツールです。</a:t>
            </a:r>
          </a:p>
        </p:txBody>
      </p:sp>
      <p:sp>
        <p:nvSpPr>
          <p:cNvPr id="4" name="スライド番号プレースホルダー 3"/>
          <p:cNvSpPr>
            <a:spLocks noGrp="1"/>
          </p:cNvSpPr>
          <p:nvPr>
            <p:ph type="sldNum" sz="quarter" idx="10"/>
          </p:nvPr>
        </p:nvSpPr>
        <p:spPr/>
        <p:txBody>
          <a:bodyPr/>
          <a:lstStyle/>
          <a:p>
            <a:fld id="{0C00C427-F5C9-46D9-8352-B54593D471AF}" type="slidenum">
              <a:rPr lang="en-US" altLang="ja-JP" smtClean="0"/>
              <a:pPr/>
              <a:t>5</a:t>
            </a:fld>
            <a:endParaRPr lang="en-US" altLang="ja-JP"/>
          </a:p>
        </p:txBody>
      </p:sp>
    </p:spTree>
    <p:extLst>
      <p:ext uri="{BB962C8B-B14F-4D97-AF65-F5344CB8AC3E}">
        <p14:creationId xmlns:p14="http://schemas.microsoft.com/office/powerpoint/2010/main" val="2496255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そして、メンバーが触ってみたかったものとして「</a:t>
            </a:r>
            <a:r>
              <a:rPr kumimoji="1" lang="en-US" altLang="ja-JP" dirty="0" err="1" smtClean="0"/>
              <a:t>Git</a:t>
            </a:r>
            <a:r>
              <a:rPr kumimoji="1" lang="ja-JP" altLang="en-US" dirty="0" smtClean="0"/>
              <a:t>」がありました。今まで業務では</a:t>
            </a:r>
            <a:r>
              <a:rPr kumimoji="1" lang="en-US" altLang="ja-JP" dirty="0" smtClean="0"/>
              <a:t>SVN</a:t>
            </a:r>
            <a:r>
              <a:rPr kumimoji="1" lang="ja-JP" altLang="en-US" dirty="0" smtClean="0"/>
              <a:t>を利用することがほとんどでしたが、使い続けるうちに</a:t>
            </a:r>
            <a:r>
              <a:rPr kumimoji="1" lang="en-US" altLang="ja-JP" dirty="0" smtClean="0"/>
              <a:t>SVN</a:t>
            </a:r>
            <a:r>
              <a:rPr kumimoji="1" lang="ja-JP" altLang="en-US" dirty="0" smtClean="0"/>
              <a:t>では不便なところが出てきています。これらの問題を</a:t>
            </a:r>
            <a:r>
              <a:rPr kumimoji="1" lang="en-US" altLang="ja-JP" dirty="0" err="1" smtClean="0"/>
              <a:t>Git</a:t>
            </a:r>
            <a:r>
              <a:rPr kumimoji="1" lang="ja-JP" altLang="en-US" dirty="0" smtClean="0"/>
              <a:t>では解消できており、一度覚えてしまうとやめられないような、便利機能がたくさん盛り込まれています。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0C00C427-F5C9-46D9-8352-B54593D471AF}" type="slidenum">
              <a:rPr lang="en-US" altLang="ja-JP" smtClean="0"/>
              <a:pPr/>
              <a:t>6</a:t>
            </a:fld>
            <a:endParaRPr lang="en-US" altLang="ja-JP"/>
          </a:p>
        </p:txBody>
      </p:sp>
    </p:spTree>
    <p:extLst>
      <p:ext uri="{BB962C8B-B14F-4D97-AF65-F5344CB8AC3E}">
        <p14:creationId xmlns:p14="http://schemas.microsoft.com/office/powerpoint/2010/main" val="288876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今後やりたい事というよりは、私を使ってやってほしい事としては、別のサーバと連動させる仕組みを作るという事です。</a:t>
            </a:r>
            <a:r>
              <a:rPr kumimoji="1" lang="en-US" altLang="ja-JP" dirty="0" err="1" smtClean="0"/>
              <a:t>Sota</a:t>
            </a:r>
            <a:r>
              <a:rPr kumimoji="1" lang="ja-JP" altLang="en-US" dirty="0" smtClean="0"/>
              <a:t>を入力端末として利用することで、利用の幅がより一層広がっていくことになると思います。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C00C427-F5C9-46D9-8352-B54593D471AF}" type="slidenum">
              <a:rPr lang="en-US" altLang="ja-JP" smtClean="0"/>
              <a:pPr/>
              <a:t>7</a:t>
            </a:fld>
            <a:endParaRPr lang="en-US" altLang="ja-JP"/>
          </a:p>
        </p:txBody>
      </p:sp>
    </p:spTree>
    <p:extLst>
      <p:ext uri="{BB962C8B-B14F-4D97-AF65-F5344CB8AC3E}">
        <p14:creationId xmlns:p14="http://schemas.microsoft.com/office/powerpoint/2010/main" val="3142679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各自の感想としては、各メンバに聞いてあげてください。私ソータからは以上です。</a:t>
            </a:r>
            <a:endParaRPr kumimoji="1" lang="ja-JP" altLang="en-US" dirty="0"/>
          </a:p>
        </p:txBody>
      </p:sp>
      <p:sp>
        <p:nvSpPr>
          <p:cNvPr id="4" name="スライド番号プレースホルダー 3"/>
          <p:cNvSpPr>
            <a:spLocks noGrp="1"/>
          </p:cNvSpPr>
          <p:nvPr>
            <p:ph type="sldNum" sz="quarter" idx="10"/>
          </p:nvPr>
        </p:nvSpPr>
        <p:spPr/>
        <p:txBody>
          <a:bodyPr/>
          <a:lstStyle/>
          <a:p>
            <a:fld id="{0C00C427-F5C9-46D9-8352-B54593D471AF}" type="slidenum">
              <a:rPr lang="en-US" altLang="ja-JP" smtClean="0"/>
              <a:pPr/>
              <a:t>8</a:t>
            </a:fld>
            <a:endParaRPr lang="en-US" altLang="ja-JP"/>
          </a:p>
        </p:txBody>
      </p:sp>
    </p:spTree>
    <p:extLst>
      <p:ext uri="{BB962C8B-B14F-4D97-AF65-F5344CB8AC3E}">
        <p14:creationId xmlns:p14="http://schemas.microsoft.com/office/powerpoint/2010/main" val="148907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7" name="Rectangle 14"/>
          <p:cNvSpPr>
            <a:spLocks noChangeArrowheads="1"/>
          </p:cNvSpPr>
          <p:nvPr userDrawn="1"/>
        </p:nvSpPr>
        <p:spPr bwMode="auto">
          <a:xfrm>
            <a:off x="0" y="2104679"/>
            <a:ext cx="9144000" cy="1063912"/>
          </a:xfrm>
          <a:prstGeom prst="rect">
            <a:avLst/>
          </a:prstGeom>
          <a:gradFill flip="none" rotWithShape="1">
            <a:gsLst>
              <a:gs pos="0">
                <a:schemeClr val="bg1"/>
              </a:gs>
              <a:gs pos="0">
                <a:srgbClr val="002060"/>
              </a:gs>
            </a:gsLst>
            <a:lin ang="18900000" scaled="1"/>
            <a:tileRect/>
          </a:gradFill>
          <a:ln>
            <a:noFill/>
          </a:ln>
          <a:effectLst/>
          <a:extLst/>
        </p:spPr>
        <p:txBody>
          <a:bodyPr wrap="none" anchor="ctr"/>
          <a:lstStyle/>
          <a:p>
            <a:pPr lvl="0"/>
            <a:endParaRPr lang="ja-JP" altLang="en-US" sz="1400">
              <a:ea typeface="HGP創英角ｺﾞｼｯｸUB" pitchFamily="50" charset="-128"/>
            </a:endParaRPr>
          </a:p>
        </p:txBody>
      </p:sp>
      <p:sp>
        <p:nvSpPr>
          <p:cNvPr id="5122" name="Rectangle 2"/>
          <p:cNvSpPr>
            <a:spLocks noGrp="1" noChangeArrowheads="1"/>
          </p:cNvSpPr>
          <p:nvPr>
            <p:ph type="ctrTitle"/>
          </p:nvPr>
        </p:nvSpPr>
        <p:spPr>
          <a:xfrm>
            <a:off x="0" y="2107269"/>
            <a:ext cx="9144000" cy="1061321"/>
          </a:xfrm>
          <a:extLst>
            <a:ext uri="{91240B29-F687-4F45-9708-019B960494DF}">
              <a14:hiddenLine xmlns:a14="http://schemas.microsoft.com/office/drawing/2010/main" w="9525">
                <a:solidFill>
                  <a:srgbClr val="333399"/>
                </a:solidFill>
                <a:miter lim="800000"/>
                <a:headEnd/>
                <a:tailEnd/>
              </a14:hiddenLine>
            </a:ext>
          </a:extLst>
        </p:spPr>
        <p:txBody>
          <a:bodyPr anchor="ctr"/>
          <a:lstStyle>
            <a:lvl1pPr algn="ctr">
              <a:defRPr sz="4000">
                <a:solidFill>
                  <a:schemeClr val="bg1"/>
                </a:solidFill>
              </a:defRPr>
            </a:lvl1pPr>
          </a:lstStyle>
          <a:p>
            <a:pPr lvl="0"/>
            <a:r>
              <a:rPr lang="ja-JP" altLang="en-US" noProof="0" smtClean="0"/>
              <a:t>マスター タイトルの書式設定</a:t>
            </a:r>
            <a:endParaRPr lang="ja-JP" altLang="en-US" noProof="0" dirty="0" smtClean="0"/>
          </a:p>
        </p:txBody>
      </p:sp>
      <p:sp>
        <p:nvSpPr>
          <p:cNvPr id="5123" name="Rectangle 3"/>
          <p:cNvSpPr>
            <a:spLocks noGrp="1" noChangeArrowheads="1"/>
          </p:cNvSpPr>
          <p:nvPr>
            <p:ph type="subTitle" idx="1"/>
          </p:nvPr>
        </p:nvSpPr>
        <p:spPr>
          <a:xfrm>
            <a:off x="1" y="3168590"/>
            <a:ext cx="9067112" cy="647700"/>
          </a:xfrm>
        </p:spPr>
        <p:txBody>
          <a:bodyPr/>
          <a:lstStyle>
            <a:lvl1pPr marL="0" indent="0" algn="ctr">
              <a:buFontTx/>
              <a:buNone/>
              <a:defRPr sz="2400">
                <a:solidFill>
                  <a:schemeClr val="accent2"/>
                </a:solidFill>
              </a:defRPr>
            </a:lvl1pPr>
          </a:lstStyle>
          <a:p>
            <a:pPr lvl="0"/>
            <a:r>
              <a:rPr lang="ja-JP" altLang="en-US" noProof="0" smtClean="0"/>
              <a:t>マスター サブタイトルの書式設定</a:t>
            </a:r>
            <a:endParaRPr lang="ja-JP" altLang="en-US" noProof="0" dirty="0" smtClean="0"/>
          </a:p>
        </p:txBody>
      </p:sp>
      <p:sp>
        <p:nvSpPr>
          <p:cNvPr id="12" name="Line 10"/>
          <p:cNvSpPr>
            <a:spLocks noChangeShapeType="1"/>
          </p:cNvSpPr>
          <p:nvPr userDrawn="1"/>
        </p:nvSpPr>
        <p:spPr bwMode="auto">
          <a:xfrm>
            <a:off x="0" y="6524625"/>
            <a:ext cx="91440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8" name="Text Box 8"/>
          <p:cNvSpPr txBox="1">
            <a:spLocks noChangeArrowheads="1"/>
          </p:cNvSpPr>
          <p:nvPr userDrawn="1"/>
        </p:nvSpPr>
        <p:spPr bwMode="auto">
          <a:xfrm>
            <a:off x="3095625" y="6615113"/>
            <a:ext cx="2952750" cy="152400"/>
          </a:xfrm>
          <a:prstGeom prst="rect">
            <a:avLst/>
          </a:prstGeom>
          <a:noFill/>
          <a:ln w="12700">
            <a:noFill/>
            <a:miter lim="800000"/>
            <a:headEnd/>
            <a:tailEnd/>
          </a:ln>
          <a:effectLst/>
        </p:spPr>
        <p:txBody>
          <a:bodyPr lIns="0" tIns="0" rIns="0" bIns="0">
            <a:spAutoFit/>
          </a:bodyPr>
          <a:lstStyle>
            <a:lvl1pPr>
              <a:defRPr kumimoji="1">
                <a:solidFill>
                  <a:schemeClr val="tx1"/>
                </a:solidFill>
                <a:latin typeface="Arial" charset="0"/>
                <a:ea typeface="ＭＳ Ｐゴシック" pitchFamily="50" charset="-128"/>
              </a:defRPr>
            </a:lvl1pPr>
            <a:lvl2pPr marL="742950" indent="-285750">
              <a:defRPr kumimoji="1">
                <a:solidFill>
                  <a:schemeClr val="tx1"/>
                </a:solidFill>
                <a:latin typeface="Arial" charset="0"/>
                <a:ea typeface="ＭＳ Ｐゴシック" pitchFamily="50" charset="-128"/>
              </a:defRPr>
            </a:lvl2pPr>
            <a:lvl3pPr marL="1143000" indent="-228600">
              <a:defRPr kumimoji="1">
                <a:solidFill>
                  <a:schemeClr val="tx1"/>
                </a:solidFill>
                <a:latin typeface="Arial" charset="0"/>
                <a:ea typeface="ＭＳ Ｐゴシック" pitchFamily="50" charset="-128"/>
              </a:defRPr>
            </a:lvl3pPr>
            <a:lvl4pPr marL="1600200" indent="-228600">
              <a:defRPr kumimoji="1">
                <a:solidFill>
                  <a:schemeClr val="tx1"/>
                </a:solidFill>
                <a:latin typeface="Arial" charset="0"/>
                <a:ea typeface="ＭＳ Ｐゴシック" pitchFamily="50" charset="-128"/>
              </a:defRPr>
            </a:lvl4pPr>
            <a:lvl5pPr marL="2057400" indent="-228600">
              <a:defRPr kumimoji="1">
                <a:solidFill>
                  <a:schemeClr val="tx1"/>
                </a:solidFill>
                <a:latin typeface="Arial" charset="0"/>
                <a:ea typeface="ＭＳ Ｐゴシック" pitchFamily="50" charset="-128"/>
              </a:defRPr>
            </a:lvl5pPr>
            <a:lvl6pPr marL="2514600" indent="-228600" fontAlgn="base">
              <a:spcBef>
                <a:spcPct val="0"/>
              </a:spcBef>
              <a:spcAft>
                <a:spcPct val="0"/>
              </a:spcAft>
              <a:defRPr kumimoji="1">
                <a:solidFill>
                  <a:schemeClr val="tx1"/>
                </a:solidFill>
                <a:latin typeface="Arial" charset="0"/>
                <a:ea typeface="ＭＳ Ｐゴシック" pitchFamily="50" charset="-128"/>
              </a:defRPr>
            </a:lvl6pPr>
            <a:lvl7pPr marL="2971800" indent="-228600" fontAlgn="base">
              <a:spcBef>
                <a:spcPct val="0"/>
              </a:spcBef>
              <a:spcAft>
                <a:spcPct val="0"/>
              </a:spcAft>
              <a:defRPr kumimoji="1">
                <a:solidFill>
                  <a:schemeClr val="tx1"/>
                </a:solidFill>
                <a:latin typeface="Arial" charset="0"/>
                <a:ea typeface="ＭＳ Ｐゴシック" pitchFamily="50" charset="-128"/>
              </a:defRPr>
            </a:lvl7pPr>
            <a:lvl8pPr marL="3429000" indent="-228600" fontAlgn="base">
              <a:spcBef>
                <a:spcPct val="0"/>
              </a:spcBef>
              <a:spcAft>
                <a:spcPct val="0"/>
              </a:spcAft>
              <a:defRPr kumimoji="1">
                <a:solidFill>
                  <a:schemeClr val="tx1"/>
                </a:solidFill>
                <a:latin typeface="Arial" charset="0"/>
                <a:ea typeface="ＭＳ Ｐゴシック" pitchFamily="50" charset="-128"/>
              </a:defRPr>
            </a:lvl8pPr>
            <a:lvl9pPr marL="3886200" indent="-228600" fontAlgn="base">
              <a:spcBef>
                <a:spcPct val="0"/>
              </a:spcBef>
              <a:spcAft>
                <a:spcPct val="0"/>
              </a:spcAft>
              <a:defRPr kumimoji="1">
                <a:solidFill>
                  <a:schemeClr val="tx1"/>
                </a:solidFill>
                <a:latin typeface="Arial" charset="0"/>
                <a:ea typeface="ＭＳ Ｐゴシック" pitchFamily="50" charset="-128"/>
              </a:defRPr>
            </a:lvl9pPr>
          </a:lstStyle>
          <a:p>
            <a:pPr algn="ctr" eaLnBrk="0" hangingPunct="0">
              <a:spcBef>
                <a:spcPct val="50000"/>
              </a:spcBef>
            </a:pPr>
            <a:r>
              <a:rPr lang="ja-JP" altLang="en-US" sz="1000" b="0" dirty="0">
                <a:solidFill>
                  <a:srgbClr val="B2B2B2"/>
                </a:solidFill>
                <a:latin typeface="HGP明朝B" panose="02020800000000000000" pitchFamily="18" charset="-128"/>
                <a:ea typeface="HGP明朝B" panose="02020800000000000000" pitchFamily="18" charset="-128"/>
                <a:cs typeface="メイリオ" pitchFamily="50" charset="-128"/>
              </a:rPr>
              <a:t>凛とした集団が情報を匠の技で創造する</a:t>
            </a:r>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56176" y="5549179"/>
            <a:ext cx="2987824" cy="84655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C585529B-8ABF-4A9E-8E4A-5AA494D3A6E5}" type="slidenum">
              <a:rPr lang="en-US" altLang="ja-JP"/>
              <a:pPr/>
              <a:t>‹#›</a:t>
            </a:fld>
            <a:endParaRPr lang="en-US" altLang="ja-JP"/>
          </a:p>
        </p:txBody>
      </p:sp>
    </p:spTree>
    <p:extLst>
      <p:ext uri="{BB962C8B-B14F-4D97-AF65-F5344CB8AC3E}">
        <p14:creationId xmlns:p14="http://schemas.microsoft.com/office/powerpoint/2010/main" val="1688242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1638" y="115888"/>
            <a:ext cx="2212975" cy="6265862"/>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07950" y="115888"/>
            <a:ext cx="6491288" cy="6265862"/>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89B94515-2A8D-4EF1-92F3-AC064D185074}" type="slidenum">
              <a:rPr lang="en-US" altLang="ja-JP"/>
              <a:pPr/>
              <a:t>‹#›</a:t>
            </a:fld>
            <a:endParaRPr lang="en-US" altLang="ja-JP"/>
          </a:p>
        </p:txBody>
      </p:sp>
    </p:spTree>
    <p:extLst>
      <p:ext uri="{BB962C8B-B14F-4D97-AF65-F5344CB8AC3E}">
        <p14:creationId xmlns:p14="http://schemas.microsoft.com/office/powerpoint/2010/main" val="3549431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lvl1pPr>
              <a:defRPr>
                <a:solidFill>
                  <a:srgbClr val="000066"/>
                </a:solidFill>
              </a:defRPr>
            </a:lvl1pPr>
            <a:lvl2pPr>
              <a:defRPr>
                <a:solidFill>
                  <a:srgbClr val="000066"/>
                </a:solidFill>
              </a:defRPr>
            </a:lvl2pPr>
            <a:lvl3pPr>
              <a:defRPr>
                <a:solidFill>
                  <a:srgbClr val="000066"/>
                </a:solidFill>
              </a:defRPr>
            </a:lvl3pPr>
            <a:lvl4pPr>
              <a:defRPr>
                <a:solidFill>
                  <a:srgbClr val="000066"/>
                </a:solidFill>
              </a:defRPr>
            </a:lvl4pPr>
            <a:lvl5pPr>
              <a:defRPr>
                <a:solidFill>
                  <a:srgbClr val="000066"/>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dirty="0"/>
          </a:p>
        </p:txBody>
      </p:sp>
      <p:sp>
        <p:nvSpPr>
          <p:cNvPr id="4" name="スライド番号プレースホルダー 3"/>
          <p:cNvSpPr>
            <a:spLocks noGrp="1"/>
          </p:cNvSpPr>
          <p:nvPr>
            <p:ph type="sldNum" sz="quarter" idx="10"/>
          </p:nvPr>
        </p:nvSpPr>
        <p:spPr/>
        <p:txBody>
          <a:bodyPr/>
          <a:lstStyle>
            <a:lvl1pPr>
              <a:defRPr/>
            </a:lvl1pPr>
          </a:lstStyle>
          <a:p>
            <a:fld id="{CD41D098-51A7-4315-931A-15877BCB585E}" type="slidenum">
              <a:rPr lang="en-US" altLang="ja-JP"/>
              <a:pPr/>
              <a:t>‹#›</a:t>
            </a:fld>
            <a:endParaRPr lang="en-US" altLang="ja-JP"/>
          </a:p>
        </p:txBody>
      </p:sp>
    </p:spTree>
    <p:extLst>
      <p:ext uri="{BB962C8B-B14F-4D97-AF65-F5344CB8AC3E}">
        <p14:creationId xmlns:p14="http://schemas.microsoft.com/office/powerpoint/2010/main" val="366127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fld id="{5EBF8681-94A7-4C1D-AD18-40F9112CD8B0}" type="slidenum">
              <a:rPr lang="en-US" altLang="ja-JP"/>
              <a:pPr/>
              <a:t>‹#›</a:t>
            </a:fld>
            <a:endParaRPr lang="en-US" altLang="ja-JP"/>
          </a:p>
        </p:txBody>
      </p:sp>
    </p:spTree>
    <p:extLst>
      <p:ext uri="{BB962C8B-B14F-4D97-AF65-F5344CB8AC3E}">
        <p14:creationId xmlns:p14="http://schemas.microsoft.com/office/powerpoint/2010/main" val="45126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79388" y="692150"/>
            <a:ext cx="4316412" cy="5689600"/>
          </a:xfrm>
        </p:spPr>
        <p:txBody>
          <a:bodyPr/>
          <a:lstStyle>
            <a:lvl1pPr>
              <a:defRPr sz="2800">
                <a:solidFill>
                  <a:srgbClr val="000066"/>
                </a:solidFill>
              </a:defRPr>
            </a:lvl1pPr>
            <a:lvl2pPr>
              <a:defRPr sz="2400">
                <a:solidFill>
                  <a:srgbClr val="000066"/>
                </a:solidFill>
              </a:defRPr>
            </a:lvl2pPr>
            <a:lvl3pPr>
              <a:defRPr sz="2000">
                <a:solidFill>
                  <a:srgbClr val="000066"/>
                </a:solidFill>
              </a:defRPr>
            </a:lvl3pPr>
            <a:lvl4pPr>
              <a:defRPr sz="1800">
                <a:solidFill>
                  <a:srgbClr val="000066"/>
                </a:solidFill>
              </a:defRPr>
            </a:lvl4pPr>
            <a:lvl5pPr>
              <a:defRPr sz="1800">
                <a:solidFill>
                  <a:srgbClr val="000066"/>
                </a:solidFill>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692150"/>
            <a:ext cx="4316413" cy="5689600"/>
          </a:xfrm>
        </p:spPr>
        <p:txBody>
          <a:bodyPr/>
          <a:lstStyle>
            <a:lvl1pPr>
              <a:defRPr sz="2800">
                <a:solidFill>
                  <a:srgbClr val="000066"/>
                </a:solidFill>
              </a:defRPr>
            </a:lvl1pPr>
            <a:lvl2pPr>
              <a:defRPr sz="2400">
                <a:solidFill>
                  <a:srgbClr val="000066"/>
                </a:solidFill>
              </a:defRPr>
            </a:lvl2pPr>
            <a:lvl3pPr>
              <a:defRPr sz="2000">
                <a:solidFill>
                  <a:srgbClr val="000066"/>
                </a:solidFill>
              </a:defRPr>
            </a:lvl3pPr>
            <a:lvl4pPr>
              <a:defRPr sz="1800">
                <a:solidFill>
                  <a:srgbClr val="000066"/>
                </a:solidFill>
              </a:defRPr>
            </a:lvl4pPr>
            <a:lvl5pPr>
              <a:defRPr sz="1800">
                <a:solidFill>
                  <a:srgbClr val="000066"/>
                </a:solidFill>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fld id="{8BAF83F8-070C-46C5-85F5-033427B3F48A}" type="slidenum">
              <a:rPr lang="en-US" altLang="ja-JP"/>
              <a:pPr/>
              <a:t>‹#›</a:t>
            </a:fld>
            <a:endParaRPr lang="en-US" altLang="ja-JP"/>
          </a:p>
        </p:txBody>
      </p:sp>
    </p:spTree>
    <p:extLst>
      <p:ext uri="{BB962C8B-B14F-4D97-AF65-F5344CB8AC3E}">
        <p14:creationId xmlns:p14="http://schemas.microsoft.com/office/powerpoint/2010/main" val="35239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solidFill>
                  <a:srgbClr val="0000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solidFill>
                  <a:srgbClr val="000066"/>
                </a:solidFill>
              </a:defRPr>
            </a:lvl1pPr>
            <a:lvl2pPr>
              <a:defRPr sz="2000">
                <a:solidFill>
                  <a:srgbClr val="000066"/>
                </a:solidFill>
              </a:defRPr>
            </a:lvl2pPr>
            <a:lvl3pPr>
              <a:defRPr sz="1800">
                <a:solidFill>
                  <a:srgbClr val="000066"/>
                </a:solidFill>
              </a:defRPr>
            </a:lvl3pPr>
            <a:lvl4pPr>
              <a:defRPr sz="1600">
                <a:solidFill>
                  <a:srgbClr val="000066"/>
                </a:solidFill>
              </a:defRPr>
            </a:lvl4pPr>
            <a:lvl5pPr>
              <a:defRPr sz="1600">
                <a:solidFill>
                  <a:srgbClr val="000066"/>
                </a:solidFill>
              </a:defRPr>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solidFill>
                  <a:srgbClr val="0000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solidFill>
                  <a:srgbClr val="000066"/>
                </a:solidFill>
              </a:defRPr>
            </a:lvl1pPr>
            <a:lvl2pPr>
              <a:defRPr sz="2000">
                <a:solidFill>
                  <a:srgbClr val="000066"/>
                </a:solidFill>
              </a:defRPr>
            </a:lvl2pPr>
            <a:lvl3pPr>
              <a:defRPr sz="1800">
                <a:solidFill>
                  <a:srgbClr val="000066"/>
                </a:solidFill>
              </a:defRPr>
            </a:lvl3pPr>
            <a:lvl4pPr>
              <a:defRPr sz="1600">
                <a:solidFill>
                  <a:srgbClr val="000066"/>
                </a:solidFill>
              </a:defRPr>
            </a:lvl4pPr>
            <a:lvl5pPr>
              <a:defRPr sz="1600">
                <a:solidFill>
                  <a:srgbClr val="000066"/>
                </a:solidFill>
              </a:defRPr>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fld id="{2B48D24C-AB7A-43A0-A5A2-AA0DB8D26862}" type="slidenum">
              <a:rPr lang="en-US" altLang="ja-JP"/>
              <a:pPr/>
              <a:t>‹#›</a:t>
            </a:fld>
            <a:endParaRPr lang="en-US" altLang="ja-JP"/>
          </a:p>
        </p:txBody>
      </p:sp>
    </p:spTree>
    <p:extLst>
      <p:ext uri="{BB962C8B-B14F-4D97-AF65-F5344CB8AC3E}">
        <p14:creationId xmlns:p14="http://schemas.microsoft.com/office/powerpoint/2010/main" val="120907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fld id="{0D3C3BF0-5528-4ED2-BF2D-873F18269A24}" type="slidenum">
              <a:rPr lang="en-US" altLang="ja-JP"/>
              <a:pPr/>
              <a:t>‹#›</a:t>
            </a:fld>
            <a:endParaRPr lang="en-US" altLang="ja-JP"/>
          </a:p>
        </p:txBody>
      </p:sp>
    </p:spTree>
    <p:extLst>
      <p:ext uri="{BB962C8B-B14F-4D97-AF65-F5344CB8AC3E}">
        <p14:creationId xmlns:p14="http://schemas.microsoft.com/office/powerpoint/2010/main" val="270416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fld id="{520D5ABA-776F-417B-924F-104D63CD8394}" type="slidenum">
              <a:rPr lang="en-US" altLang="ja-JP"/>
              <a:pPr/>
              <a:t>‹#›</a:t>
            </a:fld>
            <a:endParaRPr lang="en-US" altLang="ja-JP"/>
          </a:p>
        </p:txBody>
      </p:sp>
    </p:spTree>
    <p:extLst>
      <p:ext uri="{BB962C8B-B14F-4D97-AF65-F5344CB8AC3E}">
        <p14:creationId xmlns:p14="http://schemas.microsoft.com/office/powerpoint/2010/main" val="2470739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8B77AE53-8D8C-4740-834E-7878CCE6F6AE}" type="slidenum">
              <a:rPr lang="en-US" altLang="ja-JP"/>
              <a:pPr/>
              <a:t>‹#›</a:t>
            </a:fld>
            <a:endParaRPr lang="en-US" altLang="ja-JP"/>
          </a:p>
        </p:txBody>
      </p:sp>
    </p:spTree>
    <p:extLst>
      <p:ext uri="{BB962C8B-B14F-4D97-AF65-F5344CB8AC3E}">
        <p14:creationId xmlns:p14="http://schemas.microsoft.com/office/powerpoint/2010/main" val="1083815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4017E6CD-2C14-40DE-BED0-B8709913DC63}" type="slidenum">
              <a:rPr lang="en-US" altLang="ja-JP"/>
              <a:pPr/>
              <a:t>‹#›</a:t>
            </a:fld>
            <a:endParaRPr lang="en-US" altLang="ja-JP"/>
          </a:p>
        </p:txBody>
      </p:sp>
    </p:spTree>
    <p:extLst>
      <p:ext uri="{BB962C8B-B14F-4D97-AF65-F5344CB8AC3E}">
        <p14:creationId xmlns:p14="http://schemas.microsoft.com/office/powerpoint/2010/main" val="1303367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図 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6524624"/>
            <a:ext cx="1538657" cy="333376"/>
          </a:xfrm>
          <a:prstGeom prst="rect">
            <a:avLst/>
          </a:prstGeom>
        </p:spPr>
      </p:pic>
      <p:sp>
        <p:nvSpPr>
          <p:cNvPr id="1032" name="Rectangle 8"/>
          <p:cNvSpPr>
            <a:spLocks noChangeArrowheads="1"/>
          </p:cNvSpPr>
          <p:nvPr userDrawn="1"/>
        </p:nvSpPr>
        <p:spPr bwMode="auto">
          <a:xfrm>
            <a:off x="0" y="0"/>
            <a:ext cx="9144000" cy="549275"/>
          </a:xfrm>
          <a:prstGeom prst="rect">
            <a:avLst/>
          </a:prstGeom>
          <a:solidFill>
            <a:schemeClr val="bg1">
              <a:lumMod val="95000"/>
            </a:schemeClr>
          </a:solidFill>
          <a:ln>
            <a:noFill/>
          </a:ln>
          <a:effectLst/>
          <a:extLst/>
        </p:spPr>
        <p:txBody>
          <a:bodyPr wrap="none" anchor="ctr"/>
          <a:lstStyle/>
          <a:p>
            <a:pPr lvl="0"/>
            <a:endParaRPr lang="ja-JP" altLang="en-US" sz="1400" dirty="0">
              <a:ea typeface="HGP創英角ｺﾞｼｯｸUB" pitchFamily="50" charset="-128"/>
            </a:endParaRPr>
          </a:p>
        </p:txBody>
      </p:sp>
      <p:sp>
        <p:nvSpPr>
          <p:cNvPr id="1034" name="Line 10"/>
          <p:cNvSpPr>
            <a:spLocks noChangeShapeType="1"/>
          </p:cNvSpPr>
          <p:nvPr/>
        </p:nvSpPr>
        <p:spPr bwMode="auto">
          <a:xfrm>
            <a:off x="0" y="549275"/>
            <a:ext cx="9144000" cy="0"/>
          </a:xfrm>
          <a:prstGeom prst="line">
            <a:avLst/>
          </a:prstGeom>
          <a:noFill/>
          <a:ln w="28575">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 name="Text Box 8"/>
          <p:cNvSpPr txBox="1">
            <a:spLocks noChangeArrowheads="1"/>
          </p:cNvSpPr>
          <p:nvPr/>
        </p:nvSpPr>
        <p:spPr bwMode="auto">
          <a:xfrm>
            <a:off x="3095625" y="6615113"/>
            <a:ext cx="2952750" cy="152400"/>
          </a:xfrm>
          <a:prstGeom prst="rect">
            <a:avLst/>
          </a:prstGeom>
          <a:noFill/>
          <a:ln w="12700">
            <a:noFill/>
            <a:miter lim="800000"/>
            <a:headEnd/>
            <a:tailEnd/>
          </a:ln>
          <a:effectLst/>
        </p:spPr>
        <p:txBody>
          <a:bodyPr lIns="0" tIns="0" rIns="0" bIns="0">
            <a:spAutoFit/>
          </a:bodyPr>
          <a:lstStyle>
            <a:lvl1pPr>
              <a:defRPr kumimoji="1">
                <a:solidFill>
                  <a:schemeClr val="tx1"/>
                </a:solidFill>
                <a:latin typeface="Arial" charset="0"/>
                <a:ea typeface="ＭＳ Ｐゴシック" pitchFamily="50" charset="-128"/>
              </a:defRPr>
            </a:lvl1pPr>
            <a:lvl2pPr marL="742950" indent="-285750">
              <a:defRPr kumimoji="1">
                <a:solidFill>
                  <a:schemeClr val="tx1"/>
                </a:solidFill>
                <a:latin typeface="Arial" charset="0"/>
                <a:ea typeface="ＭＳ Ｐゴシック" pitchFamily="50" charset="-128"/>
              </a:defRPr>
            </a:lvl2pPr>
            <a:lvl3pPr marL="1143000" indent="-228600">
              <a:defRPr kumimoji="1">
                <a:solidFill>
                  <a:schemeClr val="tx1"/>
                </a:solidFill>
                <a:latin typeface="Arial" charset="0"/>
                <a:ea typeface="ＭＳ Ｐゴシック" pitchFamily="50" charset="-128"/>
              </a:defRPr>
            </a:lvl3pPr>
            <a:lvl4pPr marL="1600200" indent="-228600">
              <a:defRPr kumimoji="1">
                <a:solidFill>
                  <a:schemeClr val="tx1"/>
                </a:solidFill>
                <a:latin typeface="Arial" charset="0"/>
                <a:ea typeface="ＭＳ Ｐゴシック" pitchFamily="50" charset="-128"/>
              </a:defRPr>
            </a:lvl4pPr>
            <a:lvl5pPr marL="2057400" indent="-228600">
              <a:defRPr kumimoji="1">
                <a:solidFill>
                  <a:schemeClr val="tx1"/>
                </a:solidFill>
                <a:latin typeface="Arial" charset="0"/>
                <a:ea typeface="ＭＳ Ｐゴシック" pitchFamily="50" charset="-128"/>
              </a:defRPr>
            </a:lvl5pPr>
            <a:lvl6pPr marL="2514600" indent="-228600" fontAlgn="base">
              <a:spcBef>
                <a:spcPct val="0"/>
              </a:spcBef>
              <a:spcAft>
                <a:spcPct val="0"/>
              </a:spcAft>
              <a:defRPr kumimoji="1">
                <a:solidFill>
                  <a:schemeClr val="tx1"/>
                </a:solidFill>
                <a:latin typeface="Arial" charset="0"/>
                <a:ea typeface="ＭＳ Ｐゴシック" pitchFamily="50" charset="-128"/>
              </a:defRPr>
            </a:lvl6pPr>
            <a:lvl7pPr marL="2971800" indent="-228600" fontAlgn="base">
              <a:spcBef>
                <a:spcPct val="0"/>
              </a:spcBef>
              <a:spcAft>
                <a:spcPct val="0"/>
              </a:spcAft>
              <a:defRPr kumimoji="1">
                <a:solidFill>
                  <a:schemeClr val="tx1"/>
                </a:solidFill>
                <a:latin typeface="Arial" charset="0"/>
                <a:ea typeface="ＭＳ Ｐゴシック" pitchFamily="50" charset="-128"/>
              </a:defRPr>
            </a:lvl7pPr>
            <a:lvl8pPr marL="3429000" indent="-228600" fontAlgn="base">
              <a:spcBef>
                <a:spcPct val="0"/>
              </a:spcBef>
              <a:spcAft>
                <a:spcPct val="0"/>
              </a:spcAft>
              <a:defRPr kumimoji="1">
                <a:solidFill>
                  <a:schemeClr val="tx1"/>
                </a:solidFill>
                <a:latin typeface="Arial" charset="0"/>
                <a:ea typeface="ＭＳ Ｐゴシック" pitchFamily="50" charset="-128"/>
              </a:defRPr>
            </a:lvl8pPr>
            <a:lvl9pPr marL="3886200" indent="-228600" fontAlgn="base">
              <a:spcBef>
                <a:spcPct val="0"/>
              </a:spcBef>
              <a:spcAft>
                <a:spcPct val="0"/>
              </a:spcAft>
              <a:defRPr kumimoji="1">
                <a:solidFill>
                  <a:schemeClr val="tx1"/>
                </a:solidFill>
                <a:latin typeface="Arial" charset="0"/>
                <a:ea typeface="ＭＳ Ｐゴシック" pitchFamily="50" charset="-128"/>
              </a:defRPr>
            </a:lvl9pPr>
          </a:lstStyle>
          <a:p>
            <a:pPr algn="ctr" eaLnBrk="0" hangingPunct="0">
              <a:spcBef>
                <a:spcPct val="50000"/>
              </a:spcBef>
            </a:pPr>
            <a:r>
              <a:rPr lang="ja-JP" altLang="en-US" sz="1000" b="0" dirty="0">
                <a:solidFill>
                  <a:srgbClr val="B2B2B2"/>
                </a:solidFill>
                <a:latin typeface="HGP明朝B" panose="02020800000000000000" pitchFamily="18" charset="-128"/>
                <a:ea typeface="HGP明朝B" panose="02020800000000000000" pitchFamily="18" charset="-128"/>
                <a:cs typeface="メイリオ" pitchFamily="50" charset="-128"/>
              </a:rPr>
              <a:t>凛とした集団が情報を匠の技で創造する</a:t>
            </a:r>
          </a:p>
        </p:txBody>
      </p:sp>
      <p:sp>
        <p:nvSpPr>
          <p:cNvPr id="1026" name="Rectangle 2"/>
          <p:cNvSpPr>
            <a:spLocks noGrp="1" noChangeArrowheads="1"/>
          </p:cNvSpPr>
          <p:nvPr>
            <p:ph type="title"/>
          </p:nvPr>
        </p:nvSpPr>
        <p:spPr bwMode="auto">
          <a:xfrm>
            <a:off x="179388" y="115888"/>
            <a:ext cx="7632700"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dirty="0" smtClean="0"/>
              <a:t>マスタ タイトルの書式設定</a:t>
            </a:r>
          </a:p>
        </p:txBody>
      </p:sp>
      <p:sp>
        <p:nvSpPr>
          <p:cNvPr id="1027" name="Rectangle 3"/>
          <p:cNvSpPr>
            <a:spLocks noGrp="1" noChangeArrowheads="1"/>
          </p:cNvSpPr>
          <p:nvPr>
            <p:ph type="body" idx="1"/>
          </p:nvPr>
        </p:nvSpPr>
        <p:spPr bwMode="auto">
          <a:xfrm>
            <a:off x="179388" y="692150"/>
            <a:ext cx="8785225"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1039" name="Rectangle 15"/>
          <p:cNvSpPr>
            <a:spLocks noGrp="1" noChangeArrowheads="1"/>
          </p:cNvSpPr>
          <p:nvPr>
            <p:ph type="sldNum" sz="quarter" idx="4"/>
          </p:nvPr>
        </p:nvSpPr>
        <p:spPr bwMode="auto">
          <a:xfrm>
            <a:off x="8027988" y="6600825"/>
            <a:ext cx="936625" cy="215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spAutoFit/>
          </a:bodyPr>
          <a:lstStyle>
            <a:lvl1pPr algn="r" eaLnBrk="0" hangingPunct="0">
              <a:spcBef>
                <a:spcPct val="50000"/>
              </a:spcBef>
              <a:defRPr sz="1400" i="1">
                <a:solidFill>
                  <a:srgbClr val="B2B2B2"/>
                </a:solidFill>
                <a:latin typeface="HGP明朝B" panose="02020800000000000000" pitchFamily="18" charset="-128"/>
                <a:ea typeface="HGP明朝B" panose="02020800000000000000" pitchFamily="18" charset="-128"/>
              </a:defRPr>
            </a:lvl1pPr>
          </a:lstStyle>
          <a:p>
            <a:fld id="{0BB7CDC3-B60C-4415-BC46-30F10DFEBFD3}" type="slidenum">
              <a:rPr lang="en-US" altLang="ja-JP" smtClean="0"/>
              <a:pPr/>
              <a:t>‹#›</a:t>
            </a:fld>
            <a:endParaRPr lang="en-US" altLang="ja-JP" dirty="0"/>
          </a:p>
        </p:txBody>
      </p:sp>
      <p:sp>
        <p:nvSpPr>
          <p:cNvPr id="12" name="Line 11"/>
          <p:cNvSpPr>
            <a:spLocks noChangeShapeType="1"/>
          </p:cNvSpPr>
          <p:nvPr userDrawn="1"/>
        </p:nvSpPr>
        <p:spPr bwMode="auto">
          <a:xfrm>
            <a:off x="0" y="6524625"/>
            <a:ext cx="9144000" cy="0"/>
          </a:xfrm>
          <a:prstGeom prst="line">
            <a:avLst/>
          </a:prstGeom>
          <a:noFill/>
          <a:ln w="28575">
            <a:solidFill>
              <a:srgbClr val="0020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pic>
        <p:nvPicPr>
          <p:cNvPr id="5" name="図 4"/>
          <p:cNvPicPr>
            <a:picLocks noChangeAspect="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604448" y="-1"/>
            <a:ext cx="539552" cy="431642"/>
          </a:xfrm>
          <a:prstGeom prst="rect">
            <a:avLst/>
          </a:prstGeom>
        </p:spPr>
      </p:pic>
      <p:sp>
        <p:nvSpPr>
          <p:cNvPr id="6" name="正方形/長方形 5"/>
          <p:cNvSpPr/>
          <p:nvPr userDrawn="1"/>
        </p:nvSpPr>
        <p:spPr>
          <a:xfrm>
            <a:off x="0" y="0"/>
            <a:ext cx="179388"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kumimoji="1" sz="2400" b="1">
          <a:solidFill>
            <a:srgbClr val="002060"/>
          </a:solidFill>
          <a:latin typeface="メイリオ" pitchFamily="50" charset="-128"/>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1"/>
          </a:solidFill>
          <a:latin typeface="HGP創英角ｺﾞｼｯｸUB" pitchFamily="50" charset="-128"/>
          <a:ea typeface="HGP創英角ｺﾞｼｯｸUB" pitchFamily="50"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HGP創英角ｺﾞｼｯｸUB" pitchFamily="50"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HGP創英角ｺﾞｼｯｸUB" pitchFamily="50"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HGP創英角ｺﾞｼｯｸUB" pitchFamily="50"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HGP創英角ｺﾞｼｯｸUB" pitchFamily="50"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HGP創英角ｺﾞｼｯｸUB" pitchFamily="50"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HGP創英角ｺﾞｼｯｸUB" pitchFamily="50"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HGP創英角ｺﾞｼｯｸUB" pitchFamily="50" charset="-128"/>
        </a:defRPr>
      </a:lvl9pPr>
    </p:titleStyle>
    <p:bodyStyle>
      <a:lvl1pPr marL="342900" indent="-342900" algn="l" rtl="0" eaLnBrk="1" fontAlgn="base" hangingPunct="1">
        <a:spcBef>
          <a:spcPct val="20000"/>
        </a:spcBef>
        <a:spcAft>
          <a:spcPct val="0"/>
        </a:spcAft>
        <a:buChar char="•"/>
        <a:defRPr kumimoji="1" sz="1800" b="1">
          <a:solidFill>
            <a:schemeClr val="tx1"/>
          </a:solidFill>
          <a:latin typeface="メイリオ" pitchFamily="50" charset="-128"/>
          <a:ea typeface="メイリオ" pitchFamily="50" charset="-128"/>
          <a:cs typeface="メイリオ" pitchFamily="50" charset="-128"/>
        </a:defRPr>
      </a:lvl1pPr>
      <a:lvl2pPr marL="742950" indent="-285750" algn="l" rtl="0" eaLnBrk="1" fontAlgn="base" hangingPunct="1">
        <a:spcBef>
          <a:spcPct val="20000"/>
        </a:spcBef>
        <a:spcAft>
          <a:spcPct val="0"/>
        </a:spcAft>
        <a:buChar char="–"/>
        <a:defRPr kumimoji="1" sz="1600">
          <a:solidFill>
            <a:schemeClr val="tx1"/>
          </a:solidFill>
          <a:latin typeface="メイリオ" pitchFamily="50" charset="-128"/>
          <a:ea typeface="メイリオ" pitchFamily="50" charset="-128"/>
          <a:cs typeface="メイリオ" pitchFamily="50" charset="-128"/>
        </a:defRPr>
      </a:lvl2pPr>
      <a:lvl3pPr marL="1143000" indent="-228600" algn="l" rtl="0" eaLnBrk="1" fontAlgn="base" hangingPunct="1">
        <a:spcBef>
          <a:spcPct val="20000"/>
        </a:spcBef>
        <a:spcAft>
          <a:spcPct val="0"/>
        </a:spcAft>
        <a:buChar char="•"/>
        <a:defRPr kumimoji="1" sz="1400">
          <a:solidFill>
            <a:schemeClr val="tx1"/>
          </a:solidFill>
          <a:latin typeface="メイリオ" pitchFamily="50" charset="-128"/>
          <a:ea typeface="メイリオ" pitchFamily="50" charset="-128"/>
          <a:cs typeface="メイリオ" pitchFamily="50" charset="-128"/>
        </a:defRPr>
      </a:lvl3pPr>
      <a:lvl4pPr marL="1600200" indent="-228600" algn="l" rtl="0" eaLnBrk="1" fontAlgn="base" hangingPunct="1">
        <a:spcBef>
          <a:spcPct val="20000"/>
        </a:spcBef>
        <a:spcAft>
          <a:spcPct val="0"/>
        </a:spcAft>
        <a:buChar char="–"/>
        <a:defRPr kumimoji="1" sz="1200">
          <a:solidFill>
            <a:schemeClr val="tx1"/>
          </a:solidFill>
          <a:latin typeface="メイリオ" pitchFamily="50" charset="-128"/>
          <a:ea typeface="メイリオ" pitchFamily="50" charset="-128"/>
          <a:cs typeface="メイリオ" pitchFamily="50" charset="-128"/>
        </a:defRPr>
      </a:lvl4pPr>
      <a:lvl5pPr marL="2057400" indent="-228600" algn="l" rtl="0" eaLnBrk="1" fontAlgn="base" hangingPunct="1">
        <a:spcBef>
          <a:spcPct val="20000"/>
        </a:spcBef>
        <a:spcAft>
          <a:spcPct val="0"/>
        </a:spcAft>
        <a:buChar char="»"/>
        <a:defRPr kumimoji="1" sz="1200">
          <a:solidFill>
            <a:schemeClr val="tx1"/>
          </a:solidFill>
          <a:latin typeface="メイリオ" pitchFamily="50" charset="-128"/>
          <a:ea typeface="メイリオ" pitchFamily="50" charset="-128"/>
          <a:cs typeface="メイリオ" pitchFamily="50" charset="-128"/>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a:xfrm>
            <a:off x="0" y="2107269"/>
            <a:ext cx="9144000" cy="1061321"/>
          </a:xfrm>
        </p:spPr>
        <p:txBody>
          <a:bodyPr/>
          <a:lstStyle/>
          <a:p>
            <a:r>
              <a:rPr lang="en-US" altLang="ja-JP" b="1" dirty="0" smtClean="0">
                <a:latin typeface="メイリオ" pitchFamily="50" charset="-128"/>
                <a:ea typeface="メイリオ" pitchFamily="50" charset="-128"/>
                <a:cs typeface="メイリオ" pitchFamily="50" charset="-128"/>
              </a:rPr>
              <a:t>ITA</a:t>
            </a:r>
            <a:r>
              <a:rPr lang="ja-JP" altLang="en-US" b="1" dirty="0" smtClean="0">
                <a:latin typeface="メイリオ" pitchFamily="50" charset="-128"/>
                <a:ea typeface="メイリオ" pitchFamily="50" charset="-128"/>
                <a:cs typeface="メイリオ" pitchFamily="50" charset="-128"/>
              </a:rPr>
              <a:t>中部ものづくり交流会</a:t>
            </a:r>
            <a:endParaRPr lang="ja-JP" altLang="ja-JP" b="1" dirty="0">
              <a:latin typeface="メイリオ" pitchFamily="50" charset="-128"/>
              <a:ea typeface="メイリオ" pitchFamily="50" charset="-128"/>
              <a:cs typeface="メイリオ" pitchFamily="50" charset="-128"/>
            </a:endParaRPr>
          </a:p>
        </p:txBody>
      </p:sp>
      <p:sp>
        <p:nvSpPr>
          <p:cNvPr id="26627" name="Rectangle 3"/>
          <p:cNvSpPr>
            <a:spLocks noGrp="1" noChangeArrowheads="1"/>
          </p:cNvSpPr>
          <p:nvPr>
            <p:ph type="subTitle" idx="1"/>
          </p:nvPr>
        </p:nvSpPr>
        <p:spPr>
          <a:xfrm>
            <a:off x="0" y="4035034"/>
            <a:ext cx="9143999" cy="1194165"/>
          </a:xfrm>
        </p:spPr>
        <p:txBody>
          <a:bodyPr/>
          <a:lstStyle/>
          <a:p>
            <a:pPr algn="ctr"/>
            <a:r>
              <a:rPr lang="ja-JP" altLang="en-US" u="sng" dirty="0"/>
              <a:t>株式</a:t>
            </a:r>
            <a:r>
              <a:rPr lang="ja-JP" altLang="en-US" u="sng" dirty="0" smtClean="0"/>
              <a:t>会社 リンクレア</a:t>
            </a:r>
            <a:endParaRPr lang="en-US" altLang="ja-JP" u="sng" dirty="0"/>
          </a:p>
          <a:p>
            <a:pPr algn="ctr"/>
            <a:r>
              <a:rPr lang="ja-JP" altLang="en-US" u="sng" dirty="0" smtClean="0"/>
              <a:t>発表資料</a:t>
            </a:r>
            <a:endParaRPr lang="en-US" altLang="ja-JP" u="sng" dirty="0" smtClean="0"/>
          </a:p>
        </p:txBody>
      </p:sp>
      <p:sp>
        <p:nvSpPr>
          <p:cNvPr id="26628" name="Text Box 4"/>
          <p:cNvSpPr txBox="1">
            <a:spLocks noChangeArrowheads="1"/>
          </p:cNvSpPr>
          <p:nvPr/>
        </p:nvSpPr>
        <p:spPr bwMode="auto">
          <a:xfrm>
            <a:off x="323850" y="404813"/>
            <a:ext cx="47529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ja-JP" altLang="en-US" sz="2400" b="1" u="sng" dirty="0" smtClean="0">
                <a:solidFill>
                  <a:schemeClr val="bg1"/>
                </a:solidFill>
                <a:latin typeface="メイリオ" pitchFamily="50" charset="-128"/>
                <a:ea typeface="メイリオ" pitchFamily="50" charset="-128"/>
                <a:cs typeface="メイリオ" pitchFamily="50" charset="-128"/>
              </a:rPr>
              <a:t>　　　　　　　　　　　</a:t>
            </a:r>
            <a:r>
              <a:rPr lang="ja-JP" altLang="en-US" sz="2400" b="1" u="sng" dirty="0">
                <a:solidFill>
                  <a:schemeClr val="bg1"/>
                </a:solidFill>
                <a:latin typeface="メイリオ" pitchFamily="50" charset="-128"/>
                <a:ea typeface="メイリオ" pitchFamily="50" charset="-128"/>
                <a:cs typeface="メイリオ" pitchFamily="50" charset="-128"/>
              </a:rPr>
              <a:t>　御中</a:t>
            </a:r>
            <a:endParaRPr lang="ja-JP" altLang="en-US" sz="2400" b="1" dirty="0">
              <a:solidFill>
                <a:schemeClr val="bg1"/>
              </a:solidFill>
              <a:latin typeface="メイリオ" pitchFamily="50" charset="-128"/>
              <a:ea typeface="メイリオ" pitchFamily="50" charset="-128"/>
              <a:cs typeface="メイリオ" pitchFamily="50" charset="-128"/>
            </a:endParaRPr>
          </a:p>
        </p:txBody>
      </p:sp>
      <p:sp>
        <p:nvSpPr>
          <p:cNvPr id="26629" name="Text Box 5"/>
          <p:cNvSpPr txBox="1">
            <a:spLocks noChangeArrowheads="1"/>
          </p:cNvSpPr>
          <p:nvPr/>
        </p:nvSpPr>
        <p:spPr bwMode="auto">
          <a:xfrm>
            <a:off x="2700337" y="5445224"/>
            <a:ext cx="37353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ja-JP" sz="1600" dirty="0" smtClean="0">
                <a:latin typeface="メイリオ" pitchFamily="50" charset="-128"/>
                <a:ea typeface="メイリオ" pitchFamily="50" charset="-128"/>
                <a:cs typeface="メイリオ" pitchFamily="50" charset="-128"/>
              </a:rPr>
              <a:t>2017</a:t>
            </a:r>
            <a:r>
              <a:rPr lang="ja-JP" altLang="en-US" sz="1600" dirty="0" smtClean="0">
                <a:latin typeface="メイリオ" pitchFamily="50" charset="-128"/>
                <a:ea typeface="メイリオ" pitchFamily="50" charset="-128"/>
                <a:cs typeface="メイリオ" pitchFamily="50" charset="-128"/>
              </a:rPr>
              <a:t>年</a:t>
            </a:r>
            <a:r>
              <a:rPr lang="en-US" altLang="ja-JP" sz="1600" dirty="0" smtClean="0">
                <a:latin typeface="メイリオ" pitchFamily="50" charset="-128"/>
                <a:ea typeface="メイリオ" pitchFamily="50" charset="-128"/>
                <a:cs typeface="メイリオ" pitchFamily="50" charset="-128"/>
              </a:rPr>
              <a:t>2</a:t>
            </a:r>
            <a:r>
              <a:rPr lang="ja-JP" altLang="en-US" sz="1600" dirty="0" smtClean="0">
                <a:latin typeface="メイリオ" pitchFamily="50" charset="-128"/>
                <a:ea typeface="メイリオ" pitchFamily="50" charset="-128"/>
                <a:cs typeface="メイリオ" pitchFamily="50" charset="-128"/>
              </a:rPr>
              <a:t>月</a:t>
            </a:r>
            <a:r>
              <a:rPr lang="en-US" altLang="ja-JP" sz="1600" dirty="0" smtClean="0">
                <a:latin typeface="メイリオ" pitchFamily="50" charset="-128"/>
                <a:ea typeface="メイリオ" pitchFamily="50" charset="-128"/>
                <a:cs typeface="メイリオ" pitchFamily="50" charset="-128"/>
              </a:rPr>
              <a:t>15</a:t>
            </a:r>
            <a:r>
              <a:rPr lang="ja-JP" altLang="en-US" sz="1600" dirty="0" smtClean="0">
                <a:latin typeface="メイリオ" pitchFamily="50" charset="-128"/>
                <a:ea typeface="メイリオ" pitchFamily="50" charset="-128"/>
                <a:cs typeface="メイリオ" pitchFamily="50" charset="-128"/>
              </a:rPr>
              <a:t>日</a:t>
            </a:r>
            <a:endParaRPr lang="ja-JP" altLang="en-US" sz="1600"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indent="0">
              <a:buFont typeface="+mj-lt"/>
              <a:buNone/>
            </a:pPr>
            <a:r>
              <a:rPr lang="ja-JP" altLang="en-US" dirty="0" smtClean="0"/>
              <a:t>開発</a:t>
            </a:r>
            <a:r>
              <a:rPr lang="ja-JP" altLang="en-US" dirty="0"/>
              <a:t>テーマ</a:t>
            </a:r>
            <a:endParaRPr kumimoji="1" lang="ja-JP" altLang="en-US" dirty="0"/>
          </a:p>
        </p:txBody>
      </p:sp>
      <p:sp>
        <p:nvSpPr>
          <p:cNvPr id="4" name="スライド番号プレースホルダー 3"/>
          <p:cNvSpPr>
            <a:spLocks noGrp="1"/>
          </p:cNvSpPr>
          <p:nvPr>
            <p:ph type="sldNum" sz="quarter" idx="10"/>
          </p:nvPr>
        </p:nvSpPr>
        <p:spPr/>
        <p:txBody>
          <a:bodyPr/>
          <a:lstStyle/>
          <a:p>
            <a:fld id="{CD41D098-51A7-4315-931A-15877BCB585E}" type="slidenum">
              <a:rPr lang="en-US" altLang="ja-JP" smtClean="0"/>
              <a:pPr/>
              <a:t>2</a:t>
            </a:fld>
            <a:endParaRPr lang="en-US" altLang="ja-JP"/>
          </a:p>
        </p:txBody>
      </p:sp>
      <p:sp>
        <p:nvSpPr>
          <p:cNvPr id="6" name="コンテンツ プレースホルダー 2"/>
          <p:cNvSpPr>
            <a:spLocks noGrp="1"/>
          </p:cNvSpPr>
          <p:nvPr>
            <p:ph idx="1"/>
          </p:nvPr>
        </p:nvSpPr>
        <p:spPr>
          <a:xfrm>
            <a:off x="179388" y="692150"/>
            <a:ext cx="8785225" cy="5689600"/>
          </a:xfrm>
        </p:spPr>
        <p:txBody>
          <a:bodyPr/>
          <a:lstStyle/>
          <a:p>
            <a:r>
              <a:rPr lang="ja-JP" altLang="en-US" dirty="0" smtClean="0"/>
              <a:t>開発で利用するロボット</a:t>
            </a:r>
            <a:r>
              <a:rPr lang="en-US" altLang="ja-JP" dirty="0" smtClean="0"/>
              <a:t/>
            </a:r>
            <a:br>
              <a:rPr lang="en-US" altLang="ja-JP" dirty="0" smtClean="0"/>
            </a:br>
            <a:r>
              <a:rPr lang="ja-JP" altLang="en-US" dirty="0" smtClean="0"/>
              <a:t>　</a:t>
            </a:r>
            <a:r>
              <a:rPr lang="ja-JP" altLang="en-US" u="sng" dirty="0" smtClean="0"/>
              <a:t>ヴイストン株式会社製　普及型ロボットプラットフォーム</a:t>
            </a:r>
            <a:r>
              <a:rPr lang="en-US" altLang="ja-JP" dirty="0" smtClean="0"/>
              <a:t/>
            </a:r>
            <a:br>
              <a:rPr lang="en-US" altLang="ja-JP" dirty="0" smtClean="0"/>
            </a:br>
            <a:r>
              <a:rPr lang="ja-JP" altLang="en-US" dirty="0" smtClean="0"/>
              <a:t>　　　　　　　　　　　　　　</a:t>
            </a:r>
            <a:r>
              <a:rPr lang="en-US" altLang="ja-JP" u="sng" dirty="0" smtClean="0"/>
              <a:t>『Social</a:t>
            </a:r>
            <a:r>
              <a:rPr lang="ja-JP" altLang="en-US" u="sng" dirty="0" smtClean="0"/>
              <a:t> </a:t>
            </a:r>
            <a:r>
              <a:rPr lang="en-US" altLang="ja-JP" u="sng" dirty="0" smtClean="0"/>
              <a:t>Talker</a:t>
            </a:r>
            <a:r>
              <a:rPr lang="ja-JP" altLang="en-US" u="sng" dirty="0" smtClean="0"/>
              <a:t>：</a:t>
            </a:r>
            <a:r>
              <a:rPr lang="en-US" altLang="ja-JP" u="sng" dirty="0" smtClean="0"/>
              <a:t>Sota</a:t>
            </a:r>
            <a:r>
              <a:rPr lang="ja-JP" altLang="en-US" u="sng" dirty="0" smtClean="0"/>
              <a:t>（ソータ）</a:t>
            </a:r>
            <a:r>
              <a:rPr lang="en-US" altLang="ja-JP" u="sng" dirty="0" smtClean="0"/>
              <a:t>』</a:t>
            </a:r>
          </a:p>
          <a:p>
            <a:pPr marL="0" indent="0">
              <a:buNone/>
            </a:pPr>
            <a:r>
              <a:rPr lang="ja-JP" altLang="en-US" b="0" dirty="0" smtClean="0"/>
              <a:t>　</a:t>
            </a:r>
            <a:r>
              <a:rPr lang="en-US" altLang="ja-JP" sz="1600" dirty="0" smtClean="0"/>
              <a:t>〈</a:t>
            </a:r>
            <a:r>
              <a:rPr lang="ja-JP" altLang="en-US" sz="1600" dirty="0" smtClean="0"/>
              <a:t>基本機能</a:t>
            </a:r>
            <a:r>
              <a:rPr lang="en-US" altLang="ja-JP" sz="1600" dirty="0" smtClean="0"/>
              <a:t>〉</a:t>
            </a:r>
          </a:p>
          <a:p>
            <a:pPr marL="0" indent="0">
              <a:buNone/>
            </a:pPr>
            <a:r>
              <a:rPr lang="ja-JP" altLang="en-US" sz="1600" b="0" dirty="0"/>
              <a:t>　</a:t>
            </a:r>
            <a:r>
              <a:rPr lang="ja-JP" altLang="en-US" sz="1600" b="0" dirty="0" smtClean="0"/>
              <a:t>　</a:t>
            </a:r>
            <a:endParaRPr lang="en-US" altLang="ja-JP" sz="1600" b="0" dirty="0" smtClean="0"/>
          </a:p>
          <a:p>
            <a:pPr marL="0" indent="0">
              <a:buNone/>
            </a:pPr>
            <a:endParaRPr lang="en-US" altLang="ja-JP" sz="1600" b="0" dirty="0"/>
          </a:p>
          <a:p>
            <a:pPr marL="0" indent="0">
              <a:buNone/>
            </a:pPr>
            <a:endParaRPr lang="en-US" altLang="ja-JP" sz="1600" b="0" dirty="0" smtClean="0"/>
          </a:p>
          <a:p>
            <a:pPr marL="0" indent="0">
              <a:buNone/>
            </a:pPr>
            <a:endParaRPr lang="en-US" altLang="ja-JP" sz="1600" b="0" dirty="0"/>
          </a:p>
          <a:p>
            <a:pPr marL="0" indent="0">
              <a:buNone/>
            </a:pPr>
            <a:endParaRPr lang="en-US" altLang="ja-JP" sz="1600" b="0" dirty="0" smtClean="0"/>
          </a:p>
          <a:p>
            <a:pPr marL="0" indent="0">
              <a:buNone/>
            </a:pPr>
            <a:endParaRPr lang="en-US" altLang="ja-JP" sz="1600" b="0" dirty="0"/>
          </a:p>
          <a:p>
            <a:pPr marL="0" indent="0">
              <a:buNone/>
            </a:pPr>
            <a:endParaRPr lang="en-US" altLang="ja-JP" sz="1600" b="0" dirty="0" smtClean="0"/>
          </a:p>
          <a:p>
            <a:pPr marL="0" indent="0">
              <a:buNone/>
            </a:pPr>
            <a:endParaRPr lang="en-US" altLang="ja-JP" sz="1600" b="0" dirty="0"/>
          </a:p>
          <a:p>
            <a:pPr marL="0" indent="0">
              <a:buNone/>
            </a:pPr>
            <a:endParaRPr lang="en-US" altLang="ja-JP" sz="1600" b="0" dirty="0" smtClean="0"/>
          </a:p>
          <a:p>
            <a:pPr marL="0" indent="0">
              <a:buNone/>
            </a:pPr>
            <a:r>
              <a:rPr lang="ja-JP" altLang="en-US" sz="1600" b="0" dirty="0" smtClean="0"/>
              <a:t>　</a:t>
            </a:r>
            <a:r>
              <a:rPr lang="en-US" altLang="ja-JP" sz="1600" dirty="0" smtClean="0"/>
              <a:t>〈</a:t>
            </a:r>
            <a:r>
              <a:rPr lang="ja-JP" altLang="en-US" sz="1600" dirty="0" smtClean="0"/>
              <a:t>特徴</a:t>
            </a:r>
            <a:r>
              <a:rPr lang="en-US" altLang="ja-JP" sz="1600" dirty="0" smtClean="0"/>
              <a:t>〉</a:t>
            </a:r>
          </a:p>
          <a:p>
            <a:pPr lvl="1">
              <a:buFont typeface="Wingdings" panose="05000000000000000000" pitchFamily="2" charset="2"/>
              <a:buChar char="ü"/>
            </a:pPr>
            <a:r>
              <a:rPr lang="en-US" altLang="ja-JP" sz="1400" dirty="0"/>
              <a:t>Sota</a:t>
            </a:r>
            <a:r>
              <a:rPr lang="ja-JP" altLang="en-US" sz="1400" dirty="0"/>
              <a:t>は</a:t>
            </a:r>
            <a:r>
              <a:rPr lang="ja-JP" altLang="en-US" sz="1400" dirty="0" smtClean="0"/>
              <a:t>、人</a:t>
            </a:r>
            <a:r>
              <a:rPr lang="ja-JP" altLang="en-US" sz="1400" dirty="0"/>
              <a:t>と関わるロボットを広く普及させることを目的に開発されたコミュニケーションロボット</a:t>
            </a:r>
            <a:r>
              <a:rPr lang="ja-JP" altLang="en-US" sz="1400" dirty="0" smtClean="0"/>
              <a:t>である。</a:t>
            </a:r>
            <a:endParaRPr lang="en-US" altLang="ja-JP" sz="1400" dirty="0" smtClean="0"/>
          </a:p>
          <a:p>
            <a:pPr lvl="1">
              <a:buFont typeface="Wingdings" panose="05000000000000000000" pitchFamily="2" charset="2"/>
              <a:buChar char="ü"/>
            </a:pPr>
            <a:r>
              <a:rPr lang="en-US" altLang="ja-JP" sz="1400" dirty="0"/>
              <a:t>LinuxOS </a:t>
            </a:r>
            <a:r>
              <a:rPr lang="ja-JP" altLang="en-US" sz="1400" dirty="0"/>
              <a:t>を搭載したインテル</a:t>
            </a:r>
            <a:r>
              <a:rPr lang="en-US" altLang="ja-JP" sz="1400" dirty="0"/>
              <a:t>(R) Edison </a:t>
            </a:r>
            <a:r>
              <a:rPr lang="ja-JP" altLang="en-US" sz="1400" dirty="0"/>
              <a:t>を内蔵しているため、画像認識、音声認識、音声合成等を用いたアプリ</a:t>
            </a:r>
            <a:r>
              <a:rPr lang="ja-JP" altLang="en-US" sz="1400" dirty="0" smtClean="0"/>
              <a:t>開発が可能。</a:t>
            </a:r>
            <a:endParaRPr lang="en-US" altLang="ja-JP" sz="1400" dirty="0" smtClean="0"/>
          </a:p>
          <a:p>
            <a:pPr lvl="1">
              <a:buFont typeface="Wingdings" panose="05000000000000000000" pitchFamily="2" charset="2"/>
              <a:buChar char="ü"/>
            </a:pPr>
            <a:r>
              <a:rPr lang="en-US" altLang="ja-JP" sz="1400" dirty="0" smtClean="0"/>
              <a:t>WiFi</a:t>
            </a:r>
            <a:r>
              <a:rPr lang="ja-JP" altLang="en-US" sz="1400" dirty="0" smtClean="0"/>
              <a:t>を利用してクラウドサーバとのデータ交換を行ったり、</a:t>
            </a:r>
            <a:r>
              <a:rPr lang="en-US" altLang="ja-JP" sz="1400" dirty="0" smtClean="0"/>
              <a:t>Bluetooth</a:t>
            </a:r>
            <a:r>
              <a:rPr lang="ja-JP" altLang="en-US" sz="1400" dirty="0" smtClean="0"/>
              <a:t>を利用して外部機器（</a:t>
            </a:r>
            <a:r>
              <a:rPr lang="en-US" altLang="ja-JP" sz="1400" dirty="0" smtClean="0"/>
              <a:t>PC,</a:t>
            </a:r>
            <a:r>
              <a:rPr lang="ja-JP" altLang="en-US" sz="1400" dirty="0" smtClean="0"/>
              <a:t>プリンタ、スマホ等）と通信を行うことも可能。</a:t>
            </a:r>
            <a:endParaRPr lang="en-US" altLang="ja-JP" sz="1400" dirty="0" smtClean="0"/>
          </a:p>
          <a:p>
            <a:pPr lvl="1">
              <a:buFont typeface="Wingdings" panose="05000000000000000000" pitchFamily="2" charset="2"/>
              <a:buChar char="ü"/>
            </a:pPr>
            <a:endParaRPr lang="en-US" altLang="ja-JP" b="0" dirty="0" smtClean="0"/>
          </a:p>
        </p:txBody>
      </p:sp>
      <p:graphicFrame>
        <p:nvGraphicFramePr>
          <p:cNvPr id="7" name="表 6"/>
          <p:cNvGraphicFramePr>
            <a:graphicFrameLocks noGrp="1"/>
          </p:cNvGraphicFramePr>
          <p:nvPr>
            <p:extLst>
              <p:ext uri="{D42A27DB-BD31-4B8C-83A1-F6EECF244321}">
                <p14:modId xmlns:p14="http://schemas.microsoft.com/office/powerpoint/2010/main" val="2601939668"/>
              </p:ext>
            </p:extLst>
          </p:nvPr>
        </p:nvGraphicFramePr>
        <p:xfrm>
          <a:off x="755576" y="1916832"/>
          <a:ext cx="6096000" cy="2346960"/>
        </p:xfrm>
        <a:graphic>
          <a:graphicData uri="http://schemas.openxmlformats.org/drawingml/2006/table">
            <a:tbl>
              <a:tblPr firstRow="1" bandRow="1">
                <a:tableStyleId>{FABFCF23-3B69-468F-B69F-88F6DE6A72F2}</a:tableStyleId>
              </a:tblPr>
              <a:tblGrid>
                <a:gridCol w="1584176"/>
                <a:gridCol w="4511824"/>
              </a:tblGrid>
              <a:tr h="288032">
                <a:tc>
                  <a:txBody>
                    <a:bodyPr/>
                    <a:lstStyle/>
                    <a:p>
                      <a:pPr algn="ctr"/>
                      <a:r>
                        <a:rPr kumimoji="1" lang="ja-JP" altLang="en-US" sz="1400" b="0" dirty="0" smtClean="0">
                          <a:solidFill>
                            <a:schemeClr val="tx1"/>
                          </a:solidFill>
                          <a:latin typeface="Meiryo UI" panose="020B0604030504040204" pitchFamily="50" charset="-128"/>
                          <a:ea typeface="Meiryo UI" panose="020B0604030504040204" pitchFamily="50" charset="-128"/>
                        </a:rPr>
                        <a:t>外形</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0" dirty="0" smtClean="0">
                          <a:solidFill>
                            <a:schemeClr val="tx1"/>
                          </a:solidFill>
                          <a:latin typeface="Meiryo UI" panose="020B0604030504040204" pitchFamily="50" charset="-128"/>
                          <a:ea typeface="Meiryo UI" panose="020B0604030504040204" pitchFamily="50" charset="-128"/>
                        </a:rPr>
                        <a:t>280(H)×140(W)×160(D)mm</a:t>
                      </a:r>
                      <a:endParaRPr kumimoji="1" lang="ja-JP" altLang="en-US" sz="1400" b="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93752">
                <a:tc>
                  <a:txBody>
                    <a:bodyP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rPr>
                        <a:t>自由度</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r>
                        <a:rPr kumimoji="1" lang="zh-TW" altLang="en-US" sz="1400" dirty="0" smtClean="0">
                          <a:solidFill>
                            <a:schemeClr val="tx1"/>
                          </a:solidFill>
                          <a:latin typeface="Meiryo UI" panose="020B0604030504040204" pitchFamily="50" charset="-128"/>
                          <a:ea typeface="Meiryo UI" panose="020B0604030504040204" pitchFamily="50" charset="-128"/>
                        </a:rPr>
                        <a:t>合計</a:t>
                      </a:r>
                      <a:r>
                        <a:rPr kumimoji="1" lang="en-US" altLang="zh-TW" sz="1400" dirty="0" smtClean="0">
                          <a:solidFill>
                            <a:schemeClr val="tx1"/>
                          </a:solidFill>
                          <a:latin typeface="Meiryo UI" panose="020B0604030504040204" pitchFamily="50" charset="-128"/>
                          <a:ea typeface="Meiryo UI" panose="020B0604030504040204" pitchFamily="50" charset="-128"/>
                        </a:rPr>
                        <a:t>8</a:t>
                      </a:r>
                      <a:r>
                        <a:rPr kumimoji="1" lang="zh-TW" altLang="en-US" sz="1400" dirty="0" smtClean="0">
                          <a:solidFill>
                            <a:schemeClr val="tx1"/>
                          </a:solidFill>
                          <a:latin typeface="Meiryo UI" panose="020B0604030504040204" pitchFamily="50" charset="-128"/>
                          <a:ea typeface="Meiryo UI" panose="020B0604030504040204" pitchFamily="50" charset="-128"/>
                        </a:rPr>
                        <a:t>自由度</a:t>
                      </a:r>
                      <a:r>
                        <a:rPr kumimoji="1" lang="en-US" altLang="zh-TW" sz="1400" dirty="0" smtClean="0">
                          <a:solidFill>
                            <a:schemeClr val="tx1"/>
                          </a:solidFill>
                          <a:latin typeface="Meiryo UI" panose="020B0604030504040204" pitchFamily="50" charset="-128"/>
                          <a:ea typeface="Meiryo UI" panose="020B0604030504040204" pitchFamily="50" charset="-128"/>
                        </a:rPr>
                        <a:t>(</a:t>
                      </a:r>
                      <a:r>
                        <a:rPr kumimoji="1" lang="zh-TW" altLang="en-US" sz="1400" dirty="0" smtClean="0">
                          <a:solidFill>
                            <a:schemeClr val="tx1"/>
                          </a:solidFill>
                          <a:latin typeface="Meiryo UI" panose="020B0604030504040204" pitchFamily="50" charset="-128"/>
                          <a:ea typeface="Meiryo UI" panose="020B0604030504040204" pitchFamily="50" charset="-128"/>
                        </a:rPr>
                        <a:t>胴体</a:t>
                      </a:r>
                      <a:r>
                        <a:rPr kumimoji="1" lang="en-US" altLang="zh-TW" sz="1400" dirty="0" smtClean="0">
                          <a:solidFill>
                            <a:schemeClr val="tx1"/>
                          </a:solidFill>
                          <a:latin typeface="Meiryo UI" panose="020B0604030504040204" pitchFamily="50" charset="-128"/>
                          <a:ea typeface="Meiryo UI" panose="020B0604030504040204" pitchFamily="50" charset="-128"/>
                        </a:rPr>
                        <a:t>1</a:t>
                      </a:r>
                      <a:r>
                        <a:rPr kumimoji="1" lang="zh-TW" altLang="en-US" sz="1400" dirty="0" smtClean="0">
                          <a:solidFill>
                            <a:schemeClr val="tx1"/>
                          </a:solidFill>
                          <a:latin typeface="Meiryo UI" panose="020B0604030504040204" pitchFamily="50" charset="-128"/>
                          <a:ea typeface="Meiryo UI" panose="020B0604030504040204" pitchFamily="50" charset="-128"/>
                        </a:rPr>
                        <a:t>軸、腕</a:t>
                      </a:r>
                      <a:r>
                        <a:rPr kumimoji="1" lang="en-US" altLang="zh-TW" sz="1400" dirty="0" smtClean="0">
                          <a:solidFill>
                            <a:schemeClr val="tx1"/>
                          </a:solidFill>
                          <a:latin typeface="Meiryo UI" panose="020B0604030504040204" pitchFamily="50" charset="-128"/>
                          <a:ea typeface="Meiryo UI" panose="020B0604030504040204" pitchFamily="50" charset="-128"/>
                        </a:rPr>
                        <a:t>2</a:t>
                      </a:r>
                      <a:r>
                        <a:rPr kumimoji="1" lang="zh-TW" altLang="en-US" sz="1400" dirty="0" smtClean="0">
                          <a:solidFill>
                            <a:schemeClr val="tx1"/>
                          </a:solidFill>
                          <a:latin typeface="Meiryo UI" panose="020B0604030504040204" pitchFamily="50" charset="-128"/>
                          <a:ea typeface="Meiryo UI" panose="020B0604030504040204" pitchFamily="50" charset="-128"/>
                        </a:rPr>
                        <a:t>軸</a:t>
                      </a:r>
                      <a:r>
                        <a:rPr kumimoji="1" lang="en-US" altLang="zh-TW" sz="1400" dirty="0" smtClean="0">
                          <a:solidFill>
                            <a:schemeClr val="tx1"/>
                          </a:solidFill>
                          <a:latin typeface="Meiryo UI" panose="020B0604030504040204" pitchFamily="50" charset="-128"/>
                          <a:ea typeface="Meiryo UI" panose="020B0604030504040204" pitchFamily="50" charset="-128"/>
                        </a:rPr>
                        <a:t>x2</a:t>
                      </a:r>
                      <a:r>
                        <a:rPr kumimoji="1" lang="zh-TW" altLang="en-US" sz="1400" dirty="0" smtClean="0">
                          <a:solidFill>
                            <a:schemeClr val="tx1"/>
                          </a:solidFill>
                          <a:latin typeface="Meiryo UI" panose="020B0604030504040204" pitchFamily="50" charset="-128"/>
                          <a:ea typeface="Meiryo UI" panose="020B0604030504040204" pitchFamily="50" charset="-128"/>
                        </a:rPr>
                        <a:t>、首</a:t>
                      </a:r>
                      <a:r>
                        <a:rPr kumimoji="1" lang="en-US" altLang="zh-TW" sz="1400" dirty="0" smtClean="0">
                          <a:solidFill>
                            <a:schemeClr val="tx1"/>
                          </a:solidFill>
                          <a:latin typeface="Meiryo UI" panose="020B0604030504040204" pitchFamily="50" charset="-128"/>
                          <a:ea typeface="Meiryo UI" panose="020B0604030504040204" pitchFamily="50" charset="-128"/>
                        </a:rPr>
                        <a:t>3</a:t>
                      </a:r>
                      <a:r>
                        <a:rPr kumimoji="1" lang="zh-TW" altLang="en-US" sz="1400" dirty="0" smtClean="0">
                          <a:solidFill>
                            <a:schemeClr val="tx1"/>
                          </a:solidFill>
                          <a:latin typeface="Meiryo UI" panose="020B0604030504040204" pitchFamily="50" charset="-128"/>
                          <a:ea typeface="Meiryo UI" panose="020B0604030504040204" pitchFamily="50" charset="-128"/>
                        </a:rPr>
                        <a:t>軸</a:t>
                      </a:r>
                      <a:r>
                        <a:rPr kumimoji="1" lang="en-US" altLang="zh-TW" sz="1400" dirty="0" smtClean="0">
                          <a:solidFill>
                            <a:schemeClr val="tx1"/>
                          </a:solidFill>
                          <a:latin typeface="Meiryo UI" panose="020B0604030504040204" pitchFamily="50" charset="-128"/>
                          <a:ea typeface="Meiryo UI" panose="020B0604030504040204" pitchFamily="50" charset="-128"/>
                        </a:rPr>
                        <a:t>)</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93752">
                <a:tc>
                  <a:txBody>
                    <a:bodyP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rPr>
                        <a:t>重量</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r>
                        <a:rPr kumimoji="1" lang="en-US" altLang="ja-JP" sz="1400" dirty="0" smtClean="0">
                          <a:solidFill>
                            <a:schemeClr val="tx1"/>
                          </a:solidFill>
                          <a:latin typeface="Meiryo UI" panose="020B0604030504040204" pitchFamily="50" charset="-128"/>
                          <a:ea typeface="Meiryo UI" panose="020B0604030504040204" pitchFamily="50" charset="-128"/>
                        </a:rPr>
                        <a:t>763g</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93752">
                <a:tc>
                  <a:txBody>
                    <a:bodyPr/>
                    <a:lstStyle/>
                    <a:p>
                      <a:pPr algn="ctr"/>
                      <a:r>
                        <a:rPr kumimoji="1" lang="en-US" altLang="ja-JP" sz="1400" dirty="0" smtClean="0">
                          <a:solidFill>
                            <a:schemeClr val="tx1"/>
                          </a:solidFill>
                          <a:latin typeface="Meiryo UI" panose="020B0604030504040204" pitchFamily="50" charset="-128"/>
                          <a:ea typeface="Meiryo UI" panose="020B0604030504040204" pitchFamily="50" charset="-128"/>
                        </a:rPr>
                        <a:t>CPU</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r>
                        <a:rPr kumimoji="1" lang="en-US" altLang="ja-JP" sz="1400" dirty="0" smtClean="0">
                          <a:solidFill>
                            <a:schemeClr val="tx1"/>
                          </a:solidFill>
                          <a:latin typeface="Meiryo UI" panose="020B0604030504040204" pitchFamily="50" charset="-128"/>
                          <a:ea typeface="Meiryo UI" panose="020B0604030504040204" pitchFamily="50" charset="-128"/>
                        </a:rPr>
                        <a:t>Intel(R) Edison</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93752">
                <a:tc>
                  <a:txBody>
                    <a:bodyP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rPr>
                        <a:t>入出力</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r>
                        <a:rPr kumimoji="1" lang="ja-JP" altLang="en-US" sz="1400" dirty="0" smtClean="0">
                          <a:solidFill>
                            <a:schemeClr val="tx1"/>
                          </a:solidFill>
                          <a:latin typeface="Meiryo UI" panose="020B0604030504040204" pitchFamily="50" charset="-128"/>
                          <a:ea typeface="Meiryo UI" panose="020B0604030504040204" pitchFamily="50" charset="-128"/>
                        </a:rPr>
                        <a:t>・カメラ　・モノラルマイク　・スピーカ　・</a:t>
                      </a:r>
                      <a:r>
                        <a:rPr kumimoji="1" lang="en-US" altLang="ja-JP" sz="1400" dirty="0" smtClean="0">
                          <a:solidFill>
                            <a:schemeClr val="tx1"/>
                          </a:solidFill>
                          <a:latin typeface="Meiryo UI" panose="020B0604030504040204" pitchFamily="50" charset="-128"/>
                          <a:ea typeface="Meiryo UI" panose="020B0604030504040204" pitchFamily="50" charset="-128"/>
                        </a:rPr>
                        <a:t>LED</a:t>
                      </a:r>
                      <a:r>
                        <a:rPr kumimoji="1" lang="ja-JP" altLang="en-US" sz="1400" dirty="0" smtClean="0">
                          <a:solidFill>
                            <a:schemeClr val="tx1"/>
                          </a:solidFill>
                          <a:latin typeface="Meiryo UI" panose="020B0604030504040204" pitchFamily="50" charset="-128"/>
                          <a:ea typeface="Meiryo UI" panose="020B0604030504040204" pitchFamily="50" charset="-128"/>
                        </a:rPr>
                        <a:t>（両目</a:t>
                      </a:r>
                      <a:r>
                        <a:rPr kumimoji="1" lang="en-US" altLang="ja-JP" sz="1400" dirty="0" smtClean="0">
                          <a:solidFill>
                            <a:schemeClr val="tx1"/>
                          </a:solidFill>
                          <a:latin typeface="Meiryo UI" panose="020B0604030504040204" pitchFamily="50" charset="-128"/>
                          <a:ea typeface="Meiryo UI" panose="020B0604030504040204" pitchFamily="50" charset="-128"/>
                        </a:rPr>
                        <a:t>×2</a:t>
                      </a:r>
                      <a:r>
                        <a:rPr kumimoji="1" lang="ja-JP" altLang="en-US" sz="1400" dirty="0" smtClean="0">
                          <a:solidFill>
                            <a:schemeClr val="tx1"/>
                          </a:solidFill>
                          <a:latin typeface="Meiryo UI" panose="020B0604030504040204" pitchFamily="50" charset="-128"/>
                          <a:ea typeface="Meiryo UI" panose="020B0604030504040204" pitchFamily="50" charset="-128"/>
                        </a:rPr>
                        <a:t>、口</a:t>
                      </a:r>
                      <a:r>
                        <a:rPr kumimoji="1" lang="en-US" altLang="ja-JP" sz="1400" dirty="0" smtClean="0">
                          <a:solidFill>
                            <a:schemeClr val="tx1"/>
                          </a:solidFill>
                          <a:latin typeface="Meiryo UI" panose="020B0604030504040204" pitchFamily="50" charset="-128"/>
                          <a:ea typeface="Meiryo UI" panose="020B0604030504040204" pitchFamily="50" charset="-128"/>
                        </a:rPr>
                        <a:t>×1</a:t>
                      </a:r>
                      <a:r>
                        <a:rPr kumimoji="1" lang="ja-JP" altLang="en-US" sz="1400" dirty="0" smtClean="0">
                          <a:solidFill>
                            <a:schemeClr val="tx1"/>
                          </a:solidFill>
                          <a:latin typeface="Meiryo UI" panose="020B0604030504040204" pitchFamily="50" charset="-128"/>
                          <a:ea typeface="Meiryo UI" panose="020B0604030504040204" pitchFamily="50" charset="-128"/>
                        </a:rPr>
                        <a:t>、電源ランプ</a:t>
                      </a:r>
                      <a:r>
                        <a:rPr kumimoji="1" lang="en-US" altLang="ja-JP" sz="1400" dirty="0" smtClean="0">
                          <a:solidFill>
                            <a:schemeClr val="tx1"/>
                          </a:solidFill>
                          <a:latin typeface="Meiryo UI" panose="020B0604030504040204" pitchFamily="50" charset="-128"/>
                          <a:ea typeface="Meiryo UI" panose="020B0604030504040204" pitchFamily="50" charset="-128"/>
                        </a:rPr>
                        <a:t>×1</a:t>
                      </a:r>
                      <a:r>
                        <a:rPr kumimoji="1" lang="ja-JP" altLang="en-US" sz="1400" dirty="0" smtClean="0">
                          <a:solidFill>
                            <a:schemeClr val="tx1"/>
                          </a:solidFill>
                          <a:latin typeface="Meiryo UI" panose="020B0604030504040204" pitchFamily="50" charset="-128"/>
                          <a:ea typeface="Meiryo UI" panose="020B0604030504040204" pitchFamily="50" charset="-128"/>
                        </a:rPr>
                        <a:t>） ・スイッチ（電源ボタン、音量ボタン</a:t>
                      </a:r>
                      <a:r>
                        <a:rPr kumimoji="1" lang="en-US" altLang="ja-JP" sz="1400" dirty="0" smtClean="0">
                          <a:solidFill>
                            <a:schemeClr val="tx1"/>
                          </a:solidFill>
                          <a:latin typeface="Meiryo UI" panose="020B0604030504040204" pitchFamily="50" charset="-128"/>
                          <a:ea typeface="Meiryo UI" panose="020B0604030504040204" pitchFamily="50" charset="-128"/>
                        </a:rPr>
                        <a:t>×2</a:t>
                      </a:r>
                      <a:r>
                        <a:rPr kumimoji="1" lang="ja-JP" altLang="en-US" sz="1400" dirty="0" smtClean="0">
                          <a:solidFill>
                            <a:schemeClr val="tx1"/>
                          </a:solidFill>
                          <a:latin typeface="Meiryo UI" panose="020B0604030504040204" pitchFamily="50" charset="-128"/>
                          <a:ea typeface="Meiryo UI" panose="020B0604030504040204" pitchFamily="50" charset="-128"/>
                        </a:rPr>
                        <a:t>）</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93752">
                <a:tc>
                  <a:txBody>
                    <a:bodyP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rPr>
                        <a:t>インターフェース</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r>
                        <a:rPr kumimoji="1" lang="ja-JP" altLang="en-US" sz="1400" dirty="0" smtClean="0">
                          <a:solidFill>
                            <a:schemeClr val="tx1"/>
                          </a:solidFill>
                          <a:latin typeface="Meiryo UI" panose="020B0604030504040204" pitchFamily="50" charset="-128"/>
                          <a:ea typeface="Meiryo UI" panose="020B0604030504040204" pitchFamily="50" charset="-128"/>
                        </a:rPr>
                        <a:t>・</a:t>
                      </a:r>
                      <a:r>
                        <a:rPr kumimoji="1" lang="en-US" altLang="ja-JP" sz="1400" dirty="0" smtClean="0">
                          <a:solidFill>
                            <a:schemeClr val="tx1"/>
                          </a:solidFill>
                          <a:latin typeface="Meiryo UI" panose="020B0604030504040204" pitchFamily="50" charset="-128"/>
                          <a:ea typeface="Meiryo UI" panose="020B0604030504040204" pitchFamily="50" charset="-128"/>
                        </a:rPr>
                        <a:t>WiFi</a:t>
                      </a:r>
                      <a:r>
                        <a:rPr kumimoji="1" lang="ja-JP" altLang="en-US" sz="1400" dirty="0" smtClean="0">
                          <a:solidFill>
                            <a:schemeClr val="tx1"/>
                          </a:solidFill>
                          <a:latin typeface="Meiryo UI" panose="020B0604030504040204" pitchFamily="50" charset="-128"/>
                          <a:ea typeface="Meiryo UI" panose="020B0604030504040204" pitchFamily="50" charset="-128"/>
                        </a:rPr>
                        <a:t>　・</a:t>
                      </a:r>
                      <a:r>
                        <a:rPr kumimoji="1" lang="en-US" altLang="ja-JP" sz="1400" dirty="0" smtClean="0">
                          <a:solidFill>
                            <a:schemeClr val="tx1"/>
                          </a:solidFill>
                          <a:latin typeface="Meiryo UI" panose="020B0604030504040204" pitchFamily="50" charset="-128"/>
                          <a:ea typeface="Meiryo UI" panose="020B0604030504040204" pitchFamily="50" charset="-128"/>
                        </a:rPr>
                        <a:t>Bluetooth</a:t>
                      </a:r>
                      <a:r>
                        <a:rPr kumimoji="1" lang="ja-JP" altLang="en-US" sz="1400" dirty="0" smtClean="0">
                          <a:solidFill>
                            <a:schemeClr val="tx1"/>
                          </a:solidFill>
                          <a:latin typeface="Meiryo UI" panose="020B0604030504040204" pitchFamily="50" charset="-128"/>
                          <a:ea typeface="Meiryo UI" panose="020B0604030504040204" pitchFamily="50" charset="-128"/>
                        </a:rPr>
                        <a:t>　・</a:t>
                      </a:r>
                      <a:r>
                        <a:rPr kumimoji="1" lang="en-US" altLang="ja-JP" sz="1400" dirty="0" smtClean="0">
                          <a:solidFill>
                            <a:schemeClr val="tx1"/>
                          </a:solidFill>
                          <a:latin typeface="Meiryo UI" panose="020B0604030504040204" pitchFamily="50" charset="-128"/>
                          <a:ea typeface="Meiryo UI" panose="020B0604030504040204" pitchFamily="50" charset="-128"/>
                        </a:rPr>
                        <a:t>USB×2</a:t>
                      </a:r>
                      <a:r>
                        <a:rPr kumimoji="1" lang="ja-JP" altLang="en-US" sz="1400" dirty="0" smtClean="0">
                          <a:solidFill>
                            <a:schemeClr val="tx1"/>
                          </a:solidFill>
                          <a:latin typeface="Meiryo UI" panose="020B0604030504040204" pitchFamily="50" charset="-128"/>
                          <a:ea typeface="Meiryo UI" panose="020B0604030504040204" pitchFamily="50" charset="-128"/>
                        </a:rPr>
                        <a:t>　・電源コネクタ　</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93752">
                <a:tc>
                  <a:txBody>
                    <a:bodyPr/>
                    <a:lstStyle/>
                    <a:p>
                      <a:pPr algn="ctr"/>
                      <a:r>
                        <a:rPr kumimoji="1" lang="ja-JP" altLang="en-US" sz="1400" dirty="0" smtClean="0">
                          <a:solidFill>
                            <a:schemeClr val="tx1"/>
                          </a:solidFill>
                          <a:latin typeface="Meiryo UI" panose="020B0604030504040204" pitchFamily="50" charset="-128"/>
                          <a:ea typeface="Meiryo UI" panose="020B0604030504040204" pitchFamily="50" charset="-128"/>
                        </a:rPr>
                        <a:t>電源</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r>
                        <a:rPr kumimoji="1" lang="en-US" altLang="ja-JP" sz="1400" dirty="0" smtClean="0">
                          <a:solidFill>
                            <a:schemeClr val="tx1"/>
                          </a:solidFill>
                          <a:latin typeface="Meiryo UI" panose="020B0604030504040204" pitchFamily="50" charset="-128"/>
                          <a:ea typeface="Meiryo UI" panose="020B0604030504040204" pitchFamily="50" charset="-128"/>
                        </a:rPr>
                        <a:t>AC</a:t>
                      </a:r>
                      <a:r>
                        <a:rPr kumimoji="1" lang="ja-JP" altLang="en-US" sz="1400" dirty="0" smtClean="0">
                          <a:solidFill>
                            <a:schemeClr val="tx1"/>
                          </a:solidFill>
                          <a:latin typeface="Meiryo UI" panose="020B0604030504040204" pitchFamily="50" charset="-128"/>
                          <a:ea typeface="Meiryo UI" panose="020B0604030504040204" pitchFamily="50" charset="-128"/>
                        </a:rPr>
                        <a:t>アダプタ（</a:t>
                      </a:r>
                      <a:r>
                        <a:rPr kumimoji="1" lang="en-US" altLang="ja-JP" sz="1400" dirty="0" smtClean="0">
                          <a:solidFill>
                            <a:schemeClr val="tx1"/>
                          </a:solidFill>
                          <a:latin typeface="Meiryo UI" panose="020B0604030504040204" pitchFamily="50" charset="-128"/>
                          <a:ea typeface="Meiryo UI" panose="020B0604030504040204" pitchFamily="50" charset="-128"/>
                        </a:rPr>
                        <a:t>12V 4A</a:t>
                      </a:r>
                      <a:r>
                        <a:rPr kumimoji="1" lang="ja-JP" altLang="en-US" sz="1400" dirty="0" smtClean="0">
                          <a:solidFill>
                            <a:schemeClr val="tx1"/>
                          </a:solidFill>
                          <a:latin typeface="Meiryo UI" panose="020B0604030504040204" pitchFamily="50" charset="-128"/>
                          <a:ea typeface="Meiryo UI" panose="020B0604030504040204" pitchFamily="50" charset="-128"/>
                        </a:rPr>
                        <a:t>）</a:t>
                      </a:r>
                      <a:endParaRPr kumimoji="1" lang="ja-JP" altLang="en-US" sz="1400"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bl>
          </a:graphicData>
        </a:graphic>
      </p:graphicFrame>
      <p:pic>
        <p:nvPicPr>
          <p:cNvPr id="8" name="図 7"/>
          <p:cNvPicPr>
            <a:picLocks noChangeAspect="1"/>
          </p:cNvPicPr>
          <p:nvPr/>
        </p:nvPicPr>
        <p:blipFill>
          <a:blip r:embed="rId3"/>
          <a:stretch>
            <a:fillRect/>
          </a:stretch>
        </p:blipFill>
        <p:spPr>
          <a:xfrm>
            <a:off x="7092280" y="1916831"/>
            <a:ext cx="1296144" cy="2178393"/>
          </a:xfrm>
          <a:prstGeom prst="rect">
            <a:avLst/>
          </a:prstGeom>
        </p:spPr>
      </p:pic>
    </p:spTree>
    <p:extLst>
      <p:ext uri="{BB962C8B-B14F-4D97-AF65-F5344CB8AC3E}">
        <p14:creationId xmlns:p14="http://schemas.microsoft.com/office/powerpoint/2010/main" val="4280792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indent="0">
              <a:buFont typeface="+mj-lt"/>
              <a:buNone/>
            </a:pPr>
            <a:r>
              <a:rPr kumimoji="1" lang="ja-JP" altLang="en-US" dirty="0" smtClean="0"/>
              <a:t>開発</a:t>
            </a:r>
            <a:r>
              <a:rPr kumimoji="1" lang="ja-JP" altLang="en-US" dirty="0" smtClean="0"/>
              <a:t>テーマ（要件）</a:t>
            </a:r>
            <a:endParaRPr kumimoji="1" lang="ja-JP" altLang="en-US" dirty="0"/>
          </a:p>
        </p:txBody>
      </p:sp>
      <p:sp>
        <p:nvSpPr>
          <p:cNvPr id="4" name="スライド番号プレースホルダー 3"/>
          <p:cNvSpPr>
            <a:spLocks noGrp="1"/>
          </p:cNvSpPr>
          <p:nvPr>
            <p:ph type="sldNum" sz="quarter" idx="10"/>
          </p:nvPr>
        </p:nvSpPr>
        <p:spPr/>
        <p:txBody>
          <a:bodyPr/>
          <a:lstStyle/>
          <a:p>
            <a:fld id="{CD41D098-51A7-4315-931A-15877BCB585E}" type="slidenum">
              <a:rPr lang="en-US" altLang="ja-JP" smtClean="0"/>
              <a:pPr/>
              <a:t>3</a:t>
            </a:fld>
            <a:endParaRPr lang="en-US" altLang="ja-JP"/>
          </a:p>
        </p:txBody>
      </p:sp>
      <p:sp>
        <p:nvSpPr>
          <p:cNvPr id="5" name="コンテンツ プレースホルダー 2"/>
          <p:cNvSpPr>
            <a:spLocks noGrp="1"/>
          </p:cNvSpPr>
          <p:nvPr>
            <p:ph idx="1"/>
          </p:nvPr>
        </p:nvSpPr>
        <p:spPr>
          <a:xfrm>
            <a:off x="179388" y="692150"/>
            <a:ext cx="8785225" cy="5689600"/>
          </a:xfrm>
        </p:spPr>
        <p:txBody>
          <a:bodyPr/>
          <a:lstStyle/>
          <a:p>
            <a:r>
              <a:rPr kumimoji="1" lang="ja-JP" altLang="en-US" dirty="0" smtClean="0"/>
              <a:t>今回</a:t>
            </a:r>
            <a:r>
              <a:rPr kumimoji="1" lang="ja-JP" altLang="en-US" dirty="0" smtClean="0"/>
              <a:t>の</a:t>
            </a:r>
            <a:r>
              <a:rPr kumimoji="1" lang="ja-JP" altLang="en-US" dirty="0" smtClean="0">
                <a:solidFill>
                  <a:srgbClr val="FF0000"/>
                </a:solidFill>
              </a:rPr>
              <a:t>チャレンジ</a:t>
            </a:r>
            <a:r>
              <a:rPr kumimoji="1" lang="ja-JP" altLang="en-US" dirty="0" smtClean="0"/>
              <a:t>テーマ</a:t>
            </a:r>
            <a:r>
              <a:rPr kumimoji="1" lang="ja-JP" altLang="en-US" dirty="0" smtClean="0"/>
              <a:t>は、</a:t>
            </a:r>
            <a:r>
              <a:rPr kumimoji="1" lang="en-US" altLang="ja-JP" dirty="0" smtClean="0">
                <a:solidFill>
                  <a:srgbClr val="FF0000"/>
                </a:solidFill>
              </a:rPr>
              <a:t>『</a:t>
            </a:r>
            <a:r>
              <a:rPr kumimoji="1" lang="ja-JP" altLang="en-US" dirty="0" smtClean="0">
                <a:solidFill>
                  <a:srgbClr val="FF0000"/>
                </a:solidFill>
              </a:rPr>
              <a:t>会社説明ロボットの構築</a:t>
            </a:r>
            <a:r>
              <a:rPr kumimoji="1" lang="en-US" altLang="ja-JP" dirty="0" smtClean="0">
                <a:solidFill>
                  <a:srgbClr val="FF0000"/>
                </a:solidFill>
              </a:rPr>
              <a:t>』</a:t>
            </a:r>
            <a:r>
              <a:rPr kumimoji="1" lang="ja-JP" altLang="en-US" dirty="0" smtClean="0"/>
              <a:t>です</a:t>
            </a:r>
            <a:r>
              <a:rPr kumimoji="1" lang="ja-JP" altLang="en-US" dirty="0" smtClean="0"/>
              <a:t>。</a:t>
            </a:r>
            <a:r>
              <a:rPr lang="ja-JP" altLang="en-US" b="0" dirty="0" smtClean="0"/>
              <a:t>　</a:t>
            </a:r>
            <a:endParaRPr kumimoji="1" lang="en-US" altLang="ja-JP" dirty="0" smtClean="0"/>
          </a:p>
          <a:p>
            <a:r>
              <a:rPr lang="ja-JP" altLang="en-US" dirty="0" smtClean="0"/>
              <a:t>利用</a:t>
            </a:r>
            <a:r>
              <a:rPr lang="ja-JP" altLang="en-US" dirty="0" smtClean="0"/>
              <a:t>シチュエーション</a:t>
            </a:r>
            <a:r>
              <a:rPr lang="ja-JP" altLang="en-US" dirty="0" smtClean="0"/>
              <a:t>は</a:t>
            </a:r>
            <a:r>
              <a:rPr lang="ja-JP" altLang="en-US" dirty="0"/>
              <a:t>「</a:t>
            </a:r>
            <a:r>
              <a:rPr lang="ja-JP" altLang="en-US" dirty="0" smtClean="0"/>
              <a:t>会社</a:t>
            </a:r>
            <a:r>
              <a:rPr lang="ja-JP" altLang="en-US" dirty="0" smtClean="0"/>
              <a:t>説明会</a:t>
            </a:r>
            <a:r>
              <a:rPr lang="ja-JP" altLang="en-US" dirty="0" smtClean="0"/>
              <a:t>です」</a:t>
            </a:r>
            <a:r>
              <a:rPr lang="en-US" altLang="ja-JP" dirty="0"/>
              <a:t/>
            </a:r>
            <a:br>
              <a:rPr lang="en-US" altLang="ja-JP" dirty="0"/>
            </a:br>
            <a:r>
              <a:rPr lang="ja-JP" altLang="en-US" b="0" dirty="0" smtClean="0"/>
              <a:t>　⇒ 会社説明のスライドに合わせてロボットが会社説明を行う</a:t>
            </a:r>
            <a:r>
              <a:rPr lang="en-US" altLang="ja-JP" b="0" dirty="0" smtClean="0"/>
              <a:t>(</a:t>
            </a:r>
            <a:r>
              <a:rPr lang="ja-JP" altLang="en-US" b="0" dirty="0" smtClean="0"/>
              <a:t>喋る</a:t>
            </a:r>
            <a:r>
              <a:rPr lang="en-US" altLang="ja-JP" b="0" dirty="0" smtClean="0"/>
              <a:t>)</a:t>
            </a:r>
            <a:r>
              <a:rPr lang="ja-JP" altLang="en-US" b="0" dirty="0" err="1" smtClean="0"/>
              <a:t>。</a:t>
            </a:r>
            <a:r>
              <a:rPr lang="en-US" altLang="ja-JP" b="0" dirty="0" smtClean="0"/>
              <a:t/>
            </a:r>
            <a:br>
              <a:rPr lang="en-US" altLang="ja-JP" b="0" dirty="0" smtClean="0"/>
            </a:br>
            <a:r>
              <a:rPr lang="ja-JP" altLang="en-US" b="0" dirty="0" smtClean="0"/>
              <a:t>　　 説明会担当者の負担軽減とロボットによる会社説明という話題性</a:t>
            </a:r>
            <a:r>
              <a:rPr lang="en-US" altLang="ja-JP" b="0" dirty="0" smtClean="0"/>
              <a:t>UP</a:t>
            </a:r>
            <a:r>
              <a:rPr lang="ja-JP" altLang="en-US" b="0" dirty="0" smtClean="0"/>
              <a:t>を</a:t>
            </a:r>
            <a:r>
              <a:rPr lang="ja-JP" altLang="en-US" b="0" dirty="0" smtClean="0"/>
              <a:t>狙う。</a:t>
            </a:r>
            <a:endParaRPr lang="en-US" altLang="ja-JP" b="0" dirty="0" smtClean="0"/>
          </a:p>
          <a:p>
            <a:pPr lvl="1"/>
            <a:endParaRPr kumimoji="1" lang="en-US" altLang="ja-JP" dirty="0"/>
          </a:p>
        </p:txBody>
      </p:sp>
      <p:pic>
        <p:nvPicPr>
          <p:cNvPr id="8" name="図 7"/>
          <p:cNvPicPr>
            <a:picLocks noChangeAspect="1"/>
          </p:cNvPicPr>
          <p:nvPr/>
        </p:nvPicPr>
        <p:blipFill>
          <a:blip r:embed="rId3"/>
          <a:stretch>
            <a:fillRect/>
          </a:stretch>
        </p:blipFill>
        <p:spPr>
          <a:xfrm>
            <a:off x="4055699" y="2519678"/>
            <a:ext cx="1296144" cy="2178393"/>
          </a:xfrm>
          <a:prstGeom prst="rect">
            <a:avLst/>
          </a:prstGeom>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9395" y="2696449"/>
            <a:ext cx="924255" cy="1805186"/>
          </a:xfrm>
          <a:prstGeom prst="rect">
            <a:avLst/>
          </a:prstGeom>
        </p:spPr>
      </p:pic>
      <p:sp>
        <p:nvSpPr>
          <p:cNvPr id="10" name="右矢印 9"/>
          <p:cNvSpPr/>
          <p:nvPr/>
        </p:nvSpPr>
        <p:spPr>
          <a:xfrm>
            <a:off x="2365037" y="3383775"/>
            <a:ext cx="151216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形吹き出し 10"/>
          <p:cNvSpPr/>
          <p:nvPr/>
        </p:nvSpPr>
        <p:spPr>
          <a:xfrm>
            <a:off x="3047587" y="2015623"/>
            <a:ext cx="1296144" cy="792088"/>
          </a:xfrm>
          <a:prstGeom prst="wedgeEllipseCallout">
            <a:avLst>
              <a:gd name="adj1" fmla="val 25415"/>
              <a:gd name="adj2" fmla="val 67631"/>
            </a:avLst>
          </a:prstGeom>
          <a:solidFill>
            <a:srgbClr val="FFFF99"/>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000066"/>
                </a:solidFill>
              </a:rPr>
              <a:t>・・・</a:t>
            </a:r>
            <a:endParaRPr kumimoji="1" lang="ja-JP" altLang="en-US" dirty="0">
              <a:solidFill>
                <a:srgbClr val="000066"/>
              </a:solidFill>
            </a:endParaRPr>
          </a:p>
        </p:txBody>
      </p:sp>
      <p:sp>
        <p:nvSpPr>
          <p:cNvPr id="12" name="円形吹き出し 11"/>
          <p:cNvSpPr/>
          <p:nvPr/>
        </p:nvSpPr>
        <p:spPr>
          <a:xfrm>
            <a:off x="227426" y="2015623"/>
            <a:ext cx="1296144" cy="792088"/>
          </a:xfrm>
          <a:prstGeom prst="wedgeEllipseCallout">
            <a:avLst>
              <a:gd name="adj1" fmla="val 25415"/>
              <a:gd name="adj2" fmla="val 67631"/>
            </a:avLst>
          </a:prstGeom>
          <a:solidFill>
            <a:srgbClr val="FFFF99"/>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p>
            <a:pPr algn="ctr"/>
            <a:r>
              <a:rPr kumimoji="1" lang="ja-JP" altLang="en-US" sz="1600" dirty="0" smtClean="0">
                <a:solidFill>
                  <a:srgbClr val="000066"/>
                </a:solidFill>
              </a:rPr>
              <a:t>はじめるよ</a:t>
            </a:r>
            <a:endParaRPr kumimoji="1" lang="ja-JP" altLang="en-US" sz="1600" dirty="0">
              <a:solidFill>
                <a:srgbClr val="000066"/>
              </a:solidFill>
            </a:endParaRPr>
          </a:p>
        </p:txBody>
      </p:sp>
      <p:grpSp>
        <p:nvGrpSpPr>
          <p:cNvPr id="13" name="グループ化 12"/>
          <p:cNvGrpSpPr/>
          <p:nvPr/>
        </p:nvGrpSpPr>
        <p:grpSpPr>
          <a:xfrm>
            <a:off x="2048036" y="4698071"/>
            <a:ext cx="6723677" cy="1759334"/>
            <a:chOff x="2048036" y="4698071"/>
            <a:chExt cx="6723677" cy="1759334"/>
          </a:xfrm>
        </p:grpSpPr>
        <p:grpSp>
          <p:nvGrpSpPr>
            <p:cNvPr id="14" name="グループ化 13"/>
            <p:cNvGrpSpPr/>
            <p:nvPr/>
          </p:nvGrpSpPr>
          <p:grpSpPr>
            <a:xfrm>
              <a:off x="5076056" y="4698071"/>
              <a:ext cx="3695657" cy="1694119"/>
              <a:chOff x="5076056" y="4698071"/>
              <a:chExt cx="3695657" cy="1694119"/>
            </a:xfrm>
          </p:grpSpPr>
          <p:cxnSp>
            <p:nvCxnSpPr>
              <p:cNvPr id="18" name="直線矢印コネクタ 17"/>
              <p:cNvCxnSpPr/>
              <p:nvPr/>
            </p:nvCxnSpPr>
            <p:spPr>
              <a:xfrm>
                <a:off x="5076056" y="4698071"/>
                <a:ext cx="506711" cy="891169"/>
              </a:xfrm>
              <a:prstGeom prst="straightConnector1">
                <a:avLst/>
              </a:prstGeom>
              <a:ln w="38100">
                <a:solidFill>
                  <a:srgbClr val="000066"/>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9" name="Picture 2" descr="http://blog-imgs-31-origin.fc2.com/e/x/t/extraordinarylife/moblog_d5ba2a69.jpg"/>
              <p:cNvPicPr>
                <a:picLocks noChangeAspect="1" noChangeArrowheads="1"/>
              </p:cNvPicPr>
              <p:nvPr/>
            </p:nvPicPr>
            <p:blipFill rotWithShape="1">
              <a:blip r:embed="rId5">
                <a:extLst>
                  <a:ext uri="{28A0092B-C50C-407E-A947-70E740481C1C}">
                    <a14:useLocalDpi xmlns:a14="http://schemas.microsoft.com/office/drawing/2010/main" val="0"/>
                  </a:ext>
                </a:extLst>
              </a:blip>
              <a:srcRect l="710" t="7175" r="2339" b="46941"/>
              <a:stretch/>
            </p:blipFill>
            <p:spPr bwMode="auto">
              <a:xfrm flipH="1">
                <a:off x="6374855" y="4930424"/>
                <a:ext cx="2396858" cy="79756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762" descr="MCj0428957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51843" y="5168054"/>
                <a:ext cx="1186091"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グループ化 14"/>
            <p:cNvGrpSpPr/>
            <p:nvPr/>
          </p:nvGrpSpPr>
          <p:grpSpPr>
            <a:xfrm>
              <a:off x="2048036" y="5133878"/>
              <a:ext cx="3744416" cy="1323527"/>
              <a:chOff x="2048036" y="5133878"/>
              <a:chExt cx="3744416" cy="1323527"/>
            </a:xfrm>
          </p:grpSpPr>
          <p:sp>
            <p:nvSpPr>
              <p:cNvPr id="16" name="テキスト ボックス 15"/>
              <p:cNvSpPr txBox="1"/>
              <p:nvPr/>
            </p:nvSpPr>
            <p:spPr>
              <a:xfrm>
                <a:off x="3923928" y="5133878"/>
                <a:ext cx="1162375" cy="276999"/>
              </a:xfrm>
              <a:prstGeom prst="homePlate">
                <a:avLst/>
              </a:prstGeom>
              <a:solidFill>
                <a:srgbClr val="FF0000"/>
              </a:solidFill>
            </p:spPr>
            <p:txBody>
              <a:bodyPr wrap="square" rtlCol="0">
                <a:spAutoFit/>
              </a:bodyPr>
              <a:lstStyle/>
              <a:p>
                <a:r>
                  <a:rPr kumimoji="1" lang="ja-JP" altLang="en-US" sz="1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やってみたい</a:t>
                </a:r>
                <a:endParaRPr kumimoji="1" lang="ja-JP" altLang="en-US" sz="1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p:cNvSpPr/>
              <p:nvPr/>
            </p:nvSpPr>
            <p:spPr>
              <a:xfrm>
                <a:off x="2048036" y="5934185"/>
                <a:ext cx="3744416" cy="523220"/>
              </a:xfrm>
              <a:prstGeom prst="rect">
                <a:avLst/>
              </a:prstGeom>
            </p:spPr>
            <p:txBody>
              <a:bodyPr wrap="square">
                <a:spAutoFit/>
              </a:bodyPr>
              <a:lstStyle/>
              <a:p>
                <a:r>
                  <a:rPr lang="en-US" altLang="ja-JP"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PC</a:t>
                </a:r>
                <a:r>
                  <a:rPr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との連動</a:t>
                </a:r>
                <a:endParaRPr lang="en-US" altLang="ja-JP"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（パワーポイントのスライドを操作する）</a:t>
                </a:r>
                <a:endParaRPr lang="en-US" altLang="ja-JP"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nvGrpSpPr>
          <p:cNvPr id="21" name="グループ化 20"/>
          <p:cNvGrpSpPr/>
          <p:nvPr/>
        </p:nvGrpSpPr>
        <p:grpSpPr>
          <a:xfrm>
            <a:off x="5582767" y="3184885"/>
            <a:ext cx="2949277" cy="1008112"/>
            <a:chOff x="5582767" y="3184885"/>
            <a:chExt cx="2949277" cy="1008112"/>
          </a:xfrm>
        </p:grpSpPr>
        <p:sp>
          <p:nvSpPr>
            <p:cNvPr id="22" name="フローチャート: 磁気ディスク 21"/>
            <p:cNvSpPr/>
            <p:nvPr/>
          </p:nvSpPr>
          <p:spPr>
            <a:xfrm>
              <a:off x="7523932" y="3184885"/>
              <a:ext cx="1008112" cy="1008112"/>
            </a:xfrm>
            <a:prstGeom prst="flowChartMagneticDisk">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U ターン矢印 22"/>
            <p:cNvSpPr/>
            <p:nvPr/>
          </p:nvSpPr>
          <p:spPr>
            <a:xfrm rot="5400000">
              <a:off x="6031949" y="2896853"/>
              <a:ext cx="685812" cy="158417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p:cNvSpPr txBox="1"/>
            <p:nvPr/>
          </p:nvSpPr>
          <p:spPr>
            <a:xfrm>
              <a:off x="7544654" y="3570182"/>
              <a:ext cx="987390" cy="461665"/>
            </a:xfrm>
            <a:prstGeom prst="rect">
              <a:avLst/>
            </a:prstGeom>
            <a:noFill/>
          </p:spPr>
          <p:txBody>
            <a:bodyPr wrap="square" rtlCol="0">
              <a:spAutoFit/>
            </a:bodyPr>
            <a:lstStyle/>
            <a:p>
              <a:pPr algn="ct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説明会用</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200" dirty="0">
                  <a:latin typeface="Meiryo UI" panose="020B0604030504040204" pitchFamily="50" charset="-128"/>
                  <a:ea typeface="Meiryo UI" panose="020B0604030504040204" pitchFamily="50" charset="-128"/>
                  <a:cs typeface="Meiryo UI" panose="020B0604030504040204" pitchFamily="50" charset="-128"/>
                </a:rPr>
                <a:t>テキスト</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456763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indent="0">
              <a:buFont typeface="+mj-lt"/>
              <a:buNone/>
            </a:pPr>
            <a:r>
              <a:rPr kumimoji="1" lang="ja-JP" altLang="en-US" dirty="0" smtClean="0"/>
              <a:t>開発</a:t>
            </a:r>
            <a:r>
              <a:rPr kumimoji="1" lang="ja-JP" altLang="en-US" dirty="0" smtClean="0"/>
              <a:t>メンバー</a:t>
            </a:r>
            <a:endParaRPr kumimoji="1" lang="ja-JP" altLang="en-US" dirty="0"/>
          </a:p>
        </p:txBody>
      </p:sp>
      <p:sp>
        <p:nvSpPr>
          <p:cNvPr id="4" name="スライド番号プレースホルダー 3"/>
          <p:cNvSpPr>
            <a:spLocks noGrp="1"/>
          </p:cNvSpPr>
          <p:nvPr>
            <p:ph type="sldNum" sz="quarter" idx="10"/>
          </p:nvPr>
        </p:nvSpPr>
        <p:spPr/>
        <p:txBody>
          <a:bodyPr/>
          <a:lstStyle/>
          <a:p>
            <a:fld id="{CD41D098-51A7-4315-931A-15877BCB585E}" type="slidenum">
              <a:rPr lang="en-US" altLang="ja-JP" smtClean="0"/>
              <a:pPr/>
              <a:t>4</a:t>
            </a:fld>
            <a:endParaRPr lang="en-US" altLang="ja-JP"/>
          </a:p>
        </p:txBody>
      </p:sp>
      <p:sp>
        <p:nvSpPr>
          <p:cNvPr id="5" name="Rectangle 3"/>
          <p:cNvSpPr>
            <a:spLocks noChangeArrowheads="1"/>
          </p:cNvSpPr>
          <p:nvPr/>
        </p:nvSpPr>
        <p:spPr bwMode="auto">
          <a:xfrm>
            <a:off x="179388" y="1493671"/>
            <a:ext cx="8785225" cy="3303481"/>
          </a:xfrm>
          <a:prstGeom prst="rect">
            <a:avLst/>
          </a:prstGeom>
          <a:solidFill>
            <a:schemeClr val="bg1">
              <a:alpha val="80000"/>
            </a:schemeClr>
          </a:solidFill>
          <a:ln>
            <a:solidFill>
              <a:srgbClr val="FF0000"/>
            </a:solidFill>
            <a:headEnd/>
            <a:tailEnd/>
          </a:ln>
        </p:spPr>
        <p:style>
          <a:lnRef idx="2">
            <a:schemeClr val="accent2"/>
          </a:lnRef>
          <a:fillRef idx="1">
            <a:schemeClr val="lt1"/>
          </a:fillRef>
          <a:effectRef idx="0">
            <a:schemeClr val="accent2"/>
          </a:effectRef>
          <a:fontRef idx="minor">
            <a:schemeClr val="dk1"/>
          </a:fontRef>
        </p:style>
        <p:txBody>
          <a:bodyPr anchor="ctr"/>
          <a:lstStyle/>
          <a:p>
            <a:pPr>
              <a:defRPr/>
            </a:pPr>
            <a:endParaRPr lang="ja-JP" altLang="en-US" dirty="0">
              <a:latin typeface="メイリオ" pitchFamily="50" charset="-128"/>
              <a:ea typeface="メイリオ" pitchFamily="50" charset="-128"/>
              <a:cs typeface="メイリオ" pitchFamily="50" charset="-128"/>
            </a:endParaRPr>
          </a:p>
        </p:txBody>
      </p:sp>
      <p:sp>
        <p:nvSpPr>
          <p:cNvPr id="6" name="Rectangle 68"/>
          <p:cNvSpPr>
            <a:spLocks noChangeArrowheads="1"/>
          </p:cNvSpPr>
          <p:nvPr/>
        </p:nvSpPr>
        <p:spPr bwMode="auto">
          <a:xfrm>
            <a:off x="179388" y="1081624"/>
            <a:ext cx="2222755" cy="323850"/>
          </a:xfrm>
          <a:prstGeom prst="rect">
            <a:avLst/>
          </a:prstGeom>
          <a:gradFill flip="none" rotWithShape="1">
            <a:gsLst>
              <a:gs pos="0">
                <a:srgbClr val="FF3300">
                  <a:tint val="66000"/>
                  <a:satMod val="160000"/>
                </a:srgbClr>
              </a:gs>
              <a:gs pos="50000">
                <a:srgbClr val="FF3300">
                  <a:tint val="44500"/>
                  <a:satMod val="160000"/>
                </a:srgbClr>
              </a:gs>
              <a:gs pos="100000">
                <a:srgbClr val="FF3300">
                  <a:tint val="23500"/>
                  <a:satMod val="160000"/>
                </a:srgbClr>
              </a:gs>
            </a:gsLst>
            <a:lin ang="0" scaled="1"/>
            <a:tileRect/>
          </a:gradFill>
          <a:ln>
            <a:noFill/>
          </a:ln>
          <a:effectLst/>
          <a:extLst/>
        </p:spPr>
        <p:txBody>
          <a:bodyPr wrap="none" anchor="ctr"/>
          <a:lstStyle/>
          <a:p>
            <a:pPr>
              <a:spcBef>
                <a:spcPct val="20000"/>
              </a:spcBef>
              <a:buClr>
                <a:srgbClr val="800000"/>
              </a:buClr>
              <a:buFont typeface="Wingdings" pitchFamily="2" charset="2"/>
              <a:buNone/>
              <a:defRPr/>
            </a:pPr>
            <a:r>
              <a:rPr lang="ja-JP" altLang="en-US" sz="1400" dirty="0">
                <a:latin typeface="メイリオ" pitchFamily="50" charset="-128"/>
                <a:ea typeface="メイリオ" pitchFamily="50" charset="-128"/>
                <a:cs typeface="メイリオ" pitchFamily="50" charset="-128"/>
              </a:rPr>
              <a:t>　株式会</a:t>
            </a:r>
            <a:r>
              <a:rPr lang="ja-JP" altLang="en-US" sz="1400" dirty="0" smtClean="0">
                <a:latin typeface="メイリオ" pitchFamily="50" charset="-128"/>
                <a:ea typeface="メイリオ" pitchFamily="50" charset="-128"/>
                <a:cs typeface="メイリオ" pitchFamily="50" charset="-128"/>
              </a:rPr>
              <a:t>社リンクレア</a:t>
            </a:r>
            <a:r>
              <a:rPr lang="ja-JP" altLang="en-US" sz="1400" dirty="0">
                <a:latin typeface="メイリオ" pitchFamily="50" charset="-128"/>
                <a:ea typeface="メイリオ" pitchFamily="50" charset="-128"/>
                <a:cs typeface="メイリオ" pitchFamily="50" charset="-128"/>
              </a:rPr>
              <a:t>　</a:t>
            </a:r>
          </a:p>
        </p:txBody>
      </p:sp>
      <p:sp>
        <p:nvSpPr>
          <p:cNvPr id="8" name="Rectangle 115"/>
          <p:cNvSpPr>
            <a:spLocks noChangeArrowheads="1"/>
          </p:cNvSpPr>
          <p:nvPr/>
        </p:nvSpPr>
        <p:spPr bwMode="auto">
          <a:xfrm>
            <a:off x="6948405" y="1869784"/>
            <a:ext cx="1727366" cy="577850"/>
          </a:xfrm>
          <a:prstGeom prst="rect">
            <a:avLst/>
          </a:prstGeom>
          <a:solidFill>
            <a:schemeClr val="bg1"/>
          </a:solidFill>
          <a:ln w="19050">
            <a:solidFill>
              <a:srgbClr val="CC0000"/>
            </a:solidFill>
            <a:miter lim="800000"/>
            <a:headEnd/>
            <a:tailEnd/>
          </a:ln>
          <a:effectLst>
            <a:outerShdw dist="35921" dir="2700000" algn="ctr" rotWithShape="0">
              <a:srgbClr val="C0C0C0"/>
            </a:outerShdw>
          </a:effectLst>
        </p:spPr>
        <p:txBody>
          <a:bodyPr wrap="none" tIns="10800"/>
          <a:lstStyle/>
          <a:p>
            <a:pPr>
              <a:defRPr/>
            </a:pPr>
            <a:r>
              <a:rPr lang="ja-JP" altLang="en-US" sz="900" u="sng" dirty="0" smtClean="0">
                <a:solidFill>
                  <a:srgbClr val="800000"/>
                </a:solidFill>
                <a:latin typeface="メイリオ" pitchFamily="50" charset="-128"/>
                <a:ea typeface="メイリオ" pitchFamily="50" charset="-128"/>
                <a:cs typeface="メイリオ" pitchFamily="50" charset="-128"/>
              </a:rPr>
              <a:t>オブザーバー</a:t>
            </a:r>
            <a:endParaRPr lang="en-US" altLang="ja-JP" sz="900" u="sng" dirty="0">
              <a:solidFill>
                <a:srgbClr val="800000"/>
              </a:solidFill>
              <a:latin typeface="メイリオ" pitchFamily="50" charset="-128"/>
              <a:ea typeface="メイリオ" pitchFamily="50" charset="-128"/>
              <a:cs typeface="メイリオ" pitchFamily="50" charset="-128"/>
            </a:endParaRPr>
          </a:p>
          <a:p>
            <a:pPr>
              <a:defRPr/>
            </a:pPr>
            <a:r>
              <a:rPr lang="ja-JP" altLang="en-US" sz="900" dirty="0">
                <a:latin typeface="メイリオ" pitchFamily="50" charset="-128"/>
                <a:ea typeface="メイリオ" pitchFamily="50" charset="-128"/>
                <a:cs typeface="メイリオ" pitchFamily="50" charset="-128"/>
              </a:rPr>
              <a:t>名古屋オフィス</a:t>
            </a:r>
          </a:p>
          <a:p>
            <a:pPr algn="ctr">
              <a:defRPr/>
            </a:pPr>
            <a:r>
              <a:rPr lang="ja-JP" altLang="en-US" sz="1100" dirty="0" smtClean="0">
                <a:latin typeface="メイリオ" pitchFamily="50" charset="-128"/>
                <a:ea typeface="メイリオ" pitchFamily="50" charset="-128"/>
                <a:cs typeface="メイリオ" pitchFamily="50" charset="-128"/>
              </a:rPr>
              <a:t>藤本　大助</a:t>
            </a:r>
            <a:endParaRPr lang="ja-JP" altLang="en-US" sz="1100" dirty="0">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152500" y="692696"/>
            <a:ext cx="3647152" cy="369332"/>
          </a:xfrm>
          <a:prstGeom prst="rect">
            <a:avLst/>
          </a:prstGeom>
          <a:noFill/>
        </p:spPr>
        <p:txBody>
          <a:bodyPr wrap="none" rtlCol="0">
            <a:spAutoFit/>
          </a:bodyPr>
          <a:lstStyle/>
          <a:p>
            <a:r>
              <a:rPr kumimoji="1" lang="ja-JP" altLang="en-US" b="1" dirty="0" smtClean="0">
                <a:solidFill>
                  <a:srgbClr val="002060"/>
                </a:solidFill>
                <a:latin typeface="メイリオ" panose="020B0604030504040204" pitchFamily="50" charset="-128"/>
                <a:ea typeface="メイリオ" panose="020B0604030504040204" pitchFamily="50" charset="-128"/>
              </a:rPr>
              <a:t>開発メンバーは以下の通りです。</a:t>
            </a:r>
            <a:endParaRPr kumimoji="1" lang="ja-JP" altLang="en-US" b="1" dirty="0">
              <a:solidFill>
                <a:srgbClr val="002060"/>
              </a:solidFill>
              <a:latin typeface="メイリオ" panose="020B0604030504040204" pitchFamily="50" charset="-128"/>
              <a:ea typeface="メイリオ" panose="020B0604030504040204" pitchFamily="50" charset="-128"/>
            </a:endParaRPr>
          </a:p>
        </p:txBody>
      </p:sp>
      <p:sp>
        <p:nvSpPr>
          <p:cNvPr id="18" name="Rectangle 115"/>
          <p:cNvSpPr>
            <a:spLocks noChangeArrowheads="1"/>
          </p:cNvSpPr>
          <p:nvPr/>
        </p:nvSpPr>
        <p:spPr bwMode="auto">
          <a:xfrm>
            <a:off x="553190" y="1869784"/>
            <a:ext cx="1727366" cy="577850"/>
          </a:xfrm>
          <a:prstGeom prst="rect">
            <a:avLst/>
          </a:prstGeom>
          <a:solidFill>
            <a:schemeClr val="bg1"/>
          </a:solidFill>
          <a:ln w="19050">
            <a:solidFill>
              <a:srgbClr val="CC0000"/>
            </a:solidFill>
            <a:miter lim="800000"/>
            <a:headEnd/>
            <a:tailEnd/>
          </a:ln>
          <a:effectLst>
            <a:outerShdw dist="35921" dir="2700000" algn="ctr" rotWithShape="0">
              <a:srgbClr val="C0C0C0"/>
            </a:outerShdw>
          </a:effectLst>
        </p:spPr>
        <p:txBody>
          <a:bodyPr wrap="none" tIns="10800"/>
          <a:lstStyle/>
          <a:p>
            <a:pPr>
              <a:defRPr/>
            </a:pPr>
            <a:r>
              <a:rPr lang="ja-JP" altLang="en-US" sz="900" u="sng" dirty="0" smtClean="0">
                <a:solidFill>
                  <a:srgbClr val="800000"/>
                </a:solidFill>
                <a:latin typeface="メイリオ" pitchFamily="50" charset="-128"/>
                <a:ea typeface="メイリオ" pitchFamily="50" charset="-128"/>
                <a:cs typeface="メイリオ" pitchFamily="50" charset="-128"/>
              </a:rPr>
              <a:t>開発</a:t>
            </a:r>
            <a:r>
              <a:rPr lang="ja-JP" altLang="en-US" sz="900" u="sng" dirty="0">
                <a:solidFill>
                  <a:srgbClr val="800000"/>
                </a:solidFill>
                <a:latin typeface="メイリオ" pitchFamily="50" charset="-128"/>
                <a:ea typeface="メイリオ" pitchFamily="50" charset="-128"/>
                <a:cs typeface="メイリオ" pitchFamily="50" charset="-128"/>
              </a:rPr>
              <a:t>リーダ</a:t>
            </a:r>
            <a:r>
              <a:rPr lang="ja-JP" altLang="en-US" sz="900" u="sng" dirty="0" smtClean="0">
                <a:solidFill>
                  <a:srgbClr val="800000"/>
                </a:solidFill>
                <a:latin typeface="メイリオ" pitchFamily="50" charset="-128"/>
                <a:ea typeface="メイリオ" pitchFamily="50" charset="-128"/>
                <a:cs typeface="メイリオ" pitchFamily="50" charset="-128"/>
              </a:rPr>
              <a:t>ー</a:t>
            </a:r>
            <a:endParaRPr lang="en-US" altLang="ja-JP" sz="900" u="sng" dirty="0" smtClean="0">
              <a:solidFill>
                <a:srgbClr val="800000"/>
              </a:solidFill>
              <a:latin typeface="メイリオ" pitchFamily="50" charset="-128"/>
              <a:ea typeface="メイリオ" pitchFamily="50" charset="-128"/>
              <a:cs typeface="メイリオ" pitchFamily="50" charset="-128"/>
            </a:endParaRPr>
          </a:p>
          <a:p>
            <a:pPr>
              <a:defRPr/>
            </a:pPr>
            <a:r>
              <a:rPr lang="ja-JP" altLang="en-US" sz="900" dirty="0" smtClean="0">
                <a:latin typeface="メイリオ" pitchFamily="50" charset="-128"/>
                <a:ea typeface="メイリオ" pitchFamily="50" charset="-128"/>
                <a:cs typeface="メイリオ" pitchFamily="50" charset="-128"/>
              </a:rPr>
              <a:t>名古屋オフィス</a:t>
            </a:r>
          </a:p>
          <a:p>
            <a:pPr algn="ctr">
              <a:defRPr/>
            </a:pPr>
            <a:r>
              <a:rPr lang="ja-JP" altLang="en-US" sz="1100" dirty="0" smtClean="0">
                <a:latin typeface="メイリオ" pitchFamily="50" charset="-128"/>
                <a:ea typeface="メイリオ" pitchFamily="50" charset="-128"/>
                <a:cs typeface="メイリオ" pitchFamily="50" charset="-128"/>
              </a:rPr>
              <a:t>永田　雄一（</a:t>
            </a:r>
            <a:r>
              <a:rPr lang="en-US" altLang="ja-JP" sz="1100" dirty="0" smtClean="0">
                <a:latin typeface="メイリオ" pitchFamily="50" charset="-128"/>
                <a:ea typeface="メイリオ" pitchFamily="50" charset="-128"/>
                <a:cs typeface="メイリオ" pitchFamily="50" charset="-128"/>
              </a:rPr>
              <a:t>10</a:t>
            </a:r>
            <a:r>
              <a:rPr lang="ja-JP" altLang="en-US" sz="1100" dirty="0" smtClean="0">
                <a:latin typeface="メイリオ" pitchFamily="50" charset="-128"/>
                <a:ea typeface="メイリオ" pitchFamily="50" charset="-128"/>
                <a:cs typeface="メイリオ" pitchFamily="50" charset="-128"/>
              </a:rPr>
              <a:t>年目）</a:t>
            </a:r>
            <a:endParaRPr lang="ja-JP" altLang="en-US" sz="1100" dirty="0">
              <a:latin typeface="メイリオ" pitchFamily="50" charset="-128"/>
              <a:ea typeface="メイリオ" pitchFamily="50" charset="-128"/>
              <a:cs typeface="メイリオ" pitchFamily="50" charset="-128"/>
            </a:endParaRPr>
          </a:p>
        </p:txBody>
      </p:sp>
      <p:sp>
        <p:nvSpPr>
          <p:cNvPr id="24" name="Rectangle 115"/>
          <p:cNvSpPr>
            <a:spLocks noChangeArrowheads="1"/>
          </p:cNvSpPr>
          <p:nvPr/>
        </p:nvSpPr>
        <p:spPr bwMode="auto">
          <a:xfrm>
            <a:off x="553190" y="2753588"/>
            <a:ext cx="1727366" cy="577850"/>
          </a:xfrm>
          <a:prstGeom prst="rect">
            <a:avLst/>
          </a:prstGeom>
          <a:solidFill>
            <a:schemeClr val="bg1"/>
          </a:solidFill>
          <a:ln w="19050">
            <a:solidFill>
              <a:srgbClr val="002060"/>
            </a:solidFill>
            <a:miter lim="800000"/>
            <a:headEnd/>
            <a:tailEnd/>
          </a:ln>
          <a:effectLst>
            <a:outerShdw dist="35921" dir="2700000" algn="ctr" rotWithShape="0">
              <a:srgbClr val="C0C0C0"/>
            </a:outerShdw>
          </a:effectLst>
        </p:spPr>
        <p:txBody>
          <a:bodyPr wrap="none" tIns="10800"/>
          <a:lstStyle/>
          <a:p>
            <a:pPr>
              <a:defRPr/>
            </a:pPr>
            <a:r>
              <a:rPr lang="ja-JP" altLang="en-US" sz="900" u="sng" dirty="0" smtClean="0">
                <a:solidFill>
                  <a:srgbClr val="800000"/>
                </a:solidFill>
                <a:latin typeface="メイリオ" pitchFamily="50" charset="-128"/>
                <a:ea typeface="メイリオ" pitchFamily="50" charset="-128"/>
                <a:cs typeface="メイリオ" pitchFamily="50" charset="-128"/>
              </a:rPr>
              <a:t>開発メンバー</a:t>
            </a:r>
            <a:endParaRPr lang="en-US" altLang="ja-JP" sz="900" u="sng" dirty="0" smtClean="0">
              <a:solidFill>
                <a:srgbClr val="800000"/>
              </a:solidFill>
              <a:latin typeface="メイリオ" pitchFamily="50" charset="-128"/>
              <a:ea typeface="メイリオ" pitchFamily="50" charset="-128"/>
              <a:cs typeface="メイリオ" pitchFamily="50" charset="-128"/>
            </a:endParaRPr>
          </a:p>
          <a:p>
            <a:pPr>
              <a:defRPr/>
            </a:pPr>
            <a:r>
              <a:rPr lang="ja-JP" altLang="en-US" sz="900" dirty="0" smtClean="0">
                <a:latin typeface="メイリオ" pitchFamily="50" charset="-128"/>
                <a:ea typeface="メイリオ" pitchFamily="50" charset="-128"/>
                <a:cs typeface="メイリオ" pitchFamily="50" charset="-128"/>
              </a:rPr>
              <a:t>名古屋オフィス</a:t>
            </a:r>
          </a:p>
          <a:p>
            <a:pPr algn="ctr">
              <a:defRPr/>
            </a:pPr>
            <a:r>
              <a:rPr lang="ja-JP" altLang="en-US" sz="1100" dirty="0" smtClean="0">
                <a:latin typeface="メイリオ" pitchFamily="50" charset="-128"/>
                <a:ea typeface="メイリオ" pitchFamily="50" charset="-128"/>
                <a:cs typeface="メイリオ" pitchFamily="50" charset="-128"/>
              </a:rPr>
              <a:t>田山　聖（</a:t>
            </a:r>
            <a:r>
              <a:rPr lang="en-US" altLang="ja-JP" sz="1100" dirty="0" smtClean="0">
                <a:latin typeface="メイリオ" pitchFamily="50" charset="-128"/>
                <a:ea typeface="メイリオ" pitchFamily="50" charset="-128"/>
                <a:cs typeface="メイリオ" pitchFamily="50" charset="-128"/>
              </a:rPr>
              <a:t>9</a:t>
            </a:r>
            <a:r>
              <a:rPr lang="ja-JP" altLang="en-US" sz="1100" dirty="0" smtClean="0">
                <a:latin typeface="メイリオ" pitchFamily="50" charset="-128"/>
                <a:ea typeface="メイリオ" pitchFamily="50" charset="-128"/>
                <a:cs typeface="メイリオ" pitchFamily="50" charset="-128"/>
              </a:rPr>
              <a:t>年目）</a:t>
            </a:r>
            <a:endParaRPr lang="ja-JP" altLang="en-US" sz="1100" dirty="0">
              <a:latin typeface="メイリオ" pitchFamily="50" charset="-128"/>
              <a:ea typeface="メイリオ" pitchFamily="50" charset="-128"/>
              <a:cs typeface="メイリオ" pitchFamily="50" charset="-128"/>
            </a:endParaRPr>
          </a:p>
        </p:txBody>
      </p:sp>
      <p:sp>
        <p:nvSpPr>
          <p:cNvPr id="25" name="Rectangle 115"/>
          <p:cNvSpPr>
            <a:spLocks noChangeArrowheads="1"/>
          </p:cNvSpPr>
          <p:nvPr/>
        </p:nvSpPr>
        <p:spPr bwMode="auto">
          <a:xfrm>
            <a:off x="2662254" y="2753588"/>
            <a:ext cx="1727366" cy="577850"/>
          </a:xfrm>
          <a:prstGeom prst="rect">
            <a:avLst/>
          </a:prstGeom>
          <a:solidFill>
            <a:schemeClr val="bg1"/>
          </a:solidFill>
          <a:ln w="19050">
            <a:solidFill>
              <a:srgbClr val="002060"/>
            </a:solidFill>
            <a:miter lim="800000"/>
            <a:headEnd/>
            <a:tailEnd/>
          </a:ln>
          <a:effectLst>
            <a:outerShdw dist="35921" dir="2700000" algn="ctr" rotWithShape="0">
              <a:srgbClr val="C0C0C0"/>
            </a:outerShdw>
          </a:effectLst>
        </p:spPr>
        <p:txBody>
          <a:bodyPr wrap="none" tIns="10800"/>
          <a:lstStyle/>
          <a:p>
            <a:pPr>
              <a:defRPr/>
            </a:pPr>
            <a:r>
              <a:rPr lang="ja-JP" altLang="en-US" sz="900" u="sng" dirty="0" smtClean="0">
                <a:solidFill>
                  <a:srgbClr val="800000"/>
                </a:solidFill>
                <a:latin typeface="メイリオ" pitchFamily="50" charset="-128"/>
                <a:ea typeface="メイリオ" pitchFamily="50" charset="-128"/>
                <a:cs typeface="メイリオ" pitchFamily="50" charset="-128"/>
              </a:rPr>
              <a:t>開発メンバー</a:t>
            </a:r>
            <a:endParaRPr lang="en-US" altLang="ja-JP" sz="900" u="sng" dirty="0" smtClean="0">
              <a:solidFill>
                <a:srgbClr val="800000"/>
              </a:solidFill>
              <a:latin typeface="メイリオ" pitchFamily="50" charset="-128"/>
              <a:ea typeface="メイリオ" pitchFamily="50" charset="-128"/>
              <a:cs typeface="メイリオ" pitchFamily="50" charset="-128"/>
            </a:endParaRPr>
          </a:p>
          <a:p>
            <a:pPr>
              <a:defRPr/>
            </a:pPr>
            <a:r>
              <a:rPr lang="ja-JP" altLang="en-US" sz="900" dirty="0" smtClean="0">
                <a:latin typeface="メイリオ" pitchFamily="50" charset="-128"/>
                <a:ea typeface="メイリオ" pitchFamily="50" charset="-128"/>
                <a:cs typeface="メイリオ" pitchFamily="50" charset="-128"/>
              </a:rPr>
              <a:t>名古屋オフィス</a:t>
            </a:r>
          </a:p>
          <a:p>
            <a:pPr algn="ctr">
              <a:defRPr/>
            </a:pPr>
            <a:r>
              <a:rPr lang="ja-JP" altLang="en-US" sz="1100" dirty="0" smtClean="0">
                <a:latin typeface="メイリオ" pitchFamily="50" charset="-128"/>
                <a:ea typeface="メイリオ" pitchFamily="50" charset="-128"/>
                <a:cs typeface="メイリオ" pitchFamily="50" charset="-128"/>
              </a:rPr>
              <a:t>藤本　優幸（</a:t>
            </a:r>
            <a:r>
              <a:rPr lang="en-US" altLang="ja-JP" sz="1100" dirty="0" smtClean="0">
                <a:latin typeface="メイリオ" pitchFamily="50" charset="-128"/>
                <a:ea typeface="メイリオ" pitchFamily="50" charset="-128"/>
                <a:cs typeface="メイリオ" pitchFamily="50" charset="-128"/>
              </a:rPr>
              <a:t>4</a:t>
            </a:r>
            <a:r>
              <a:rPr lang="ja-JP" altLang="en-US" sz="1100" dirty="0" smtClean="0">
                <a:latin typeface="メイリオ" pitchFamily="50" charset="-128"/>
                <a:ea typeface="メイリオ" pitchFamily="50" charset="-128"/>
                <a:cs typeface="メイリオ" pitchFamily="50" charset="-128"/>
              </a:rPr>
              <a:t>年目）</a:t>
            </a:r>
            <a:endParaRPr lang="ja-JP" altLang="en-US" sz="1100" dirty="0">
              <a:latin typeface="メイリオ" pitchFamily="50" charset="-128"/>
              <a:ea typeface="メイリオ" pitchFamily="50" charset="-128"/>
              <a:cs typeface="メイリオ" pitchFamily="50" charset="-128"/>
            </a:endParaRPr>
          </a:p>
        </p:txBody>
      </p:sp>
      <p:sp>
        <p:nvSpPr>
          <p:cNvPr id="26" name="Rectangle 115"/>
          <p:cNvSpPr>
            <a:spLocks noChangeArrowheads="1"/>
          </p:cNvSpPr>
          <p:nvPr/>
        </p:nvSpPr>
        <p:spPr bwMode="auto">
          <a:xfrm>
            <a:off x="4788024" y="2753588"/>
            <a:ext cx="1727366" cy="577850"/>
          </a:xfrm>
          <a:prstGeom prst="rect">
            <a:avLst/>
          </a:prstGeom>
          <a:solidFill>
            <a:schemeClr val="bg1"/>
          </a:solidFill>
          <a:ln w="19050">
            <a:solidFill>
              <a:srgbClr val="002060"/>
            </a:solidFill>
            <a:miter lim="800000"/>
            <a:headEnd/>
            <a:tailEnd/>
          </a:ln>
          <a:effectLst>
            <a:outerShdw dist="35921" dir="2700000" algn="ctr" rotWithShape="0">
              <a:srgbClr val="C0C0C0"/>
            </a:outerShdw>
          </a:effectLst>
        </p:spPr>
        <p:txBody>
          <a:bodyPr wrap="none" tIns="10800"/>
          <a:lstStyle/>
          <a:p>
            <a:pPr>
              <a:defRPr/>
            </a:pPr>
            <a:r>
              <a:rPr lang="ja-JP" altLang="en-US" sz="900" u="sng" dirty="0" smtClean="0">
                <a:solidFill>
                  <a:srgbClr val="800000"/>
                </a:solidFill>
                <a:latin typeface="メイリオ" pitchFamily="50" charset="-128"/>
                <a:ea typeface="メイリオ" pitchFamily="50" charset="-128"/>
                <a:cs typeface="メイリオ" pitchFamily="50" charset="-128"/>
              </a:rPr>
              <a:t>開発</a:t>
            </a:r>
            <a:r>
              <a:rPr lang="ja-JP" altLang="en-US" sz="900" u="sng" dirty="0">
                <a:solidFill>
                  <a:srgbClr val="800000"/>
                </a:solidFill>
                <a:latin typeface="メイリオ" pitchFamily="50" charset="-128"/>
                <a:ea typeface="メイリオ" pitchFamily="50" charset="-128"/>
                <a:cs typeface="メイリオ" pitchFamily="50" charset="-128"/>
              </a:rPr>
              <a:t>メンバ</a:t>
            </a:r>
            <a:r>
              <a:rPr lang="ja-JP" altLang="en-US" sz="900" u="sng" dirty="0" smtClean="0">
                <a:solidFill>
                  <a:srgbClr val="800000"/>
                </a:solidFill>
                <a:latin typeface="メイリオ" pitchFamily="50" charset="-128"/>
                <a:ea typeface="メイリオ" pitchFamily="50" charset="-128"/>
                <a:cs typeface="メイリオ" pitchFamily="50" charset="-128"/>
              </a:rPr>
              <a:t>ー</a:t>
            </a:r>
            <a:endParaRPr lang="en-US" altLang="ja-JP" sz="900" u="sng" dirty="0" smtClean="0">
              <a:solidFill>
                <a:srgbClr val="800000"/>
              </a:solidFill>
              <a:latin typeface="メイリオ" pitchFamily="50" charset="-128"/>
              <a:ea typeface="メイリオ" pitchFamily="50" charset="-128"/>
              <a:cs typeface="メイリオ" pitchFamily="50" charset="-128"/>
            </a:endParaRPr>
          </a:p>
          <a:p>
            <a:pPr>
              <a:defRPr/>
            </a:pPr>
            <a:r>
              <a:rPr lang="ja-JP" altLang="en-US" sz="900" dirty="0" smtClean="0">
                <a:latin typeface="メイリオ" pitchFamily="50" charset="-128"/>
                <a:ea typeface="メイリオ" pitchFamily="50" charset="-128"/>
                <a:cs typeface="メイリオ" pitchFamily="50" charset="-128"/>
              </a:rPr>
              <a:t>名古屋オフィス</a:t>
            </a:r>
          </a:p>
          <a:p>
            <a:pPr algn="ctr">
              <a:defRPr/>
            </a:pPr>
            <a:r>
              <a:rPr lang="ja-JP" altLang="en-US" sz="1100" dirty="0" smtClean="0">
                <a:latin typeface="メイリオ" pitchFamily="50" charset="-128"/>
                <a:ea typeface="メイリオ" pitchFamily="50" charset="-128"/>
                <a:cs typeface="メイリオ" pitchFamily="50" charset="-128"/>
              </a:rPr>
              <a:t>川原</a:t>
            </a:r>
            <a:r>
              <a:rPr lang="ja-JP" altLang="en-US" sz="1100" dirty="0">
                <a:latin typeface="メイリオ" pitchFamily="50" charset="-128"/>
                <a:ea typeface="メイリオ" pitchFamily="50" charset="-128"/>
                <a:cs typeface="メイリオ" pitchFamily="50" charset="-128"/>
              </a:rPr>
              <a:t>　</a:t>
            </a:r>
            <a:r>
              <a:rPr lang="ja-JP" altLang="en-US" sz="1100" dirty="0" smtClean="0">
                <a:latin typeface="メイリオ" pitchFamily="50" charset="-128"/>
                <a:ea typeface="メイリオ" pitchFamily="50" charset="-128"/>
                <a:cs typeface="メイリオ" pitchFamily="50" charset="-128"/>
              </a:rPr>
              <a:t>智仁</a:t>
            </a:r>
            <a:r>
              <a:rPr lang="en-US" altLang="ja-JP" sz="1100" dirty="0" smtClean="0">
                <a:latin typeface="メイリオ" pitchFamily="50" charset="-128"/>
                <a:ea typeface="メイリオ" pitchFamily="50" charset="-128"/>
                <a:cs typeface="メイリオ" pitchFamily="50" charset="-128"/>
              </a:rPr>
              <a:t>(3</a:t>
            </a:r>
            <a:r>
              <a:rPr lang="ja-JP" altLang="en-US" sz="1100" dirty="0" smtClean="0">
                <a:latin typeface="メイリオ" pitchFamily="50" charset="-128"/>
                <a:ea typeface="メイリオ" pitchFamily="50" charset="-128"/>
                <a:cs typeface="メイリオ" pitchFamily="50" charset="-128"/>
              </a:rPr>
              <a:t>年目</a:t>
            </a:r>
            <a:r>
              <a:rPr lang="en-US" altLang="ja-JP" sz="1100" dirty="0" smtClean="0">
                <a:latin typeface="メイリオ" pitchFamily="50" charset="-128"/>
                <a:ea typeface="メイリオ" pitchFamily="50" charset="-128"/>
                <a:cs typeface="メイリオ" pitchFamily="50" charset="-128"/>
              </a:rPr>
              <a:t>)</a:t>
            </a:r>
            <a:endParaRPr lang="ja-JP" altLang="en-US" sz="1100" dirty="0">
              <a:latin typeface="メイリオ" pitchFamily="50" charset="-128"/>
              <a:ea typeface="メイリオ" pitchFamily="50" charset="-128"/>
              <a:cs typeface="メイリオ" pitchFamily="50" charset="-128"/>
            </a:endParaRPr>
          </a:p>
        </p:txBody>
      </p:sp>
      <p:sp>
        <p:nvSpPr>
          <p:cNvPr id="27" name="Rectangle 115"/>
          <p:cNvSpPr>
            <a:spLocks noChangeArrowheads="1"/>
          </p:cNvSpPr>
          <p:nvPr/>
        </p:nvSpPr>
        <p:spPr bwMode="auto">
          <a:xfrm>
            <a:off x="2662254" y="3643238"/>
            <a:ext cx="1727366" cy="577850"/>
          </a:xfrm>
          <a:prstGeom prst="rect">
            <a:avLst/>
          </a:prstGeom>
          <a:solidFill>
            <a:schemeClr val="bg1"/>
          </a:solidFill>
          <a:ln w="19050">
            <a:solidFill>
              <a:srgbClr val="002060"/>
            </a:solidFill>
            <a:miter lim="800000"/>
            <a:headEnd/>
            <a:tailEnd/>
          </a:ln>
          <a:effectLst>
            <a:outerShdw dist="35921" dir="2700000" algn="ctr" rotWithShape="0">
              <a:srgbClr val="C0C0C0"/>
            </a:outerShdw>
          </a:effectLst>
        </p:spPr>
        <p:txBody>
          <a:bodyPr wrap="none" tIns="10800"/>
          <a:lstStyle/>
          <a:p>
            <a:pPr>
              <a:defRPr/>
            </a:pPr>
            <a:r>
              <a:rPr lang="ja-JP" altLang="en-US" sz="900" u="sng" dirty="0" smtClean="0">
                <a:solidFill>
                  <a:srgbClr val="800000"/>
                </a:solidFill>
                <a:latin typeface="メイリオ" pitchFamily="50" charset="-128"/>
                <a:ea typeface="メイリオ" pitchFamily="50" charset="-128"/>
                <a:cs typeface="メイリオ" pitchFamily="50" charset="-128"/>
              </a:rPr>
              <a:t>開発メンバー</a:t>
            </a:r>
            <a:endParaRPr lang="en-US" altLang="ja-JP" sz="900" u="sng" dirty="0" smtClean="0">
              <a:solidFill>
                <a:srgbClr val="800000"/>
              </a:solidFill>
              <a:latin typeface="メイリオ" pitchFamily="50" charset="-128"/>
              <a:ea typeface="メイリオ" pitchFamily="50" charset="-128"/>
              <a:cs typeface="メイリオ" pitchFamily="50" charset="-128"/>
            </a:endParaRPr>
          </a:p>
          <a:p>
            <a:pPr>
              <a:defRPr/>
            </a:pPr>
            <a:r>
              <a:rPr lang="ja-JP" altLang="en-US" sz="900" dirty="0" smtClean="0">
                <a:latin typeface="メイリオ" pitchFamily="50" charset="-128"/>
                <a:ea typeface="メイリオ" pitchFamily="50" charset="-128"/>
                <a:cs typeface="メイリオ" pitchFamily="50" charset="-128"/>
              </a:rPr>
              <a:t>名古屋オフィス</a:t>
            </a:r>
          </a:p>
          <a:p>
            <a:pPr algn="ctr">
              <a:defRPr/>
            </a:pPr>
            <a:r>
              <a:rPr lang="ja-JP" altLang="en-US" sz="1100" dirty="0" smtClean="0">
                <a:latin typeface="メイリオ" pitchFamily="50" charset="-128"/>
                <a:ea typeface="メイリオ" pitchFamily="50" charset="-128"/>
                <a:cs typeface="メイリオ" pitchFamily="50" charset="-128"/>
              </a:rPr>
              <a:t>祖父江　高明（</a:t>
            </a:r>
            <a:r>
              <a:rPr lang="en-US" altLang="ja-JP" sz="1100" dirty="0" smtClean="0">
                <a:latin typeface="メイリオ" pitchFamily="50" charset="-128"/>
                <a:ea typeface="メイリオ" pitchFamily="50" charset="-128"/>
                <a:cs typeface="メイリオ" pitchFamily="50" charset="-128"/>
              </a:rPr>
              <a:t>2</a:t>
            </a:r>
            <a:r>
              <a:rPr lang="ja-JP" altLang="en-US" sz="1100" dirty="0" smtClean="0">
                <a:latin typeface="メイリオ" pitchFamily="50" charset="-128"/>
                <a:ea typeface="メイリオ" pitchFamily="50" charset="-128"/>
                <a:cs typeface="メイリオ" pitchFamily="50" charset="-128"/>
              </a:rPr>
              <a:t>年目）</a:t>
            </a:r>
            <a:endParaRPr lang="ja-JP" altLang="en-US" sz="1100" dirty="0">
              <a:latin typeface="メイリオ" pitchFamily="50" charset="-128"/>
              <a:ea typeface="メイリオ" pitchFamily="50" charset="-128"/>
              <a:cs typeface="メイリオ" pitchFamily="50" charset="-128"/>
            </a:endParaRPr>
          </a:p>
        </p:txBody>
      </p:sp>
      <p:sp>
        <p:nvSpPr>
          <p:cNvPr id="28" name="Rectangle 115"/>
          <p:cNvSpPr>
            <a:spLocks noChangeArrowheads="1"/>
          </p:cNvSpPr>
          <p:nvPr/>
        </p:nvSpPr>
        <p:spPr bwMode="auto">
          <a:xfrm>
            <a:off x="553190" y="3643238"/>
            <a:ext cx="1727366" cy="577850"/>
          </a:xfrm>
          <a:prstGeom prst="rect">
            <a:avLst/>
          </a:prstGeom>
          <a:solidFill>
            <a:schemeClr val="bg1"/>
          </a:solidFill>
          <a:ln w="19050">
            <a:solidFill>
              <a:srgbClr val="002060"/>
            </a:solidFill>
            <a:miter lim="800000"/>
            <a:headEnd/>
            <a:tailEnd/>
          </a:ln>
          <a:effectLst>
            <a:outerShdw dist="35921" dir="2700000" algn="ctr" rotWithShape="0">
              <a:srgbClr val="C0C0C0"/>
            </a:outerShdw>
          </a:effectLst>
        </p:spPr>
        <p:txBody>
          <a:bodyPr wrap="none" tIns="10800"/>
          <a:lstStyle/>
          <a:p>
            <a:pPr>
              <a:defRPr/>
            </a:pPr>
            <a:r>
              <a:rPr lang="ja-JP" altLang="en-US" sz="900" u="sng" dirty="0" smtClean="0">
                <a:solidFill>
                  <a:srgbClr val="800000"/>
                </a:solidFill>
                <a:latin typeface="メイリオ" pitchFamily="50" charset="-128"/>
                <a:ea typeface="メイリオ" pitchFamily="50" charset="-128"/>
                <a:cs typeface="メイリオ" pitchFamily="50" charset="-128"/>
              </a:rPr>
              <a:t>開発メンバー</a:t>
            </a:r>
            <a:endParaRPr lang="en-US" altLang="ja-JP" sz="900" u="sng" dirty="0" smtClean="0">
              <a:solidFill>
                <a:srgbClr val="800000"/>
              </a:solidFill>
              <a:latin typeface="メイリオ" pitchFamily="50" charset="-128"/>
              <a:ea typeface="メイリオ" pitchFamily="50" charset="-128"/>
              <a:cs typeface="メイリオ" pitchFamily="50" charset="-128"/>
            </a:endParaRPr>
          </a:p>
          <a:p>
            <a:pPr>
              <a:defRPr/>
            </a:pPr>
            <a:r>
              <a:rPr lang="ja-JP" altLang="en-US" sz="900" dirty="0" smtClean="0">
                <a:latin typeface="メイリオ" pitchFamily="50" charset="-128"/>
                <a:ea typeface="メイリオ" pitchFamily="50" charset="-128"/>
                <a:cs typeface="メイリオ" pitchFamily="50" charset="-128"/>
              </a:rPr>
              <a:t>名古屋オフィス</a:t>
            </a:r>
          </a:p>
          <a:p>
            <a:pPr algn="ctr">
              <a:defRPr/>
            </a:pPr>
            <a:r>
              <a:rPr lang="ja-JP" altLang="en-US" sz="1100" dirty="0" smtClean="0">
                <a:latin typeface="メイリオ" pitchFamily="50" charset="-128"/>
                <a:ea typeface="メイリオ" pitchFamily="50" charset="-128"/>
                <a:cs typeface="メイリオ" pitchFamily="50" charset="-128"/>
              </a:rPr>
              <a:t>小牧　陸（</a:t>
            </a:r>
            <a:r>
              <a:rPr lang="en-US" altLang="ja-JP" sz="1100" dirty="0" smtClean="0">
                <a:latin typeface="メイリオ" pitchFamily="50" charset="-128"/>
                <a:ea typeface="メイリオ" pitchFamily="50" charset="-128"/>
                <a:cs typeface="メイリオ" pitchFamily="50" charset="-128"/>
              </a:rPr>
              <a:t>3</a:t>
            </a:r>
            <a:r>
              <a:rPr lang="ja-JP" altLang="en-US" sz="1100" dirty="0" smtClean="0">
                <a:latin typeface="メイリオ" pitchFamily="50" charset="-128"/>
                <a:ea typeface="メイリオ" pitchFamily="50" charset="-128"/>
                <a:cs typeface="メイリオ" pitchFamily="50" charset="-128"/>
              </a:rPr>
              <a:t>年目）</a:t>
            </a:r>
            <a:endParaRPr lang="ja-JP" altLang="en-US" sz="1100"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523922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やってみたこと</a:t>
            </a:r>
            <a:endParaRPr kumimoji="1" lang="ja-JP" altLang="en-US" dirty="0"/>
          </a:p>
        </p:txBody>
      </p:sp>
      <p:sp>
        <p:nvSpPr>
          <p:cNvPr id="3" name="コンテンツ プレースホルダー 2"/>
          <p:cNvSpPr>
            <a:spLocks noGrp="1"/>
          </p:cNvSpPr>
          <p:nvPr>
            <p:ph idx="1"/>
          </p:nvPr>
        </p:nvSpPr>
        <p:spPr/>
        <p:txBody>
          <a:bodyPr/>
          <a:lstStyle/>
          <a:p>
            <a:pPr>
              <a:tabLst>
                <a:tab pos="5470525" algn="l"/>
              </a:tabLst>
            </a:pPr>
            <a:r>
              <a:rPr lang="ja-JP" altLang="en-US" dirty="0" smtClean="0"/>
              <a:t>コミュニケーションツール</a:t>
            </a:r>
            <a:endParaRPr lang="en-US" altLang="ja-JP" dirty="0" smtClean="0"/>
          </a:p>
          <a:p>
            <a:pPr lvl="1">
              <a:tabLst>
                <a:tab pos="5470525" algn="l"/>
              </a:tabLst>
            </a:pPr>
            <a:r>
              <a:rPr lang="ja-JP" altLang="en-US" dirty="0" smtClean="0"/>
              <a:t>ビジネス向け</a:t>
            </a:r>
            <a:r>
              <a:rPr lang="ja-JP" altLang="en-US" dirty="0"/>
              <a:t>チャット「</a:t>
            </a:r>
            <a:r>
              <a:rPr lang="en-US" altLang="ja-JP" dirty="0"/>
              <a:t>Slack</a:t>
            </a:r>
            <a:r>
              <a:rPr lang="ja-JP" altLang="en-US" dirty="0"/>
              <a:t>（スラック）</a:t>
            </a:r>
            <a:r>
              <a:rPr lang="ja-JP" altLang="en-US" dirty="0" smtClean="0"/>
              <a:t>」</a:t>
            </a:r>
            <a:endParaRPr lang="en-US" altLang="ja-JP" dirty="0" smtClean="0"/>
          </a:p>
          <a:p>
            <a:pPr lvl="2">
              <a:tabLst>
                <a:tab pos="5470525" algn="l"/>
              </a:tabLst>
            </a:pPr>
            <a:r>
              <a:rPr lang="ja-JP" altLang="en-US" dirty="0"/>
              <a:t>エンジニア同士のコミュニケーションによる問題を解消する</a:t>
            </a:r>
            <a:r>
              <a:rPr lang="ja-JP" altLang="en-US" dirty="0" smtClean="0"/>
              <a:t>ツール。</a:t>
            </a:r>
            <a:endParaRPr lang="en-US" altLang="ja-JP" dirty="0" smtClean="0"/>
          </a:p>
          <a:p>
            <a:pPr lvl="2">
              <a:tabLst>
                <a:tab pos="5470525" algn="l"/>
              </a:tabLst>
            </a:pPr>
            <a:r>
              <a:rPr lang="ja-JP" altLang="en-US" dirty="0" smtClean="0"/>
              <a:t>メッセージ</a:t>
            </a:r>
            <a:r>
              <a:rPr lang="ja-JP" altLang="en-US" dirty="0"/>
              <a:t>交換、</a:t>
            </a:r>
            <a:r>
              <a:rPr lang="ja-JP" altLang="en-US" dirty="0" smtClean="0"/>
              <a:t>画像、プログラムソースのやりとり</a:t>
            </a:r>
            <a:endParaRPr lang="en-US" altLang="ja-JP" dirty="0"/>
          </a:p>
          <a:p>
            <a:pPr lvl="1">
              <a:tabLst>
                <a:tab pos="5470525" algn="l"/>
              </a:tabLst>
            </a:pPr>
            <a:r>
              <a:rPr lang="ja-JP" altLang="en-US" dirty="0" smtClean="0"/>
              <a:t>タスク管理「</a:t>
            </a:r>
            <a:r>
              <a:rPr lang="en-US" altLang="ja-JP" dirty="0" smtClean="0"/>
              <a:t>Trello</a:t>
            </a:r>
            <a:r>
              <a:rPr lang="ja-JP" altLang="en-US" dirty="0" smtClean="0"/>
              <a:t>（トレロ）」</a:t>
            </a:r>
            <a:endParaRPr lang="en-US" altLang="ja-JP" dirty="0" smtClean="0"/>
          </a:p>
          <a:p>
            <a:pPr lvl="2">
              <a:tabLst>
                <a:tab pos="5470525" algn="l"/>
              </a:tabLst>
            </a:pPr>
            <a:r>
              <a:rPr lang="ja-JP" altLang="en-US" dirty="0"/>
              <a:t>かん</a:t>
            </a:r>
            <a:r>
              <a:rPr lang="ja-JP" altLang="en-US" dirty="0" smtClean="0"/>
              <a:t>ばん（付箋）式のタスク管理ツール</a:t>
            </a:r>
            <a:endParaRPr lang="en-US" altLang="ja-JP" dirty="0" smtClean="0"/>
          </a:p>
          <a:p>
            <a:pPr lvl="2">
              <a:tabLst>
                <a:tab pos="5470525" algn="l"/>
              </a:tabLst>
            </a:pPr>
            <a:r>
              <a:rPr lang="ja-JP" altLang="en-US" dirty="0" smtClean="0"/>
              <a:t>付箋カード内にチェックリストを設けるなど、「タスクの見える化」がしやすい</a:t>
            </a:r>
            <a:endParaRPr lang="en-US" altLang="ja-JP" dirty="0" smtClean="0"/>
          </a:p>
          <a:p>
            <a:pPr lvl="1">
              <a:tabLst>
                <a:tab pos="5470525" algn="l"/>
              </a:tabLst>
            </a:pPr>
            <a:endParaRPr lang="en-US" altLang="ja-JP" dirty="0" smtClean="0"/>
          </a:p>
          <a:p>
            <a:pPr>
              <a:tabLst>
                <a:tab pos="5470525" algn="l"/>
              </a:tabLst>
            </a:pPr>
            <a:endParaRPr kumimoji="1" lang="ja-JP" altLang="en-US" dirty="0"/>
          </a:p>
        </p:txBody>
      </p:sp>
      <p:sp>
        <p:nvSpPr>
          <p:cNvPr id="4" name="スライド番号プレースホルダー 3"/>
          <p:cNvSpPr>
            <a:spLocks noGrp="1"/>
          </p:cNvSpPr>
          <p:nvPr>
            <p:ph type="sldNum" sz="quarter" idx="10"/>
          </p:nvPr>
        </p:nvSpPr>
        <p:spPr/>
        <p:txBody>
          <a:bodyPr/>
          <a:lstStyle/>
          <a:p>
            <a:fld id="{CD41D098-51A7-4315-931A-15877BCB585E}" type="slidenum">
              <a:rPr lang="en-US" altLang="ja-JP" smtClean="0"/>
              <a:pPr/>
              <a:t>5</a:t>
            </a:fld>
            <a:endParaRPr lang="en-US" altLang="ja-JP"/>
          </a:p>
        </p:txBody>
      </p:sp>
      <p:pic>
        <p:nvPicPr>
          <p:cNvPr id="5" name="図 4"/>
          <p:cNvPicPr>
            <a:picLocks noChangeAspect="1"/>
          </p:cNvPicPr>
          <p:nvPr/>
        </p:nvPicPr>
        <p:blipFill>
          <a:blip r:embed="rId3"/>
          <a:stretch>
            <a:fillRect/>
          </a:stretch>
        </p:blipFill>
        <p:spPr>
          <a:xfrm>
            <a:off x="211515" y="2716987"/>
            <a:ext cx="4360485" cy="3367763"/>
          </a:xfrm>
          <a:prstGeom prst="rect">
            <a:avLst/>
          </a:prstGeom>
        </p:spPr>
      </p:pic>
      <p:pic>
        <p:nvPicPr>
          <p:cNvPr id="6" name="図 5"/>
          <p:cNvPicPr>
            <a:picLocks noChangeAspect="1"/>
          </p:cNvPicPr>
          <p:nvPr/>
        </p:nvPicPr>
        <p:blipFill>
          <a:blip r:embed="rId4"/>
          <a:stretch>
            <a:fillRect/>
          </a:stretch>
        </p:blipFill>
        <p:spPr>
          <a:xfrm>
            <a:off x="4233736" y="3258132"/>
            <a:ext cx="4730877" cy="3111992"/>
          </a:xfrm>
          <a:prstGeom prst="rect">
            <a:avLst/>
          </a:prstGeom>
        </p:spPr>
      </p:pic>
    </p:spTree>
    <p:extLst>
      <p:ext uri="{BB962C8B-B14F-4D97-AF65-F5344CB8AC3E}">
        <p14:creationId xmlns:p14="http://schemas.microsoft.com/office/powerpoint/2010/main" val="3300506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やってみたこと</a:t>
            </a:r>
            <a:endParaRPr kumimoji="1" lang="ja-JP" altLang="en-US" dirty="0"/>
          </a:p>
        </p:txBody>
      </p:sp>
      <p:sp>
        <p:nvSpPr>
          <p:cNvPr id="3" name="コンテンツ プレースホルダー 2"/>
          <p:cNvSpPr>
            <a:spLocks noGrp="1"/>
          </p:cNvSpPr>
          <p:nvPr>
            <p:ph idx="1"/>
          </p:nvPr>
        </p:nvSpPr>
        <p:spPr/>
        <p:txBody>
          <a:bodyPr/>
          <a:lstStyle/>
          <a:p>
            <a:pPr>
              <a:tabLst>
                <a:tab pos="3946525" algn="l"/>
                <a:tab pos="5470525" algn="l"/>
              </a:tabLst>
            </a:pPr>
            <a:r>
              <a:rPr lang="en-US" altLang="ja-JP" dirty="0" err="1" smtClean="0"/>
              <a:t>Git</a:t>
            </a:r>
            <a:r>
              <a:rPr lang="ja-JP" altLang="en-US" dirty="0" smtClean="0"/>
              <a:t>／</a:t>
            </a:r>
            <a:r>
              <a:rPr lang="en-US" altLang="ja-JP" dirty="0" smtClean="0"/>
              <a:t>GitHub</a:t>
            </a:r>
            <a:r>
              <a:rPr lang="ja-JP" altLang="en-US" dirty="0" smtClean="0"/>
              <a:t>の利用</a:t>
            </a:r>
            <a:endParaRPr lang="en-US" altLang="ja-JP" dirty="0" smtClean="0"/>
          </a:p>
          <a:p>
            <a:pPr lvl="1">
              <a:tabLst>
                <a:tab pos="3946525" algn="l"/>
                <a:tab pos="5470525" algn="l"/>
              </a:tabLst>
            </a:pPr>
            <a:r>
              <a:rPr lang="ja-JP" altLang="en-US" dirty="0"/>
              <a:t>分散型バージョン管理システムである</a:t>
            </a:r>
            <a:r>
              <a:rPr lang="ja-JP" altLang="en-US" dirty="0" smtClean="0"/>
              <a:t>。</a:t>
            </a:r>
            <a:endParaRPr lang="en-US" altLang="ja-JP" dirty="0" smtClean="0"/>
          </a:p>
          <a:p>
            <a:pPr lvl="1">
              <a:tabLst>
                <a:tab pos="3946525" algn="l"/>
                <a:tab pos="5470525" algn="l"/>
              </a:tabLst>
            </a:pPr>
            <a:endParaRPr lang="en-US" altLang="ja-JP" dirty="0" smtClean="0"/>
          </a:p>
          <a:p>
            <a:pPr lvl="1">
              <a:tabLst>
                <a:tab pos="3946525" algn="l"/>
                <a:tab pos="5470525" algn="l"/>
              </a:tabLst>
            </a:pPr>
            <a:r>
              <a:rPr lang="en-US" altLang="ja-JP" dirty="0" smtClean="0"/>
              <a:t>SVN</a:t>
            </a:r>
            <a:r>
              <a:rPr lang="ja-JP" altLang="en-US" dirty="0" smtClean="0"/>
              <a:t>とは異なるところ</a:t>
            </a:r>
            <a:endParaRPr lang="en-US" altLang="ja-JP" dirty="0" smtClean="0"/>
          </a:p>
          <a:p>
            <a:pPr>
              <a:tabLst>
                <a:tab pos="3946525" algn="l"/>
                <a:tab pos="5470525" algn="l"/>
              </a:tabLst>
            </a:pPr>
            <a:endParaRPr kumimoji="1" lang="ja-JP" altLang="en-US" dirty="0"/>
          </a:p>
        </p:txBody>
      </p:sp>
      <p:sp>
        <p:nvSpPr>
          <p:cNvPr id="4" name="スライド番号プレースホルダー 3"/>
          <p:cNvSpPr>
            <a:spLocks noGrp="1"/>
          </p:cNvSpPr>
          <p:nvPr>
            <p:ph type="sldNum" sz="quarter" idx="10"/>
          </p:nvPr>
        </p:nvSpPr>
        <p:spPr/>
        <p:txBody>
          <a:bodyPr/>
          <a:lstStyle/>
          <a:p>
            <a:fld id="{CD41D098-51A7-4315-931A-15877BCB585E}" type="slidenum">
              <a:rPr lang="en-US" altLang="ja-JP" smtClean="0"/>
              <a:pPr/>
              <a:t>6</a:t>
            </a:fld>
            <a:endParaRPr lang="en-US" altLang="ja-JP"/>
          </a:p>
        </p:txBody>
      </p:sp>
      <p:graphicFrame>
        <p:nvGraphicFramePr>
          <p:cNvPr id="7" name="表 6"/>
          <p:cNvGraphicFramePr>
            <a:graphicFrameLocks noGrp="1"/>
          </p:cNvGraphicFramePr>
          <p:nvPr>
            <p:extLst>
              <p:ext uri="{D42A27DB-BD31-4B8C-83A1-F6EECF244321}">
                <p14:modId xmlns:p14="http://schemas.microsoft.com/office/powerpoint/2010/main" val="823540463"/>
              </p:ext>
            </p:extLst>
          </p:nvPr>
        </p:nvGraphicFramePr>
        <p:xfrm>
          <a:off x="1043608" y="2060848"/>
          <a:ext cx="7704856" cy="2687320"/>
        </p:xfrm>
        <a:graphic>
          <a:graphicData uri="http://schemas.openxmlformats.org/drawingml/2006/table">
            <a:tbl>
              <a:tblPr firstRow="1" bandRow="1">
                <a:tableStyleId>{5C22544A-7EE6-4342-B048-85BDC9FD1C3A}</a:tableStyleId>
              </a:tblPr>
              <a:tblGrid>
                <a:gridCol w="2592288"/>
                <a:gridCol w="5112568"/>
              </a:tblGrid>
              <a:tr h="370840">
                <a:tc>
                  <a:txBody>
                    <a:bodyPr/>
                    <a:lstStyle/>
                    <a:p>
                      <a:r>
                        <a:rPr kumimoji="1" lang="ja-JP" altLang="en-US" sz="1400" b="1" dirty="0" smtClean="0">
                          <a:solidFill>
                            <a:srgbClr val="000066"/>
                          </a:solidFill>
                          <a:latin typeface="メイリオ" pitchFamily="50" charset="-128"/>
                          <a:ea typeface="メイリオ" pitchFamily="50" charset="-128"/>
                          <a:cs typeface="メイリオ" pitchFamily="50" charset="-128"/>
                        </a:rPr>
                        <a:t>ローカルコミットができる</a:t>
                      </a:r>
                      <a:endParaRPr kumimoji="1" lang="ja-JP" altLang="en-US" sz="1400" b="1" dirty="0">
                        <a:solidFill>
                          <a:srgbClr val="000066"/>
                        </a:solidFill>
                        <a:latin typeface="メイリオ" pitchFamily="50" charset="-128"/>
                        <a:ea typeface="メイリオ" pitchFamily="50" charset="-128"/>
                        <a:cs typeface="メイリオ" pitchFamily="50" charset="-128"/>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kumimoji="1" lang="en-US" altLang="ja-JP" sz="1400" b="0" dirty="0" smtClean="0">
                          <a:solidFill>
                            <a:srgbClr val="000066"/>
                          </a:solidFill>
                          <a:latin typeface="メイリオ" pitchFamily="50" charset="-128"/>
                          <a:ea typeface="メイリオ" pitchFamily="50" charset="-128"/>
                          <a:cs typeface="メイリオ" pitchFamily="50" charset="-128"/>
                        </a:rPr>
                        <a:t>SVN</a:t>
                      </a:r>
                      <a:r>
                        <a:rPr kumimoji="1" lang="ja-JP" altLang="en-US" sz="1400" b="0" dirty="0" smtClean="0">
                          <a:solidFill>
                            <a:srgbClr val="000066"/>
                          </a:solidFill>
                          <a:latin typeface="メイリオ" pitchFamily="50" charset="-128"/>
                          <a:ea typeface="メイリオ" pitchFamily="50" charset="-128"/>
                          <a:cs typeface="メイリオ" pitchFamily="50" charset="-128"/>
                        </a:rPr>
                        <a:t>の場合、 コミット＝共用リポジトリ</a:t>
                      </a:r>
                      <a:r>
                        <a:rPr kumimoji="1" lang="ja-JP" altLang="en-US" sz="1400" b="0" kern="1200" dirty="0" smtClean="0">
                          <a:solidFill>
                            <a:srgbClr val="000066"/>
                          </a:solidFill>
                          <a:latin typeface="メイリオ" pitchFamily="50" charset="-128"/>
                          <a:ea typeface="メイリオ" pitchFamily="50" charset="-128"/>
                          <a:cs typeface="メイリオ" pitchFamily="50" charset="-128"/>
                        </a:rPr>
                        <a:t>へのコード反映。</a:t>
                      </a:r>
                      <a:endParaRPr kumimoji="1" lang="en-US" altLang="ja-JP" sz="1400" b="0" kern="1200" dirty="0" smtClean="0">
                        <a:solidFill>
                          <a:srgbClr val="000066"/>
                        </a:solidFill>
                        <a:latin typeface="メイリオ" pitchFamily="50" charset="-128"/>
                        <a:ea typeface="メイリオ" pitchFamily="50" charset="-128"/>
                        <a:cs typeface="メイリオ" pitchFamily="50" charset="-128"/>
                      </a:endParaRPr>
                    </a:p>
                    <a:p>
                      <a:r>
                        <a:rPr kumimoji="1" lang="ja-JP" altLang="en-US" sz="1400" b="0" kern="1200" dirty="0" smtClean="0">
                          <a:solidFill>
                            <a:srgbClr val="000066"/>
                          </a:solidFill>
                          <a:latin typeface="メイリオ" pitchFamily="50" charset="-128"/>
                          <a:ea typeface="メイリオ" pitchFamily="50" charset="-128"/>
                          <a:cs typeface="メイリオ" pitchFamily="50" charset="-128"/>
                        </a:rPr>
                        <a:t>（完全には機能しない、途中段階のコードは一切コミットできない）</a:t>
                      </a:r>
                      <a:endParaRPr kumimoji="1" lang="en-US" altLang="ja-JP" sz="1400" b="0" kern="1200" dirty="0" smtClean="0">
                        <a:solidFill>
                          <a:srgbClr val="000066"/>
                        </a:solidFill>
                        <a:latin typeface="メイリオ" pitchFamily="50" charset="-128"/>
                        <a:ea typeface="メイリオ" pitchFamily="50" charset="-128"/>
                        <a:cs typeface="メイリオ" pitchFamily="50" charset="-128"/>
                      </a:endParaRPr>
                    </a:p>
                    <a:p>
                      <a:r>
                        <a:rPr kumimoji="1" lang="ja-JP" altLang="en-US" sz="1400" b="1" kern="1200" dirty="0" smtClean="0">
                          <a:solidFill>
                            <a:srgbClr val="000066"/>
                          </a:solidFill>
                          <a:latin typeface="メイリオ" pitchFamily="50" charset="-128"/>
                          <a:ea typeface="メイリオ" pitchFamily="50" charset="-128"/>
                          <a:cs typeface="メイリオ" pitchFamily="50" charset="-128"/>
                        </a:rPr>
                        <a:t>→</a:t>
                      </a:r>
                      <a:r>
                        <a:rPr kumimoji="1" lang="en-US" altLang="ja-JP" sz="1400" b="1" kern="1200" dirty="0" err="1" smtClean="0">
                          <a:solidFill>
                            <a:srgbClr val="000066"/>
                          </a:solidFill>
                          <a:latin typeface="メイリオ" pitchFamily="50" charset="-128"/>
                          <a:ea typeface="メイリオ" pitchFamily="50" charset="-128"/>
                          <a:cs typeface="メイリオ" pitchFamily="50" charset="-128"/>
                        </a:rPr>
                        <a:t>Git</a:t>
                      </a:r>
                      <a:r>
                        <a:rPr kumimoji="1" lang="ja-JP" altLang="en-US" sz="1400" b="1" kern="1200" dirty="0" smtClean="0">
                          <a:solidFill>
                            <a:srgbClr val="000066"/>
                          </a:solidFill>
                          <a:latin typeface="メイリオ" pitchFamily="50" charset="-128"/>
                          <a:ea typeface="メイリオ" pitchFamily="50" charset="-128"/>
                          <a:cs typeface="メイリオ" pitchFamily="50" charset="-128"/>
                        </a:rPr>
                        <a:t>では開発者の都合でコミットすることができる。</a:t>
                      </a:r>
                      <a:endParaRPr kumimoji="1" lang="en-US" altLang="ja-JP" sz="1400" b="1" kern="1200" dirty="0" smtClean="0">
                        <a:solidFill>
                          <a:srgbClr val="000066"/>
                        </a:solidFill>
                        <a:latin typeface="メイリオ" pitchFamily="50" charset="-128"/>
                        <a:ea typeface="メイリオ" pitchFamily="50" charset="-128"/>
                        <a:cs typeface="メイリオ" pitchFamily="50" charset="-128"/>
                      </a:endParaRPr>
                    </a:p>
                    <a:p>
                      <a:endParaRPr kumimoji="1" lang="en-US" altLang="ja-JP" sz="1400" b="0" kern="1200" dirty="0" smtClean="0">
                        <a:solidFill>
                          <a:srgbClr val="000066"/>
                        </a:solidFill>
                        <a:latin typeface="メイリオ" pitchFamily="50" charset="-128"/>
                        <a:ea typeface="メイリオ" pitchFamily="50" charset="-128"/>
                        <a:cs typeface="メイリオ" pitchFamily="50" charset="-128"/>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r>
              <a:tr h="370840">
                <a:tc>
                  <a:txBody>
                    <a:bodyPr/>
                    <a:lstStyle/>
                    <a:p>
                      <a:r>
                        <a:rPr kumimoji="1" lang="ja-JP" altLang="en-US" sz="1400" b="1" dirty="0" smtClean="0">
                          <a:solidFill>
                            <a:srgbClr val="000066"/>
                          </a:solidFill>
                          <a:latin typeface="メイリオ" pitchFamily="50" charset="-128"/>
                          <a:ea typeface="メイリオ" pitchFamily="50" charset="-128"/>
                          <a:cs typeface="メイリオ" pitchFamily="50" charset="-128"/>
                        </a:rPr>
                        <a:t>ブランチが簡単に切れる</a:t>
                      </a:r>
                      <a:endParaRPr kumimoji="1" lang="ja-JP" altLang="en-US" sz="1400" b="1" dirty="0">
                        <a:solidFill>
                          <a:srgbClr val="000066"/>
                        </a:solidFill>
                        <a:latin typeface="メイリオ" pitchFamily="50" charset="-128"/>
                        <a:ea typeface="メイリオ" pitchFamily="50" charset="-128"/>
                        <a:cs typeface="メイリオ" pitchFamily="50" charset="-128"/>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kumimoji="1" lang="en-US" altLang="ja-JP" sz="1400" dirty="0" smtClean="0">
                          <a:solidFill>
                            <a:srgbClr val="000066"/>
                          </a:solidFill>
                          <a:latin typeface="メイリオ" pitchFamily="50" charset="-128"/>
                          <a:ea typeface="メイリオ" pitchFamily="50" charset="-128"/>
                          <a:cs typeface="メイリオ" pitchFamily="50" charset="-128"/>
                        </a:rPr>
                        <a:t>SVN</a:t>
                      </a:r>
                      <a:r>
                        <a:rPr kumimoji="1" lang="ja-JP" altLang="en-US" sz="1400" dirty="0" smtClean="0">
                          <a:solidFill>
                            <a:srgbClr val="000066"/>
                          </a:solidFill>
                          <a:latin typeface="メイリオ" pitchFamily="50" charset="-128"/>
                          <a:ea typeface="メイリオ" pitchFamily="50" charset="-128"/>
                          <a:cs typeface="メイリオ" pitchFamily="50" charset="-128"/>
                        </a:rPr>
                        <a:t>だとブランチ作成のコスト（手間）がかかる。</a:t>
                      </a:r>
                      <a:endParaRPr kumimoji="1" lang="en-US" altLang="ja-JP" sz="1400" dirty="0" smtClean="0">
                        <a:solidFill>
                          <a:srgbClr val="000066"/>
                        </a:solidFill>
                        <a:latin typeface="メイリオ" pitchFamily="50" charset="-128"/>
                        <a:ea typeface="メイリオ" pitchFamily="50" charset="-128"/>
                        <a:cs typeface="メイリオ" pitchFamily="50" charset="-128"/>
                      </a:endParaRPr>
                    </a:p>
                    <a:p>
                      <a:r>
                        <a:rPr kumimoji="1" lang="ja-JP" altLang="en-US" sz="1400" dirty="0" smtClean="0">
                          <a:solidFill>
                            <a:srgbClr val="000066"/>
                          </a:solidFill>
                          <a:latin typeface="メイリオ" pitchFamily="50" charset="-128"/>
                          <a:ea typeface="メイリオ" pitchFamily="50" charset="-128"/>
                          <a:cs typeface="メイリオ" pitchFamily="50" charset="-128"/>
                        </a:rPr>
                        <a:t>子ブランチと親ブランチ間のマージは自動で出来るが、それ以外（孫 </a:t>
                      </a:r>
                      <a:r>
                        <a:rPr kumimoji="1" lang="en-US" altLang="ja-JP" sz="1400" dirty="0" smtClean="0">
                          <a:solidFill>
                            <a:srgbClr val="000066"/>
                          </a:solidFill>
                          <a:latin typeface="メイリオ" pitchFamily="50" charset="-128"/>
                          <a:ea typeface="メイリオ" pitchFamily="50" charset="-128"/>
                          <a:cs typeface="メイリオ" pitchFamily="50" charset="-128"/>
                        </a:rPr>
                        <a:t>&lt;--&gt; </a:t>
                      </a:r>
                      <a:r>
                        <a:rPr kumimoji="1" lang="ja-JP" altLang="en-US" sz="1400" dirty="0" smtClean="0">
                          <a:solidFill>
                            <a:srgbClr val="000066"/>
                          </a:solidFill>
                          <a:latin typeface="メイリオ" pitchFamily="50" charset="-128"/>
                          <a:ea typeface="メイリオ" pitchFamily="50" charset="-128"/>
                          <a:cs typeface="メイリオ" pitchFamily="50" charset="-128"/>
                        </a:rPr>
                        <a:t>子）についてはできなかった。</a:t>
                      </a:r>
                      <a:endParaRPr kumimoji="1" lang="en-US" altLang="ja-JP" sz="1400" dirty="0" smtClean="0">
                        <a:solidFill>
                          <a:srgbClr val="000066"/>
                        </a:solidFill>
                        <a:latin typeface="メイリオ" pitchFamily="50" charset="-128"/>
                        <a:ea typeface="メイリオ" pitchFamily="50" charset="-128"/>
                        <a:cs typeface="メイリオ" pitchFamily="50" charset="-128"/>
                      </a:endParaRPr>
                    </a:p>
                    <a:p>
                      <a:r>
                        <a:rPr kumimoji="1" lang="ja-JP" altLang="en-US" sz="1400" b="1" dirty="0" smtClean="0">
                          <a:solidFill>
                            <a:srgbClr val="000066"/>
                          </a:solidFill>
                          <a:latin typeface="メイリオ" pitchFamily="50" charset="-128"/>
                          <a:ea typeface="メイリオ" pitchFamily="50" charset="-128"/>
                          <a:cs typeface="メイリオ" pitchFamily="50" charset="-128"/>
                        </a:rPr>
                        <a:t>→ 簡単にブランチを作成できるので、他の開発者に影響をあたえず、自分に与えられた開発作業をコミットできる。</a:t>
                      </a:r>
                      <a:endParaRPr kumimoji="1" lang="ja-JP" altLang="en-US" sz="1400" b="1" dirty="0">
                        <a:solidFill>
                          <a:srgbClr val="000066"/>
                        </a:solidFill>
                        <a:latin typeface="メイリオ" pitchFamily="50" charset="-128"/>
                        <a:ea typeface="メイリオ" pitchFamily="50" charset="-128"/>
                        <a:cs typeface="メイリオ" pitchFamily="50" charset="-128"/>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r>
              <a:tr h="370840">
                <a:tc>
                  <a:txBody>
                    <a:bodyPr/>
                    <a:lstStyle/>
                    <a:p>
                      <a:r>
                        <a:rPr kumimoji="1" lang="en-US" altLang="ja-JP" sz="1400" b="1" kern="1200" dirty="0" smtClean="0">
                          <a:solidFill>
                            <a:srgbClr val="000066"/>
                          </a:solidFill>
                          <a:latin typeface="メイリオ" pitchFamily="50" charset="-128"/>
                          <a:ea typeface="メイリオ" pitchFamily="50" charset="-128"/>
                          <a:cs typeface="メイリオ" pitchFamily="50" charset="-128"/>
                        </a:rPr>
                        <a:t>GitHub</a:t>
                      </a:r>
                      <a:r>
                        <a:rPr kumimoji="1" lang="ja-JP" altLang="en-US" sz="1400" b="1" kern="1200" dirty="0" smtClean="0">
                          <a:solidFill>
                            <a:srgbClr val="000066"/>
                          </a:solidFill>
                          <a:latin typeface="メイリオ" pitchFamily="50" charset="-128"/>
                          <a:ea typeface="メイリオ" pitchFamily="50" charset="-128"/>
                          <a:cs typeface="メイリオ" pitchFamily="50" charset="-128"/>
                        </a:rPr>
                        <a:t> が利用できる</a:t>
                      </a:r>
                      <a:endParaRPr kumimoji="1" lang="ja-JP" altLang="en-US" sz="1400" b="1" kern="1200" dirty="0">
                        <a:solidFill>
                          <a:srgbClr val="000066"/>
                        </a:solidFill>
                        <a:latin typeface="メイリオ" pitchFamily="50" charset="-128"/>
                        <a:ea typeface="メイリオ" pitchFamily="50" charset="-128"/>
                        <a:cs typeface="メイリオ" pitchFamily="50" charset="-128"/>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kumimoji="1" lang="ja-JP" altLang="en-US" sz="1400" b="0" dirty="0" smtClean="0">
                          <a:solidFill>
                            <a:srgbClr val="000066"/>
                          </a:solidFill>
                          <a:latin typeface="メイリオ" pitchFamily="50" charset="-128"/>
                          <a:ea typeface="メイリオ" pitchFamily="50" charset="-128"/>
                          <a:cs typeface="メイリオ" pitchFamily="50" charset="-128"/>
                        </a:rPr>
                        <a:t>公開されたプログラムを比較的簡単に取り込むことができる。</a:t>
                      </a:r>
                      <a:endParaRPr kumimoji="1" lang="ja-JP" altLang="en-US" sz="1400" b="0" dirty="0">
                        <a:solidFill>
                          <a:srgbClr val="000066"/>
                        </a:solidFill>
                        <a:latin typeface="メイリオ" pitchFamily="50" charset="-128"/>
                        <a:ea typeface="メイリオ" pitchFamily="50" charset="-128"/>
                        <a:cs typeface="メイリオ" pitchFamily="50" charset="-128"/>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340553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今後やりたいこと</a:t>
            </a:r>
            <a:endParaRPr kumimoji="1" lang="ja-JP" altLang="en-US" dirty="0"/>
          </a:p>
        </p:txBody>
      </p:sp>
      <p:sp>
        <p:nvSpPr>
          <p:cNvPr id="3" name="コンテンツ プレースホルダー 2"/>
          <p:cNvSpPr>
            <a:spLocks noGrp="1"/>
          </p:cNvSpPr>
          <p:nvPr>
            <p:ph idx="1"/>
          </p:nvPr>
        </p:nvSpPr>
        <p:spPr/>
        <p:txBody>
          <a:bodyPr/>
          <a:lstStyle/>
          <a:p>
            <a:pPr>
              <a:tabLst>
                <a:tab pos="3946525" algn="l"/>
                <a:tab pos="5470525" algn="l"/>
              </a:tabLst>
            </a:pPr>
            <a:r>
              <a:rPr kumimoji="1" lang="en-US" altLang="ja-JP" dirty="0" err="1" smtClean="0"/>
              <a:t>Sota</a:t>
            </a:r>
            <a:r>
              <a:rPr kumimoji="1" lang="ja-JP" altLang="en-US" dirty="0" smtClean="0"/>
              <a:t>を</a:t>
            </a:r>
            <a:r>
              <a:rPr kumimoji="1" lang="en-US" altLang="ja-JP" dirty="0" smtClean="0"/>
              <a:t>TCP</a:t>
            </a:r>
            <a:r>
              <a:rPr lang="ja-JP" altLang="en-US" dirty="0" smtClean="0"/>
              <a:t>クライアントとして起動し、別のサーバと連動させる仕組みをつくりたい</a:t>
            </a:r>
            <a:endParaRPr lang="en-US" altLang="ja-JP" dirty="0" smtClean="0"/>
          </a:p>
          <a:p>
            <a:pPr lvl="1">
              <a:tabLst>
                <a:tab pos="3946525" algn="l"/>
                <a:tab pos="5470525" algn="l"/>
              </a:tabLst>
            </a:pPr>
            <a:r>
              <a:rPr lang="en-US" altLang="ja-JP" dirty="0" err="1" smtClean="0"/>
              <a:t>Sota</a:t>
            </a:r>
            <a:r>
              <a:rPr lang="ja-JP" altLang="en-US" dirty="0" smtClean="0"/>
              <a:t>を入力端末として、サーバ側のサービスと連動させる処理をつくりたい。</a:t>
            </a:r>
            <a:endParaRPr kumimoji="1" lang="ja-JP" altLang="en-US" dirty="0"/>
          </a:p>
        </p:txBody>
      </p:sp>
      <p:sp>
        <p:nvSpPr>
          <p:cNvPr id="4" name="スライド番号プレースホルダー 3"/>
          <p:cNvSpPr>
            <a:spLocks noGrp="1"/>
          </p:cNvSpPr>
          <p:nvPr>
            <p:ph type="sldNum" sz="quarter" idx="10"/>
          </p:nvPr>
        </p:nvSpPr>
        <p:spPr/>
        <p:txBody>
          <a:bodyPr/>
          <a:lstStyle/>
          <a:p>
            <a:fld id="{CD41D098-51A7-4315-931A-15877BCB585E}" type="slidenum">
              <a:rPr lang="en-US" altLang="ja-JP" smtClean="0"/>
              <a:pPr/>
              <a:t>7</a:t>
            </a:fld>
            <a:endParaRPr lang="en-US" altLang="ja-JP"/>
          </a:p>
        </p:txBody>
      </p:sp>
      <p:pic>
        <p:nvPicPr>
          <p:cNvPr id="6" name="図 5"/>
          <p:cNvPicPr>
            <a:picLocks noChangeAspect="1"/>
          </p:cNvPicPr>
          <p:nvPr/>
        </p:nvPicPr>
        <p:blipFill>
          <a:blip r:embed="rId3"/>
          <a:stretch>
            <a:fillRect/>
          </a:stretch>
        </p:blipFill>
        <p:spPr>
          <a:xfrm>
            <a:off x="4204275" y="2519678"/>
            <a:ext cx="1296144" cy="2178393"/>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7971" y="2696449"/>
            <a:ext cx="924255" cy="1805186"/>
          </a:xfrm>
          <a:prstGeom prst="rect">
            <a:avLst/>
          </a:prstGeom>
        </p:spPr>
      </p:pic>
      <p:sp>
        <p:nvSpPr>
          <p:cNvPr id="9" name="右矢印 8"/>
          <p:cNvSpPr/>
          <p:nvPr/>
        </p:nvSpPr>
        <p:spPr>
          <a:xfrm>
            <a:off x="2513613" y="3383775"/>
            <a:ext cx="151216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形吹き出し 9"/>
          <p:cNvSpPr/>
          <p:nvPr/>
        </p:nvSpPr>
        <p:spPr>
          <a:xfrm>
            <a:off x="3196163" y="2015623"/>
            <a:ext cx="1296144" cy="792088"/>
          </a:xfrm>
          <a:prstGeom prst="wedgeEllipseCallout">
            <a:avLst>
              <a:gd name="adj1" fmla="val 25415"/>
              <a:gd name="adj2" fmla="val 67631"/>
            </a:avLst>
          </a:prstGeom>
          <a:solidFill>
            <a:srgbClr val="FFFF99"/>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0" rIns="36000" bIns="0" numCol="1" spcCol="0" rtlCol="0" fromWordArt="0" anchor="ctr" anchorCtr="0" forceAA="0" compatLnSpc="1">
            <a:prstTxWarp prst="textNoShape">
              <a:avLst/>
            </a:prstTxWarp>
            <a:noAutofit/>
          </a:bodyPr>
          <a:lstStyle/>
          <a:p>
            <a:pPr algn="ctr"/>
            <a:r>
              <a:rPr lang="ja-JP" altLang="en-US" sz="1600" dirty="0">
                <a:solidFill>
                  <a:srgbClr val="000066"/>
                </a:solidFill>
              </a:rPr>
              <a:t>○○</a:t>
            </a:r>
            <a:r>
              <a:rPr lang="ja-JP" altLang="en-US" sz="1600" dirty="0" smtClean="0">
                <a:solidFill>
                  <a:srgbClr val="000066"/>
                </a:solidFill>
              </a:rPr>
              <a:t>さん</a:t>
            </a:r>
            <a:endParaRPr lang="en-US" altLang="ja-JP" sz="1600" dirty="0" smtClean="0">
              <a:solidFill>
                <a:srgbClr val="000066"/>
              </a:solidFill>
            </a:endParaRPr>
          </a:p>
          <a:p>
            <a:pPr algn="ctr"/>
            <a:r>
              <a:rPr lang="ja-JP" altLang="en-US" sz="1600" dirty="0" smtClean="0">
                <a:solidFill>
                  <a:srgbClr val="000066"/>
                </a:solidFill>
              </a:rPr>
              <a:t>ですね？</a:t>
            </a:r>
            <a:endParaRPr lang="en-US" altLang="ja-JP" sz="1600" dirty="0">
              <a:solidFill>
                <a:srgbClr val="000066"/>
              </a:solidFill>
            </a:endParaRPr>
          </a:p>
        </p:txBody>
      </p:sp>
      <p:sp>
        <p:nvSpPr>
          <p:cNvPr id="11" name="円形吹き出し 10"/>
          <p:cNvSpPr/>
          <p:nvPr/>
        </p:nvSpPr>
        <p:spPr>
          <a:xfrm>
            <a:off x="148576" y="2015623"/>
            <a:ext cx="1523570" cy="792088"/>
          </a:xfrm>
          <a:prstGeom prst="wedgeEllipseCallout">
            <a:avLst>
              <a:gd name="adj1" fmla="val 25415"/>
              <a:gd name="adj2" fmla="val 67631"/>
            </a:avLst>
          </a:prstGeom>
          <a:solidFill>
            <a:srgbClr val="FFFF99"/>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lstStyle/>
          <a:p>
            <a:pPr algn="ctr"/>
            <a:r>
              <a:rPr lang="ja-JP" altLang="en-US" sz="1600" dirty="0" smtClean="0">
                <a:solidFill>
                  <a:srgbClr val="000066"/>
                </a:solidFill>
              </a:rPr>
              <a:t>○○さんを</a:t>
            </a:r>
            <a:endParaRPr lang="en-US" altLang="ja-JP" sz="1600" dirty="0" smtClean="0">
              <a:solidFill>
                <a:srgbClr val="000066"/>
              </a:solidFill>
            </a:endParaRPr>
          </a:p>
          <a:p>
            <a:pPr algn="ctr"/>
            <a:r>
              <a:rPr kumimoji="1" lang="ja-JP" altLang="en-US" sz="1600" dirty="0">
                <a:solidFill>
                  <a:srgbClr val="000066"/>
                </a:solidFill>
              </a:rPr>
              <a:t>お願い</a:t>
            </a:r>
            <a:r>
              <a:rPr kumimoji="1" lang="ja-JP" altLang="en-US" sz="1600" dirty="0" smtClean="0">
                <a:solidFill>
                  <a:srgbClr val="000066"/>
                </a:solidFill>
              </a:rPr>
              <a:t>します</a:t>
            </a:r>
            <a:endParaRPr kumimoji="1" lang="ja-JP" altLang="en-US" sz="1600" dirty="0">
              <a:solidFill>
                <a:srgbClr val="000066"/>
              </a:solidFill>
            </a:endParaRPr>
          </a:p>
        </p:txBody>
      </p:sp>
      <p:grpSp>
        <p:nvGrpSpPr>
          <p:cNvPr id="12" name="グループ化 11"/>
          <p:cNvGrpSpPr/>
          <p:nvPr/>
        </p:nvGrpSpPr>
        <p:grpSpPr>
          <a:xfrm>
            <a:off x="3425889" y="4248358"/>
            <a:ext cx="4769877" cy="2184943"/>
            <a:chOff x="3277313" y="4248358"/>
            <a:chExt cx="4769877" cy="2184943"/>
          </a:xfrm>
        </p:grpSpPr>
        <p:cxnSp>
          <p:nvCxnSpPr>
            <p:cNvPr id="13" name="直線矢印コネクタ 12"/>
            <p:cNvCxnSpPr/>
            <p:nvPr/>
          </p:nvCxnSpPr>
          <p:spPr>
            <a:xfrm>
              <a:off x="5491460" y="4436395"/>
              <a:ext cx="1168772" cy="651881"/>
            </a:xfrm>
            <a:prstGeom prst="straightConnector1">
              <a:avLst/>
            </a:prstGeom>
            <a:ln w="38100">
              <a:solidFill>
                <a:srgbClr val="00006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5133043" y="5112044"/>
              <a:ext cx="1162375" cy="276999"/>
            </a:xfrm>
            <a:prstGeom prst="homePlate">
              <a:avLst/>
            </a:prstGeom>
            <a:solidFill>
              <a:srgbClr val="FF0000"/>
            </a:solidFill>
          </p:spPr>
          <p:txBody>
            <a:bodyPr wrap="square" rtlCol="0">
              <a:spAutoFit/>
            </a:bodyPr>
            <a:lstStyle/>
            <a:p>
              <a:r>
                <a:rPr kumimoji="1" lang="ja-JP" altLang="en-US" sz="1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やってみたい</a:t>
              </a:r>
              <a:endParaRPr kumimoji="1" lang="ja-JP" altLang="en-US" sz="1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3277313" y="5396820"/>
              <a:ext cx="3744416" cy="307777"/>
            </a:xfrm>
            <a:prstGeom prst="rect">
              <a:avLst/>
            </a:prstGeom>
          </p:spPr>
          <p:txBody>
            <a:bodyPr wrap="square">
              <a:spAutoFit/>
            </a:bodyPr>
            <a:lstStyle/>
            <a:p>
              <a:pPr algn="r"/>
              <a:r>
                <a:rPr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スマートフォン宛にメッセージを送る</a:t>
              </a:r>
              <a:endParaRPr lang="en-US" altLang="ja-JP"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テキスト ボックス 15"/>
            <p:cNvSpPr txBox="1"/>
            <p:nvPr/>
          </p:nvSpPr>
          <p:spPr>
            <a:xfrm>
              <a:off x="5867946" y="4383127"/>
              <a:ext cx="1008310" cy="276999"/>
            </a:xfrm>
            <a:prstGeom prst="rect">
              <a:avLst/>
            </a:prstGeom>
            <a:noFill/>
          </p:spPr>
          <p:txBody>
            <a:bodyPr wrap="square" rtlCol="0">
              <a:spAutoFit/>
            </a:bodyPr>
            <a:lstStyle/>
            <a:p>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「来客です」</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p:txBody>
        </p:sp>
        <p:pic>
          <p:nvPicPr>
            <p:cNvPr id="17" name="図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4248" y="4762335"/>
              <a:ext cx="812089" cy="1670966"/>
            </a:xfrm>
            <a:prstGeom prst="rect">
              <a:avLst/>
            </a:prstGeom>
          </p:spPr>
        </p:pic>
        <p:pic>
          <p:nvPicPr>
            <p:cNvPr id="18" name="Picture 72" descr="43620E382B9E3839EE383BCE38388E38395E382A9E383B3EFBC8FSmart20phon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77317" y="5088276"/>
              <a:ext cx="478040" cy="59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円形吹き出し 18"/>
            <p:cNvSpPr/>
            <p:nvPr/>
          </p:nvSpPr>
          <p:spPr>
            <a:xfrm>
              <a:off x="7355725" y="4248358"/>
              <a:ext cx="691465" cy="476984"/>
            </a:xfrm>
            <a:prstGeom prst="wedgeEllipseCallout">
              <a:avLst>
                <a:gd name="adj1" fmla="val -40705"/>
                <a:gd name="adj2" fmla="val 65469"/>
              </a:avLst>
            </a:prstGeom>
            <a:solidFill>
              <a:srgbClr val="FFFF99"/>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0" rIns="36000" bIns="0" numCol="1" spcCol="0" rtlCol="0" fromWordArt="0" anchor="ctr" anchorCtr="0" forceAA="0" compatLnSpc="1">
              <a:prstTxWarp prst="textNoShape">
                <a:avLst/>
              </a:prstTxWarp>
              <a:noAutofit/>
            </a:bodyPr>
            <a:lstStyle/>
            <a:p>
              <a:pPr algn="ctr"/>
              <a:r>
                <a:rPr lang="ja-JP" altLang="en-US" sz="1600" dirty="0" smtClean="0">
                  <a:solidFill>
                    <a:srgbClr val="000066"/>
                  </a:solidFill>
                </a:rPr>
                <a:t>！</a:t>
              </a:r>
              <a:endParaRPr lang="en-US" altLang="ja-JP" sz="1600" dirty="0">
                <a:solidFill>
                  <a:srgbClr val="000066"/>
                </a:solidFill>
              </a:endParaRPr>
            </a:p>
          </p:txBody>
        </p:sp>
      </p:grpSp>
      <p:grpSp>
        <p:nvGrpSpPr>
          <p:cNvPr id="20" name="グループ化 19"/>
          <p:cNvGrpSpPr/>
          <p:nvPr/>
        </p:nvGrpSpPr>
        <p:grpSpPr>
          <a:xfrm>
            <a:off x="5731343" y="3184885"/>
            <a:ext cx="2949277" cy="1008112"/>
            <a:chOff x="5582767" y="3184885"/>
            <a:chExt cx="2949277" cy="1008112"/>
          </a:xfrm>
        </p:grpSpPr>
        <p:sp>
          <p:nvSpPr>
            <p:cNvPr id="21" name="フローチャート: 磁気ディスク 20"/>
            <p:cNvSpPr/>
            <p:nvPr/>
          </p:nvSpPr>
          <p:spPr>
            <a:xfrm>
              <a:off x="7523932" y="3184885"/>
              <a:ext cx="1008112" cy="1008112"/>
            </a:xfrm>
            <a:prstGeom prst="flowChartMagneticDisk">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U ターン矢印 21"/>
            <p:cNvSpPr/>
            <p:nvPr/>
          </p:nvSpPr>
          <p:spPr>
            <a:xfrm rot="5400000">
              <a:off x="6031949" y="2896853"/>
              <a:ext cx="685812" cy="158417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p:cNvSpPr txBox="1"/>
            <p:nvPr/>
          </p:nvSpPr>
          <p:spPr>
            <a:xfrm>
              <a:off x="7544654" y="3570182"/>
              <a:ext cx="987390" cy="461665"/>
            </a:xfrm>
            <a:prstGeom prst="rect">
              <a:avLst/>
            </a:prstGeom>
            <a:noFill/>
          </p:spPr>
          <p:txBody>
            <a:bodyPr wrap="square" rtlCol="0">
              <a:spAutoFit/>
            </a:bodyPr>
            <a:lstStyle/>
            <a:p>
              <a:pPr algn="ct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rPr>
                <a:t>社員一覧</a:t>
              </a:r>
              <a:endParaRPr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200" dirty="0" smtClean="0">
                  <a:latin typeface="Meiryo UI" panose="020B0604030504040204" pitchFamily="50" charset="-128"/>
                  <a:ea typeface="Meiryo UI" panose="020B0604030504040204" pitchFamily="50" charset="-128"/>
                  <a:cs typeface="Meiryo UI" panose="020B0604030504040204" pitchFamily="50" charset="-128"/>
                </a:rPr>
                <a:t>（メルアド）</a:t>
              </a:r>
              <a:endParaRPr kumimoji="1" lang="en-US" altLang="ja-JP" sz="1200" dirty="0" smtClean="0">
                <a:latin typeface="Meiryo UI" panose="020B0604030504040204" pitchFamily="50" charset="-128"/>
                <a:ea typeface="Meiryo UI" panose="020B0604030504040204" pitchFamily="50" charset="-128"/>
                <a:cs typeface="Meiryo UI" panose="020B0604030504040204" pitchFamily="50" charset="-128"/>
              </a:endParaRPr>
            </a:p>
          </p:txBody>
        </p:sp>
      </p:grpSp>
      <p:grpSp>
        <p:nvGrpSpPr>
          <p:cNvPr id="24" name="グループ化 23"/>
          <p:cNvGrpSpPr/>
          <p:nvPr/>
        </p:nvGrpSpPr>
        <p:grpSpPr>
          <a:xfrm>
            <a:off x="7960664" y="5088276"/>
            <a:ext cx="1036536" cy="819054"/>
            <a:chOff x="7812088" y="5088276"/>
            <a:chExt cx="1036536" cy="819054"/>
          </a:xfrm>
        </p:grpSpPr>
        <p:sp>
          <p:nvSpPr>
            <p:cNvPr id="25" name="円形吹き出し 24"/>
            <p:cNvSpPr/>
            <p:nvPr/>
          </p:nvSpPr>
          <p:spPr>
            <a:xfrm>
              <a:off x="7812088" y="5088276"/>
              <a:ext cx="1036536" cy="819054"/>
            </a:xfrm>
            <a:prstGeom prst="wedgeEllipseCallout">
              <a:avLst>
                <a:gd name="adj1" fmla="val -59645"/>
                <a:gd name="adj2" fmla="val -5313"/>
              </a:avLst>
            </a:prstGeom>
            <a:solidFill>
              <a:srgbClr val="FFFF99"/>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0" rIns="36000" bIns="0" numCol="1" spcCol="0" rtlCol="0" fromWordArt="0" anchor="ctr" anchorCtr="0" forceAA="0" compatLnSpc="1">
              <a:prstTxWarp prst="textNoShape">
                <a:avLst/>
              </a:prstTxWarp>
              <a:noAutofit/>
            </a:bodyPr>
            <a:lstStyle/>
            <a:p>
              <a:pPr algn="ctr"/>
              <a:endParaRPr lang="ja-JP" altLang="en-US" sz="1600">
                <a:solidFill>
                  <a:srgbClr val="000066"/>
                </a:solidFill>
              </a:endParaRPr>
            </a:p>
          </p:txBody>
        </p:sp>
        <p:grpSp>
          <p:nvGrpSpPr>
            <p:cNvPr id="26" name="グループ化 25"/>
            <p:cNvGrpSpPr/>
            <p:nvPr/>
          </p:nvGrpSpPr>
          <p:grpSpPr>
            <a:xfrm>
              <a:off x="8079257" y="5228903"/>
              <a:ext cx="510222" cy="516299"/>
              <a:chOff x="8051106" y="5228903"/>
              <a:chExt cx="510222" cy="516299"/>
            </a:xfrm>
          </p:grpSpPr>
          <p:sp>
            <p:nvSpPr>
              <p:cNvPr id="27" name="正方形/長方形 26"/>
              <p:cNvSpPr/>
              <p:nvPr/>
            </p:nvSpPr>
            <p:spPr>
              <a:xfrm>
                <a:off x="8051106" y="5228903"/>
                <a:ext cx="510222" cy="516299"/>
              </a:xfrm>
              <a:prstGeom prst="rect">
                <a:avLst/>
              </a:prstGeom>
              <a:solidFill>
                <a:schemeClr val="bg1">
                  <a:lumMod val="95000"/>
                </a:schemeClr>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p:cNvPicPr>
                <a:picLocks noChangeAspect="1"/>
              </p:cNvPicPr>
              <p:nvPr/>
            </p:nvPicPr>
            <p:blipFill rotWithShape="1">
              <a:blip r:embed="rId7" cstate="print">
                <a:extLst>
                  <a:ext uri="{28A0092B-C50C-407E-A947-70E740481C1C}">
                    <a14:useLocalDpi xmlns:a14="http://schemas.microsoft.com/office/drawing/2010/main" val="0"/>
                  </a:ext>
                </a:extLst>
              </a:blip>
              <a:srcRect r="16074" b="57913"/>
              <a:stretch/>
            </p:blipFill>
            <p:spPr>
              <a:xfrm>
                <a:off x="8128070" y="5277028"/>
                <a:ext cx="373901" cy="366218"/>
              </a:xfrm>
              <a:prstGeom prst="rect">
                <a:avLst/>
              </a:prstGeom>
            </p:spPr>
          </p:pic>
        </p:grpSp>
      </p:grpSp>
      <p:grpSp>
        <p:nvGrpSpPr>
          <p:cNvPr id="29" name="グループ化 28"/>
          <p:cNvGrpSpPr/>
          <p:nvPr/>
        </p:nvGrpSpPr>
        <p:grpSpPr>
          <a:xfrm>
            <a:off x="3425889" y="5752706"/>
            <a:ext cx="3744416" cy="592553"/>
            <a:chOff x="3277313" y="5752706"/>
            <a:chExt cx="3744416" cy="592553"/>
          </a:xfrm>
        </p:grpSpPr>
        <p:sp>
          <p:nvSpPr>
            <p:cNvPr id="30" name="テキスト ボックス 29"/>
            <p:cNvSpPr txBox="1"/>
            <p:nvPr/>
          </p:nvSpPr>
          <p:spPr>
            <a:xfrm>
              <a:off x="5133043" y="5752706"/>
              <a:ext cx="1162375" cy="276999"/>
            </a:xfrm>
            <a:prstGeom prst="homePlate">
              <a:avLst/>
            </a:prstGeom>
            <a:solidFill>
              <a:srgbClr val="FF0000"/>
            </a:solidFill>
          </p:spPr>
          <p:txBody>
            <a:bodyPr wrap="square" rtlCol="0">
              <a:spAutoFit/>
            </a:bodyPr>
            <a:lstStyle/>
            <a:p>
              <a:r>
                <a:rPr kumimoji="1" lang="ja-JP" altLang="en-US" sz="12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さらに！</a:t>
              </a:r>
              <a:endParaRPr kumimoji="1" lang="ja-JP" altLang="en-US" sz="12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1" name="正方形/長方形 30"/>
            <p:cNvSpPr/>
            <p:nvPr/>
          </p:nvSpPr>
          <p:spPr>
            <a:xfrm>
              <a:off x="3277313" y="6037482"/>
              <a:ext cx="3744416" cy="307777"/>
            </a:xfrm>
            <a:prstGeom prst="rect">
              <a:avLst/>
            </a:prstGeom>
          </p:spPr>
          <p:txBody>
            <a:bodyPr wrap="square">
              <a:spAutoFit/>
            </a:bodyPr>
            <a:lstStyle/>
            <a:p>
              <a:pPr algn="r"/>
              <a:r>
                <a:rPr lang="ja-JP" altLang="en-US" sz="1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写真入りのメッセージを送る</a:t>
              </a:r>
              <a:endParaRPr lang="en-US" altLang="ja-JP"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166787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right)">
                                      <p:cBhvr>
                                        <p:cTn id="20" dur="500"/>
                                        <p:tgtEl>
                                          <p:spTgt spid="20"/>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500"/>
                                        <p:tgtEl>
                                          <p:spTgt spid="29"/>
                                        </p:tgtEl>
                                      </p:cBhvr>
                                    </p:animEffect>
                                  </p:childTnLst>
                                </p:cTn>
                              </p:par>
                              <p:par>
                                <p:cTn id="30" presetID="10"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indent="0">
              <a:buFont typeface="+mj-lt"/>
              <a:buNone/>
            </a:pPr>
            <a:r>
              <a:rPr lang="ja-JP" altLang="en-US" dirty="0" smtClean="0"/>
              <a:t>各自の感想</a:t>
            </a:r>
            <a:endParaRPr kumimoji="1" lang="ja-JP" altLang="en-US" dirty="0"/>
          </a:p>
        </p:txBody>
      </p:sp>
      <p:sp>
        <p:nvSpPr>
          <p:cNvPr id="3" name="コンテンツ プレースホルダー 2"/>
          <p:cNvSpPr>
            <a:spLocks noGrp="1"/>
          </p:cNvSpPr>
          <p:nvPr>
            <p:ph idx="1"/>
          </p:nvPr>
        </p:nvSpPr>
        <p:spPr>
          <a:xfrm>
            <a:off x="179388" y="692150"/>
            <a:ext cx="8785225" cy="3888978"/>
          </a:xfrm>
        </p:spPr>
        <p:txBody>
          <a:bodyPr anchor="ctr"/>
          <a:lstStyle/>
          <a:p>
            <a:pPr marL="0" lvl="0" indent="0" algn="ctr">
              <a:buNone/>
              <a:tabLst>
                <a:tab pos="2778125" algn="l"/>
                <a:tab pos="4667250" algn="l"/>
              </a:tabLst>
            </a:pPr>
            <a:r>
              <a:rPr lang="ja-JP" altLang="en-US" sz="6000" dirty="0" smtClean="0"/>
              <a:t>各メンバに</a:t>
            </a:r>
            <a:endParaRPr lang="en-US" altLang="ja-JP" sz="6000" dirty="0" smtClean="0"/>
          </a:p>
          <a:p>
            <a:pPr marL="0" lvl="0" indent="0" algn="ctr">
              <a:buNone/>
              <a:tabLst>
                <a:tab pos="2778125" algn="l"/>
                <a:tab pos="4667250" algn="l"/>
              </a:tabLst>
            </a:pPr>
            <a:r>
              <a:rPr lang="ja-JP" altLang="en-US" sz="6000" dirty="0" smtClean="0"/>
              <a:t>聞いてやってください。</a:t>
            </a:r>
            <a:endParaRPr lang="en-US" altLang="ja-JP" sz="6000" dirty="0" smtClean="0"/>
          </a:p>
        </p:txBody>
      </p:sp>
      <p:sp>
        <p:nvSpPr>
          <p:cNvPr id="4" name="スライド番号プレースホルダー 3"/>
          <p:cNvSpPr>
            <a:spLocks noGrp="1"/>
          </p:cNvSpPr>
          <p:nvPr>
            <p:ph type="sldNum" sz="quarter" idx="10"/>
          </p:nvPr>
        </p:nvSpPr>
        <p:spPr/>
        <p:txBody>
          <a:bodyPr/>
          <a:lstStyle/>
          <a:p>
            <a:fld id="{CD41D098-51A7-4315-931A-15877BCB585E}" type="slidenum">
              <a:rPr lang="en-US" altLang="ja-JP" smtClean="0"/>
              <a:pPr/>
              <a:t>8</a:t>
            </a:fld>
            <a:endParaRPr lang="en-US" altLang="ja-JP"/>
          </a:p>
        </p:txBody>
      </p:sp>
    </p:spTree>
    <p:extLst>
      <p:ext uri="{BB962C8B-B14F-4D97-AF65-F5344CB8AC3E}">
        <p14:creationId xmlns:p14="http://schemas.microsoft.com/office/powerpoint/2010/main" val="866237048"/>
      </p:ext>
    </p:extLst>
  </p:cSld>
  <p:clrMapOvr>
    <a:masterClrMapping/>
  </p:clrMapOvr>
  <p:timing>
    <p:tnLst>
      <p:par>
        <p:cTn id="1" dur="indefinite" restart="never" nodeType="tmRoot"/>
      </p:par>
    </p:tnLst>
  </p:timing>
</p:sld>
</file>

<file path=ppt/theme/theme1.xml><?xml version="1.0" encoding="utf-8"?>
<a:theme xmlns:a="http://schemas.openxmlformats.org/drawingml/2006/main" name="雛形2013SLV_顧客名【提案】システム名">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雛形2016②_顧客名【提案】システム名.potx" id="{751899FB-E529-47EF-84E2-8290D39AA324}" vid="{3E1D2714-B47A-43F7-AC86-2DDA22213958}"/>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雛形2016②_顧客名【提案】システム名</Template>
  <TotalTime>382</TotalTime>
  <Words>841</Words>
  <Application>Microsoft Office PowerPoint</Application>
  <PresentationFormat>画面に合わせる (4:3)</PresentationFormat>
  <Paragraphs>133</Paragraphs>
  <Slides>8</Slides>
  <Notes>8</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8</vt:i4>
      </vt:variant>
    </vt:vector>
  </HeadingPairs>
  <TitlesOfParts>
    <vt:vector size="17" baseType="lpstr">
      <vt:lpstr>HGP創英角ｺﾞｼｯｸUB</vt:lpstr>
      <vt:lpstr>HGP明朝B</vt:lpstr>
      <vt:lpstr>Meiryo UI</vt:lpstr>
      <vt:lpstr>ＭＳ Ｐゴシック</vt:lpstr>
      <vt:lpstr>ＭＳ Ｐ明朝</vt:lpstr>
      <vt:lpstr>メイリオ</vt:lpstr>
      <vt:lpstr>Arial</vt:lpstr>
      <vt:lpstr>Wingdings</vt:lpstr>
      <vt:lpstr>雛形2013SLV_顧客名【提案】システム名</vt:lpstr>
      <vt:lpstr>ITA中部ものづくり交流会</vt:lpstr>
      <vt:lpstr>開発テーマ</vt:lpstr>
      <vt:lpstr>開発テーマ（要件）</vt:lpstr>
      <vt:lpstr>開発メンバー</vt:lpstr>
      <vt:lpstr>やってみたこと</vt:lpstr>
      <vt:lpstr>やってみたこと</vt:lpstr>
      <vt:lpstr>今後やりたいこと</vt:lpstr>
      <vt:lpstr>各自の感想</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藤本大助</dc:creator>
  <cp:lastModifiedBy>藤本大助</cp:lastModifiedBy>
  <cp:revision>138</cp:revision>
  <cp:lastPrinted>2016-02-18T04:19:59Z</cp:lastPrinted>
  <dcterms:created xsi:type="dcterms:W3CDTF">2016-02-18T03:45:01Z</dcterms:created>
  <dcterms:modified xsi:type="dcterms:W3CDTF">2017-02-12T13:07:51Z</dcterms:modified>
</cp:coreProperties>
</file>