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2" r:id="rId1"/>
    <p:sldMasterId id="2147483816" r:id="rId2"/>
    <p:sldMasterId id="2147483828" r:id="rId3"/>
    <p:sldMasterId id="2147483840" r:id="rId4"/>
  </p:sldMasterIdLst>
  <p:notesMasterIdLst>
    <p:notesMasterId r:id="rId23"/>
  </p:notesMasterIdLst>
  <p:sldIdLst>
    <p:sldId id="256" r:id="rId5"/>
    <p:sldId id="259" r:id="rId6"/>
    <p:sldId id="272" r:id="rId7"/>
    <p:sldId id="258" r:id="rId8"/>
    <p:sldId id="274" r:id="rId9"/>
    <p:sldId id="276" r:id="rId10"/>
    <p:sldId id="275" r:id="rId11"/>
    <p:sldId id="273" r:id="rId12"/>
    <p:sldId id="277" r:id="rId13"/>
    <p:sldId id="278" r:id="rId14"/>
    <p:sldId id="280" r:id="rId15"/>
    <p:sldId id="279" r:id="rId16"/>
    <p:sldId id="265" r:id="rId17"/>
    <p:sldId id="266" r:id="rId18"/>
    <p:sldId id="267" r:id="rId19"/>
    <p:sldId id="268" r:id="rId20"/>
    <p:sldId id="270" r:id="rId21"/>
    <p:sldId id="271"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67"/>
    <p:restoredTop sz="80426"/>
  </p:normalViewPr>
  <p:slideViewPr>
    <p:cSldViewPr snapToGrid="0" snapToObjects="1">
      <p:cViewPr>
        <p:scale>
          <a:sx n="100" d="100"/>
          <a:sy n="100" d="100"/>
        </p:scale>
        <p:origin x="144"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A4649F-B4C9-D04F-82C7-009E48820361}" type="datetimeFigureOut">
              <a:rPr kumimoji="1" lang="ja-JP" altLang="en-US" smtClean="0"/>
              <a:t>2017/5/27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7DDF14-A6A1-A349-B786-6F3F96A711FB}" type="slidenum">
              <a:rPr kumimoji="1" lang="ja-JP" altLang="en-US" smtClean="0"/>
              <a:t>‹#›</a:t>
            </a:fld>
            <a:endParaRPr kumimoji="1" lang="ja-JP" altLang="en-US"/>
          </a:p>
        </p:txBody>
      </p:sp>
    </p:spTree>
    <p:extLst>
      <p:ext uri="{BB962C8B-B14F-4D97-AF65-F5344CB8AC3E}">
        <p14:creationId xmlns:p14="http://schemas.microsoft.com/office/powerpoint/2010/main" val="18389925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私たちが考える「人間・空間・時間」の三つの「間」</a:t>
            </a:r>
            <a:r>
              <a:rPr kumimoji="1" lang="ja-JP" altLang="en-US" dirty="0" smtClean="0"/>
              <a:t>。</a:t>
            </a:r>
            <a:endParaRPr kumimoji="1" lang="en-US" altLang="ja-JP" dirty="0" smtClean="0"/>
          </a:p>
          <a:p>
            <a:r>
              <a:rPr kumimoji="1" lang="ja-JP" altLang="en-US" dirty="0" smtClean="0"/>
              <a:t>我々が生きる世界にはこの</a:t>
            </a:r>
            <a:r>
              <a:rPr kumimoji="1" lang="en-US" altLang="ja-JP" dirty="0" smtClean="0"/>
              <a:t>3</a:t>
            </a:r>
            <a:r>
              <a:rPr kumimoji="1" lang="ja-JP" altLang="en-US" dirty="0" smtClean="0"/>
              <a:t>つの間がある。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8E7DDF14-A6A1-A349-B786-6F3F96A711FB}" type="slidenum">
              <a:rPr kumimoji="1" lang="ja-JP" altLang="en-US" smtClean="0"/>
              <a:t>2</a:t>
            </a:fld>
            <a:endParaRPr kumimoji="1" lang="ja-JP" altLang="en-US"/>
          </a:p>
        </p:txBody>
      </p:sp>
    </p:spTree>
    <p:extLst>
      <p:ext uri="{BB962C8B-B14F-4D97-AF65-F5344CB8AC3E}">
        <p14:creationId xmlns:p14="http://schemas.microsoft.com/office/powerpoint/2010/main" val="1155393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こういった施設での利用がほとんどで一般的にはまだ普及していない</a:t>
            </a:r>
            <a:endParaRPr kumimoji="1" lang="en-US" altLang="ja-JP" dirty="0" smtClean="0"/>
          </a:p>
          <a:p>
            <a:r>
              <a:rPr kumimoji="1" lang="en-US" altLang="ja-JP" dirty="0" smtClean="0"/>
              <a:t>http://</a:t>
            </a:r>
            <a:r>
              <a:rPr kumimoji="1" lang="en-US" altLang="ja-JP" dirty="0" err="1" smtClean="0"/>
              <a:t>www.mee.co.jp</a:t>
            </a:r>
            <a:r>
              <a:rPr kumimoji="1" lang="en-US" altLang="ja-JP" dirty="0" smtClean="0"/>
              <a:t>/sales/acoustics/</a:t>
            </a:r>
            <a:r>
              <a:rPr kumimoji="1" lang="en-US" altLang="ja-JP" dirty="0" err="1" smtClean="0"/>
              <a:t>kokodake</a:t>
            </a:r>
            <a:r>
              <a:rPr kumimoji="1" lang="en-US" altLang="ja-JP" dirty="0" smtClean="0"/>
              <a:t>/case/</a:t>
            </a:r>
          </a:p>
          <a:p>
            <a:r>
              <a:rPr kumimoji="1" lang="ja-JP" altLang="en-US" dirty="0" smtClean="0"/>
              <a:t>美術館、公共施設、ショッピングモール</a:t>
            </a:r>
            <a:endParaRPr kumimoji="1" lang="ja-JP" altLang="en-US" dirty="0"/>
          </a:p>
        </p:txBody>
      </p:sp>
      <p:sp>
        <p:nvSpPr>
          <p:cNvPr id="4" name="スライド番号プレースホルダー 3"/>
          <p:cNvSpPr>
            <a:spLocks noGrp="1"/>
          </p:cNvSpPr>
          <p:nvPr>
            <p:ph type="sldNum" sz="quarter" idx="10"/>
          </p:nvPr>
        </p:nvSpPr>
        <p:spPr/>
        <p:txBody>
          <a:bodyPr/>
          <a:lstStyle/>
          <a:p>
            <a:fld id="{BE86A630-F858-134B-B208-FF29C14A32FD}" type="slidenum">
              <a:rPr kumimoji="1" lang="ja-JP" altLang="en-US" smtClean="0"/>
              <a:t>14</a:t>
            </a:fld>
            <a:endParaRPr kumimoji="1" lang="ja-JP" altLang="en-US"/>
          </a:p>
        </p:txBody>
      </p:sp>
    </p:spTree>
    <p:extLst>
      <p:ext uri="{BB962C8B-B14F-4D97-AF65-F5344CB8AC3E}">
        <p14:creationId xmlns:p14="http://schemas.microsoft.com/office/powerpoint/2010/main" val="203261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a:t>
            </a:r>
            <a:r>
              <a:rPr kumimoji="1" lang="en-US" altLang="ja-JP" dirty="0" err="1" smtClean="0"/>
              <a:t>www.mee.co.jp</a:t>
            </a:r>
            <a:r>
              <a:rPr kumimoji="1" lang="en-US" altLang="ja-JP" dirty="0" smtClean="0"/>
              <a:t>/sales/acoustics/</a:t>
            </a:r>
            <a:r>
              <a:rPr kumimoji="1" lang="en-US" altLang="ja-JP" dirty="0" err="1" smtClean="0"/>
              <a:t>kokodake</a:t>
            </a:r>
            <a:r>
              <a:rPr kumimoji="1" lang="en-US" altLang="ja-JP" dirty="0" smtClean="0"/>
              <a:t>/case/</a:t>
            </a:r>
            <a:endParaRPr kumimoji="1" lang="ja-JP" altLang="en-US" dirty="0"/>
          </a:p>
        </p:txBody>
      </p:sp>
      <p:sp>
        <p:nvSpPr>
          <p:cNvPr id="4" name="スライド番号プレースホルダー 3"/>
          <p:cNvSpPr>
            <a:spLocks noGrp="1"/>
          </p:cNvSpPr>
          <p:nvPr>
            <p:ph type="sldNum" sz="quarter" idx="10"/>
          </p:nvPr>
        </p:nvSpPr>
        <p:spPr/>
        <p:txBody>
          <a:bodyPr/>
          <a:lstStyle/>
          <a:p>
            <a:fld id="{BE86A630-F858-134B-B208-FF29C14A32FD}" type="slidenum">
              <a:rPr kumimoji="1" lang="ja-JP" altLang="en-US" smtClean="0"/>
              <a:t>15</a:t>
            </a:fld>
            <a:endParaRPr kumimoji="1" lang="ja-JP" altLang="en-US"/>
          </a:p>
        </p:txBody>
      </p:sp>
    </p:spTree>
    <p:extLst>
      <p:ext uri="{BB962C8B-B14F-4D97-AF65-F5344CB8AC3E}">
        <p14:creationId xmlns:p14="http://schemas.microsoft.com/office/powerpoint/2010/main" val="1285277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a:t>
            </a:r>
            <a:r>
              <a:rPr kumimoji="1" lang="en-US" altLang="ja-JP" dirty="0" err="1" smtClean="0"/>
              <a:t>www.can-bgm.biz</a:t>
            </a:r>
            <a:r>
              <a:rPr kumimoji="1" lang="en-US" altLang="ja-JP" dirty="0" smtClean="0"/>
              <a:t>/design/</a:t>
            </a:r>
          </a:p>
          <a:p>
            <a:endParaRPr kumimoji="1" lang="ja-JP" altLang="en-US" dirty="0"/>
          </a:p>
        </p:txBody>
      </p:sp>
      <p:sp>
        <p:nvSpPr>
          <p:cNvPr id="4" name="スライド番号プレースホルダー 3"/>
          <p:cNvSpPr>
            <a:spLocks noGrp="1"/>
          </p:cNvSpPr>
          <p:nvPr>
            <p:ph type="sldNum" sz="quarter" idx="10"/>
          </p:nvPr>
        </p:nvSpPr>
        <p:spPr/>
        <p:txBody>
          <a:bodyPr/>
          <a:lstStyle/>
          <a:p>
            <a:fld id="{BE86A630-F858-134B-B208-FF29C14A32FD}" type="slidenum">
              <a:rPr kumimoji="1" lang="ja-JP" altLang="en-US" smtClean="0"/>
              <a:t>16</a:t>
            </a:fld>
            <a:endParaRPr kumimoji="1" lang="ja-JP" altLang="en-US"/>
          </a:p>
        </p:txBody>
      </p:sp>
    </p:spTree>
    <p:extLst>
      <p:ext uri="{BB962C8B-B14F-4D97-AF65-F5344CB8AC3E}">
        <p14:creationId xmlns:p14="http://schemas.microsoft.com/office/powerpoint/2010/main" val="2088348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私達の「暮らし」というのはこれら３つの間が密接に関わりながら定まっている。（勝手に定義したが多分そうじゃね</a:t>
            </a:r>
            <a:r>
              <a:rPr kumimoji="1" lang="en-US" altLang="ja-JP" dirty="0" smtClean="0"/>
              <a:t>??</a:t>
            </a:r>
            <a:r>
              <a:rPr kumimoji="1" lang="ja-JP" altLang="en-US" dirty="0" smtClean="0"/>
              <a:t>）</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r>
              <a:rPr kumimoji="1" lang="ja-JP" altLang="en-US" dirty="0" smtClean="0">
                <a:solidFill>
                  <a:schemeClr val="bg1"/>
                </a:solidFill>
              </a:rPr>
              <a:t>今回私たちは「空間」それを形づくる、「建築」に注目</a:t>
            </a:r>
            <a:endParaRPr kumimoji="1" lang="en-US" altLang="ja-JP"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Meiryo" charset="-128"/>
                <a:ea typeface="Meiryo" charset="-128"/>
                <a:cs typeface="Meiryo" charset="-128"/>
              </a:rPr>
              <a:t>それは、建築とは、アート</a:t>
            </a:r>
            <a:r>
              <a:rPr lang="ja-JP" altLang="en-US" sz="1200" dirty="0" smtClean="0">
                <a:latin typeface="Meiryo" charset="-128"/>
                <a:ea typeface="Meiryo" charset="-128"/>
                <a:cs typeface="Meiryo" charset="-128"/>
              </a:rPr>
              <a:t>と産業の境界産業であり、つまり人間の内面に影響を与える。</a:t>
            </a:r>
            <a:endParaRPr kumimoji="1" lang="ja-JP" altLang="en-US" sz="1200" dirty="0" smtClean="0">
              <a:latin typeface="Meiryo" charset="-128"/>
              <a:ea typeface="Meiryo" charset="-128"/>
              <a:cs typeface="Meiryo" charset="-128"/>
            </a:endParaRPr>
          </a:p>
          <a:p>
            <a:r>
              <a:rPr kumimoji="1" lang="ja-JP" altLang="en-US" dirty="0" smtClean="0">
                <a:solidFill>
                  <a:schemeClr val="bg1"/>
                </a:solidFill>
              </a:rPr>
              <a:t>またそれと同時に建築は時間をデザインからである。</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8E7DDF14-A6A1-A349-B786-6F3F96A711FB}" type="slidenum">
              <a:rPr kumimoji="1" lang="ja-JP" altLang="en-US" smtClean="0"/>
              <a:t>3</a:t>
            </a:fld>
            <a:endParaRPr kumimoji="1" lang="ja-JP" altLang="en-US"/>
          </a:p>
        </p:txBody>
      </p:sp>
    </p:spTree>
    <p:extLst>
      <p:ext uri="{BB962C8B-B14F-4D97-AF65-F5344CB8AC3E}">
        <p14:creationId xmlns:p14="http://schemas.microsoft.com/office/powerpoint/2010/main" val="1745140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そこで、建築という学問に音楽を取り入れ</a:t>
            </a:r>
            <a:endParaRPr kumimoji="1" lang="en-US" altLang="ja-JP" dirty="0" smtClean="0"/>
          </a:p>
          <a:p>
            <a:pPr>
              <a:lnSpc>
                <a:spcPct val="100000"/>
              </a:lnSpc>
            </a:pPr>
            <a:r>
              <a:rPr kumimoji="1" lang="ja-JP" altLang="en-US" dirty="0" smtClean="0"/>
              <a:t>「</a:t>
            </a:r>
            <a:r>
              <a:rPr lang="ja-JP" altLang="en-US" sz="1200" dirty="0" smtClean="0">
                <a:solidFill>
                  <a:schemeClr val="bg1"/>
                </a:solidFill>
              </a:rPr>
              <a:t>”建築としての音楽”を定義し</a:t>
            </a:r>
            <a:endParaRPr lang="en-US" altLang="ja-JP" sz="1200" dirty="0" smtClean="0">
              <a:solidFill>
                <a:schemeClr val="bg1"/>
              </a:solidFill>
            </a:endParaRPr>
          </a:p>
          <a:p>
            <a:pPr>
              <a:lnSpc>
                <a:spcPct val="100000"/>
              </a:lnSpc>
            </a:pPr>
            <a:r>
              <a:rPr lang="ja-JP" altLang="en-US" sz="1200" dirty="0" smtClean="0">
                <a:solidFill>
                  <a:schemeClr val="bg1"/>
                </a:solidFill>
              </a:rPr>
              <a:t>人々の生活スタイルを再設計する</a:t>
            </a:r>
            <a:r>
              <a:rPr kumimoji="1" lang="ja-JP" altLang="en-US" dirty="0" smtClean="0"/>
              <a:t>」</a:t>
            </a:r>
            <a:endParaRPr kumimoji="1" lang="en-US" altLang="ja-JP" dirty="0" smtClean="0"/>
          </a:p>
          <a:p>
            <a:pPr>
              <a:lnSpc>
                <a:spcPct val="100000"/>
              </a:lnSpc>
            </a:pPr>
            <a:r>
              <a:rPr kumimoji="1" lang="ja-JP" altLang="en-US" dirty="0" smtClean="0"/>
              <a:t>をコンセプトにしている</a:t>
            </a:r>
            <a:endParaRPr kumimoji="1" lang="en-US" altLang="ja-JP" dirty="0" smtClean="0"/>
          </a:p>
          <a:p>
            <a:pPr>
              <a:lnSpc>
                <a:spcPct val="100000"/>
              </a:lnSpc>
            </a:pPr>
            <a:endParaRPr kumimoji="1" lang="ja-JP" altLang="en-US" dirty="0"/>
          </a:p>
        </p:txBody>
      </p:sp>
      <p:sp>
        <p:nvSpPr>
          <p:cNvPr id="4" name="スライド番号プレースホルダー 3"/>
          <p:cNvSpPr>
            <a:spLocks noGrp="1"/>
          </p:cNvSpPr>
          <p:nvPr>
            <p:ph type="sldNum" sz="quarter" idx="10"/>
          </p:nvPr>
        </p:nvSpPr>
        <p:spPr/>
        <p:txBody>
          <a:bodyPr/>
          <a:lstStyle/>
          <a:p>
            <a:fld id="{8E7DDF14-A6A1-A349-B786-6F3F96A711FB}" type="slidenum">
              <a:rPr kumimoji="1" lang="ja-JP" altLang="en-US" smtClean="0"/>
              <a:t>4</a:t>
            </a:fld>
            <a:endParaRPr kumimoji="1" lang="ja-JP" altLang="en-US"/>
          </a:p>
        </p:txBody>
      </p:sp>
    </p:spTree>
    <p:extLst>
      <p:ext uri="{BB962C8B-B14F-4D97-AF65-F5344CB8AC3E}">
        <p14:creationId xmlns:p14="http://schemas.microsoft.com/office/powerpoint/2010/main" val="1088176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まず建築とはそもそも現代でどのようになっているか</a:t>
            </a:r>
            <a:endParaRPr kumimoji="1" lang="ja-JP" altLang="en-US" dirty="0"/>
          </a:p>
        </p:txBody>
      </p:sp>
      <p:sp>
        <p:nvSpPr>
          <p:cNvPr id="4" name="スライド番号プレースホルダー 3"/>
          <p:cNvSpPr>
            <a:spLocks noGrp="1"/>
          </p:cNvSpPr>
          <p:nvPr>
            <p:ph type="sldNum" sz="quarter" idx="10"/>
          </p:nvPr>
        </p:nvSpPr>
        <p:spPr/>
        <p:txBody>
          <a:bodyPr/>
          <a:lstStyle/>
          <a:p>
            <a:fld id="{8E7DDF14-A6A1-A349-B786-6F3F96A711FB}" type="slidenum">
              <a:rPr kumimoji="1" lang="ja-JP" altLang="en-US" smtClean="0"/>
              <a:t>5</a:t>
            </a:fld>
            <a:endParaRPr kumimoji="1" lang="ja-JP" altLang="en-US"/>
          </a:p>
        </p:txBody>
      </p:sp>
    </p:spTree>
    <p:extLst>
      <p:ext uri="{BB962C8B-B14F-4D97-AF65-F5344CB8AC3E}">
        <p14:creationId xmlns:p14="http://schemas.microsoft.com/office/powerpoint/2010/main" val="1140630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次に、空間を人間の関わりについて、</a:t>
            </a:r>
            <a:endParaRPr kumimoji="1" lang="ja-JP" altLang="en-US" dirty="0"/>
          </a:p>
        </p:txBody>
      </p:sp>
      <p:sp>
        <p:nvSpPr>
          <p:cNvPr id="4" name="スライド番号プレースホルダー 3"/>
          <p:cNvSpPr>
            <a:spLocks noGrp="1"/>
          </p:cNvSpPr>
          <p:nvPr>
            <p:ph type="sldNum" sz="quarter" idx="10"/>
          </p:nvPr>
        </p:nvSpPr>
        <p:spPr/>
        <p:txBody>
          <a:bodyPr/>
          <a:lstStyle/>
          <a:p>
            <a:fld id="{8E7DDF14-A6A1-A349-B786-6F3F96A711FB}" type="slidenum">
              <a:rPr kumimoji="1" lang="ja-JP" altLang="en-US" smtClean="0"/>
              <a:t>7</a:t>
            </a:fld>
            <a:endParaRPr kumimoji="1" lang="ja-JP" altLang="en-US"/>
          </a:p>
        </p:txBody>
      </p:sp>
    </p:spTree>
    <p:extLst>
      <p:ext uri="{BB962C8B-B14F-4D97-AF65-F5344CB8AC3E}">
        <p14:creationId xmlns:p14="http://schemas.microsoft.com/office/powerpoint/2010/main" val="634647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次に、空間と時間の関わりについて、</a:t>
            </a:r>
            <a:endParaRPr kumimoji="1" lang="ja-JP" altLang="en-US" dirty="0"/>
          </a:p>
        </p:txBody>
      </p:sp>
      <p:sp>
        <p:nvSpPr>
          <p:cNvPr id="4" name="スライド番号プレースホルダー 3"/>
          <p:cNvSpPr>
            <a:spLocks noGrp="1"/>
          </p:cNvSpPr>
          <p:nvPr>
            <p:ph type="sldNum" sz="quarter" idx="10"/>
          </p:nvPr>
        </p:nvSpPr>
        <p:spPr/>
        <p:txBody>
          <a:bodyPr/>
          <a:lstStyle/>
          <a:p>
            <a:fld id="{8E7DDF14-A6A1-A349-B786-6F3F96A711FB}" type="slidenum">
              <a:rPr kumimoji="1" lang="ja-JP" altLang="en-US" smtClean="0"/>
              <a:t>9</a:t>
            </a:fld>
            <a:endParaRPr kumimoji="1" lang="ja-JP" altLang="en-US"/>
          </a:p>
        </p:txBody>
      </p:sp>
    </p:spTree>
    <p:extLst>
      <p:ext uri="{BB962C8B-B14F-4D97-AF65-F5344CB8AC3E}">
        <p14:creationId xmlns:p14="http://schemas.microsoft.com/office/powerpoint/2010/main" val="417628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nSpc>
                <a:spcPct val="100000"/>
              </a:lnSpc>
            </a:pPr>
            <a:r>
              <a:rPr kumimoji="1" lang="ja-JP" altLang="en-US" dirty="0" smtClean="0"/>
              <a:t>こうして「</a:t>
            </a:r>
            <a:r>
              <a:rPr lang="ja-JP" altLang="en-US" sz="1200" dirty="0" smtClean="0">
                <a:solidFill>
                  <a:schemeClr val="bg1"/>
                </a:solidFill>
              </a:rPr>
              <a:t>”建築としての音楽”を定義し人々の生活スタイルを再設計する</a:t>
            </a:r>
            <a:r>
              <a:rPr kumimoji="1" lang="ja-JP" altLang="en-US" dirty="0" smtClean="0"/>
              <a:t>」</a:t>
            </a:r>
            <a:endParaRPr kumimoji="1" lang="en-US" altLang="ja-JP" dirty="0" smtClean="0"/>
          </a:p>
          <a:p>
            <a:pPr>
              <a:lnSpc>
                <a:spcPct val="100000"/>
              </a:lnSpc>
            </a:pPr>
            <a:r>
              <a:rPr kumimoji="1" lang="ja-JP" altLang="en-US" dirty="0" smtClean="0"/>
              <a:t>ことにより、３つの間の関係を深め、それぞれの間を拡張、増強させることにより、</a:t>
            </a:r>
            <a:endParaRPr kumimoji="1" lang="en-US" altLang="ja-JP" dirty="0" smtClean="0"/>
          </a:p>
          <a:p>
            <a:pPr>
              <a:lnSpc>
                <a:spcPct val="100000"/>
              </a:lnSpc>
            </a:pPr>
            <a:r>
              <a:rPr kumimoji="1" lang="ja-JP" altLang="en-US" dirty="0" smtClean="0"/>
              <a:t>我々の暮らしが豊かになることを目指します。</a:t>
            </a:r>
            <a:endParaRPr kumimoji="1" lang="en-US" altLang="ja-JP" dirty="0" smtClean="0"/>
          </a:p>
          <a:p>
            <a:pPr>
              <a:lnSpc>
                <a:spcPct val="100000"/>
              </a:lnSpc>
            </a:pPr>
            <a:r>
              <a:rPr kumimoji="1" lang="ja-JP" altLang="en-US" dirty="0" smtClean="0"/>
              <a:t>これを実現させるプロダクトとして、こういったものをかんがえています。</a:t>
            </a:r>
            <a:endParaRPr kumimoji="1" lang="en-US" altLang="ja-JP" dirty="0" smtClean="0"/>
          </a:p>
          <a:p>
            <a:pPr>
              <a:lnSpc>
                <a:spcPct val="100000"/>
              </a:lnSpc>
            </a:pPr>
            <a:endParaRPr kumimoji="1" lang="ja-JP" altLang="en-US" dirty="0"/>
          </a:p>
        </p:txBody>
      </p:sp>
      <p:sp>
        <p:nvSpPr>
          <p:cNvPr id="4" name="スライド番号プレースホルダー 3"/>
          <p:cNvSpPr>
            <a:spLocks noGrp="1"/>
          </p:cNvSpPr>
          <p:nvPr>
            <p:ph type="sldNum" sz="quarter" idx="10"/>
          </p:nvPr>
        </p:nvSpPr>
        <p:spPr/>
        <p:txBody>
          <a:bodyPr/>
          <a:lstStyle/>
          <a:p>
            <a:fld id="{8E7DDF14-A6A1-A349-B786-6F3F96A711FB}" type="slidenum">
              <a:rPr kumimoji="1" lang="ja-JP" altLang="en-US" smtClean="0"/>
              <a:t>11</a:t>
            </a:fld>
            <a:endParaRPr kumimoji="1" lang="ja-JP" altLang="en-US"/>
          </a:p>
        </p:txBody>
      </p:sp>
    </p:spTree>
    <p:extLst>
      <p:ext uri="{BB962C8B-B14F-4D97-AF65-F5344CB8AC3E}">
        <p14:creationId xmlns:p14="http://schemas.microsoft.com/office/powerpoint/2010/main" val="2146968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E7DDF14-A6A1-A349-B786-6F3F96A711FB}" type="slidenum">
              <a:rPr kumimoji="1" lang="ja-JP" altLang="en-US" smtClean="0"/>
              <a:t>12</a:t>
            </a:fld>
            <a:endParaRPr kumimoji="1" lang="ja-JP" altLang="en-US"/>
          </a:p>
        </p:txBody>
      </p:sp>
    </p:spTree>
    <p:extLst>
      <p:ext uri="{BB962C8B-B14F-4D97-AF65-F5344CB8AC3E}">
        <p14:creationId xmlns:p14="http://schemas.microsoft.com/office/powerpoint/2010/main" val="1871050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指向性スピーカーをピックアップして、、、（ありきたりじゃんと思われるのを回避）</a:t>
            </a:r>
            <a:endParaRPr kumimoji="1" lang="ja-JP" altLang="en-US" dirty="0"/>
          </a:p>
        </p:txBody>
      </p:sp>
      <p:sp>
        <p:nvSpPr>
          <p:cNvPr id="4" name="スライド番号プレースホルダー 3"/>
          <p:cNvSpPr>
            <a:spLocks noGrp="1"/>
          </p:cNvSpPr>
          <p:nvPr>
            <p:ph type="sldNum" sz="quarter" idx="10"/>
          </p:nvPr>
        </p:nvSpPr>
        <p:spPr/>
        <p:txBody>
          <a:bodyPr/>
          <a:lstStyle/>
          <a:p>
            <a:fld id="{8E7DDF14-A6A1-A349-B786-6F3F96A711FB}" type="slidenum">
              <a:rPr kumimoji="1" lang="ja-JP" altLang="en-US" smtClean="0"/>
              <a:t>13</a:t>
            </a:fld>
            <a:endParaRPr kumimoji="1" lang="ja-JP" altLang="en-US"/>
          </a:p>
        </p:txBody>
      </p:sp>
    </p:spTree>
    <p:extLst>
      <p:ext uri="{BB962C8B-B14F-4D97-AF65-F5344CB8AC3E}">
        <p14:creationId xmlns:p14="http://schemas.microsoft.com/office/powerpoint/2010/main" val="1920669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3FA9F8F-3127-7247-A417-BFE3CCE28519}" type="datetimeFigureOut">
              <a:rPr kumimoji="1" lang="ja-JP" altLang="en-US" smtClean="0"/>
              <a:t>2017/5/27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B7FEBA4-E4AF-BE43-9F98-8A1F74D33CFD}"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A9F8F-3127-7247-A417-BFE3CCE28519}" type="datetimeFigureOut">
              <a:rPr kumimoji="1" lang="ja-JP" altLang="en-US" smtClean="0"/>
              <a:t>2017/5/27</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7FEBA4-E4AF-BE43-9F98-8A1F74D33CFD}" type="slidenum">
              <a:rPr kumimoji="1" lang="ja-JP" altLang="en-US" smtClean="0"/>
              <a:t>‹#›</a:t>
            </a:fld>
            <a:endParaRPr kumimoji="1" lang="ja-JP" altLang="en-US"/>
          </a:p>
        </p:txBody>
      </p:sp>
    </p:spTree>
    <p:extLst>
      <p:ext uri="{BB962C8B-B14F-4D97-AF65-F5344CB8AC3E}">
        <p14:creationId xmlns:p14="http://schemas.microsoft.com/office/powerpoint/2010/main" val="1684907609"/>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A9F8F-3127-7247-A417-BFE3CCE28519}" type="datetimeFigureOut">
              <a:rPr kumimoji="1" lang="ja-JP" altLang="en-US" smtClean="0"/>
              <a:t>2017/5/27</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7FEBA4-E4AF-BE43-9F98-8A1F74D33CFD}" type="slidenum">
              <a:rPr kumimoji="1" lang="ja-JP" altLang="en-US" smtClean="0"/>
              <a:t>‹#›</a:t>
            </a:fld>
            <a:endParaRPr kumimoji="1" lang="ja-JP" altLang="en-US"/>
          </a:p>
        </p:txBody>
      </p:sp>
    </p:spTree>
    <p:extLst>
      <p:ext uri="{BB962C8B-B14F-4D97-AF65-F5344CB8AC3E}">
        <p14:creationId xmlns:p14="http://schemas.microsoft.com/office/powerpoint/2010/main" val="243633701"/>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A9F8F-3127-7247-A417-BFE3CCE28519}" type="datetimeFigureOut">
              <a:rPr kumimoji="1" lang="ja-JP" altLang="en-US" smtClean="0"/>
              <a:t>2017/5/27</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7FEBA4-E4AF-BE43-9F98-8A1F74D33CFD}" type="slidenum">
              <a:rPr kumimoji="1" lang="ja-JP" altLang="en-US" smtClean="0"/>
              <a:t>‹#›</a:t>
            </a:fld>
            <a:endParaRPr kumimoji="1" lang="ja-JP" altLang="en-US"/>
          </a:p>
        </p:txBody>
      </p:sp>
    </p:spTree>
    <p:extLst>
      <p:ext uri="{BB962C8B-B14F-4D97-AF65-F5344CB8AC3E}">
        <p14:creationId xmlns:p14="http://schemas.microsoft.com/office/powerpoint/2010/main" val="1647781525"/>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A9F8F-3127-7247-A417-BFE3CCE28519}" type="datetimeFigureOut">
              <a:rPr kumimoji="1" lang="ja-JP" altLang="en-US" smtClean="0"/>
              <a:t>2017/5/27</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7FEBA4-E4AF-BE43-9F98-8A1F74D33CFD}" type="slidenum">
              <a:rPr kumimoji="1" lang="ja-JP" altLang="en-US" smtClean="0"/>
              <a:t>‹#›</a:t>
            </a:fld>
            <a:endParaRPr kumimoji="1" lang="ja-JP" altLang="en-US"/>
          </a:p>
        </p:txBody>
      </p:sp>
    </p:spTree>
    <p:extLst>
      <p:ext uri="{BB962C8B-B14F-4D97-AF65-F5344CB8AC3E}">
        <p14:creationId xmlns:p14="http://schemas.microsoft.com/office/powerpoint/2010/main" val="314978963"/>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gi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image" Target="../media/image3.tiff"/><Relationship Id="rId4" Type="http://schemas.openxmlformats.org/officeDocument/2006/relationships/image" Target="../media/image4.tiff"/><Relationship Id="rId5" Type="http://schemas.openxmlformats.org/officeDocument/2006/relationships/image" Target="../media/image5.tif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gif"/><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3" Type="http://schemas.openxmlformats.org/officeDocument/2006/relationships/image" Target="../media/image6.tiff"/><Relationship Id="rId4" Type="http://schemas.openxmlformats.org/officeDocument/2006/relationships/image" Target="../media/image7.png"/><Relationship Id="rId5" Type="http://schemas.openxmlformats.org/officeDocument/2006/relationships/image" Target="../media/image8.tiff"/><Relationship Id="rId6" Type="http://schemas.openxmlformats.org/officeDocument/2006/relationships/image" Target="../media/image9.tif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2662195"/>
            <a:ext cx="9144000" cy="1533611"/>
          </a:xfrm>
        </p:spPr>
        <p:txBody>
          <a:bodyPr>
            <a:noAutofit/>
          </a:bodyPr>
          <a:lstStyle/>
          <a:p>
            <a:pPr>
              <a:lnSpc>
                <a:spcPct val="100000"/>
              </a:lnSpc>
            </a:pPr>
            <a:r>
              <a:rPr kumimoji="1" lang="en-US" altLang="ja-JP" sz="7200" dirty="0" smtClean="0"/>
              <a:t>Archipelago</a:t>
            </a:r>
            <a:br>
              <a:rPr kumimoji="1" lang="en-US" altLang="ja-JP" sz="7200" dirty="0" smtClean="0"/>
            </a:br>
            <a:r>
              <a:rPr lang="en-US" altLang="ja-JP" sz="4800" dirty="0" smtClean="0"/>
              <a:t>~ COMME des ECARTS ~</a:t>
            </a:r>
            <a:endParaRPr kumimoji="1" lang="ja-JP" altLang="en-US" sz="4800" dirty="0"/>
          </a:p>
        </p:txBody>
      </p:sp>
    </p:spTree>
    <p:extLst>
      <p:ext uri="{BB962C8B-B14F-4D97-AF65-F5344CB8AC3E}">
        <p14:creationId xmlns:p14="http://schemas.microsoft.com/office/powerpoint/2010/main" val="1931053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2800" b="1" dirty="0" smtClean="0"/>
              <a:t>空間を変える　→　時間を</a:t>
            </a:r>
            <a:r>
              <a:rPr lang="ja-JP" altLang="en-US" sz="2800" b="1" dirty="0" smtClean="0"/>
              <a:t>変えられる</a:t>
            </a:r>
            <a:endParaRPr kumimoji="1" lang="ja-JP" altLang="en-US" sz="2800" b="1" dirty="0"/>
          </a:p>
        </p:txBody>
      </p:sp>
      <p:sp>
        <p:nvSpPr>
          <p:cNvPr id="3" name="コンテンツ プレースホルダー 2"/>
          <p:cNvSpPr>
            <a:spLocks noGrp="1"/>
          </p:cNvSpPr>
          <p:nvPr>
            <p:ph idx="1"/>
          </p:nvPr>
        </p:nvSpPr>
        <p:spPr/>
        <p:txBody>
          <a:bodyPr/>
          <a:lstStyle/>
          <a:p>
            <a:r>
              <a:rPr lang="ja-JP" altLang="en-US" dirty="0" smtClean="0"/>
              <a:t>壁を動的にすることによって、未来をも変えられる</a:t>
            </a:r>
            <a:endParaRPr lang="en-US" altLang="ja-JP" dirty="0" smtClean="0"/>
          </a:p>
          <a:p>
            <a:r>
              <a:rPr kumimoji="1" lang="ja-JP" altLang="en-US" dirty="0" smtClean="0"/>
              <a:t>壁を今までと違う形にすると、過去を可変にできる</a:t>
            </a:r>
            <a:endParaRPr kumimoji="1" lang="ja-JP" altLang="en-US" dirty="0"/>
          </a:p>
        </p:txBody>
      </p:sp>
    </p:spTree>
    <p:extLst>
      <p:ext uri="{BB962C8B-B14F-4D97-AF65-F5344CB8AC3E}">
        <p14:creationId xmlns:p14="http://schemas.microsoft.com/office/powerpoint/2010/main" val="927510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7" name="図形グループ 6"/>
          <p:cNvGrpSpPr>
            <a:grpSpLocks noChangeAspect="1"/>
          </p:cNvGrpSpPr>
          <p:nvPr/>
        </p:nvGrpSpPr>
        <p:grpSpPr>
          <a:xfrm>
            <a:off x="4080289" y="310285"/>
            <a:ext cx="3960000" cy="3901332"/>
            <a:chOff x="4349750" y="1612900"/>
            <a:chExt cx="3556000" cy="3556000"/>
          </a:xfrm>
          <a:solidFill>
            <a:schemeClr val="accent1"/>
          </a:solidFill>
        </p:grpSpPr>
        <p:sp>
          <p:nvSpPr>
            <p:cNvPr id="8" name="円/楕円 7"/>
            <p:cNvSpPr/>
            <p:nvPr/>
          </p:nvSpPr>
          <p:spPr>
            <a:xfrm>
              <a:off x="4349750" y="1612900"/>
              <a:ext cx="3556000" cy="3556000"/>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080000" y="2978857"/>
              <a:ext cx="2095500" cy="830997"/>
            </a:xfrm>
            <a:prstGeom prst="rect">
              <a:avLst/>
            </a:prstGeom>
            <a:grpFill/>
          </p:spPr>
          <p:txBody>
            <a:bodyPr wrap="square" rtlCol="0">
              <a:spAutoFit/>
            </a:bodyPr>
            <a:lstStyle/>
            <a:p>
              <a:pPr algn="ctr"/>
              <a:r>
                <a:rPr lang="ja-JP" altLang="en-US" sz="4800" dirty="0" smtClean="0">
                  <a:solidFill>
                    <a:schemeClr val="bg1"/>
                  </a:solidFill>
                </a:rPr>
                <a:t>空間</a:t>
              </a:r>
              <a:endParaRPr kumimoji="1" lang="ja-JP" altLang="en-US" sz="4800" dirty="0">
                <a:solidFill>
                  <a:schemeClr val="bg1"/>
                </a:solidFill>
              </a:endParaRPr>
            </a:p>
          </p:txBody>
        </p:sp>
      </p:grpSp>
      <p:grpSp>
        <p:nvGrpSpPr>
          <p:cNvPr id="16" name="図形グループ 15"/>
          <p:cNvGrpSpPr>
            <a:grpSpLocks/>
          </p:cNvGrpSpPr>
          <p:nvPr/>
        </p:nvGrpSpPr>
        <p:grpSpPr>
          <a:xfrm>
            <a:off x="5454650" y="2683886"/>
            <a:ext cx="3960000" cy="3960000"/>
            <a:chOff x="8470900" y="1612900"/>
            <a:chExt cx="3556000" cy="3556000"/>
          </a:xfrm>
          <a:solidFill>
            <a:schemeClr val="accent1"/>
          </a:solidFill>
        </p:grpSpPr>
        <p:sp>
          <p:nvSpPr>
            <p:cNvPr id="9" name="円/楕円 8"/>
            <p:cNvSpPr/>
            <p:nvPr/>
          </p:nvSpPr>
          <p:spPr>
            <a:xfrm>
              <a:off x="8470900" y="1612900"/>
              <a:ext cx="3556000" cy="3556000"/>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9201151" y="2975401"/>
              <a:ext cx="2095500" cy="830997"/>
            </a:xfrm>
            <a:prstGeom prst="rect">
              <a:avLst/>
            </a:prstGeom>
            <a:grpFill/>
          </p:spPr>
          <p:txBody>
            <a:bodyPr wrap="square" rtlCol="0">
              <a:spAutoFit/>
            </a:bodyPr>
            <a:lstStyle/>
            <a:p>
              <a:pPr algn="ctr"/>
              <a:r>
                <a:rPr lang="ja-JP" altLang="en-US" sz="4800" dirty="0" smtClean="0">
                  <a:solidFill>
                    <a:schemeClr val="bg1"/>
                  </a:solidFill>
                </a:rPr>
                <a:t>時間</a:t>
              </a:r>
              <a:endParaRPr kumimoji="1" lang="ja-JP" altLang="en-US" sz="4800" dirty="0">
                <a:solidFill>
                  <a:schemeClr val="bg1"/>
                </a:solidFill>
              </a:endParaRPr>
            </a:p>
          </p:txBody>
        </p:sp>
      </p:grpSp>
      <p:grpSp>
        <p:nvGrpSpPr>
          <p:cNvPr id="5" name="図形グループ 4"/>
          <p:cNvGrpSpPr>
            <a:grpSpLocks noChangeAspect="1"/>
          </p:cNvGrpSpPr>
          <p:nvPr/>
        </p:nvGrpSpPr>
        <p:grpSpPr>
          <a:xfrm>
            <a:off x="2717800" y="2694321"/>
            <a:ext cx="3960000" cy="3960000"/>
            <a:chOff x="228600" y="1612900"/>
            <a:chExt cx="3556000" cy="3556000"/>
          </a:xfrm>
          <a:solidFill>
            <a:schemeClr val="accent1"/>
          </a:solidFill>
        </p:grpSpPr>
        <p:sp>
          <p:nvSpPr>
            <p:cNvPr id="2" name="円/楕円 1"/>
            <p:cNvSpPr/>
            <p:nvPr/>
          </p:nvSpPr>
          <p:spPr>
            <a:xfrm>
              <a:off x="228600" y="1612900"/>
              <a:ext cx="3556000" cy="3556000"/>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958850" y="2975401"/>
              <a:ext cx="2095500" cy="830997"/>
            </a:xfrm>
            <a:prstGeom prst="rect">
              <a:avLst/>
            </a:prstGeom>
            <a:grpFill/>
          </p:spPr>
          <p:txBody>
            <a:bodyPr wrap="square" rtlCol="0">
              <a:spAutoFit/>
            </a:bodyPr>
            <a:lstStyle/>
            <a:p>
              <a:pPr algn="ctr"/>
              <a:r>
                <a:rPr lang="ja-JP" altLang="en-US" sz="4800" smtClean="0">
                  <a:solidFill>
                    <a:schemeClr val="bg1"/>
                  </a:solidFill>
                </a:rPr>
                <a:t>人間</a:t>
              </a:r>
              <a:endParaRPr kumimoji="1" lang="ja-JP" altLang="en-US" sz="4800">
                <a:solidFill>
                  <a:schemeClr val="bg1"/>
                </a:solidFill>
              </a:endParaRPr>
            </a:p>
          </p:txBody>
        </p:sp>
      </p:grpSp>
      <p:sp>
        <p:nvSpPr>
          <p:cNvPr id="13" name="テキスト ボックス 12"/>
          <p:cNvSpPr txBox="1"/>
          <p:nvPr/>
        </p:nvSpPr>
        <p:spPr>
          <a:xfrm>
            <a:off x="1358900" y="787400"/>
            <a:ext cx="2954655" cy="369332"/>
          </a:xfrm>
          <a:prstGeom prst="rect">
            <a:avLst/>
          </a:prstGeom>
          <a:noFill/>
        </p:spPr>
        <p:txBody>
          <a:bodyPr wrap="none" rtlCol="0">
            <a:spAutoFit/>
          </a:bodyPr>
          <a:lstStyle/>
          <a:p>
            <a:r>
              <a:rPr kumimoji="1" lang="ja-JP" altLang="en-US" dirty="0" smtClean="0">
                <a:solidFill>
                  <a:schemeClr val="bg1"/>
                </a:solidFill>
              </a:rPr>
              <a:t>私たちの暮らし（まとめ）</a:t>
            </a:r>
            <a:endParaRPr kumimoji="1" lang="ja-JP" altLang="en-US" dirty="0">
              <a:solidFill>
                <a:schemeClr val="bg1"/>
              </a:solidFill>
            </a:endParaRPr>
          </a:p>
        </p:txBody>
      </p:sp>
      <p:sp>
        <p:nvSpPr>
          <p:cNvPr id="3" name="テキスト ボックス 2"/>
          <p:cNvSpPr txBox="1"/>
          <p:nvPr/>
        </p:nvSpPr>
        <p:spPr>
          <a:xfrm>
            <a:off x="8853503" y="2720590"/>
            <a:ext cx="3416320" cy="923330"/>
          </a:xfrm>
          <a:prstGeom prst="rect">
            <a:avLst/>
          </a:prstGeom>
          <a:noFill/>
        </p:spPr>
        <p:txBody>
          <a:bodyPr wrap="none" rtlCol="0">
            <a:spAutoFit/>
          </a:bodyPr>
          <a:lstStyle/>
          <a:p>
            <a:r>
              <a:rPr kumimoji="1" lang="ja-JP" altLang="en-US" dirty="0" smtClean="0">
                <a:solidFill>
                  <a:schemeClr val="bg1"/>
                </a:solidFill>
              </a:rPr>
              <a:t>←一つ一つが密接に交わり、</a:t>
            </a:r>
            <a:endParaRPr kumimoji="1" lang="en-US" altLang="ja-JP" dirty="0" smtClean="0">
              <a:solidFill>
                <a:schemeClr val="bg1"/>
              </a:solidFill>
            </a:endParaRPr>
          </a:p>
          <a:p>
            <a:r>
              <a:rPr lang="ja-JP" altLang="en-US" dirty="0" smtClean="0">
                <a:solidFill>
                  <a:schemeClr val="bg1"/>
                </a:solidFill>
              </a:rPr>
              <a:t>　一つ一つの円がおおきくなる</a:t>
            </a:r>
            <a:endParaRPr lang="en-US" altLang="ja-JP" dirty="0" smtClean="0">
              <a:solidFill>
                <a:schemeClr val="bg1"/>
              </a:solidFill>
            </a:endParaRPr>
          </a:p>
          <a:p>
            <a:r>
              <a:rPr kumimoji="1" lang="ja-JP" altLang="en-US" dirty="0" smtClean="0">
                <a:solidFill>
                  <a:schemeClr val="bg1"/>
                </a:solidFill>
              </a:rPr>
              <a:t>　イメージ　</a:t>
            </a:r>
            <a:endParaRPr kumimoji="1" lang="ja-JP" altLang="en-US" dirty="0">
              <a:solidFill>
                <a:schemeClr val="bg1"/>
              </a:solidFill>
            </a:endParaRPr>
          </a:p>
        </p:txBody>
      </p:sp>
    </p:spTree>
    <p:extLst>
      <p:ext uri="{BB962C8B-B14F-4D97-AF65-F5344CB8AC3E}">
        <p14:creationId xmlns:p14="http://schemas.microsoft.com/office/powerpoint/2010/main" val="214722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プロダクト</a:t>
            </a:r>
            <a:endParaRPr kumimoji="1" lang="ja-JP" altLang="en-US" dirty="0"/>
          </a:p>
        </p:txBody>
      </p:sp>
      <p:sp>
        <p:nvSpPr>
          <p:cNvPr id="3" name="コンテンツ プレースホルダー 2"/>
          <p:cNvSpPr>
            <a:spLocks noGrp="1"/>
          </p:cNvSpPr>
          <p:nvPr>
            <p:ph idx="1"/>
          </p:nvPr>
        </p:nvSpPr>
        <p:spPr/>
        <p:txBody>
          <a:bodyPr/>
          <a:lstStyle/>
          <a:p>
            <a:r>
              <a:rPr lang="ja-JP" altLang="en-US" dirty="0"/>
              <a:t>写真、設計図、搭載機能など（この辺は大平に任せる</a:t>
            </a:r>
            <a:r>
              <a:rPr lang="ja-JP" altLang="en-US" dirty="0" smtClean="0"/>
              <a:t>）</a:t>
            </a:r>
            <a:endParaRPr lang="en-US" altLang="ja-JP" dirty="0" smtClean="0"/>
          </a:p>
          <a:p>
            <a:endParaRPr kumimoji="1" lang="en-US" altLang="ja-JP" dirty="0"/>
          </a:p>
          <a:p>
            <a:r>
              <a:rPr kumimoji="1" lang="ja-JP" altLang="en-US" dirty="0" smtClean="0"/>
              <a:t>実際にプロダクトを見せながら（次スライド）、従来の利用シーン、自分たちが考える新しい使われ方、利用シーンを説明する</a:t>
            </a:r>
            <a:endParaRPr kumimoji="1" lang="ja-JP" altLang="en-US" dirty="0"/>
          </a:p>
        </p:txBody>
      </p:sp>
    </p:spTree>
    <p:extLst>
      <p:ext uri="{BB962C8B-B14F-4D97-AF65-F5344CB8AC3E}">
        <p14:creationId xmlns:p14="http://schemas.microsoft.com/office/powerpoint/2010/main" val="921068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右矢印 3"/>
          <p:cNvSpPr/>
          <p:nvPr/>
        </p:nvSpPr>
        <p:spPr>
          <a:xfrm>
            <a:off x="5514087" y="3313382"/>
            <a:ext cx="1556824" cy="4934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p:cNvPicPr>
            <a:picLocks noChangeAspect="1"/>
          </p:cNvPicPr>
          <p:nvPr/>
        </p:nvPicPr>
        <p:blipFill>
          <a:blip r:embed="rId3"/>
          <a:stretch>
            <a:fillRect/>
          </a:stretch>
        </p:blipFill>
        <p:spPr>
          <a:xfrm>
            <a:off x="2541276" y="2538400"/>
            <a:ext cx="3390947" cy="1809851"/>
          </a:xfrm>
          <a:prstGeom prst="rect">
            <a:avLst/>
          </a:prstGeom>
        </p:spPr>
      </p:pic>
      <p:pic>
        <p:nvPicPr>
          <p:cNvPr id="24" name="図 23"/>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576671" y="2877572"/>
            <a:ext cx="2340184" cy="1365107"/>
          </a:xfrm>
          <a:prstGeom prst="rect">
            <a:avLst/>
          </a:prstGeom>
        </p:spPr>
      </p:pic>
      <p:pic>
        <p:nvPicPr>
          <p:cNvPr id="25" name="図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1603" y="2835791"/>
            <a:ext cx="2340184" cy="1365107"/>
          </a:xfrm>
          <a:prstGeom prst="rect">
            <a:avLst/>
          </a:prstGeom>
        </p:spPr>
      </p:pic>
      <p:pic>
        <p:nvPicPr>
          <p:cNvPr id="26" name="図 25"/>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194226" y="3302849"/>
            <a:ext cx="1611135" cy="939829"/>
          </a:xfrm>
          <a:prstGeom prst="rect">
            <a:avLst/>
          </a:prstGeom>
        </p:spPr>
      </p:pic>
      <p:pic>
        <p:nvPicPr>
          <p:cNvPr id="27" name="図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1603" y="3244452"/>
            <a:ext cx="1722807" cy="1004971"/>
          </a:xfrm>
          <a:prstGeom prst="rect">
            <a:avLst/>
          </a:prstGeom>
        </p:spPr>
      </p:pic>
      <p:pic>
        <p:nvPicPr>
          <p:cNvPr id="28" name="図 27"/>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572561" y="3518346"/>
            <a:ext cx="1241711" cy="724332"/>
          </a:xfrm>
          <a:prstGeom prst="rect">
            <a:avLst/>
          </a:prstGeom>
        </p:spPr>
      </p:pic>
      <p:sp>
        <p:nvSpPr>
          <p:cNvPr id="37" name="テキスト ボックス 36"/>
          <p:cNvSpPr txBox="1"/>
          <p:nvPr/>
        </p:nvSpPr>
        <p:spPr>
          <a:xfrm>
            <a:off x="3829765" y="5044212"/>
            <a:ext cx="5493812" cy="369332"/>
          </a:xfrm>
          <a:prstGeom prst="rect">
            <a:avLst/>
          </a:prstGeom>
          <a:noFill/>
        </p:spPr>
        <p:txBody>
          <a:bodyPr wrap="none" rtlCol="0">
            <a:spAutoFit/>
          </a:bodyPr>
          <a:lstStyle/>
          <a:p>
            <a:r>
              <a:rPr kumimoji="1" lang="ja-JP" altLang="en-US" dirty="0" smtClean="0"/>
              <a:t>対象ユーザーに音声情報を届けることのみがメイン</a:t>
            </a:r>
            <a:endParaRPr kumimoji="1" lang="ja-JP" altLang="en-US" dirty="0"/>
          </a:p>
        </p:txBody>
      </p:sp>
      <p:sp>
        <p:nvSpPr>
          <p:cNvPr id="38" name="タイトル 1"/>
          <p:cNvSpPr>
            <a:spLocks noGrp="1"/>
          </p:cNvSpPr>
          <p:nvPr>
            <p:ph type="title"/>
          </p:nvPr>
        </p:nvSpPr>
        <p:spPr>
          <a:xfrm>
            <a:off x="831043" y="696058"/>
            <a:ext cx="10515600" cy="1325563"/>
          </a:xfrm>
        </p:spPr>
        <p:txBody>
          <a:bodyPr>
            <a:normAutofit/>
          </a:bodyPr>
          <a:lstStyle/>
          <a:p>
            <a:r>
              <a:rPr lang="ja-JP" altLang="en-US" sz="2800" dirty="0" smtClean="0"/>
              <a:t>従来の指向性スピーカー</a:t>
            </a:r>
            <a:endParaRPr kumimoji="1" lang="ja-JP" altLang="en-US" sz="2800" dirty="0"/>
          </a:p>
        </p:txBody>
      </p:sp>
      <p:sp>
        <p:nvSpPr>
          <p:cNvPr id="39" name="テキスト ボックス 38"/>
          <p:cNvSpPr txBox="1"/>
          <p:nvPr/>
        </p:nvSpPr>
        <p:spPr>
          <a:xfrm>
            <a:off x="3249194" y="5044212"/>
            <a:ext cx="580571" cy="369332"/>
          </a:xfrm>
          <a:prstGeom prst="rect">
            <a:avLst/>
          </a:prstGeom>
          <a:noFill/>
        </p:spPr>
        <p:txBody>
          <a:bodyPr wrap="square" rtlCol="0">
            <a:spAutoFit/>
          </a:bodyPr>
          <a:lstStyle/>
          <a:p>
            <a:r>
              <a:rPr kumimoji="1" lang="ja-JP" altLang="en-US" smtClean="0"/>
              <a:t>→</a:t>
            </a:r>
            <a:endParaRPr kumimoji="1" lang="ja-JP" altLang="en-US" dirty="0"/>
          </a:p>
        </p:txBody>
      </p:sp>
    </p:spTree>
    <p:extLst>
      <p:ext uri="{BB962C8B-B14F-4D97-AF65-F5344CB8AC3E}">
        <p14:creationId xmlns:p14="http://schemas.microsoft.com/office/powerpoint/2010/main" val="219791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26"/>
                                        </p:tgtEl>
                                      </p:cBhvr>
                                    </p:animEffect>
                                    <p:set>
                                      <p:cBhvr>
                                        <p:cTn id="7" dur="1" fill="hold">
                                          <p:stCondLst>
                                            <p:cond delay="499"/>
                                          </p:stCondLst>
                                        </p:cTn>
                                        <p:tgtEl>
                                          <p:spTgt spid="2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7"/>
                                        </p:tgtEl>
                                      </p:cBhvr>
                                    </p:animEffect>
                                    <p:set>
                                      <p:cBhvr>
                                        <p:cTn id="10" dur="1" fill="hold">
                                          <p:stCondLst>
                                            <p:cond delay="499"/>
                                          </p:stCondLst>
                                        </p:cTn>
                                        <p:tgtEl>
                                          <p:spTgt spid="27"/>
                                        </p:tgtEl>
                                        <p:attrNameLst>
                                          <p:attrName>style.visibility</p:attrName>
                                        </p:attrNameLst>
                                      </p:cBhvr>
                                      <p:to>
                                        <p:strVal val="hidden"/>
                                      </p:to>
                                    </p:set>
                                  </p:childTnLst>
                                </p:cTn>
                              </p:par>
                              <p:par>
                                <p:cTn id="11" presetID="0" presetClass="path" presetSubtype="0" accel="50000" decel="50000" fill="hold" nodeType="withEffect">
                                  <p:stCondLst>
                                    <p:cond delay="0"/>
                                  </p:stCondLst>
                                  <p:childTnLst>
                                    <p:animMotion origin="layout" path="M 1.25E-6 -2.96296E-6 L -0.02279 0.01273 " pathEditMode="relative" rAng="0" ptsTypes="AA">
                                      <p:cBhvr>
                                        <p:cTn id="12" dur="2000" fill="hold"/>
                                        <p:tgtEl>
                                          <p:spTgt spid="25"/>
                                        </p:tgtEl>
                                        <p:attrNameLst>
                                          <p:attrName>ppt_x</p:attrName>
                                          <p:attrName>ppt_y</p:attrName>
                                        </p:attrNameLst>
                                      </p:cBhvr>
                                      <p:rCtr x="-1146" y="625"/>
                                    </p:animMotion>
                                  </p:childTnLst>
                                </p:cTn>
                              </p:par>
                              <p:par>
                                <p:cTn id="13" presetID="0" presetClass="path" presetSubtype="0" accel="50000" decel="50000" fill="hold" nodeType="withEffect">
                                  <p:stCondLst>
                                    <p:cond delay="0"/>
                                  </p:stCondLst>
                                  <p:childTnLst>
                                    <p:animMotion origin="layout" path="M 3.33333E-6 -2.96296E-6 L 0.01875 0.01574 " pathEditMode="relative" rAng="0" ptsTypes="AA">
                                      <p:cBhvr>
                                        <p:cTn id="14" dur="2000" fill="hold"/>
                                        <p:tgtEl>
                                          <p:spTgt spid="24"/>
                                        </p:tgtEl>
                                        <p:attrNameLst>
                                          <p:attrName>ppt_x</p:attrName>
                                          <p:attrName>ppt_y</p:attrName>
                                        </p:attrNameLst>
                                      </p:cBhvr>
                                      <p:rCtr x="938" y="7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685649"/>
            <a:ext cx="10515600" cy="1325563"/>
          </a:xfrm>
        </p:spPr>
        <p:txBody>
          <a:bodyPr>
            <a:normAutofit/>
          </a:bodyPr>
          <a:lstStyle/>
          <a:p>
            <a:r>
              <a:rPr lang="ja-JP" altLang="en-US" sz="2800" dirty="0" smtClean="0"/>
              <a:t>従来の利用シーン</a:t>
            </a:r>
            <a:endParaRPr kumimoji="1" lang="ja-JP" altLang="en-US" sz="2800" dirty="0"/>
          </a:p>
        </p:txBody>
      </p:sp>
      <p:sp>
        <p:nvSpPr>
          <p:cNvPr id="6" name="テキスト ボックス 5"/>
          <p:cNvSpPr txBox="1"/>
          <p:nvPr/>
        </p:nvSpPr>
        <p:spPr>
          <a:xfrm>
            <a:off x="558124" y="2425634"/>
            <a:ext cx="4414431" cy="338554"/>
          </a:xfrm>
          <a:prstGeom prst="rect">
            <a:avLst/>
          </a:prstGeom>
          <a:noFill/>
        </p:spPr>
        <p:txBody>
          <a:bodyPr wrap="square" rtlCol="0">
            <a:spAutoFit/>
          </a:bodyPr>
          <a:lstStyle/>
          <a:p>
            <a:r>
              <a:rPr lang="ja-JP" altLang="en-US" sz="1600" dirty="0" smtClean="0"/>
              <a:t>娯楽施設、観光地での</a:t>
            </a:r>
            <a:r>
              <a:rPr kumimoji="1" lang="ja-JP" altLang="en-US" sz="1600" dirty="0" smtClean="0"/>
              <a:t>音声案内</a:t>
            </a:r>
            <a:endParaRPr kumimoji="1" lang="ja-JP" altLang="en-US" sz="1600" dirty="0"/>
          </a:p>
        </p:txBody>
      </p:sp>
      <p:sp>
        <p:nvSpPr>
          <p:cNvPr id="7" name="テキスト ボックス 6"/>
          <p:cNvSpPr txBox="1"/>
          <p:nvPr/>
        </p:nvSpPr>
        <p:spPr>
          <a:xfrm>
            <a:off x="4510088" y="2425634"/>
            <a:ext cx="2852063" cy="338554"/>
          </a:xfrm>
          <a:prstGeom prst="rect">
            <a:avLst/>
          </a:prstGeom>
          <a:noFill/>
        </p:spPr>
        <p:txBody>
          <a:bodyPr wrap="none" rtlCol="0">
            <a:spAutoFit/>
          </a:bodyPr>
          <a:lstStyle/>
          <a:p>
            <a:pPr algn="ctr"/>
            <a:r>
              <a:rPr kumimoji="1" lang="ja-JP" altLang="en-US" sz="1600" dirty="0" smtClean="0"/>
              <a:t>博物館、展示館の音声ガイド</a:t>
            </a:r>
            <a:endParaRPr kumimoji="1" lang="ja-JP" altLang="en-US" sz="1600" dirty="0"/>
          </a:p>
        </p:txBody>
      </p:sp>
      <p:sp>
        <p:nvSpPr>
          <p:cNvPr id="9" name="テキスト ボックス 8"/>
          <p:cNvSpPr txBox="1"/>
          <p:nvPr/>
        </p:nvSpPr>
        <p:spPr>
          <a:xfrm>
            <a:off x="8399145" y="2394856"/>
            <a:ext cx="2954655" cy="646331"/>
          </a:xfrm>
          <a:prstGeom prst="rect">
            <a:avLst/>
          </a:prstGeom>
          <a:noFill/>
        </p:spPr>
        <p:txBody>
          <a:bodyPr wrap="none" rtlCol="0">
            <a:spAutoFit/>
          </a:bodyPr>
          <a:lstStyle/>
          <a:p>
            <a:r>
              <a:rPr lang="ja-JP" altLang="en-US"/>
              <a:t>公共交通</a:t>
            </a:r>
            <a:r>
              <a:rPr lang="ja-JP" altLang="en-US" smtClean="0"/>
              <a:t>機関での注意</a:t>
            </a:r>
            <a:r>
              <a:rPr lang="ja-JP" altLang="en-US"/>
              <a:t>喚起</a:t>
            </a:r>
          </a:p>
          <a:p>
            <a:endParaRPr kumimoji="1" lang="ja-JP" altLang="en-US" dirty="0"/>
          </a:p>
        </p:txBody>
      </p:sp>
      <p:pic>
        <p:nvPicPr>
          <p:cNvPr id="10" name="図 9"/>
          <p:cNvPicPr>
            <a:picLocks noChangeAspect="1"/>
          </p:cNvPicPr>
          <p:nvPr/>
        </p:nvPicPr>
        <p:blipFill rotWithShape="1">
          <a:blip r:embed="rId3"/>
          <a:srcRect l="5082" t="8450" r="4819" b="8793"/>
          <a:stretch/>
        </p:blipFill>
        <p:spPr>
          <a:xfrm>
            <a:off x="8399145" y="3026826"/>
            <a:ext cx="2849426" cy="2012305"/>
          </a:xfrm>
          <a:prstGeom prst="rect">
            <a:avLst/>
          </a:prstGeom>
          <a:ln>
            <a:noFill/>
          </a:ln>
          <a:effectLst>
            <a:softEdge rad="112500"/>
          </a:effectLst>
        </p:spPr>
      </p:pic>
      <p:pic>
        <p:nvPicPr>
          <p:cNvPr id="11" name="図 10"/>
          <p:cNvPicPr>
            <a:picLocks noChangeAspect="1"/>
          </p:cNvPicPr>
          <p:nvPr/>
        </p:nvPicPr>
        <p:blipFill>
          <a:blip r:embed="rId4"/>
          <a:stretch>
            <a:fillRect/>
          </a:stretch>
        </p:blipFill>
        <p:spPr>
          <a:xfrm>
            <a:off x="4343376" y="2989978"/>
            <a:ext cx="2972554" cy="2086002"/>
          </a:xfrm>
          <a:prstGeom prst="rect">
            <a:avLst/>
          </a:prstGeom>
          <a:ln>
            <a:noFill/>
          </a:ln>
          <a:effectLst>
            <a:softEdge rad="112500"/>
          </a:effectLst>
        </p:spPr>
      </p:pic>
      <p:pic>
        <p:nvPicPr>
          <p:cNvPr id="12" name="図 11"/>
          <p:cNvPicPr>
            <a:picLocks noChangeAspect="1"/>
          </p:cNvPicPr>
          <p:nvPr/>
        </p:nvPicPr>
        <p:blipFill>
          <a:blip r:embed="rId5"/>
          <a:stretch>
            <a:fillRect/>
          </a:stretch>
        </p:blipFill>
        <p:spPr>
          <a:xfrm>
            <a:off x="558124" y="2989978"/>
            <a:ext cx="2972553" cy="2086002"/>
          </a:xfrm>
          <a:prstGeom prst="rect">
            <a:avLst/>
          </a:prstGeom>
          <a:ln>
            <a:noFill/>
          </a:ln>
          <a:effectLst>
            <a:softEdge rad="112500"/>
          </a:effectLst>
        </p:spPr>
      </p:pic>
      <p:sp>
        <p:nvSpPr>
          <p:cNvPr id="19" name="テキスト ボックス 18"/>
          <p:cNvSpPr txBox="1"/>
          <p:nvPr/>
        </p:nvSpPr>
        <p:spPr>
          <a:xfrm>
            <a:off x="3349094" y="5523284"/>
            <a:ext cx="5955476" cy="923330"/>
          </a:xfrm>
          <a:prstGeom prst="rect">
            <a:avLst/>
          </a:prstGeom>
          <a:noFill/>
        </p:spPr>
        <p:txBody>
          <a:bodyPr wrap="none" rtlCol="0">
            <a:spAutoFit/>
          </a:bodyPr>
          <a:lstStyle/>
          <a:p>
            <a:r>
              <a:rPr lang="ja-JP" altLang="en-US" dirty="0" smtClean="0"/>
              <a:t>特定の人に、特定の音声を届けたいシーンのみでの利用</a:t>
            </a:r>
            <a:endParaRPr lang="en-US" altLang="ja-JP" dirty="0" smtClean="0"/>
          </a:p>
          <a:p>
            <a:r>
              <a:rPr lang="ja-JP" altLang="en-US" dirty="0" smtClean="0"/>
              <a:t>利用シーンは限られている</a:t>
            </a:r>
            <a:endParaRPr lang="en-US" altLang="ja-JP" dirty="0" smtClean="0"/>
          </a:p>
          <a:p>
            <a:endParaRPr lang="en-US" altLang="ja-JP" dirty="0" smtClean="0"/>
          </a:p>
        </p:txBody>
      </p:sp>
    </p:spTree>
    <p:extLst>
      <p:ext uri="{BB962C8B-B14F-4D97-AF65-F5344CB8AC3E}">
        <p14:creationId xmlns:p14="http://schemas.microsoft.com/office/powerpoint/2010/main" val="3640189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右矢印 3"/>
          <p:cNvSpPr/>
          <p:nvPr/>
        </p:nvSpPr>
        <p:spPr>
          <a:xfrm>
            <a:off x="5250319" y="3222057"/>
            <a:ext cx="1740273" cy="4934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p:cNvPicPr>
            <a:picLocks noChangeAspect="1"/>
          </p:cNvPicPr>
          <p:nvPr/>
        </p:nvPicPr>
        <p:blipFill>
          <a:blip r:embed="rId3"/>
          <a:stretch>
            <a:fillRect/>
          </a:stretch>
        </p:blipFill>
        <p:spPr>
          <a:xfrm>
            <a:off x="2265687" y="2378743"/>
            <a:ext cx="3390947" cy="1809851"/>
          </a:xfrm>
          <a:prstGeom prst="rect">
            <a:avLst/>
          </a:prstGeom>
        </p:spPr>
      </p:pic>
      <p:sp>
        <p:nvSpPr>
          <p:cNvPr id="11" name="曲折矢印 10"/>
          <p:cNvSpPr/>
          <p:nvPr/>
        </p:nvSpPr>
        <p:spPr>
          <a:xfrm>
            <a:off x="5795511" y="3457286"/>
            <a:ext cx="648486" cy="559355"/>
          </a:xfrm>
          <a:prstGeom prst="bentArrow">
            <a:avLst>
              <a:gd name="adj1" fmla="val 13990"/>
              <a:gd name="adj2" fmla="val 25000"/>
              <a:gd name="adj3" fmla="val 25000"/>
              <a:gd name="adj4" fmla="val 60858"/>
            </a:avLst>
          </a:prstGeom>
          <a:solidFill>
            <a:schemeClr val="accent2"/>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3" name="直線コネクタ 22"/>
          <p:cNvCxnSpPr/>
          <p:nvPr/>
        </p:nvCxnSpPr>
        <p:spPr>
          <a:xfrm>
            <a:off x="8145648" y="3055651"/>
            <a:ext cx="16340" cy="1433332"/>
          </a:xfrm>
          <a:prstGeom prst="line">
            <a:avLst/>
          </a:prstGeom>
          <a:ln w="76200">
            <a:solidFill>
              <a:srgbClr val="C00000"/>
            </a:solidFill>
            <a:prstDash val="sysDot"/>
          </a:ln>
        </p:spPr>
        <p:style>
          <a:lnRef idx="1">
            <a:schemeClr val="accent1"/>
          </a:lnRef>
          <a:fillRef idx="0">
            <a:schemeClr val="accent1"/>
          </a:fillRef>
          <a:effectRef idx="0">
            <a:schemeClr val="accent1"/>
          </a:effectRef>
          <a:fontRef idx="minor">
            <a:schemeClr val="tx1"/>
          </a:fontRef>
        </p:style>
      </p:cxnSp>
      <p:pic>
        <p:nvPicPr>
          <p:cNvPr id="24" name="図 23"/>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301082" y="2717915"/>
            <a:ext cx="2340184" cy="1365107"/>
          </a:xfrm>
          <a:prstGeom prst="rect">
            <a:avLst/>
          </a:prstGeom>
        </p:spPr>
      </p:pic>
      <p:pic>
        <p:nvPicPr>
          <p:cNvPr id="25" name="図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6014" y="2676134"/>
            <a:ext cx="2340184" cy="1365107"/>
          </a:xfrm>
          <a:prstGeom prst="rect">
            <a:avLst/>
          </a:prstGeom>
        </p:spPr>
      </p:pic>
      <p:pic>
        <p:nvPicPr>
          <p:cNvPr id="26" name="図 25"/>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918637" y="3143192"/>
            <a:ext cx="1611135" cy="939829"/>
          </a:xfrm>
          <a:prstGeom prst="rect">
            <a:avLst/>
          </a:prstGeom>
        </p:spPr>
      </p:pic>
      <p:pic>
        <p:nvPicPr>
          <p:cNvPr id="27" name="図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6014" y="3084795"/>
            <a:ext cx="1722807" cy="1004971"/>
          </a:xfrm>
          <a:prstGeom prst="rect">
            <a:avLst/>
          </a:prstGeom>
        </p:spPr>
      </p:pic>
      <p:pic>
        <p:nvPicPr>
          <p:cNvPr id="28" name="図 27"/>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296972" y="3358689"/>
            <a:ext cx="1241711" cy="724332"/>
          </a:xfrm>
          <a:prstGeom prst="rect">
            <a:avLst/>
          </a:prstGeom>
        </p:spPr>
      </p:pic>
      <p:sp>
        <p:nvSpPr>
          <p:cNvPr id="2" name="テキスト ボックス 1"/>
          <p:cNvSpPr txBox="1"/>
          <p:nvPr/>
        </p:nvSpPr>
        <p:spPr>
          <a:xfrm>
            <a:off x="5674642" y="2486510"/>
            <a:ext cx="761429" cy="369332"/>
          </a:xfrm>
          <a:prstGeom prst="rect">
            <a:avLst/>
          </a:prstGeom>
          <a:noFill/>
        </p:spPr>
        <p:txBody>
          <a:bodyPr wrap="square" rtlCol="0">
            <a:spAutoFit/>
          </a:bodyPr>
          <a:lstStyle/>
          <a:p>
            <a:r>
              <a:rPr kumimoji="1" lang="ja-JP" altLang="en-US" b="1" smtClean="0"/>
              <a:t>光</a:t>
            </a:r>
            <a:endParaRPr kumimoji="1" lang="ja-JP" altLang="en-US" b="1"/>
          </a:p>
        </p:txBody>
      </p:sp>
      <p:sp>
        <p:nvSpPr>
          <p:cNvPr id="9" name="テキスト ボックス 8"/>
          <p:cNvSpPr txBox="1"/>
          <p:nvPr/>
        </p:nvSpPr>
        <p:spPr>
          <a:xfrm>
            <a:off x="5107562" y="4147657"/>
            <a:ext cx="2146742" cy="307777"/>
          </a:xfrm>
          <a:prstGeom prst="rect">
            <a:avLst/>
          </a:prstGeom>
          <a:noFill/>
        </p:spPr>
        <p:txBody>
          <a:bodyPr wrap="none" rtlCol="0">
            <a:spAutoFit/>
          </a:bodyPr>
          <a:lstStyle/>
          <a:p>
            <a:r>
              <a:rPr kumimoji="1" lang="ja-JP" altLang="en-US" sz="1400" b="1" dirty="0" smtClean="0"/>
              <a:t>ノイズキャンセリング</a:t>
            </a:r>
            <a:r>
              <a:rPr kumimoji="1" lang="en-US" altLang="ja-JP" sz="1400" b="1" dirty="0" smtClean="0"/>
              <a:t>??</a:t>
            </a:r>
            <a:endParaRPr kumimoji="1" lang="ja-JP" altLang="en-US" sz="1400" b="1" dirty="0"/>
          </a:p>
        </p:txBody>
      </p:sp>
      <p:sp>
        <p:nvSpPr>
          <p:cNvPr id="32" name="曲折矢印 31"/>
          <p:cNvSpPr/>
          <p:nvPr/>
        </p:nvSpPr>
        <p:spPr>
          <a:xfrm rot="10800000" flipH="1">
            <a:off x="5842020" y="2908312"/>
            <a:ext cx="645209" cy="561864"/>
          </a:xfrm>
          <a:prstGeom prst="bentArrow">
            <a:avLst>
              <a:gd name="adj1" fmla="val 13959"/>
              <a:gd name="adj2" fmla="val 25000"/>
              <a:gd name="adj3" fmla="val 25000"/>
              <a:gd name="adj4" fmla="val 54839"/>
            </a:avLst>
          </a:prstGeom>
          <a:solidFill>
            <a:schemeClr val="accent2"/>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テキスト ボックス 39"/>
          <p:cNvSpPr txBox="1"/>
          <p:nvPr/>
        </p:nvSpPr>
        <p:spPr>
          <a:xfrm>
            <a:off x="7937115" y="2725671"/>
            <a:ext cx="899886" cy="369332"/>
          </a:xfrm>
          <a:prstGeom prst="rect">
            <a:avLst/>
          </a:prstGeom>
          <a:noFill/>
        </p:spPr>
        <p:txBody>
          <a:bodyPr wrap="square" rtlCol="0">
            <a:spAutoFit/>
          </a:bodyPr>
          <a:lstStyle/>
          <a:p>
            <a:r>
              <a:rPr kumimoji="1" lang="ja-JP" altLang="en-US" b="1" smtClean="0"/>
              <a:t>壁</a:t>
            </a:r>
            <a:endParaRPr kumimoji="1" lang="ja-JP" altLang="en-US" b="1"/>
          </a:p>
        </p:txBody>
      </p:sp>
      <p:sp>
        <p:nvSpPr>
          <p:cNvPr id="14" name="テキスト ボックス 13"/>
          <p:cNvSpPr txBox="1"/>
          <p:nvPr/>
        </p:nvSpPr>
        <p:spPr>
          <a:xfrm>
            <a:off x="3908758" y="5131546"/>
            <a:ext cx="5262979" cy="646331"/>
          </a:xfrm>
          <a:prstGeom prst="rect">
            <a:avLst/>
          </a:prstGeom>
          <a:noFill/>
        </p:spPr>
        <p:txBody>
          <a:bodyPr wrap="none" rtlCol="0">
            <a:spAutoFit/>
          </a:bodyPr>
          <a:lstStyle/>
          <a:p>
            <a:r>
              <a:rPr kumimoji="1" lang="ja-JP" altLang="en-US" dirty="0" smtClean="0"/>
              <a:t>特定の人に音を届けるだけでなく</a:t>
            </a:r>
            <a:endParaRPr kumimoji="1" lang="en-US" altLang="ja-JP" dirty="0" smtClean="0"/>
          </a:p>
          <a:p>
            <a:r>
              <a:rPr kumimoji="1" lang="ja-JP" altLang="en-US" dirty="0" smtClean="0"/>
              <a:t>その音を通じ人が生きる空間に動的な壁を設ける</a:t>
            </a:r>
            <a:endParaRPr kumimoji="1" lang="ja-JP" altLang="en-US" dirty="0"/>
          </a:p>
        </p:txBody>
      </p:sp>
      <p:sp>
        <p:nvSpPr>
          <p:cNvPr id="36" name="テキスト ボックス 35"/>
          <p:cNvSpPr txBox="1"/>
          <p:nvPr/>
        </p:nvSpPr>
        <p:spPr>
          <a:xfrm>
            <a:off x="3225347" y="5270045"/>
            <a:ext cx="580571" cy="369332"/>
          </a:xfrm>
          <a:prstGeom prst="rect">
            <a:avLst/>
          </a:prstGeom>
          <a:noFill/>
        </p:spPr>
        <p:txBody>
          <a:bodyPr wrap="square" rtlCol="0">
            <a:spAutoFit/>
          </a:bodyPr>
          <a:lstStyle/>
          <a:p>
            <a:r>
              <a:rPr kumimoji="1" lang="ja-JP" altLang="en-US" smtClean="0"/>
              <a:t>→</a:t>
            </a:r>
            <a:endParaRPr kumimoji="1" lang="ja-JP" altLang="en-US" dirty="0"/>
          </a:p>
        </p:txBody>
      </p:sp>
      <p:sp>
        <p:nvSpPr>
          <p:cNvPr id="39" name="タイトル 1"/>
          <p:cNvSpPr>
            <a:spLocks noGrp="1"/>
          </p:cNvSpPr>
          <p:nvPr>
            <p:ph type="title"/>
          </p:nvPr>
        </p:nvSpPr>
        <p:spPr>
          <a:xfrm>
            <a:off x="838200" y="685649"/>
            <a:ext cx="10515600" cy="1325563"/>
          </a:xfrm>
        </p:spPr>
        <p:txBody>
          <a:bodyPr>
            <a:normAutofit/>
          </a:bodyPr>
          <a:lstStyle/>
          <a:p>
            <a:r>
              <a:rPr lang="ja-JP" altLang="en-US" sz="2800" dirty="0" smtClean="0"/>
              <a:t>新しい指向性スピーカーの活用法</a:t>
            </a:r>
            <a:endParaRPr lang="ja-JP" altLang="en-US" sz="2800" dirty="0"/>
          </a:p>
        </p:txBody>
      </p:sp>
      <p:cxnSp>
        <p:nvCxnSpPr>
          <p:cNvPr id="42" name="直線コネクタ 41"/>
          <p:cNvCxnSpPr/>
          <p:nvPr/>
        </p:nvCxnSpPr>
        <p:spPr>
          <a:xfrm>
            <a:off x="8132960" y="2420147"/>
            <a:ext cx="6458" cy="327539"/>
          </a:xfrm>
          <a:prstGeom prst="line">
            <a:avLst/>
          </a:prstGeom>
          <a:ln w="76200">
            <a:solidFill>
              <a:srgbClr val="C0000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95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26"/>
                                        </p:tgtEl>
                                      </p:cBhvr>
                                    </p:animEffect>
                                    <p:set>
                                      <p:cBhvr>
                                        <p:cTn id="7" dur="1" fill="hold">
                                          <p:stCondLst>
                                            <p:cond delay="499"/>
                                          </p:stCondLst>
                                        </p:cTn>
                                        <p:tgtEl>
                                          <p:spTgt spid="2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7"/>
                                        </p:tgtEl>
                                      </p:cBhvr>
                                    </p:animEffect>
                                    <p:set>
                                      <p:cBhvr>
                                        <p:cTn id="10" dur="1" fill="hold">
                                          <p:stCondLst>
                                            <p:cond delay="499"/>
                                          </p:stCondLst>
                                        </p:cTn>
                                        <p:tgtEl>
                                          <p:spTgt spid="27"/>
                                        </p:tgtEl>
                                        <p:attrNameLst>
                                          <p:attrName>style.visibility</p:attrName>
                                        </p:attrNameLst>
                                      </p:cBhvr>
                                      <p:to>
                                        <p:strVal val="hidden"/>
                                      </p:to>
                                    </p:set>
                                  </p:childTnLst>
                                </p:cTn>
                              </p:par>
                              <p:par>
                                <p:cTn id="11" presetID="0" presetClass="path" presetSubtype="0" accel="50000" decel="50000" fill="hold" nodeType="withEffect">
                                  <p:stCondLst>
                                    <p:cond delay="0"/>
                                  </p:stCondLst>
                                  <p:childTnLst>
                                    <p:animMotion origin="layout" path="M -2.5E-6 -4.81481E-6 L -0.02278 0.01274 " pathEditMode="relative" rAng="0" ptsTypes="AA">
                                      <p:cBhvr>
                                        <p:cTn id="12" dur="2000" fill="hold"/>
                                        <p:tgtEl>
                                          <p:spTgt spid="25"/>
                                        </p:tgtEl>
                                        <p:attrNameLst>
                                          <p:attrName>ppt_x</p:attrName>
                                          <p:attrName>ppt_y</p:attrName>
                                        </p:attrNameLst>
                                      </p:cBhvr>
                                      <p:rCtr x="-1146" y="625"/>
                                    </p:animMotion>
                                  </p:childTnLst>
                                </p:cTn>
                              </p:par>
                              <p:par>
                                <p:cTn id="13" presetID="0" presetClass="path" presetSubtype="0" accel="50000" decel="50000" fill="hold" nodeType="withEffect">
                                  <p:stCondLst>
                                    <p:cond delay="0"/>
                                  </p:stCondLst>
                                  <p:childTnLst>
                                    <p:animMotion origin="layout" path="M -4.16667E-7 -3.33333E-6 L 0.01875 0.01574 " pathEditMode="relative" rAng="0" ptsTypes="AA">
                                      <p:cBhvr>
                                        <p:cTn id="14" dur="2000" fill="hold"/>
                                        <p:tgtEl>
                                          <p:spTgt spid="24"/>
                                        </p:tgtEl>
                                        <p:attrNameLst>
                                          <p:attrName>ppt_x</p:attrName>
                                          <p:attrName>ppt_y</p:attrName>
                                        </p:attrNameLst>
                                      </p:cBhvr>
                                      <p:rCtr x="938" y="7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1408794" y="2868385"/>
            <a:ext cx="2444359" cy="2516415"/>
          </a:xfrm>
          <a:prstGeom prst="rect">
            <a:avLst/>
          </a:prstGeom>
        </p:spPr>
      </p:pic>
      <p:sp>
        <p:nvSpPr>
          <p:cNvPr id="6" name="テキスト ボックス 5"/>
          <p:cNvSpPr txBox="1"/>
          <p:nvPr/>
        </p:nvSpPr>
        <p:spPr>
          <a:xfrm>
            <a:off x="1901293" y="2300481"/>
            <a:ext cx="1800493" cy="369332"/>
          </a:xfrm>
          <a:prstGeom prst="rect">
            <a:avLst/>
          </a:prstGeom>
          <a:noFill/>
        </p:spPr>
        <p:txBody>
          <a:bodyPr wrap="none" rtlCol="0">
            <a:spAutoFit/>
          </a:bodyPr>
          <a:lstStyle/>
          <a:p>
            <a:r>
              <a:rPr lang="ja-JP" altLang="en-US" b="1" dirty="0" smtClean="0"/>
              <a:t>病室、福祉施設</a:t>
            </a:r>
            <a:endParaRPr kumimoji="1" lang="ja-JP" altLang="en-US" b="1" dirty="0"/>
          </a:p>
        </p:txBody>
      </p:sp>
      <p:sp>
        <p:nvSpPr>
          <p:cNvPr id="7" name="テキスト ボックス 6"/>
          <p:cNvSpPr txBox="1"/>
          <p:nvPr/>
        </p:nvSpPr>
        <p:spPr>
          <a:xfrm>
            <a:off x="9244772" y="2254652"/>
            <a:ext cx="1415772" cy="461665"/>
          </a:xfrm>
          <a:prstGeom prst="rect">
            <a:avLst/>
          </a:prstGeom>
          <a:noFill/>
        </p:spPr>
        <p:txBody>
          <a:bodyPr wrap="none" rtlCol="0">
            <a:spAutoFit/>
          </a:bodyPr>
          <a:lstStyle/>
          <a:p>
            <a:r>
              <a:rPr kumimoji="1" lang="ja-JP" altLang="en-US" sz="2400" b="1" dirty="0" smtClean="0"/>
              <a:t>オフィス</a:t>
            </a:r>
            <a:endParaRPr kumimoji="1" lang="ja-JP" altLang="en-US" sz="2400" b="1" dirty="0"/>
          </a:p>
        </p:txBody>
      </p:sp>
      <p:pic>
        <p:nvPicPr>
          <p:cNvPr id="13" name="図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870680">
            <a:off x="4627559" y="4534914"/>
            <a:ext cx="127969" cy="225155"/>
          </a:xfrm>
          <a:prstGeom prst="rect">
            <a:avLst/>
          </a:prstGeom>
        </p:spPr>
      </p:pic>
      <p:sp>
        <p:nvSpPr>
          <p:cNvPr id="21" name="台形 20"/>
          <p:cNvSpPr/>
          <p:nvPr/>
        </p:nvSpPr>
        <p:spPr>
          <a:xfrm>
            <a:off x="2801540" y="3902220"/>
            <a:ext cx="1119838" cy="920387"/>
          </a:xfrm>
          <a:prstGeom prst="trapezoid">
            <a:avLst>
              <a:gd name="adj" fmla="val 0"/>
            </a:avLst>
          </a:prstGeom>
          <a:solidFill>
            <a:schemeClr val="tx1">
              <a:alpha val="3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22" name="台形 21"/>
          <p:cNvSpPr/>
          <p:nvPr/>
        </p:nvSpPr>
        <p:spPr>
          <a:xfrm>
            <a:off x="2801540" y="2848427"/>
            <a:ext cx="1101302" cy="980323"/>
          </a:xfrm>
          <a:prstGeom prst="trapezoid">
            <a:avLst>
              <a:gd name="adj" fmla="val 0"/>
            </a:avLst>
          </a:prstGeom>
          <a:solidFill>
            <a:schemeClr val="tx1">
              <a:alpha val="3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23" name="台形 22"/>
          <p:cNvSpPr/>
          <p:nvPr/>
        </p:nvSpPr>
        <p:spPr>
          <a:xfrm>
            <a:off x="1458483" y="2848427"/>
            <a:ext cx="1110117" cy="1972248"/>
          </a:xfrm>
          <a:prstGeom prst="trapezoid">
            <a:avLst>
              <a:gd name="adj" fmla="val 0"/>
            </a:avLst>
          </a:prstGeom>
          <a:solidFill>
            <a:schemeClr val="tx1">
              <a:alpha val="3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pic>
        <p:nvPicPr>
          <p:cNvPr id="24" name="図 23"/>
          <p:cNvPicPr>
            <a:picLocks noChangeAspect="1"/>
          </p:cNvPicPr>
          <p:nvPr/>
        </p:nvPicPr>
        <p:blipFill>
          <a:blip r:embed="rId5"/>
          <a:stretch>
            <a:fillRect/>
          </a:stretch>
        </p:blipFill>
        <p:spPr>
          <a:xfrm>
            <a:off x="8459939" y="3002988"/>
            <a:ext cx="2878154" cy="2004316"/>
          </a:xfrm>
          <a:prstGeom prst="rect">
            <a:avLst/>
          </a:prstGeom>
        </p:spPr>
      </p:pic>
      <p:sp>
        <p:nvSpPr>
          <p:cNvPr id="19" name="台形 18"/>
          <p:cNvSpPr/>
          <p:nvPr/>
        </p:nvSpPr>
        <p:spPr>
          <a:xfrm rot="459147">
            <a:off x="9811279" y="2991874"/>
            <a:ext cx="1583906" cy="1969812"/>
          </a:xfrm>
          <a:prstGeom prst="trapezoid">
            <a:avLst>
              <a:gd name="adj" fmla="val 42471"/>
            </a:avLst>
          </a:prstGeom>
          <a:solidFill>
            <a:schemeClr val="tx1">
              <a:alpha val="3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台形 17"/>
          <p:cNvSpPr/>
          <p:nvPr/>
        </p:nvSpPr>
        <p:spPr>
          <a:xfrm rot="20822064">
            <a:off x="8324486" y="3062707"/>
            <a:ext cx="1215218" cy="1571274"/>
          </a:xfrm>
          <a:prstGeom prst="trapezoid">
            <a:avLst>
              <a:gd name="adj" fmla="val 34785"/>
            </a:avLst>
          </a:prstGeom>
          <a:solidFill>
            <a:schemeClr val="tx1">
              <a:alpha val="3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6708821" y="5382555"/>
            <a:ext cx="5071901" cy="276999"/>
          </a:xfrm>
          <a:prstGeom prst="rect">
            <a:avLst/>
          </a:prstGeom>
          <a:noFill/>
        </p:spPr>
        <p:txBody>
          <a:bodyPr wrap="none" rtlCol="0">
            <a:spAutoFit/>
          </a:bodyPr>
          <a:lstStyle/>
          <a:p>
            <a:r>
              <a:rPr lang="en-US" altLang="ja-JP" sz="1200" dirty="0"/>
              <a:t>e</a:t>
            </a:r>
            <a:r>
              <a:rPr kumimoji="1" lang="en-US" altLang="ja-JP" sz="1200" dirty="0" smtClean="0"/>
              <a:t>tc) </a:t>
            </a:r>
            <a:r>
              <a:rPr kumimoji="1" lang="ja-JP" altLang="en-US" sz="1200" dirty="0" smtClean="0"/>
              <a:t>カフェ</a:t>
            </a:r>
            <a:r>
              <a:rPr kumimoji="1" lang="en-US" altLang="ja-JP" sz="1200" dirty="0" smtClean="0"/>
              <a:t> </a:t>
            </a:r>
            <a:r>
              <a:rPr kumimoji="1" lang="ja-JP" altLang="en-US" sz="1200" dirty="0" smtClean="0"/>
              <a:t>トイレ、満喫、映画館</a:t>
            </a:r>
            <a:r>
              <a:rPr lang="ja-JP" altLang="en-US" sz="1200" dirty="0" smtClean="0"/>
              <a:t>、教室、合説、寮、リビング、美容室</a:t>
            </a:r>
            <a:endParaRPr kumimoji="1" lang="ja-JP" altLang="en-US" sz="1200" dirty="0"/>
          </a:p>
        </p:txBody>
      </p:sp>
      <p:sp>
        <p:nvSpPr>
          <p:cNvPr id="26" name="テキスト ボックス 25"/>
          <p:cNvSpPr txBox="1"/>
          <p:nvPr/>
        </p:nvSpPr>
        <p:spPr>
          <a:xfrm>
            <a:off x="4878087" y="2325208"/>
            <a:ext cx="2723823" cy="369332"/>
          </a:xfrm>
          <a:prstGeom prst="rect">
            <a:avLst/>
          </a:prstGeom>
          <a:noFill/>
        </p:spPr>
        <p:txBody>
          <a:bodyPr wrap="none" rtlCol="0">
            <a:spAutoFit/>
          </a:bodyPr>
          <a:lstStyle/>
          <a:p>
            <a:r>
              <a:rPr lang="ja-JP" altLang="en-US" b="1" dirty="0" smtClean="0"/>
              <a:t>高級レストラン、カフェ</a:t>
            </a:r>
            <a:endParaRPr kumimoji="1" lang="ja-JP" altLang="en-US" b="1" dirty="0"/>
          </a:p>
        </p:txBody>
      </p:sp>
      <p:pic>
        <p:nvPicPr>
          <p:cNvPr id="28" name="図 27"/>
          <p:cNvPicPr>
            <a:picLocks noChangeAspect="1"/>
          </p:cNvPicPr>
          <p:nvPr/>
        </p:nvPicPr>
        <p:blipFill>
          <a:blip r:embed="rId6"/>
          <a:stretch>
            <a:fillRect/>
          </a:stretch>
        </p:blipFill>
        <p:spPr>
          <a:xfrm>
            <a:off x="4537067" y="2946090"/>
            <a:ext cx="3267985" cy="2171848"/>
          </a:xfrm>
          <a:prstGeom prst="rect">
            <a:avLst/>
          </a:prstGeom>
        </p:spPr>
      </p:pic>
      <p:sp>
        <p:nvSpPr>
          <p:cNvPr id="29" name="台形 28"/>
          <p:cNvSpPr/>
          <p:nvPr/>
        </p:nvSpPr>
        <p:spPr>
          <a:xfrm rot="459147">
            <a:off x="6240966" y="2982469"/>
            <a:ext cx="756591" cy="1971463"/>
          </a:xfrm>
          <a:prstGeom prst="trapezoid">
            <a:avLst>
              <a:gd name="adj" fmla="val 37911"/>
            </a:avLst>
          </a:prstGeom>
          <a:solidFill>
            <a:schemeClr val="tx1">
              <a:alpha val="3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台形 29"/>
          <p:cNvSpPr/>
          <p:nvPr/>
        </p:nvSpPr>
        <p:spPr>
          <a:xfrm rot="21049059">
            <a:off x="4939242" y="2988148"/>
            <a:ext cx="756591" cy="1918667"/>
          </a:xfrm>
          <a:prstGeom prst="trapezoid">
            <a:avLst>
              <a:gd name="adj" fmla="val 37911"/>
            </a:avLst>
          </a:prstGeom>
          <a:solidFill>
            <a:schemeClr val="tx1">
              <a:alpha val="3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台形 30"/>
          <p:cNvSpPr/>
          <p:nvPr/>
        </p:nvSpPr>
        <p:spPr>
          <a:xfrm rot="241104">
            <a:off x="5757622" y="2938685"/>
            <a:ext cx="467489" cy="1553495"/>
          </a:xfrm>
          <a:prstGeom prst="trapezoid">
            <a:avLst>
              <a:gd name="adj" fmla="val 37911"/>
            </a:avLst>
          </a:prstGeom>
          <a:solidFill>
            <a:schemeClr val="tx1">
              <a:alpha val="3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台形 31"/>
          <p:cNvSpPr/>
          <p:nvPr/>
        </p:nvSpPr>
        <p:spPr>
          <a:xfrm rot="20840973">
            <a:off x="7176756" y="2966029"/>
            <a:ext cx="430098" cy="1979179"/>
          </a:xfrm>
          <a:prstGeom prst="trapezoid">
            <a:avLst>
              <a:gd name="adj" fmla="val 38613"/>
            </a:avLst>
          </a:prstGeom>
          <a:solidFill>
            <a:schemeClr val="tx1">
              <a:alpha val="3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3590709" y="5924171"/>
            <a:ext cx="5379999" cy="369332"/>
          </a:xfrm>
          <a:prstGeom prst="rect">
            <a:avLst/>
          </a:prstGeom>
          <a:noFill/>
        </p:spPr>
        <p:txBody>
          <a:bodyPr wrap="none" rtlCol="0">
            <a:spAutoFit/>
          </a:bodyPr>
          <a:lstStyle/>
          <a:p>
            <a:r>
              <a:rPr kumimoji="1" lang="en-US" altLang="ja-JP" dirty="0" smtClean="0"/>
              <a:t>1</a:t>
            </a:r>
            <a:r>
              <a:rPr lang="ja-JP" altLang="en-US" dirty="0" smtClean="0"/>
              <a:t>つの</a:t>
            </a:r>
            <a:r>
              <a:rPr kumimoji="1" lang="ja-JP" altLang="en-US" dirty="0" smtClean="0"/>
              <a:t>空間内に可変の壁を設けたいシーンでの活用</a:t>
            </a:r>
            <a:endParaRPr kumimoji="1" lang="ja-JP" altLang="en-US" dirty="0"/>
          </a:p>
        </p:txBody>
      </p:sp>
      <p:sp>
        <p:nvSpPr>
          <p:cNvPr id="34" name="タイトル 1"/>
          <p:cNvSpPr txBox="1">
            <a:spLocks/>
          </p:cNvSpPr>
          <p:nvPr/>
        </p:nvSpPr>
        <p:spPr>
          <a:xfrm>
            <a:off x="838200" y="68564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800" dirty="0"/>
              <a:t>これからの利用シーン</a:t>
            </a:r>
          </a:p>
        </p:txBody>
      </p:sp>
    </p:spTree>
    <p:extLst>
      <p:ext uri="{BB962C8B-B14F-4D97-AF65-F5344CB8AC3E}">
        <p14:creationId xmlns:p14="http://schemas.microsoft.com/office/powerpoint/2010/main" val="1215087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ビジネスモデル</a:t>
            </a:r>
            <a:endParaRPr kumimoji="1" lang="ja-JP" altLang="en-US" dirty="0"/>
          </a:p>
        </p:txBody>
      </p:sp>
      <p:sp>
        <p:nvSpPr>
          <p:cNvPr id="3" name="コンテンツ プレースホルダー 2"/>
          <p:cNvSpPr>
            <a:spLocks noGrp="1"/>
          </p:cNvSpPr>
          <p:nvPr>
            <p:ph idx="1"/>
          </p:nvPr>
        </p:nvSpPr>
        <p:spPr>
          <a:xfrm>
            <a:off x="838200" y="1690688"/>
            <a:ext cx="10515600" cy="4351338"/>
          </a:xfrm>
        </p:spPr>
        <p:txBody>
          <a:bodyPr/>
          <a:lstStyle/>
          <a:p>
            <a:r>
              <a:rPr lang="ja-JP" altLang="en-US" dirty="0"/>
              <a:t>プロダクトを手軽に売る形、</a:t>
            </a:r>
            <a:endParaRPr kumimoji="1" lang="ja-JP" altLang="en-US" dirty="0"/>
          </a:p>
        </p:txBody>
      </p:sp>
    </p:spTree>
    <p:extLst>
      <p:ext uri="{BB962C8B-B14F-4D97-AF65-F5344CB8AC3E}">
        <p14:creationId xmlns:p14="http://schemas.microsoft.com/office/powerpoint/2010/main" val="11324660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dirty="0" smtClean="0"/>
              <a:t>今後の</a:t>
            </a:r>
            <a:r>
              <a:rPr kumimoji="1" lang="ja-JP" altLang="en-US" sz="3200" dirty="0" smtClean="0"/>
              <a:t>展望（中身はあまり考えれていない）</a:t>
            </a:r>
            <a:endParaRPr kumimoji="1" lang="ja-JP" altLang="en-US" sz="3200" dirty="0"/>
          </a:p>
        </p:txBody>
      </p:sp>
      <p:sp>
        <p:nvSpPr>
          <p:cNvPr id="4" name="テキスト ボックス 3"/>
          <p:cNvSpPr txBox="1"/>
          <p:nvPr/>
        </p:nvSpPr>
        <p:spPr>
          <a:xfrm>
            <a:off x="2222500" y="2565400"/>
            <a:ext cx="7747000" cy="2308324"/>
          </a:xfrm>
          <a:prstGeom prst="rect">
            <a:avLst/>
          </a:prstGeom>
          <a:noFill/>
        </p:spPr>
        <p:txBody>
          <a:bodyPr wrap="square" rtlCol="0">
            <a:spAutoFit/>
          </a:bodyPr>
          <a:lstStyle/>
          <a:p>
            <a:r>
              <a:rPr lang="ja-JP" altLang="en-US" dirty="0"/>
              <a:t>①新しいテクノロジーの</a:t>
            </a:r>
            <a:r>
              <a:rPr lang="ja-JP" altLang="en-US" dirty="0" smtClean="0"/>
              <a:t>付加</a:t>
            </a:r>
            <a:endParaRPr lang="en-US" altLang="ja-JP" dirty="0" smtClean="0"/>
          </a:p>
          <a:p>
            <a:r>
              <a:rPr lang="ja-JP" altLang="en-US" dirty="0" smtClean="0"/>
              <a:t>例</a:t>
            </a:r>
            <a:r>
              <a:rPr lang="en-US" altLang="ja-JP" dirty="0"/>
              <a:t>) </a:t>
            </a:r>
            <a:endParaRPr lang="en-US" altLang="ja-JP" dirty="0" smtClean="0"/>
          </a:p>
          <a:p>
            <a:r>
              <a:rPr lang="ja-JP" altLang="en-US" dirty="0" smtClean="0"/>
              <a:t>・</a:t>
            </a:r>
            <a:r>
              <a:rPr lang="ja-JP" altLang="en-US" dirty="0"/>
              <a:t>ライトキャンセリングによる壁の</a:t>
            </a:r>
            <a:r>
              <a:rPr lang="ja-JP" altLang="en-US" dirty="0" smtClean="0"/>
              <a:t>付加</a:t>
            </a:r>
            <a:endParaRPr lang="en-US" altLang="ja-JP" dirty="0" smtClean="0"/>
          </a:p>
          <a:p>
            <a:r>
              <a:rPr lang="ja-JP" altLang="en-US" dirty="0" smtClean="0"/>
              <a:t>・</a:t>
            </a:r>
            <a:r>
              <a:rPr lang="ja-JP" altLang="en-US" dirty="0"/>
              <a:t>超音波による触れる壁の</a:t>
            </a:r>
            <a:r>
              <a:rPr lang="ja-JP" altLang="en-US" dirty="0" smtClean="0"/>
              <a:t>付加</a:t>
            </a:r>
            <a:endParaRPr lang="en-US" altLang="ja-JP" dirty="0" smtClean="0"/>
          </a:p>
          <a:p>
            <a:r>
              <a:rPr lang="ja-JP" altLang="en-US" dirty="0" smtClean="0"/>
              <a:t>・</a:t>
            </a:r>
            <a:r>
              <a:rPr lang="ja-JP" altLang="en-US" dirty="0"/>
              <a:t>空間投影技術による壁の</a:t>
            </a:r>
            <a:r>
              <a:rPr lang="ja-JP" altLang="en-US" dirty="0" smtClean="0"/>
              <a:t>投影</a:t>
            </a:r>
            <a:endParaRPr lang="en-US" altLang="ja-JP" dirty="0" smtClean="0"/>
          </a:p>
          <a:p>
            <a:r>
              <a:rPr lang="ja-JP" altLang="en-US" dirty="0" smtClean="0"/>
              <a:t>・</a:t>
            </a:r>
            <a:r>
              <a:rPr lang="ja-JP" altLang="en-US" dirty="0"/>
              <a:t>「光」と「音声」の強弱を同期</a:t>
            </a:r>
            <a:r>
              <a:rPr lang="ja-JP" altLang="en-US" dirty="0" smtClean="0"/>
              <a:t>させる</a:t>
            </a:r>
            <a:endParaRPr lang="en-US" altLang="ja-JP" dirty="0" smtClean="0"/>
          </a:p>
          <a:p>
            <a:endParaRPr lang="en-US" altLang="ja-JP" dirty="0"/>
          </a:p>
          <a:p>
            <a:r>
              <a:rPr lang="ja-JP" altLang="en-US" dirty="0" smtClean="0"/>
              <a:t>これら</a:t>
            </a:r>
            <a:r>
              <a:rPr lang="ja-JP" altLang="en-US" dirty="0"/>
              <a:t>により、壁の色合いを更に高めて</a:t>
            </a:r>
            <a:r>
              <a:rPr lang="ja-JP" altLang="en-US" dirty="0" smtClean="0"/>
              <a:t>いく</a:t>
            </a:r>
            <a:endParaRPr kumimoji="1" lang="ja-JP" altLang="en-US" dirty="0"/>
          </a:p>
        </p:txBody>
      </p:sp>
    </p:spTree>
    <p:extLst>
      <p:ext uri="{BB962C8B-B14F-4D97-AF65-F5344CB8AC3E}">
        <p14:creationId xmlns:p14="http://schemas.microsoft.com/office/powerpoint/2010/main" val="208532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円/楕円 1"/>
          <p:cNvSpPr/>
          <p:nvPr/>
        </p:nvSpPr>
        <p:spPr>
          <a:xfrm>
            <a:off x="228600" y="1612900"/>
            <a:ext cx="3556000" cy="355600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4349750" y="1612900"/>
            <a:ext cx="3556000" cy="355600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8470900" y="1612900"/>
            <a:ext cx="3556000" cy="355600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958850" y="2717512"/>
            <a:ext cx="2095500" cy="830997"/>
          </a:xfrm>
          <a:prstGeom prst="rect">
            <a:avLst/>
          </a:prstGeom>
          <a:noFill/>
        </p:spPr>
        <p:txBody>
          <a:bodyPr wrap="square" rtlCol="0">
            <a:spAutoFit/>
          </a:bodyPr>
          <a:lstStyle/>
          <a:p>
            <a:pPr algn="ctr"/>
            <a:r>
              <a:rPr lang="ja-JP" altLang="en-US" sz="4800" smtClean="0">
                <a:solidFill>
                  <a:schemeClr val="bg1"/>
                </a:solidFill>
              </a:rPr>
              <a:t>人間</a:t>
            </a:r>
            <a:endParaRPr kumimoji="1" lang="ja-JP" altLang="en-US" sz="4800">
              <a:solidFill>
                <a:schemeClr val="bg1"/>
              </a:solidFill>
            </a:endParaRPr>
          </a:p>
        </p:txBody>
      </p:sp>
      <p:sp>
        <p:nvSpPr>
          <p:cNvPr id="11" name="テキスト ボックス 10"/>
          <p:cNvSpPr txBox="1"/>
          <p:nvPr/>
        </p:nvSpPr>
        <p:spPr>
          <a:xfrm>
            <a:off x="5080000" y="2717512"/>
            <a:ext cx="2095500" cy="830997"/>
          </a:xfrm>
          <a:prstGeom prst="rect">
            <a:avLst/>
          </a:prstGeom>
          <a:noFill/>
        </p:spPr>
        <p:txBody>
          <a:bodyPr wrap="square" rtlCol="0">
            <a:spAutoFit/>
          </a:bodyPr>
          <a:lstStyle/>
          <a:p>
            <a:pPr algn="ctr"/>
            <a:r>
              <a:rPr lang="ja-JP" altLang="en-US" sz="4800" dirty="0" smtClean="0">
                <a:solidFill>
                  <a:schemeClr val="bg1"/>
                </a:solidFill>
              </a:rPr>
              <a:t>空間</a:t>
            </a:r>
            <a:endParaRPr kumimoji="1" lang="ja-JP" altLang="en-US" sz="4800" dirty="0">
              <a:solidFill>
                <a:schemeClr val="bg1"/>
              </a:solidFill>
            </a:endParaRPr>
          </a:p>
        </p:txBody>
      </p:sp>
      <p:sp>
        <p:nvSpPr>
          <p:cNvPr id="12" name="テキスト ボックス 11"/>
          <p:cNvSpPr txBox="1"/>
          <p:nvPr/>
        </p:nvSpPr>
        <p:spPr>
          <a:xfrm>
            <a:off x="9201150" y="2717512"/>
            <a:ext cx="2095500" cy="830997"/>
          </a:xfrm>
          <a:prstGeom prst="rect">
            <a:avLst/>
          </a:prstGeom>
          <a:noFill/>
        </p:spPr>
        <p:txBody>
          <a:bodyPr wrap="square" rtlCol="0">
            <a:spAutoFit/>
          </a:bodyPr>
          <a:lstStyle/>
          <a:p>
            <a:pPr algn="ctr"/>
            <a:r>
              <a:rPr lang="ja-JP" altLang="en-US" sz="4800" dirty="0" smtClean="0">
                <a:solidFill>
                  <a:schemeClr val="bg1"/>
                </a:solidFill>
              </a:rPr>
              <a:t>時間</a:t>
            </a:r>
            <a:endParaRPr kumimoji="1" lang="ja-JP" altLang="en-US" sz="4800" dirty="0">
              <a:solidFill>
                <a:schemeClr val="bg1"/>
              </a:solidFill>
            </a:endParaRPr>
          </a:p>
        </p:txBody>
      </p:sp>
      <p:sp>
        <p:nvSpPr>
          <p:cNvPr id="13" name="テキスト ボックス 12"/>
          <p:cNvSpPr txBox="1"/>
          <p:nvPr/>
        </p:nvSpPr>
        <p:spPr>
          <a:xfrm>
            <a:off x="5226050" y="3989372"/>
            <a:ext cx="1803400" cy="369332"/>
          </a:xfrm>
          <a:prstGeom prst="rect">
            <a:avLst/>
          </a:prstGeom>
          <a:noFill/>
        </p:spPr>
        <p:txBody>
          <a:bodyPr wrap="square" rtlCol="0">
            <a:spAutoFit/>
          </a:bodyPr>
          <a:lstStyle/>
          <a:p>
            <a:pPr algn="ctr"/>
            <a:r>
              <a:rPr lang="ja-JP" altLang="en-US" dirty="0" smtClean="0">
                <a:solidFill>
                  <a:schemeClr val="bg1"/>
                </a:solidFill>
              </a:rPr>
              <a:t>建築、設計</a:t>
            </a:r>
            <a:endParaRPr kumimoji="1" lang="ja-JP" altLang="en-US" dirty="0">
              <a:solidFill>
                <a:schemeClr val="bg1"/>
              </a:solidFill>
            </a:endParaRPr>
          </a:p>
        </p:txBody>
      </p:sp>
      <p:sp>
        <p:nvSpPr>
          <p:cNvPr id="14" name="テキスト ボックス 13"/>
          <p:cNvSpPr txBox="1"/>
          <p:nvPr/>
        </p:nvSpPr>
        <p:spPr>
          <a:xfrm>
            <a:off x="9347200" y="3989372"/>
            <a:ext cx="1803400" cy="369332"/>
          </a:xfrm>
          <a:prstGeom prst="rect">
            <a:avLst/>
          </a:prstGeom>
          <a:noFill/>
        </p:spPr>
        <p:txBody>
          <a:bodyPr wrap="square" rtlCol="0">
            <a:spAutoFit/>
          </a:bodyPr>
          <a:lstStyle/>
          <a:p>
            <a:pPr algn="ctr"/>
            <a:r>
              <a:rPr lang="ja-JP" altLang="en-US" smtClean="0">
                <a:solidFill>
                  <a:schemeClr val="bg1"/>
                </a:solidFill>
              </a:rPr>
              <a:t>社会、歴史</a:t>
            </a:r>
            <a:endParaRPr kumimoji="1" lang="ja-JP" altLang="en-US" dirty="0">
              <a:solidFill>
                <a:schemeClr val="bg1"/>
              </a:solidFill>
            </a:endParaRPr>
          </a:p>
        </p:txBody>
      </p:sp>
      <p:sp>
        <p:nvSpPr>
          <p:cNvPr id="15" name="テキスト ボックス 14"/>
          <p:cNvSpPr txBox="1"/>
          <p:nvPr/>
        </p:nvSpPr>
        <p:spPr>
          <a:xfrm>
            <a:off x="1104900" y="3989372"/>
            <a:ext cx="1803400" cy="369332"/>
          </a:xfrm>
          <a:prstGeom prst="rect">
            <a:avLst/>
          </a:prstGeom>
          <a:noFill/>
        </p:spPr>
        <p:txBody>
          <a:bodyPr wrap="square" rtlCol="0">
            <a:spAutoFit/>
          </a:bodyPr>
          <a:lstStyle/>
          <a:p>
            <a:pPr algn="ctr"/>
            <a:r>
              <a:rPr lang="ja-JP" altLang="en-US" dirty="0" smtClean="0">
                <a:solidFill>
                  <a:schemeClr val="bg1"/>
                </a:solidFill>
              </a:rPr>
              <a:t>思想、行動様式</a:t>
            </a:r>
            <a:endParaRPr kumimoji="1" lang="ja-JP" altLang="en-US" dirty="0">
              <a:solidFill>
                <a:schemeClr val="bg1"/>
              </a:solidFill>
            </a:endParaRPr>
          </a:p>
        </p:txBody>
      </p:sp>
      <p:sp>
        <p:nvSpPr>
          <p:cNvPr id="16" name="テキスト ボックス 15"/>
          <p:cNvSpPr txBox="1"/>
          <p:nvPr/>
        </p:nvSpPr>
        <p:spPr>
          <a:xfrm>
            <a:off x="3800475" y="5609763"/>
            <a:ext cx="4654550" cy="923330"/>
          </a:xfrm>
          <a:prstGeom prst="rect">
            <a:avLst/>
          </a:prstGeom>
          <a:noFill/>
        </p:spPr>
        <p:txBody>
          <a:bodyPr wrap="square" rtlCol="0">
            <a:spAutoFit/>
          </a:bodyPr>
          <a:lstStyle/>
          <a:p>
            <a:pPr algn="ctr"/>
            <a:r>
              <a:rPr lang="ja-JP" altLang="en-US" sz="5400" dirty="0" smtClean="0">
                <a:solidFill>
                  <a:schemeClr val="bg1"/>
                </a:solidFill>
              </a:rPr>
              <a:t>三つ</a:t>
            </a:r>
            <a:r>
              <a:rPr lang="ja-JP" altLang="en-US" sz="5400" smtClean="0">
                <a:solidFill>
                  <a:schemeClr val="bg1"/>
                </a:solidFill>
              </a:rPr>
              <a:t>の「間」</a:t>
            </a:r>
            <a:endParaRPr kumimoji="1" lang="ja-JP" altLang="en-US" sz="5400" dirty="0">
              <a:solidFill>
                <a:schemeClr val="bg1"/>
              </a:solidFill>
            </a:endParaRPr>
          </a:p>
        </p:txBody>
      </p:sp>
    </p:spTree>
    <p:extLst>
      <p:ext uri="{BB962C8B-B14F-4D97-AF65-F5344CB8AC3E}">
        <p14:creationId xmlns:p14="http://schemas.microsoft.com/office/powerpoint/2010/main" val="117125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7" name="図形グループ 6"/>
          <p:cNvGrpSpPr>
            <a:grpSpLocks noChangeAspect="1"/>
          </p:cNvGrpSpPr>
          <p:nvPr/>
        </p:nvGrpSpPr>
        <p:grpSpPr>
          <a:xfrm>
            <a:off x="4086225" y="165530"/>
            <a:ext cx="3960000" cy="3901332"/>
            <a:chOff x="4349750" y="1612900"/>
            <a:chExt cx="3556000" cy="3556000"/>
          </a:xfrm>
        </p:grpSpPr>
        <p:sp>
          <p:nvSpPr>
            <p:cNvPr id="8" name="円/楕円 7"/>
            <p:cNvSpPr/>
            <p:nvPr/>
          </p:nvSpPr>
          <p:spPr>
            <a:xfrm>
              <a:off x="4349750" y="1612900"/>
              <a:ext cx="3556000" cy="355600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080000" y="2978857"/>
              <a:ext cx="2095500" cy="830997"/>
            </a:xfrm>
            <a:prstGeom prst="rect">
              <a:avLst/>
            </a:prstGeom>
            <a:noFill/>
          </p:spPr>
          <p:txBody>
            <a:bodyPr wrap="square" rtlCol="0">
              <a:spAutoFit/>
            </a:bodyPr>
            <a:lstStyle/>
            <a:p>
              <a:pPr algn="ctr"/>
              <a:r>
                <a:rPr lang="ja-JP" altLang="en-US" sz="4800" dirty="0" smtClean="0">
                  <a:solidFill>
                    <a:schemeClr val="bg1"/>
                  </a:solidFill>
                </a:rPr>
                <a:t>空間</a:t>
              </a:r>
              <a:endParaRPr kumimoji="1" lang="ja-JP" altLang="en-US" sz="4800" dirty="0">
                <a:solidFill>
                  <a:schemeClr val="bg1"/>
                </a:solidFill>
              </a:endParaRPr>
            </a:p>
          </p:txBody>
        </p:sp>
      </p:grpSp>
      <p:grpSp>
        <p:nvGrpSpPr>
          <p:cNvPr id="16" name="図形グループ 15"/>
          <p:cNvGrpSpPr>
            <a:grpSpLocks/>
          </p:cNvGrpSpPr>
          <p:nvPr/>
        </p:nvGrpSpPr>
        <p:grpSpPr>
          <a:xfrm>
            <a:off x="5454650" y="2683886"/>
            <a:ext cx="3960000" cy="3960000"/>
            <a:chOff x="8470900" y="1612900"/>
            <a:chExt cx="3556000" cy="3556000"/>
          </a:xfrm>
        </p:grpSpPr>
        <p:sp>
          <p:nvSpPr>
            <p:cNvPr id="9" name="円/楕円 8"/>
            <p:cNvSpPr/>
            <p:nvPr/>
          </p:nvSpPr>
          <p:spPr>
            <a:xfrm>
              <a:off x="8470900" y="1612900"/>
              <a:ext cx="3556000" cy="355600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9201151" y="2975401"/>
              <a:ext cx="2095500" cy="830997"/>
            </a:xfrm>
            <a:prstGeom prst="rect">
              <a:avLst/>
            </a:prstGeom>
            <a:noFill/>
          </p:spPr>
          <p:txBody>
            <a:bodyPr wrap="square" rtlCol="0">
              <a:spAutoFit/>
            </a:bodyPr>
            <a:lstStyle/>
            <a:p>
              <a:pPr algn="ctr"/>
              <a:r>
                <a:rPr lang="ja-JP" altLang="en-US" sz="4800" dirty="0" smtClean="0">
                  <a:solidFill>
                    <a:schemeClr val="bg1"/>
                  </a:solidFill>
                </a:rPr>
                <a:t>時間</a:t>
              </a:r>
              <a:endParaRPr kumimoji="1" lang="ja-JP" altLang="en-US" sz="4800" dirty="0">
                <a:solidFill>
                  <a:schemeClr val="bg1"/>
                </a:solidFill>
              </a:endParaRPr>
            </a:p>
          </p:txBody>
        </p:sp>
      </p:grpSp>
      <p:grpSp>
        <p:nvGrpSpPr>
          <p:cNvPr id="5" name="図形グループ 4"/>
          <p:cNvGrpSpPr>
            <a:grpSpLocks noChangeAspect="1"/>
          </p:cNvGrpSpPr>
          <p:nvPr/>
        </p:nvGrpSpPr>
        <p:grpSpPr>
          <a:xfrm>
            <a:off x="2717800" y="2694321"/>
            <a:ext cx="3960000" cy="3960000"/>
            <a:chOff x="228600" y="1612900"/>
            <a:chExt cx="3556000" cy="3556000"/>
          </a:xfrm>
        </p:grpSpPr>
        <p:sp>
          <p:nvSpPr>
            <p:cNvPr id="2" name="円/楕円 1"/>
            <p:cNvSpPr/>
            <p:nvPr/>
          </p:nvSpPr>
          <p:spPr>
            <a:xfrm>
              <a:off x="228600" y="1612900"/>
              <a:ext cx="3556000" cy="355600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958850" y="2975401"/>
              <a:ext cx="2095500" cy="830997"/>
            </a:xfrm>
            <a:prstGeom prst="rect">
              <a:avLst/>
            </a:prstGeom>
            <a:noFill/>
          </p:spPr>
          <p:txBody>
            <a:bodyPr wrap="square" rtlCol="0">
              <a:spAutoFit/>
            </a:bodyPr>
            <a:lstStyle/>
            <a:p>
              <a:pPr algn="ctr"/>
              <a:r>
                <a:rPr lang="ja-JP" altLang="en-US" sz="4800" smtClean="0">
                  <a:solidFill>
                    <a:schemeClr val="bg1"/>
                  </a:solidFill>
                </a:rPr>
                <a:t>人間</a:t>
              </a:r>
              <a:endParaRPr kumimoji="1" lang="ja-JP" altLang="en-US" sz="4800">
                <a:solidFill>
                  <a:schemeClr val="bg1"/>
                </a:solidFill>
              </a:endParaRPr>
            </a:p>
          </p:txBody>
        </p:sp>
      </p:grpSp>
      <p:sp>
        <p:nvSpPr>
          <p:cNvPr id="6" name="テキスト ボックス 5"/>
          <p:cNvSpPr txBox="1"/>
          <p:nvPr/>
        </p:nvSpPr>
        <p:spPr>
          <a:xfrm>
            <a:off x="8046224" y="1931530"/>
            <a:ext cx="2470548" cy="646331"/>
          </a:xfrm>
          <a:prstGeom prst="rect">
            <a:avLst/>
          </a:prstGeom>
          <a:noFill/>
        </p:spPr>
        <p:txBody>
          <a:bodyPr wrap="none" rtlCol="0">
            <a:spAutoFit/>
          </a:bodyPr>
          <a:lstStyle/>
          <a:p>
            <a:r>
              <a:rPr kumimoji="1" lang="ja-JP" altLang="en-US" dirty="0" smtClean="0">
                <a:solidFill>
                  <a:schemeClr val="bg1"/>
                </a:solidFill>
              </a:rPr>
              <a:t>←「空間」を形づくる</a:t>
            </a:r>
            <a:endParaRPr kumimoji="1" lang="en-US" altLang="ja-JP" dirty="0" smtClean="0">
              <a:solidFill>
                <a:schemeClr val="bg1"/>
              </a:solidFill>
            </a:endParaRPr>
          </a:p>
          <a:p>
            <a:r>
              <a:rPr lang="ja-JP" altLang="en-US" dirty="0">
                <a:solidFill>
                  <a:schemeClr val="bg1"/>
                </a:solidFill>
              </a:rPr>
              <a:t>　</a:t>
            </a:r>
            <a:r>
              <a:rPr kumimoji="1" lang="ja-JP" altLang="en-US" dirty="0" smtClean="0">
                <a:solidFill>
                  <a:schemeClr val="bg1"/>
                </a:solidFill>
              </a:rPr>
              <a:t>「建築」に注目</a:t>
            </a:r>
            <a:endParaRPr kumimoji="1" lang="ja-JP" altLang="en-US" dirty="0">
              <a:solidFill>
                <a:schemeClr val="bg1"/>
              </a:solidFill>
            </a:endParaRPr>
          </a:p>
        </p:txBody>
      </p:sp>
      <p:sp>
        <p:nvSpPr>
          <p:cNvPr id="13" name="テキスト ボックス 12"/>
          <p:cNvSpPr txBox="1"/>
          <p:nvPr/>
        </p:nvSpPr>
        <p:spPr>
          <a:xfrm>
            <a:off x="1358900" y="787400"/>
            <a:ext cx="1800493" cy="369332"/>
          </a:xfrm>
          <a:prstGeom prst="rect">
            <a:avLst/>
          </a:prstGeom>
          <a:noFill/>
        </p:spPr>
        <p:txBody>
          <a:bodyPr wrap="none" rtlCol="0">
            <a:spAutoFit/>
          </a:bodyPr>
          <a:lstStyle/>
          <a:p>
            <a:r>
              <a:rPr kumimoji="1" lang="ja-JP" altLang="en-US" dirty="0" smtClean="0">
                <a:solidFill>
                  <a:schemeClr val="bg1"/>
                </a:solidFill>
              </a:rPr>
              <a:t>私たちの暮らし</a:t>
            </a:r>
            <a:endParaRPr kumimoji="1" lang="ja-JP" altLang="en-US" dirty="0">
              <a:solidFill>
                <a:schemeClr val="bg1"/>
              </a:solidFill>
            </a:endParaRPr>
          </a:p>
        </p:txBody>
      </p:sp>
    </p:spTree>
    <p:extLst>
      <p:ext uri="{BB962C8B-B14F-4D97-AF65-F5344CB8AC3E}">
        <p14:creationId xmlns:p14="http://schemas.microsoft.com/office/powerpoint/2010/main" val="177870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タイトル 1"/>
          <p:cNvSpPr txBox="1">
            <a:spLocks/>
          </p:cNvSpPr>
          <p:nvPr/>
        </p:nvSpPr>
        <p:spPr>
          <a:xfrm>
            <a:off x="1196547" y="2801552"/>
            <a:ext cx="9798907" cy="12548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nSpc>
                <a:spcPct val="100000"/>
              </a:lnSpc>
            </a:pPr>
            <a:r>
              <a:rPr lang="ja-JP" altLang="en-US" sz="4800" dirty="0" smtClean="0">
                <a:solidFill>
                  <a:schemeClr val="bg1"/>
                </a:solidFill>
              </a:rPr>
              <a:t>”建築としての音楽”を定義し</a:t>
            </a:r>
            <a:endParaRPr lang="en-US" altLang="ja-JP" sz="4800" dirty="0" smtClean="0">
              <a:solidFill>
                <a:schemeClr val="bg1"/>
              </a:solidFill>
            </a:endParaRPr>
          </a:p>
          <a:p>
            <a:pPr>
              <a:lnSpc>
                <a:spcPct val="100000"/>
              </a:lnSpc>
            </a:pPr>
            <a:r>
              <a:rPr lang="ja-JP" altLang="en-US" sz="4800" dirty="0" smtClean="0">
                <a:solidFill>
                  <a:schemeClr val="bg1"/>
                </a:solidFill>
              </a:rPr>
              <a:t>人々の生活スタイルを再設計する</a:t>
            </a:r>
            <a:endParaRPr lang="en-US" altLang="ja-JP" sz="4800" dirty="0" smtClean="0">
              <a:solidFill>
                <a:schemeClr val="bg1"/>
              </a:solidFill>
            </a:endParaRPr>
          </a:p>
        </p:txBody>
      </p:sp>
    </p:spTree>
    <p:extLst>
      <p:ext uri="{BB962C8B-B14F-4D97-AF65-F5344CB8AC3E}">
        <p14:creationId xmlns:p14="http://schemas.microsoft.com/office/powerpoint/2010/main" val="1362299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 name="図形グループ 4"/>
          <p:cNvGrpSpPr>
            <a:grpSpLocks noChangeAspect="1"/>
          </p:cNvGrpSpPr>
          <p:nvPr/>
        </p:nvGrpSpPr>
        <p:grpSpPr>
          <a:xfrm>
            <a:off x="2717800" y="2694321"/>
            <a:ext cx="3960000" cy="3960000"/>
            <a:chOff x="228600" y="1612900"/>
            <a:chExt cx="3556000" cy="3556000"/>
          </a:xfrm>
          <a:noFill/>
        </p:grpSpPr>
        <p:sp>
          <p:nvSpPr>
            <p:cNvPr id="2" name="円/楕円 1"/>
            <p:cNvSpPr/>
            <p:nvPr/>
          </p:nvSpPr>
          <p:spPr>
            <a:xfrm>
              <a:off x="228600" y="1612900"/>
              <a:ext cx="3556000" cy="3556000"/>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958850" y="2975401"/>
              <a:ext cx="2095500" cy="830997"/>
            </a:xfrm>
            <a:prstGeom prst="rect">
              <a:avLst/>
            </a:prstGeom>
            <a:grpFill/>
          </p:spPr>
          <p:txBody>
            <a:bodyPr wrap="square" rtlCol="0">
              <a:spAutoFit/>
            </a:bodyPr>
            <a:lstStyle/>
            <a:p>
              <a:pPr algn="ctr"/>
              <a:r>
                <a:rPr lang="ja-JP" altLang="en-US" sz="4800" smtClean="0">
                  <a:solidFill>
                    <a:schemeClr val="bg1"/>
                  </a:solidFill>
                </a:rPr>
                <a:t>人間</a:t>
              </a:r>
              <a:endParaRPr kumimoji="1" lang="ja-JP" altLang="en-US" sz="4800">
                <a:solidFill>
                  <a:schemeClr val="bg1"/>
                </a:solidFill>
              </a:endParaRPr>
            </a:p>
          </p:txBody>
        </p:sp>
      </p:grpSp>
      <p:grpSp>
        <p:nvGrpSpPr>
          <p:cNvPr id="16" name="図形グループ 15"/>
          <p:cNvGrpSpPr>
            <a:grpSpLocks/>
          </p:cNvGrpSpPr>
          <p:nvPr/>
        </p:nvGrpSpPr>
        <p:grpSpPr>
          <a:xfrm>
            <a:off x="5454650" y="2683886"/>
            <a:ext cx="3960000" cy="3960000"/>
            <a:chOff x="8470900" y="1612900"/>
            <a:chExt cx="3556000" cy="3556000"/>
          </a:xfrm>
        </p:grpSpPr>
        <p:sp>
          <p:nvSpPr>
            <p:cNvPr id="9" name="円/楕円 8"/>
            <p:cNvSpPr/>
            <p:nvPr/>
          </p:nvSpPr>
          <p:spPr>
            <a:xfrm>
              <a:off x="8470900" y="1612900"/>
              <a:ext cx="3556000" cy="355600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9201151" y="2975401"/>
              <a:ext cx="2095500" cy="830997"/>
            </a:xfrm>
            <a:prstGeom prst="rect">
              <a:avLst/>
            </a:prstGeom>
            <a:noFill/>
          </p:spPr>
          <p:txBody>
            <a:bodyPr wrap="square" rtlCol="0">
              <a:spAutoFit/>
            </a:bodyPr>
            <a:lstStyle/>
            <a:p>
              <a:pPr algn="ctr"/>
              <a:r>
                <a:rPr lang="ja-JP" altLang="en-US" sz="4800" dirty="0" smtClean="0">
                  <a:solidFill>
                    <a:schemeClr val="bg1"/>
                  </a:solidFill>
                </a:rPr>
                <a:t>時間</a:t>
              </a:r>
              <a:endParaRPr kumimoji="1" lang="ja-JP" altLang="en-US" sz="4800" dirty="0">
                <a:solidFill>
                  <a:schemeClr val="bg1"/>
                </a:solidFill>
              </a:endParaRPr>
            </a:p>
          </p:txBody>
        </p:sp>
      </p:grpSp>
      <p:grpSp>
        <p:nvGrpSpPr>
          <p:cNvPr id="7" name="図形グループ 6"/>
          <p:cNvGrpSpPr>
            <a:grpSpLocks noChangeAspect="1"/>
          </p:cNvGrpSpPr>
          <p:nvPr/>
        </p:nvGrpSpPr>
        <p:grpSpPr>
          <a:xfrm>
            <a:off x="4086225" y="165530"/>
            <a:ext cx="3960000" cy="3901332"/>
            <a:chOff x="4349750" y="1612900"/>
            <a:chExt cx="3556000" cy="3556000"/>
          </a:xfrm>
          <a:solidFill>
            <a:schemeClr val="accent1"/>
          </a:solidFill>
        </p:grpSpPr>
        <p:sp>
          <p:nvSpPr>
            <p:cNvPr id="8" name="円/楕円 7"/>
            <p:cNvSpPr/>
            <p:nvPr/>
          </p:nvSpPr>
          <p:spPr>
            <a:xfrm>
              <a:off x="4349750" y="1612900"/>
              <a:ext cx="3556000" cy="3556000"/>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080000" y="2978857"/>
              <a:ext cx="2095500" cy="830997"/>
            </a:xfrm>
            <a:prstGeom prst="rect">
              <a:avLst/>
            </a:prstGeom>
            <a:grpFill/>
          </p:spPr>
          <p:txBody>
            <a:bodyPr wrap="square" rtlCol="0">
              <a:spAutoFit/>
            </a:bodyPr>
            <a:lstStyle/>
            <a:p>
              <a:pPr algn="ctr"/>
              <a:r>
                <a:rPr lang="ja-JP" altLang="en-US" sz="4800" dirty="0" smtClean="0">
                  <a:solidFill>
                    <a:schemeClr val="bg1"/>
                  </a:solidFill>
                </a:rPr>
                <a:t>空間</a:t>
              </a:r>
              <a:endParaRPr kumimoji="1" lang="ja-JP" altLang="en-US" sz="4800" dirty="0">
                <a:solidFill>
                  <a:schemeClr val="bg1"/>
                </a:solidFill>
              </a:endParaRPr>
            </a:p>
          </p:txBody>
        </p:sp>
      </p:grpSp>
      <p:sp>
        <p:nvSpPr>
          <p:cNvPr id="3" name="テキスト ボックス 2"/>
          <p:cNvSpPr txBox="1"/>
          <p:nvPr/>
        </p:nvSpPr>
        <p:spPr>
          <a:xfrm>
            <a:off x="838200" y="1002793"/>
            <a:ext cx="2954655" cy="369332"/>
          </a:xfrm>
          <a:prstGeom prst="rect">
            <a:avLst/>
          </a:prstGeom>
          <a:noFill/>
        </p:spPr>
        <p:txBody>
          <a:bodyPr wrap="none" rtlCol="0">
            <a:spAutoFit/>
          </a:bodyPr>
          <a:lstStyle/>
          <a:p>
            <a:r>
              <a:rPr kumimoji="1" lang="ja-JP" altLang="en-US" dirty="0" smtClean="0">
                <a:solidFill>
                  <a:schemeClr val="bg1"/>
                </a:solidFill>
              </a:rPr>
              <a:t>空間を形作る建築について</a:t>
            </a:r>
            <a:endParaRPr kumimoji="1" lang="ja-JP" altLang="en-US" dirty="0">
              <a:solidFill>
                <a:schemeClr val="bg1"/>
              </a:solidFill>
            </a:endParaRPr>
          </a:p>
        </p:txBody>
      </p:sp>
    </p:spTree>
    <p:extLst>
      <p:ext uri="{BB962C8B-B14F-4D97-AF65-F5344CB8AC3E}">
        <p14:creationId xmlns:p14="http://schemas.microsoft.com/office/powerpoint/2010/main" val="1970074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71500" y="542925"/>
            <a:ext cx="11353800" cy="1325563"/>
          </a:xfrm>
        </p:spPr>
        <p:txBody>
          <a:bodyPr>
            <a:normAutofit/>
          </a:bodyPr>
          <a:lstStyle/>
          <a:p>
            <a:r>
              <a:rPr kumimoji="1" lang="ja-JP" altLang="en-US" sz="2800" b="1" dirty="0" smtClean="0"/>
              <a:t>建築の定義と</a:t>
            </a:r>
            <a:r>
              <a:rPr kumimoji="1" lang="en-US" altLang="ja-JP" sz="2800" b="1" dirty="0" smtClean="0"/>
              <a:t>,</a:t>
            </a:r>
            <a:r>
              <a:rPr kumimoji="1" lang="ja-JP" altLang="en-US" sz="2800" b="1" dirty="0" smtClean="0"/>
              <a:t>現代社会における建築の課題　→　音楽による解決策</a:t>
            </a:r>
            <a:endParaRPr kumimoji="1" lang="ja-JP" altLang="en-US" sz="2800" b="1" dirty="0"/>
          </a:p>
        </p:txBody>
      </p:sp>
      <p:sp>
        <p:nvSpPr>
          <p:cNvPr id="4" name="テキスト ボックス 3"/>
          <p:cNvSpPr txBox="1"/>
          <p:nvPr/>
        </p:nvSpPr>
        <p:spPr>
          <a:xfrm>
            <a:off x="4447907" y="2959100"/>
            <a:ext cx="1800493" cy="369332"/>
          </a:xfrm>
          <a:prstGeom prst="rect">
            <a:avLst/>
          </a:prstGeom>
          <a:noFill/>
        </p:spPr>
        <p:txBody>
          <a:bodyPr wrap="none" rtlCol="0">
            <a:spAutoFit/>
          </a:bodyPr>
          <a:lstStyle/>
          <a:p>
            <a:r>
              <a:rPr kumimoji="1" lang="ja-JP" altLang="en-US" smtClean="0"/>
              <a:t>現代建築の課題</a:t>
            </a:r>
            <a:endParaRPr kumimoji="1" lang="ja-JP" altLang="en-US"/>
          </a:p>
        </p:txBody>
      </p:sp>
      <p:sp>
        <p:nvSpPr>
          <p:cNvPr id="5" name="テキスト ボックス 4"/>
          <p:cNvSpPr txBox="1"/>
          <p:nvPr/>
        </p:nvSpPr>
        <p:spPr>
          <a:xfrm>
            <a:off x="2336800" y="3835400"/>
            <a:ext cx="6603090" cy="369332"/>
          </a:xfrm>
          <a:prstGeom prst="rect">
            <a:avLst/>
          </a:prstGeom>
          <a:noFill/>
        </p:spPr>
        <p:txBody>
          <a:bodyPr wrap="none" rtlCol="0">
            <a:spAutoFit/>
          </a:bodyPr>
          <a:lstStyle/>
          <a:p>
            <a:r>
              <a:rPr kumimoji="1" lang="ja-JP" altLang="en-US" dirty="0" smtClean="0"/>
              <a:t>　</a:t>
            </a:r>
            <a:r>
              <a:rPr lang="ja-JP" altLang="en-US" dirty="0"/>
              <a:t>→音楽を用いて壁を可変にすることによりこれを解決する</a:t>
            </a:r>
            <a:endParaRPr lang="ja-JP" altLang="en-US" dirty="0"/>
          </a:p>
        </p:txBody>
      </p:sp>
    </p:spTree>
    <p:extLst>
      <p:ext uri="{BB962C8B-B14F-4D97-AF65-F5344CB8AC3E}">
        <p14:creationId xmlns:p14="http://schemas.microsoft.com/office/powerpoint/2010/main" val="15057478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6" name="図形グループ 15"/>
          <p:cNvGrpSpPr>
            <a:grpSpLocks/>
          </p:cNvGrpSpPr>
          <p:nvPr/>
        </p:nvGrpSpPr>
        <p:grpSpPr>
          <a:xfrm>
            <a:off x="5454650" y="2683886"/>
            <a:ext cx="3960000" cy="3960000"/>
            <a:chOff x="8470900" y="1612900"/>
            <a:chExt cx="3556000" cy="3556000"/>
          </a:xfrm>
        </p:grpSpPr>
        <p:sp>
          <p:nvSpPr>
            <p:cNvPr id="9" name="円/楕円 8"/>
            <p:cNvSpPr/>
            <p:nvPr/>
          </p:nvSpPr>
          <p:spPr>
            <a:xfrm>
              <a:off x="8470900" y="1612900"/>
              <a:ext cx="3556000" cy="355600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9201151" y="2975401"/>
              <a:ext cx="2095500" cy="830997"/>
            </a:xfrm>
            <a:prstGeom prst="rect">
              <a:avLst/>
            </a:prstGeom>
            <a:noFill/>
          </p:spPr>
          <p:txBody>
            <a:bodyPr wrap="square" rtlCol="0">
              <a:spAutoFit/>
            </a:bodyPr>
            <a:lstStyle/>
            <a:p>
              <a:pPr algn="ctr"/>
              <a:r>
                <a:rPr lang="ja-JP" altLang="en-US" sz="4800" dirty="0" smtClean="0">
                  <a:solidFill>
                    <a:schemeClr val="bg1"/>
                  </a:solidFill>
                </a:rPr>
                <a:t>時間</a:t>
              </a:r>
              <a:endParaRPr kumimoji="1" lang="ja-JP" altLang="en-US" sz="4800" dirty="0">
                <a:solidFill>
                  <a:schemeClr val="bg1"/>
                </a:solidFill>
              </a:endParaRPr>
            </a:p>
          </p:txBody>
        </p:sp>
      </p:grpSp>
      <p:grpSp>
        <p:nvGrpSpPr>
          <p:cNvPr id="7" name="図形グループ 6"/>
          <p:cNvGrpSpPr>
            <a:grpSpLocks noChangeAspect="1"/>
          </p:cNvGrpSpPr>
          <p:nvPr/>
        </p:nvGrpSpPr>
        <p:grpSpPr>
          <a:xfrm>
            <a:off x="4086224" y="310285"/>
            <a:ext cx="3960000" cy="3901332"/>
            <a:chOff x="4349750" y="1612900"/>
            <a:chExt cx="3556000" cy="3556000"/>
          </a:xfrm>
          <a:solidFill>
            <a:schemeClr val="accent1"/>
          </a:solidFill>
        </p:grpSpPr>
        <p:sp>
          <p:nvSpPr>
            <p:cNvPr id="8" name="円/楕円 7"/>
            <p:cNvSpPr/>
            <p:nvPr/>
          </p:nvSpPr>
          <p:spPr>
            <a:xfrm>
              <a:off x="4349750" y="1612900"/>
              <a:ext cx="3556000" cy="3556000"/>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080000" y="2978857"/>
              <a:ext cx="2095500" cy="830997"/>
            </a:xfrm>
            <a:prstGeom prst="rect">
              <a:avLst/>
            </a:prstGeom>
            <a:grpFill/>
          </p:spPr>
          <p:txBody>
            <a:bodyPr wrap="square" rtlCol="0">
              <a:spAutoFit/>
            </a:bodyPr>
            <a:lstStyle/>
            <a:p>
              <a:pPr algn="ctr"/>
              <a:r>
                <a:rPr lang="ja-JP" altLang="en-US" sz="4800" dirty="0" smtClean="0">
                  <a:solidFill>
                    <a:schemeClr val="bg1"/>
                  </a:solidFill>
                </a:rPr>
                <a:t>空間</a:t>
              </a:r>
              <a:endParaRPr kumimoji="1" lang="ja-JP" altLang="en-US" sz="4800" dirty="0">
                <a:solidFill>
                  <a:schemeClr val="bg1"/>
                </a:solidFill>
              </a:endParaRPr>
            </a:p>
          </p:txBody>
        </p:sp>
      </p:grpSp>
      <p:grpSp>
        <p:nvGrpSpPr>
          <p:cNvPr id="5" name="図形グループ 4"/>
          <p:cNvGrpSpPr>
            <a:grpSpLocks noChangeAspect="1"/>
          </p:cNvGrpSpPr>
          <p:nvPr/>
        </p:nvGrpSpPr>
        <p:grpSpPr>
          <a:xfrm>
            <a:off x="2717800" y="2694321"/>
            <a:ext cx="3960000" cy="3960000"/>
            <a:chOff x="228600" y="1612900"/>
            <a:chExt cx="3556000" cy="3556000"/>
          </a:xfrm>
          <a:solidFill>
            <a:schemeClr val="accent1"/>
          </a:solidFill>
        </p:grpSpPr>
        <p:sp>
          <p:nvSpPr>
            <p:cNvPr id="2" name="円/楕円 1"/>
            <p:cNvSpPr/>
            <p:nvPr/>
          </p:nvSpPr>
          <p:spPr>
            <a:xfrm>
              <a:off x="228600" y="1612900"/>
              <a:ext cx="3556000" cy="3556000"/>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958850" y="2975401"/>
              <a:ext cx="2095500" cy="830997"/>
            </a:xfrm>
            <a:prstGeom prst="rect">
              <a:avLst/>
            </a:prstGeom>
            <a:grpFill/>
          </p:spPr>
          <p:txBody>
            <a:bodyPr wrap="square" rtlCol="0">
              <a:spAutoFit/>
            </a:bodyPr>
            <a:lstStyle/>
            <a:p>
              <a:pPr algn="ctr"/>
              <a:r>
                <a:rPr lang="ja-JP" altLang="en-US" sz="4800" smtClean="0">
                  <a:solidFill>
                    <a:schemeClr val="bg1"/>
                  </a:solidFill>
                </a:rPr>
                <a:t>人間</a:t>
              </a:r>
              <a:endParaRPr kumimoji="1" lang="ja-JP" altLang="en-US" sz="4800">
                <a:solidFill>
                  <a:schemeClr val="bg1"/>
                </a:solidFill>
              </a:endParaRPr>
            </a:p>
          </p:txBody>
        </p:sp>
      </p:grpSp>
      <p:sp>
        <p:nvSpPr>
          <p:cNvPr id="6" name="テキスト ボックス 5"/>
          <p:cNvSpPr txBox="1"/>
          <p:nvPr/>
        </p:nvSpPr>
        <p:spPr>
          <a:xfrm>
            <a:off x="8046224" y="1931530"/>
            <a:ext cx="2954655" cy="646331"/>
          </a:xfrm>
          <a:prstGeom prst="rect">
            <a:avLst/>
          </a:prstGeom>
          <a:noFill/>
        </p:spPr>
        <p:txBody>
          <a:bodyPr wrap="none" rtlCol="0">
            <a:spAutoFit/>
          </a:bodyPr>
          <a:lstStyle/>
          <a:p>
            <a:r>
              <a:rPr kumimoji="1" lang="ja-JP" altLang="en-US" dirty="0" smtClean="0">
                <a:solidFill>
                  <a:schemeClr val="bg1"/>
                </a:solidFill>
              </a:rPr>
              <a:t>←「空間」それを形づくる</a:t>
            </a:r>
            <a:endParaRPr kumimoji="1" lang="en-US" altLang="ja-JP" dirty="0" smtClean="0">
              <a:solidFill>
                <a:schemeClr val="bg1"/>
              </a:solidFill>
            </a:endParaRPr>
          </a:p>
          <a:p>
            <a:r>
              <a:rPr lang="ja-JP" altLang="en-US" dirty="0">
                <a:solidFill>
                  <a:schemeClr val="bg1"/>
                </a:solidFill>
              </a:rPr>
              <a:t>　</a:t>
            </a:r>
            <a:r>
              <a:rPr kumimoji="1" lang="ja-JP" altLang="en-US" dirty="0" smtClean="0">
                <a:solidFill>
                  <a:schemeClr val="bg1"/>
                </a:solidFill>
              </a:rPr>
              <a:t>「建築」に注目</a:t>
            </a:r>
            <a:endParaRPr kumimoji="1" lang="ja-JP" altLang="en-US" dirty="0">
              <a:solidFill>
                <a:schemeClr val="bg1"/>
              </a:solidFill>
            </a:endParaRPr>
          </a:p>
        </p:txBody>
      </p:sp>
      <p:sp>
        <p:nvSpPr>
          <p:cNvPr id="13" name="テキスト ボックス 12"/>
          <p:cNvSpPr txBox="1"/>
          <p:nvPr/>
        </p:nvSpPr>
        <p:spPr>
          <a:xfrm>
            <a:off x="1358900" y="787400"/>
            <a:ext cx="1338828" cy="369332"/>
          </a:xfrm>
          <a:prstGeom prst="rect">
            <a:avLst/>
          </a:prstGeom>
          <a:noFill/>
        </p:spPr>
        <p:txBody>
          <a:bodyPr wrap="none" rtlCol="0">
            <a:spAutoFit/>
          </a:bodyPr>
          <a:lstStyle/>
          <a:p>
            <a:r>
              <a:rPr kumimoji="1" lang="ja-JP" altLang="en-US" dirty="0" smtClean="0">
                <a:solidFill>
                  <a:schemeClr val="bg1"/>
                </a:solidFill>
              </a:rPr>
              <a:t>空間と人間</a:t>
            </a:r>
            <a:endParaRPr kumimoji="1" lang="ja-JP" altLang="en-US" dirty="0">
              <a:solidFill>
                <a:schemeClr val="bg1"/>
              </a:solidFill>
            </a:endParaRPr>
          </a:p>
        </p:txBody>
      </p:sp>
    </p:spTree>
    <p:extLst>
      <p:ext uri="{BB962C8B-B14F-4D97-AF65-F5344CB8AC3E}">
        <p14:creationId xmlns:p14="http://schemas.microsoft.com/office/powerpoint/2010/main" val="208325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2800" b="1" dirty="0" smtClean="0"/>
              <a:t>サランラップシティ（人間）→　音楽による解決策（空間）</a:t>
            </a:r>
            <a:endParaRPr kumimoji="1" lang="ja-JP" altLang="en-US" sz="2800" b="1" dirty="0"/>
          </a:p>
        </p:txBody>
      </p:sp>
      <p:sp>
        <p:nvSpPr>
          <p:cNvPr id="3" name="コンテンツ プレースホルダー 2"/>
          <p:cNvSpPr>
            <a:spLocks noGrp="1"/>
          </p:cNvSpPr>
          <p:nvPr>
            <p:ph idx="1"/>
          </p:nvPr>
        </p:nvSpPr>
        <p:spPr/>
        <p:txBody>
          <a:bodyPr/>
          <a:lstStyle/>
          <a:p>
            <a:r>
              <a:rPr kumimoji="1" lang="ja-JP" altLang="en-US" dirty="0" smtClean="0"/>
              <a:t>個人がもっている個性というテクスチャを現代社会ではみんなサランラップを巻いたかのように個性を均質化してお互い触れている（課題）</a:t>
            </a:r>
            <a:endParaRPr kumimoji="1" lang="ja-JP" altLang="en-US" dirty="0"/>
          </a:p>
        </p:txBody>
      </p:sp>
      <p:sp>
        <p:nvSpPr>
          <p:cNvPr id="4" name="テキスト ボックス 3"/>
          <p:cNvSpPr txBox="1"/>
          <p:nvPr/>
        </p:nvSpPr>
        <p:spPr>
          <a:xfrm>
            <a:off x="3467100" y="4673600"/>
            <a:ext cx="6163867" cy="369332"/>
          </a:xfrm>
          <a:prstGeom prst="rect">
            <a:avLst/>
          </a:prstGeom>
          <a:noFill/>
        </p:spPr>
        <p:txBody>
          <a:bodyPr wrap="none" rtlCol="0">
            <a:spAutoFit/>
          </a:bodyPr>
          <a:lstStyle/>
          <a:p>
            <a:r>
              <a:rPr kumimoji="1" lang="ja-JP" altLang="en-US" dirty="0" smtClean="0"/>
              <a:t>→音楽を用いて壁を可変にすることによりこれを解決する</a:t>
            </a:r>
            <a:endParaRPr kumimoji="1" lang="ja-JP" altLang="en-US" dirty="0"/>
          </a:p>
        </p:txBody>
      </p:sp>
    </p:spTree>
    <p:extLst>
      <p:ext uri="{BB962C8B-B14F-4D97-AF65-F5344CB8AC3E}">
        <p14:creationId xmlns:p14="http://schemas.microsoft.com/office/powerpoint/2010/main" val="20031660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 name="図形グループ 4"/>
          <p:cNvGrpSpPr>
            <a:grpSpLocks noChangeAspect="1"/>
          </p:cNvGrpSpPr>
          <p:nvPr/>
        </p:nvGrpSpPr>
        <p:grpSpPr>
          <a:xfrm>
            <a:off x="2717800" y="2694321"/>
            <a:ext cx="3960000" cy="3960000"/>
            <a:chOff x="228600" y="1612900"/>
            <a:chExt cx="3556000" cy="3556000"/>
          </a:xfrm>
          <a:noFill/>
        </p:grpSpPr>
        <p:sp>
          <p:nvSpPr>
            <p:cNvPr id="2" name="円/楕円 1"/>
            <p:cNvSpPr/>
            <p:nvPr/>
          </p:nvSpPr>
          <p:spPr>
            <a:xfrm>
              <a:off x="228600" y="1612900"/>
              <a:ext cx="3556000" cy="3556000"/>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958850" y="2975401"/>
              <a:ext cx="2095500" cy="830997"/>
            </a:xfrm>
            <a:prstGeom prst="rect">
              <a:avLst/>
            </a:prstGeom>
            <a:grpFill/>
          </p:spPr>
          <p:txBody>
            <a:bodyPr wrap="square" rtlCol="0">
              <a:spAutoFit/>
            </a:bodyPr>
            <a:lstStyle/>
            <a:p>
              <a:pPr algn="ctr"/>
              <a:r>
                <a:rPr lang="ja-JP" altLang="en-US" sz="4800" smtClean="0">
                  <a:solidFill>
                    <a:schemeClr val="bg1"/>
                  </a:solidFill>
                </a:rPr>
                <a:t>人間</a:t>
              </a:r>
              <a:endParaRPr kumimoji="1" lang="ja-JP" altLang="en-US" sz="4800">
                <a:solidFill>
                  <a:schemeClr val="bg1"/>
                </a:solidFill>
              </a:endParaRPr>
            </a:p>
          </p:txBody>
        </p:sp>
      </p:grpSp>
      <p:grpSp>
        <p:nvGrpSpPr>
          <p:cNvPr id="16" name="図形グループ 15"/>
          <p:cNvGrpSpPr>
            <a:grpSpLocks/>
          </p:cNvGrpSpPr>
          <p:nvPr/>
        </p:nvGrpSpPr>
        <p:grpSpPr>
          <a:xfrm>
            <a:off x="5454650" y="2683886"/>
            <a:ext cx="3960000" cy="3960000"/>
            <a:chOff x="8470900" y="1612900"/>
            <a:chExt cx="3556000" cy="3556000"/>
          </a:xfrm>
          <a:solidFill>
            <a:schemeClr val="accent1"/>
          </a:solidFill>
        </p:grpSpPr>
        <p:sp>
          <p:nvSpPr>
            <p:cNvPr id="9" name="円/楕円 8"/>
            <p:cNvSpPr/>
            <p:nvPr/>
          </p:nvSpPr>
          <p:spPr>
            <a:xfrm>
              <a:off x="8470900" y="1612900"/>
              <a:ext cx="3556000" cy="3556000"/>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9201151" y="2975401"/>
              <a:ext cx="2095500" cy="830997"/>
            </a:xfrm>
            <a:prstGeom prst="rect">
              <a:avLst/>
            </a:prstGeom>
            <a:grpFill/>
          </p:spPr>
          <p:txBody>
            <a:bodyPr wrap="square" rtlCol="0">
              <a:spAutoFit/>
            </a:bodyPr>
            <a:lstStyle/>
            <a:p>
              <a:pPr algn="ctr"/>
              <a:r>
                <a:rPr lang="ja-JP" altLang="en-US" sz="4800" dirty="0" smtClean="0">
                  <a:solidFill>
                    <a:schemeClr val="bg1"/>
                  </a:solidFill>
                </a:rPr>
                <a:t>時間</a:t>
              </a:r>
              <a:endParaRPr kumimoji="1" lang="ja-JP" altLang="en-US" sz="4800" dirty="0">
                <a:solidFill>
                  <a:schemeClr val="bg1"/>
                </a:solidFill>
              </a:endParaRPr>
            </a:p>
          </p:txBody>
        </p:sp>
      </p:grpSp>
      <p:grpSp>
        <p:nvGrpSpPr>
          <p:cNvPr id="7" name="図形グループ 6"/>
          <p:cNvGrpSpPr>
            <a:grpSpLocks noChangeAspect="1"/>
          </p:cNvGrpSpPr>
          <p:nvPr/>
        </p:nvGrpSpPr>
        <p:grpSpPr>
          <a:xfrm>
            <a:off x="4086224" y="310285"/>
            <a:ext cx="3960000" cy="3901332"/>
            <a:chOff x="4349750" y="1612900"/>
            <a:chExt cx="3556000" cy="3556000"/>
          </a:xfrm>
          <a:solidFill>
            <a:schemeClr val="accent1"/>
          </a:solidFill>
        </p:grpSpPr>
        <p:sp>
          <p:nvSpPr>
            <p:cNvPr id="8" name="円/楕円 7"/>
            <p:cNvSpPr/>
            <p:nvPr/>
          </p:nvSpPr>
          <p:spPr>
            <a:xfrm>
              <a:off x="4349750" y="1612900"/>
              <a:ext cx="3556000" cy="3556000"/>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080000" y="2978857"/>
              <a:ext cx="2095500" cy="830997"/>
            </a:xfrm>
            <a:prstGeom prst="rect">
              <a:avLst/>
            </a:prstGeom>
            <a:grpFill/>
          </p:spPr>
          <p:txBody>
            <a:bodyPr wrap="square" rtlCol="0">
              <a:spAutoFit/>
            </a:bodyPr>
            <a:lstStyle/>
            <a:p>
              <a:pPr algn="ctr"/>
              <a:r>
                <a:rPr lang="ja-JP" altLang="en-US" sz="4800" dirty="0" smtClean="0">
                  <a:solidFill>
                    <a:schemeClr val="bg1"/>
                  </a:solidFill>
                </a:rPr>
                <a:t>空間</a:t>
              </a:r>
              <a:endParaRPr kumimoji="1" lang="ja-JP" altLang="en-US" sz="4800" dirty="0">
                <a:solidFill>
                  <a:schemeClr val="bg1"/>
                </a:solidFill>
              </a:endParaRPr>
            </a:p>
          </p:txBody>
        </p:sp>
      </p:grpSp>
      <p:sp>
        <p:nvSpPr>
          <p:cNvPr id="13" name="テキスト ボックス 12"/>
          <p:cNvSpPr txBox="1"/>
          <p:nvPr/>
        </p:nvSpPr>
        <p:spPr>
          <a:xfrm>
            <a:off x="1358900" y="787400"/>
            <a:ext cx="1338828" cy="369332"/>
          </a:xfrm>
          <a:prstGeom prst="rect">
            <a:avLst/>
          </a:prstGeom>
          <a:noFill/>
        </p:spPr>
        <p:txBody>
          <a:bodyPr wrap="none" rtlCol="0">
            <a:spAutoFit/>
          </a:bodyPr>
          <a:lstStyle/>
          <a:p>
            <a:r>
              <a:rPr kumimoji="1" lang="ja-JP" altLang="en-US" dirty="0" smtClean="0">
                <a:solidFill>
                  <a:schemeClr val="bg1"/>
                </a:solidFill>
              </a:rPr>
              <a:t>空間と時間</a:t>
            </a:r>
            <a:endParaRPr kumimoji="1" lang="ja-JP" altLang="en-US" dirty="0">
              <a:solidFill>
                <a:schemeClr val="bg1"/>
              </a:solidFill>
            </a:endParaRPr>
          </a:p>
        </p:txBody>
      </p:sp>
    </p:spTree>
    <p:extLst>
      <p:ext uri="{BB962C8B-B14F-4D97-AF65-F5344CB8AC3E}">
        <p14:creationId xmlns:p14="http://schemas.microsoft.com/office/powerpoint/2010/main" val="61831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1_Office Theme">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342</TotalTime>
  <Words>767</Words>
  <Application>Microsoft Macintosh PowerPoint</Application>
  <PresentationFormat>ワイド画面</PresentationFormat>
  <Paragraphs>119</Paragraphs>
  <Slides>18</Slides>
  <Notes>12</Notes>
  <HiddenSlides>0</HiddenSlides>
  <MMClips>0</MMClips>
  <ScaleCrop>false</ScaleCrop>
  <HeadingPairs>
    <vt:vector size="6" baseType="variant">
      <vt:variant>
        <vt:lpstr>使用されているフォント</vt:lpstr>
      </vt:variant>
      <vt:variant>
        <vt:i4>7</vt:i4>
      </vt:variant>
      <vt:variant>
        <vt:lpstr>テーマ</vt:lpstr>
      </vt:variant>
      <vt:variant>
        <vt:i4>4</vt:i4>
      </vt:variant>
      <vt:variant>
        <vt:lpstr>スライド タイトル</vt:lpstr>
      </vt:variant>
      <vt:variant>
        <vt:i4>18</vt:i4>
      </vt:variant>
    </vt:vector>
  </HeadingPairs>
  <TitlesOfParts>
    <vt:vector size="29" baseType="lpstr">
      <vt:lpstr>Calibri</vt:lpstr>
      <vt:lpstr>Calibri Light</vt:lpstr>
      <vt:lpstr>Meiryo</vt:lpstr>
      <vt:lpstr>Yu Gothic</vt:lpstr>
      <vt:lpstr>游ゴシック</vt:lpstr>
      <vt:lpstr>游ゴシック Light</vt:lpstr>
      <vt:lpstr>Arial</vt:lpstr>
      <vt:lpstr>Office Theme</vt:lpstr>
      <vt:lpstr>1_Office Theme</vt:lpstr>
      <vt:lpstr>2_Office Theme</vt:lpstr>
      <vt:lpstr>3_Office Theme</vt:lpstr>
      <vt:lpstr>Archipelago ~ COMME des ECARTS ~</vt:lpstr>
      <vt:lpstr>PowerPoint プレゼンテーション</vt:lpstr>
      <vt:lpstr>PowerPoint プレゼンテーション</vt:lpstr>
      <vt:lpstr>PowerPoint プレゼンテーション</vt:lpstr>
      <vt:lpstr>PowerPoint プレゼンテーション</vt:lpstr>
      <vt:lpstr>建築の定義と,現代社会における建築の課題　→　音楽による解決策</vt:lpstr>
      <vt:lpstr>PowerPoint プレゼンテーション</vt:lpstr>
      <vt:lpstr>サランラップシティ（人間）→　音楽による解決策（空間）</vt:lpstr>
      <vt:lpstr>PowerPoint プレゼンテーション</vt:lpstr>
      <vt:lpstr>空間を変える　→　時間を変えられる</vt:lpstr>
      <vt:lpstr>PowerPoint プレゼンテーション</vt:lpstr>
      <vt:lpstr>プロダクト</vt:lpstr>
      <vt:lpstr>従来の指向性スピーカー</vt:lpstr>
      <vt:lpstr>従来の利用シーン</vt:lpstr>
      <vt:lpstr>新しい指向性スピーカーの活用法</vt:lpstr>
      <vt:lpstr>PowerPoint プレゼンテーション</vt:lpstr>
      <vt:lpstr>ビジネスモデル</vt:lpstr>
      <vt:lpstr>今後の展望（中身はあまり考えれていない）</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Archipelago ~ COMME des ECARTS ~</dc:title>
  <dc:creator>19yamashita15@gmail.com</dc:creator>
  <cp:lastModifiedBy>山本大介</cp:lastModifiedBy>
  <cp:revision>23</cp:revision>
  <dcterms:created xsi:type="dcterms:W3CDTF">2017-05-25T03:56:59Z</dcterms:created>
  <dcterms:modified xsi:type="dcterms:W3CDTF">2017-05-27T07:06:42Z</dcterms:modified>
</cp:coreProperties>
</file>