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25"/>
  </p:notesMasterIdLst>
  <p:sldIdLst>
    <p:sldId id="270" r:id="rId2"/>
    <p:sldId id="284" r:id="rId3"/>
    <p:sldId id="277" r:id="rId4"/>
    <p:sldId id="278" r:id="rId5"/>
    <p:sldId id="279" r:id="rId6"/>
    <p:sldId id="274" r:id="rId7"/>
    <p:sldId id="283" r:id="rId8"/>
    <p:sldId id="282" r:id="rId9"/>
    <p:sldId id="286" r:id="rId10"/>
    <p:sldId id="281" r:id="rId11"/>
    <p:sldId id="275" r:id="rId12"/>
    <p:sldId id="259" r:id="rId13"/>
    <p:sldId id="258" r:id="rId14"/>
    <p:sldId id="260" r:id="rId15"/>
    <p:sldId id="261" r:id="rId16"/>
    <p:sldId id="287" r:id="rId17"/>
    <p:sldId id="262" r:id="rId18"/>
    <p:sldId id="276" r:id="rId19"/>
    <p:sldId id="265" r:id="rId20"/>
    <p:sldId id="263" r:id="rId21"/>
    <p:sldId id="264" r:id="rId22"/>
    <p:sldId id="273"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3946"/>
  </p:normalViewPr>
  <p:slideViewPr>
    <p:cSldViewPr snapToGrid="0" snapToObjects="1">
      <p:cViewPr varScale="1">
        <p:scale>
          <a:sx n="93" d="100"/>
          <a:sy n="93" d="100"/>
        </p:scale>
        <p:origin x="216"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5ACDF-CFE5-F147-AADD-07CF470F3B2F}" type="datetimeFigureOut">
              <a:rPr kumimoji="1" lang="ja-JP" altLang="en-US" smtClean="0"/>
              <a:t>2021/4/11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54E53-615B-4A40-8DF6-255766A0DD0B}" type="slidenum">
              <a:rPr kumimoji="1" lang="ja-JP" altLang="en-US" smtClean="0"/>
              <a:t>‹#›</a:t>
            </a:fld>
            <a:endParaRPr kumimoji="1" lang="ja-JP" altLang="en-US"/>
          </a:p>
        </p:txBody>
      </p:sp>
    </p:spTree>
    <p:extLst>
      <p:ext uri="{BB962C8B-B14F-4D97-AF65-F5344CB8AC3E}">
        <p14:creationId xmlns:p14="http://schemas.microsoft.com/office/powerpoint/2010/main" val="18327502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A254E53-615B-4A40-8DF6-255766A0DD0B}" type="slidenum">
              <a:rPr kumimoji="1" lang="ja-JP" altLang="en-US" smtClean="0"/>
              <a:t>13</a:t>
            </a:fld>
            <a:endParaRPr kumimoji="1" lang="ja-JP" altLang="en-US"/>
          </a:p>
        </p:txBody>
      </p:sp>
    </p:spTree>
    <p:extLst>
      <p:ext uri="{BB962C8B-B14F-4D97-AF65-F5344CB8AC3E}">
        <p14:creationId xmlns:p14="http://schemas.microsoft.com/office/powerpoint/2010/main" val="9971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2C343BC-A375-604D-8C26-752DE57018DD}" type="datetime1">
              <a:rPr kumimoji="1" lang="ja-JP" altLang="en-US" smtClean="0"/>
              <a:t>2021/4/11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388924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CF00BF0-9A09-9940-BD42-B790878EB4CD}" type="datetime1">
              <a:rPr kumimoji="1" lang="ja-JP" altLang="en-US" smtClean="0"/>
              <a:t>2021/4/11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254446163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CF00BF0-9A09-9940-BD42-B790878EB4CD}" type="datetime1">
              <a:rPr kumimoji="1" lang="ja-JP" altLang="en-US" smtClean="0"/>
              <a:t>2021/4/11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54241C-16D2-1945-8DB3-A13B9C757955}"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89045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1CF00BF0-9A09-9940-BD42-B790878EB4CD}" type="datetime1">
              <a:rPr kumimoji="1" lang="ja-JP" altLang="en-US" smtClean="0"/>
              <a:t>2021/4/11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35136495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1CF00BF0-9A09-9940-BD42-B790878EB4CD}" type="datetime1">
              <a:rPr kumimoji="1" lang="ja-JP" altLang="en-US" smtClean="0"/>
              <a:t>2021/4/11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54241C-16D2-1945-8DB3-A13B9C757955}"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05184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1CF00BF0-9A09-9940-BD42-B790878EB4CD}" type="datetime1">
              <a:rPr kumimoji="1" lang="ja-JP" altLang="en-US" smtClean="0"/>
              <a:t>2021/4/11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4866966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CF00BF0-9A09-9940-BD42-B790878EB4CD}" type="datetime1">
              <a:rPr kumimoji="1" lang="ja-JP" altLang="en-US" smtClean="0"/>
              <a:t>2021/4/11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357657482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CF00BF0-9A09-9940-BD42-B790878EB4CD}" type="datetime1">
              <a:rPr kumimoji="1" lang="ja-JP" altLang="en-US" smtClean="0"/>
              <a:t>2021/4/11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424677740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CF00BF0-9A09-9940-BD42-B790878EB4CD}" type="datetime1">
              <a:rPr kumimoji="1" lang="ja-JP" altLang="en-US" smtClean="0"/>
              <a:t>2021/4/11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42373552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C118580-6AC9-EE4C-AD60-8944163EEB34}" type="datetime1">
              <a:rPr kumimoji="1" lang="ja-JP" altLang="en-US" smtClean="0"/>
              <a:t>2021/4/11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73662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CF00BF0-9A09-9940-BD42-B790878EB4CD}" type="datetime1">
              <a:rPr kumimoji="1" lang="ja-JP" altLang="en-US" smtClean="0"/>
              <a:t>2021/4/11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168728251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CF00BF0-9A09-9940-BD42-B790878EB4CD}" type="datetime1">
              <a:rPr kumimoji="1" lang="ja-JP" altLang="en-US" smtClean="0"/>
              <a:t>2021/4/11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17780437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DE566B2-478C-484C-98BE-72421EB85EE2}" type="datetime1">
              <a:rPr kumimoji="1" lang="ja-JP" altLang="en-US" smtClean="0"/>
              <a:t>2021/4/11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214441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22F61-85F0-7440-AF55-183FCAEEEB78}" type="datetime1">
              <a:rPr kumimoji="1" lang="ja-JP" altLang="en-US" smtClean="0"/>
              <a:t>2021/4/11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327247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CF00BF0-9A09-9940-BD42-B790878EB4CD}" type="datetime1">
              <a:rPr kumimoji="1" lang="ja-JP" altLang="en-US" smtClean="0"/>
              <a:t>2021/4/11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12713451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383C8D0-7FBD-1244-98A0-A884D7FB3DB6}" type="datetime1">
              <a:rPr kumimoji="1" lang="ja-JP" altLang="en-US" smtClean="0"/>
              <a:t>2021/4/11</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253861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F00BF0-9A09-9940-BD42-B790878EB4CD}" type="datetime1">
              <a:rPr kumimoji="1" lang="ja-JP" altLang="en-US" smtClean="0"/>
              <a:t>2021/4/11</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B54241C-16D2-1945-8DB3-A13B9C757955}" type="slidenum">
              <a:rPr kumimoji="1" lang="ja-JP" altLang="en-US" smtClean="0"/>
              <a:t>‹#›</a:t>
            </a:fld>
            <a:endParaRPr kumimoji="1" lang="ja-JP" altLang="en-US"/>
          </a:p>
        </p:txBody>
      </p:sp>
    </p:spTree>
    <p:extLst>
      <p:ext uri="{BB962C8B-B14F-4D97-AF65-F5344CB8AC3E}">
        <p14:creationId xmlns:p14="http://schemas.microsoft.com/office/powerpoint/2010/main" val="269308922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D5BF1-F282-C941-BDDC-DE16DCDC9BC0}"/>
              </a:ext>
            </a:extLst>
          </p:cNvPr>
          <p:cNvSpPr>
            <a:spLocks noGrp="1"/>
          </p:cNvSpPr>
          <p:nvPr>
            <p:ph type="ctrTitle"/>
          </p:nvPr>
        </p:nvSpPr>
        <p:spPr>
          <a:xfrm>
            <a:off x="2137558" y="2434442"/>
            <a:ext cx="9904021" cy="2342939"/>
          </a:xfrm>
        </p:spPr>
        <p:txBody>
          <a:bodyPr>
            <a:normAutofit fontScale="90000"/>
          </a:bodyPr>
          <a:lstStyle/>
          <a:p>
            <a:r>
              <a:rPr lang="en-US" altLang="ja-JP" dirty="0"/>
              <a:t>Relational inductive biases,</a:t>
            </a:r>
            <a:br>
              <a:rPr lang="en-US" altLang="ja-JP" dirty="0"/>
            </a:br>
            <a:r>
              <a:rPr lang="en-US" altLang="ja-JP" dirty="0"/>
              <a:t>deep learning, </a:t>
            </a:r>
            <a:br>
              <a:rPr lang="en-US" altLang="ja-JP" dirty="0"/>
            </a:br>
            <a:r>
              <a:rPr lang="en-US" altLang="ja-JP" dirty="0"/>
              <a:t>and graph networks</a:t>
            </a:r>
            <a:endParaRPr kumimoji="1" lang="ja-JP" altLang="en-US"/>
          </a:p>
        </p:txBody>
      </p:sp>
      <p:sp>
        <p:nvSpPr>
          <p:cNvPr id="3" name="字幕 2">
            <a:extLst>
              <a:ext uri="{FF2B5EF4-FFF2-40B4-BE49-F238E27FC236}">
                <a16:creationId xmlns:a16="http://schemas.microsoft.com/office/drawing/2014/main" id="{114C3495-5178-8D49-A436-67053CC29F1D}"/>
              </a:ext>
            </a:extLst>
          </p:cNvPr>
          <p:cNvSpPr>
            <a:spLocks noGrp="1"/>
          </p:cNvSpPr>
          <p:nvPr>
            <p:ph type="subTitle" idx="1"/>
          </p:nvPr>
        </p:nvSpPr>
        <p:spPr/>
        <p:txBody>
          <a:bodyPr>
            <a:normAutofit fontScale="92500" lnSpcReduction="10000"/>
          </a:bodyPr>
          <a:lstStyle/>
          <a:p>
            <a:pPr algn="r"/>
            <a:endParaRPr lang="en-US" altLang="ja-JP" dirty="0">
              <a:latin typeface="MS PGothic" panose="020B0600070205080204" pitchFamily="34" charset="-128"/>
              <a:ea typeface="MS PGothic" panose="020B0600070205080204" pitchFamily="34" charset="-128"/>
            </a:endParaRPr>
          </a:p>
          <a:p>
            <a:pPr algn="r"/>
            <a:endParaRPr lang="en-US" altLang="ja-JP" dirty="0">
              <a:latin typeface="MS PGothic" panose="020B0600070205080204" pitchFamily="34" charset="-128"/>
              <a:ea typeface="MS PGothic" panose="020B0600070205080204" pitchFamily="34" charset="-128"/>
            </a:endParaRPr>
          </a:p>
          <a:p>
            <a:pPr algn="r"/>
            <a:r>
              <a:rPr lang="en-US" altLang="ja-JP" sz="2400" dirty="0">
                <a:latin typeface="MS PGothic" panose="020B0600070205080204" pitchFamily="34" charset="-128"/>
                <a:ea typeface="MS PGothic" panose="020B0600070205080204" pitchFamily="34" charset="-128"/>
              </a:rPr>
              <a:t>M1 </a:t>
            </a:r>
            <a:r>
              <a:rPr lang="ja-JP" altLang="en-US" sz="2400">
                <a:latin typeface="MS PGothic" panose="020B0600070205080204" pitchFamily="34" charset="-128"/>
                <a:ea typeface="MS PGothic" panose="020B0600070205080204" pitchFamily="34" charset="-128"/>
              </a:rPr>
              <a:t>山内 大輔</a:t>
            </a:r>
            <a:endParaRPr lang="en-US" altLang="ja-JP" sz="2400" dirty="0">
              <a:latin typeface="MS PGothic" panose="020B0600070205080204" pitchFamily="34" charset="-128"/>
              <a:ea typeface="MS PGothic" panose="020B0600070205080204" pitchFamily="34" charset="-128"/>
            </a:endParaRPr>
          </a:p>
          <a:p>
            <a:endParaRPr kumimoji="1" lang="ja-JP" altLang="en-US"/>
          </a:p>
        </p:txBody>
      </p:sp>
      <p:sp>
        <p:nvSpPr>
          <p:cNvPr id="4" name="スライド番号プレースホルダー 3">
            <a:extLst>
              <a:ext uri="{FF2B5EF4-FFF2-40B4-BE49-F238E27FC236}">
                <a16:creationId xmlns:a16="http://schemas.microsoft.com/office/drawing/2014/main" id="{B87BAAB6-8503-1844-889B-C58D3FDE9E1B}"/>
              </a:ext>
            </a:extLst>
          </p:cNvPr>
          <p:cNvSpPr>
            <a:spLocks noGrp="1"/>
          </p:cNvSpPr>
          <p:nvPr>
            <p:ph type="sldNum" sz="quarter" idx="12"/>
          </p:nvPr>
        </p:nvSpPr>
        <p:spPr/>
        <p:txBody>
          <a:bodyPr/>
          <a:lstStyle/>
          <a:p>
            <a:fld id="{7B54241C-16D2-1945-8DB3-A13B9C757955}" type="slidenum">
              <a:rPr kumimoji="1" lang="ja-JP" altLang="en-US" smtClean="0"/>
              <a:t>1</a:t>
            </a:fld>
            <a:endParaRPr kumimoji="1" lang="ja-JP" altLang="en-US"/>
          </a:p>
        </p:txBody>
      </p:sp>
    </p:spTree>
    <p:extLst>
      <p:ext uri="{BB962C8B-B14F-4D97-AF65-F5344CB8AC3E}">
        <p14:creationId xmlns:p14="http://schemas.microsoft.com/office/powerpoint/2010/main" val="31156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8E0550-4546-0B49-85F2-4CC90E43EC97}"/>
              </a:ext>
            </a:extLst>
          </p:cNvPr>
          <p:cNvSpPr>
            <a:spLocks noGrp="1"/>
          </p:cNvSpPr>
          <p:nvPr>
            <p:ph type="title"/>
          </p:nvPr>
        </p:nvSpPr>
        <p:spPr/>
        <p:txBody>
          <a:bodyPr/>
          <a:lstStyle/>
          <a:p>
            <a:r>
              <a:rPr lang="en-US" altLang="ja-JP" dirty="0"/>
              <a:t>Relational inductive bias</a:t>
            </a:r>
            <a:endParaRPr kumimoji="1" lang="ja-JP" altLang="en-US"/>
          </a:p>
        </p:txBody>
      </p:sp>
      <p:sp>
        <p:nvSpPr>
          <p:cNvPr id="3" name="コンテンツ プレースホルダー 2">
            <a:extLst>
              <a:ext uri="{FF2B5EF4-FFF2-40B4-BE49-F238E27FC236}">
                <a16:creationId xmlns:a16="http://schemas.microsoft.com/office/drawing/2014/main" id="{44222665-F9D7-8A49-B141-65A535C989CD}"/>
              </a:ext>
            </a:extLst>
          </p:cNvPr>
          <p:cNvSpPr>
            <a:spLocks noGrp="1"/>
          </p:cNvSpPr>
          <p:nvPr>
            <p:ph idx="1"/>
          </p:nvPr>
        </p:nvSpPr>
        <p:spPr/>
        <p:txBody>
          <a:bodyPr>
            <a:normAutofit fontScale="92500" lnSpcReduction="20000"/>
          </a:bodyPr>
          <a:lstStyle/>
          <a:p>
            <a:r>
              <a:rPr kumimoji="1" lang="ja-JP" altLang="en-US"/>
              <a:t>深層学習のツール内ではあらゆる関係帰納バイアスが含まれているが、いずれにしても</a:t>
            </a:r>
            <a:r>
              <a:rPr kumimoji="1" lang="en-US" altLang="ja-JP" dirty="0"/>
              <a:t> </a:t>
            </a:r>
            <a:r>
              <a:rPr kumimoji="1" lang="ja-JP" altLang="en-US">
                <a:solidFill>
                  <a:srgbClr val="FF0000"/>
                </a:solidFill>
              </a:rPr>
              <a:t>任意の関係構造</a:t>
            </a:r>
            <a:r>
              <a:rPr kumimoji="1" lang="ja-JP" altLang="en-US"/>
              <a:t>を操作する</a:t>
            </a:r>
            <a:r>
              <a:rPr lang="ja-JP" altLang="en-US"/>
              <a:t>「デフォルト」のコンポーネントは存在しない。</a:t>
            </a:r>
            <a:endParaRPr lang="en-US" altLang="ja-JP" dirty="0"/>
          </a:p>
          <a:p>
            <a:r>
              <a:rPr kumimoji="1" lang="ja-JP" altLang="en-US"/>
              <a:t>任意の</a:t>
            </a:r>
            <a:r>
              <a:rPr kumimoji="1" lang="en-US" altLang="ja-JP" dirty="0"/>
              <a:t>Entity</a:t>
            </a:r>
            <a:r>
              <a:rPr kumimoji="1" lang="ja-JP" altLang="en-US"/>
              <a:t>と</a:t>
            </a:r>
            <a:r>
              <a:rPr kumimoji="1" lang="en-US" altLang="ja-JP" dirty="0"/>
              <a:t>relation</a:t>
            </a:r>
            <a:r>
              <a:rPr kumimoji="1" lang="ja-JP" altLang="en-US"/>
              <a:t>を構造化したモデルと、それらの相互作用</a:t>
            </a:r>
            <a:r>
              <a:rPr lang="ja-JP" altLang="en-US"/>
              <a:t>を計算するためのルールを見つけるアルゴリズムが必要。</a:t>
            </a:r>
            <a:endParaRPr lang="en-US" altLang="ja-JP" dirty="0"/>
          </a:p>
          <a:p>
            <a:r>
              <a:rPr lang="ja-JP" altLang="en-US"/>
              <a:t>また、順序不変性を持つことが理想　→ 集合（</a:t>
            </a:r>
            <a:r>
              <a:rPr lang="en-US" altLang="ja-JP" dirty="0"/>
              <a:t>SET</a:t>
            </a:r>
            <a:r>
              <a:rPr lang="ja-JP" altLang="en-US"/>
              <a:t>）で表すと順序に依存しない</a:t>
            </a:r>
            <a:endParaRPr lang="en-US" altLang="ja-JP" dirty="0"/>
          </a:p>
          <a:p>
            <a:endParaRPr lang="en-US" altLang="ja-JP" dirty="0"/>
          </a:p>
          <a:p>
            <a:r>
              <a:rPr lang="ja-JP" altLang="en-US"/>
              <a:t>しかし、順序不変であるために</a:t>
            </a:r>
            <a:r>
              <a:rPr lang="en-US" altLang="ja-JP" dirty="0"/>
              <a:t>MLP</a:t>
            </a:r>
            <a:r>
              <a:rPr lang="ja-JP" altLang="en-US"/>
              <a:t>では集約処理が必要。それでも集合の要素間に関係性がある場合、集約はできない</a:t>
            </a:r>
            <a:r>
              <a:rPr lang="en-US" altLang="ja-JP" dirty="0"/>
              <a:t>…</a:t>
            </a:r>
          </a:p>
          <a:p>
            <a:endParaRPr lang="en-US" altLang="ja-JP" dirty="0"/>
          </a:p>
          <a:p>
            <a:r>
              <a:rPr lang="ja-JP" altLang="en-US"/>
              <a:t>データ全てが関係構造にあるものは少ないという仮定をもとに関係のある部分のみを表現したグラフ構造を用いることで任意の関係構造を表現し、複数のグラフ演算間の</a:t>
            </a:r>
            <a:r>
              <a:rPr lang="en-US" altLang="ja-JP" dirty="0"/>
              <a:t>inductive bias</a:t>
            </a:r>
            <a:r>
              <a:rPr lang="ja-JP" altLang="en-US"/>
              <a:t>を反映できる。これは</a:t>
            </a:r>
            <a:r>
              <a:rPr lang="en-US" altLang="ja-JP" dirty="0"/>
              <a:t>CNN</a:t>
            </a:r>
            <a:r>
              <a:rPr lang="ja-JP" altLang="en-US"/>
              <a:t>や</a:t>
            </a:r>
            <a:r>
              <a:rPr lang="en-US" altLang="ja-JP" dirty="0"/>
              <a:t>RNN</a:t>
            </a:r>
            <a:r>
              <a:rPr lang="ja-JP" altLang="en-US"/>
              <a:t>よりも強い</a:t>
            </a:r>
            <a:r>
              <a:rPr lang="en-US" altLang="ja-JP" dirty="0"/>
              <a:t>Relational inductive bias </a:t>
            </a:r>
            <a:r>
              <a:rPr lang="ja-JP" altLang="en-US"/>
              <a:t>を提供する</a:t>
            </a: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96B993DB-B660-3A4D-99DF-E71E38348443}"/>
              </a:ext>
            </a:extLst>
          </p:cNvPr>
          <p:cNvSpPr>
            <a:spLocks noGrp="1"/>
          </p:cNvSpPr>
          <p:nvPr>
            <p:ph type="sldNum" sz="quarter" idx="12"/>
          </p:nvPr>
        </p:nvSpPr>
        <p:spPr/>
        <p:txBody>
          <a:bodyPr/>
          <a:lstStyle/>
          <a:p>
            <a:fld id="{7B54241C-16D2-1945-8DB3-A13B9C757955}" type="slidenum">
              <a:rPr kumimoji="1" lang="ja-JP" altLang="en-US" smtClean="0"/>
              <a:t>10</a:t>
            </a:fld>
            <a:endParaRPr kumimoji="1" lang="ja-JP" altLang="en-US"/>
          </a:p>
        </p:txBody>
      </p:sp>
    </p:spTree>
    <p:extLst>
      <p:ext uri="{BB962C8B-B14F-4D97-AF65-F5344CB8AC3E}">
        <p14:creationId xmlns:p14="http://schemas.microsoft.com/office/powerpoint/2010/main" val="51243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A77C5-BD57-8D45-A595-85C9525FB5FE}"/>
              </a:ext>
            </a:extLst>
          </p:cNvPr>
          <p:cNvSpPr>
            <a:spLocks noGrp="1"/>
          </p:cNvSpPr>
          <p:nvPr>
            <p:ph type="title"/>
          </p:nvPr>
        </p:nvSpPr>
        <p:spPr/>
        <p:txBody>
          <a:bodyPr/>
          <a:lstStyle/>
          <a:p>
            <a:r>
              <a:rPr kumimoji="1" lang="en-US" altLang="ja-JP" dirty="0">
                <a:latin typeface="MS PGothic" panose="020B0600070205080204" pitchFamily="34" charset="-128"/>
                <a:ea typeface="MS PGothic" panose="020B0600070205080204" pitchFamily="34" charset="-128"/>
              </a:rPr>
              <a:t>GN</a:t>
            </a:r>
            <a:r>
              <a:rPr kumimoji="1" lang="ja-JP" altLang="en-US">
                <a:latin typeface="MS PGothic" panose="020B0600070205080204" pitchFamily="34" charset="-128"/>
                <a:ea typeface="MS PGothic" panose="020B0600070205080204" pitchFamily="34" charset="-128"/>
              </a:rPr>
              <a:t>（グラフネットワーク</a:t>
            </a:r>
            <a:r>
              <a:rPr kumimoji="1" lang="en-US" altLang="ja-JP" dirty="0">
                <a:latin typeface="MS PGothic" panose="020B0600070205080204" pitchFamily="34" charset="-128"/>
                <a:ea typeface="MS PGothic" panose="020B0600070205080204" pitchFamily="34" charset="-128"/>
              </a:rPr>
              <a:t>)</a:t>
            </a:r>
            <a:endParaRPr kumimoji="1" lang="ja-JP" altLang="en-US">
              <a:latin typeface="MS PGothic" panose="020B0600070205080204" pitchFamily="34" charset="-128"/>
              <a:ea typeface="MS PGothic" panose="020B0600070205080204" pitchFamily="34" charset="-128"/>
            </a:endParaRPr>
          </a:p>
        </p:txBody>
      </p:sp>
      <p:sp>
        <p:nvSpPr>
          <p:cNvPr id="3" name="コンテンツ プレースホルダー 2">
            <a:extLst>
              <a:ext uri="{FF2B5EF4-FFF2-40B4-BE49-F238E27FC236}">
                <a16:creationId xmlns:a16="http://schemas.microsoft.com/office/drawing/2014/main" id="{FEEBCC32-CF32-CA4A-A572-EF6666017E0F}"/>
              </a:ext>
            </a:extLst>
          </p:cNvPr>
          <p:cNvSpPr>
            <a:spLocks noGrp="1"/>
          </p:cNvSpPr>
          <p:nvPr>
            <p:ph idx="1"/>
          </p:nvPr>
        </p:nvSpPr>
        <p:spPr/>
        <p:txBody>
          <a:bodyPr/>
          <a:lstStyle/>
          <a:p>
            <a:r>
              <a:rPr kumimoji="1" lang="en-US" altLang="ja-JP" sz="2000" dirty="0"/>
              <a:t>GN</a:t>
            </a:r>
            <a:r>
              <a:rPr kumimoji="1" lang="ja-JP" altLang="en-US" sz="2000"/>
              <a:t>の背景</a:t>
            </a:r>
            <a:endParaRPr kumimoji="1" lang="en-US" altLang="ja-JP" sz="2000" dirty="0"/>
          </a:p>
          <a:p>
            <a:pPr marL="0" indent="0">
              <a:buNone/>
            </a:pPr>
            <a:r>
              <a:rPr kumimoji="1" lang="ja-JP" altLang="en-US" sz="2000"/>
              <a:t>関係構造を持つタスクにおいて様々な効果を発揮している</a:t>
            </a:r>
            <a:endParaRPr kumimoji="1" lang="en-US" altLang="ja-JP" sz="2000" dirty="0"/>
          </a:p>
          <a:p>
            <a:pPr marL="0" indent="0">
              <a:buNone/>
            </a:pPr>
            <a:endParaRPr lang="en-US" altLang="ja-JP" dirty="0"/>
          </a:p>
          <a:p>
            <a:pPr marL="0" indent="0">
              <a:buNone/>
            </a:pPr>
            <a:r>
              <a:rPr lang="ja-JP" altLang="en-US"/>
              <a:t>物理システムのダイナミクスの学習（</a:t>
            </a:r>
            <a:r>
              <a:rPr lang="en" altLang="ja-JP" dirty="0"/>
              <a:t>Battaglia et al., 2016; Chang et al., 2017; Watters et al., 2017; van </a:t>
            </a:r>
            <a:r>
              <a:rPr lang="en" altLang="ja-JP" dirty="0" err="1"/>
              <a:t>Steenkiste</a:t>
            </a:r>
            <a:r>
              <a:rPr lang="en" altLang="ja-JP" dirty="0"/>
              <a:t> et al., 2018; Sanchez-Gonzalez et al., 2018</a:t>
            </a:r>
            <a:r>
              <a:rPr lang="ja-JP" altLang="en"/>
              <a:t>）</a:t>
            </a:r>
            <a:endParaRPr lang="en-US" altLang="ja-JP" dirty="0"/>
          </a:p>
          <a:p>
            <a:pPr marL="0" indent="0">
              <a:buNone/>
            </a:pPr>
            <a:r>
              <a:rPr lang="ja-JP" altLang="en-US"/>
              <a:t>マルチエージェントシステムの学習（</a:t>
            </a:r>
            <a:r>
              <a:rPr lang="en" altLang="ja-JP" dirty="0"/>
              <a:t>Sukhbaatar et al, 2016; </a:t>
            </a:r>
            <a:r>
              <a:rPr lang="en" altLang="ja-JP" dirty="0" err="1"/>
              <a:t>Hoshen</a:t>
            </a:r>
            <a:r>
              <a:rPr lang="en" altLang="ja-JP" dirty="0"/>
              <a:t>, 2017; </a:t>
            </a:r>
            <a:r>
              <a:rPr lang="en" altLang="ja-JP" dirty="0" err="1"/>
              <a:t>Kipf</a:t>
            </a:r>
            <a:r>
              <a:rPr lang="en" altLang="ja-JP" dirty="0"/>
              <a:t> et al., 2018</a:t>
            </a:r>
            <a:r>
              <a:rPr lang="ja-JP" altLang="en"/>
              <a:t>）</a:t>
            </a:r>
            <a:endParaRPr lang="en-US" altLang="ja-JP" dirty="0"/>
          </a:p>
          <a:p>
            <a:pPr marL="0" indent="0">
              <a:buNone/>
            </a:pPr>
            <a:r>
              <a:rPr lang="ja-JP" altLang="en-US"/>
              <a:t>分子の化学的性質の予測（</a:t>
            </a:r>
            <a:r>
              <a:rPr lang="en" altLang="ja-JP" dirty="0" err="1"/>
              <a:t>Duvenaud</a:t>
            </a:r>
            <a:r>
              <a:rPr lang="en" altLang="ja-JP" dirty="0"/>
              <a:t> et al, 2015; Gilmer et al., 2017</a:t>
            </a:r>
          </a:p>
          <a:p>
            <a:pPr marL="0" indent="0">
              <a:buNone/>
            </a:pPr>
            <a:r>
              <a:rPr lang="ja-JP" altLang="en-US"/>
              <a:t>道路の交通量の予測（</a:t>
            </a:r>
            <a:r>
              <a:rPr lang="en" altLang="ja-JP" dirty="0"/>
              <a:t>Li et al., 2017; Cui et al., 2018</a:t>
            </a:r>
            <a:r>
              <a:rPr lang="ja-JP" altLang="en"/>
              <a:t>）</a:t>
            </a:r>
            <a:r>
              <a:rPr lang="ja-JP" altLang="en-US"/>
              <a:t>などなど・・・</a:t>
            </a:r>
            <a:endParaRPr kumimoji="1" lang="ja-JP" altLang="en-US"/>
          </a:p>
        </p:txBody>
      </p:sp>
      <p:sp>
        <p:nvSpPr>
          <p:cNvPr id="4" name="スライド番号プレースホルダー 3">
            <a:extLst>
              <a:ext uri="{FF2B5EF4-FFF2-40B4-BE49-F238E27FC236}">
                <a16:creationId xmlns:a16="http://schemas.microsoft.com/office/drawing/2014/main" id="{84B277AE-170B-424A-BBCF-8F17DCC317C9}"/>
              </a:ext>
            </a:extLst>
          </p:cNvPr>
          <p:cNvSpPr>
            <a:spLocks noGrp="1"/>
          </p:cNvSpPr>
          <p:nvPr>
            <p:ph type="sldNum" sz="quarter" idx="12"/>
          </p:nvPr>
        </p:nvSpPr>
        <p:spPr/>
        <p:txBody>
          <a:bodyPr/>
          <a:lstStyle/>
          <a:p>
            <a:fld id="{7B54241C-16D2-1945-8DB3-A13B9C757955}" type="slidenum">
              <a:rPr kumimoji="1" lang="ja-JP" altLang="en-US" smtClean="0"/>
              <a:t>11</a:t>
            </a:fld>
            <a:endParaRPr kumimoji="1" lang="ja-JP" altLang="en-US"/>
          </a:p>
        </p:txBody>
      </p:sp>
    </p:spTree>
    <p:extLst>
      <p:ext uri="{BB962C8B-B14F-4D97-AF65-F5344CB8AC3E}">
        <p14:creationId xmlns:p14="http://schemas.microsoft.com/office/powerpoint/2010/main" val="174743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8F407E-C7EE-5146-B076-99EE3F44D27D}"/>
              </a:ext>
            </a:extLst>
          </p:cNvPr>
          <p:cNvSpPr>
            <a:spLocks noGrp="1"/>
          </p:cNvSpPr>
          <p:nvPr>
            <p:ph type="title"/>
          </p:nvPr>
        </p:nvSpPr>
        <p:spPr/>
        <p:txBody>
          <a:bodyPr/>
          <a:lstStyle/>
          <a:p>
            <a:r>
              <a:rPr kumimoji="1" lang="en-US" altLang="ja-JP" dirty="0">
                <a:latin typeface="MS PGothic" panose="020B0600070205080204" pitchFamily="34" charset="-128"/>
                <a:ea typeface="MS PGothic" panose="020B0600070205080204" pitchFamily="34" charset="-128"/>
              </a:rPr>
              <a:t>GN</a:t>
            </a:r>
            <a:r>
              <a:rPr kumimoji="1" lang="ja-JP" altLang="en-US">
                <a:latin typeface="MS PGothic" panose="020B0600070205080204" pitchFamily="34" charset="-128"/>
                <a:ea typeface="MS PGothic" panose="020B0600070205080204" pitchFamily="34" charset="-128"/>
              </a:rPr>
              <a:t>（グラフネットワーク</a:t>
            </a:r>
            <a:r>
              <a:rPr kumimoji="1" lang="en-US" altLang="ja-JP" dirty="0">
                <a:latin typeface="MS PGothic" panose="020B0600070205080204" pitchFamily="34" charset="-128"/>
                <a:ea typeface="MS PGothic" panose="020B0600070205080204" pitchFamily="34" charset="-128"/>
              </a:rPr>
              <a:t>)</a:t>
            </a:r>
            <a:endParaRPr kumimoji="1" lang="ja-JP" altLang="en-US">
              <a:latin typeface="MS PGothic" panose="020B0600070205080204" pitchFamily="34" charset="-128"/>
              <a:ea typeface="MS PGothic" panose="020B0600070205080204" pitchFamily="34" charset="-128"/>
            </a:endParaRPr>
          </a:p>
        </p:txBody>
      </p:sp>
      <p:pic>
        <p:nvPicPr>
          <p:cNvPr id="5" name="コンテンツ プレースホルダー 4">
            <a:extLst>
              <a:ext uri="{FF2B5EF4-FFF2-40B4-BE49-F238E27FC236}">
                <a16:creationId xmlns:a16="http://schemas.microsoft.com/office/drawing/2014/main" id="{068A1CA6-539E-9448-920C-6D70A2F66983}"/>
              </a:ext>
            </a:extLst>
          </p:cNvPr>
          <p:cNvPicPr>
            <a:picLocks noGrp="1" noChangeAspect="1"/>
          </p:cNvPicPr>
          <p:nvPr>
            <p:ph idx="1"/>
          </p:nvPr>
        </p:nvPicPr>
        <p:blipFill>
          <a:blip r:embed="rId2"/>
          <a:stretch>
            <a:fillRect/>
          </a:stretch>
        </p:blipFill>
        <p:spPr>
          <a:xfrm>
            <a:off x="1653881" y="4077652"/>
            <a:ext cx="9515291" cy="2709328"/>
          </a:xfrm>
        </p:spPr>
      </p:pic>
      <p:sp>
        <p:nvSpPr>
          <p:cNvPr id="3" name="スライド番号プレースホルダー 2">
            <a:extLst>
              <a:ext uri="{FF2B5EF4-FFF2-40B4-BE49-F238E27FC236}">
                <a16:creationId xmlns:a16="http://schemas.microsoft.com/office/drawing/2014/main" id="{A404D9EE-9D50-4141-9681-9A477DFBB909}"/>
              </a:ext>
            </a:extLst>
          </p:cNvPr>
          <p:cNvSpPr>
            <a:spLocks noGrp="1"/>
          </p:cNvSpPr>
          <p:nvPr>
            <p:ph type="sldNum" sz="quarter" idx="12"/>
          </p:nvPr>
        </p:nvSpPr>
        <p:spPr/>
        <p:txBody>
          <a:bodyPr/>
          <a:lstStyle/>
          <a:p>
            <a:fld id="{7B54241C-16D2-1945-8DB3-A13B9C757955}" type="slidenum">
              <a:rPr kumimoji="1" lang="ja-JP" altLang="en-US" smtClean="0"/>
              <a:t>12</a:t>
            </a:fld>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AD805CA-79EC-9645-925A-ECA6A7677D51}"/>
                  </a:ext>
                </a:extLst>
              </p:cNvPr>
              <p:cNvSpPr txBox="1"/>
              <p:nvPr/>
            </p:nvSpPr>
            <p:spPr>
              <a:xfrm>
                <a:off x="812467" y="2899942"/>
                <a:ext cx="8669215" cy="923330"/>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m:t>
                        </m:r>
                      </m:sub>
                    </m:sSub>
                  </m:oMath>
                </a14:m>
                <a:r>
                  <a:rPr kumimoji="1" lang="en-US" altLang="ja-JP" dirty="0"/>
                  <a:t> : </a:t>
                </a:r>
                <a:r>
                  <a:rPr kumimoji="1" lang="ja-JP" altLang="en-US"/>
                  <a:t>ノード</a:t>
                </a:r>
                <a:r>
                  <a:rPr kumimoji="1" lang="en-US" altLang="ja-JP" dirty="0"/>
                  <a:t> </a:t>
                </a:r>
                <a:r>
                  <a:rPr kumimoji="1" lang="ja-JP" altLang="en-US"/>
                  <a:t>例</a:t>
                </a:r>
                <a:r>
                  <a:rPr kumimoji="1" lang="en-US" altLang="ja-JP" dirty="0"/>
                  <a:t> </a:t>
                </a:r>
                <a:r>
                  <a:rPr kumimoji="1" lang="ja-JP" altLang="en-US"/>
                  <a:t>原子</a:t>
                </a:r>
                <a:r>
                  <a:rPr kumimoji="1" lang="en-US" altLang="ja-JP" dirty="0"/>
                  <a:t>     </a:t>
                </a:r>
                <a:r>
                  <a:rPr kumimoji="1" lang="ja-JP" altLang="en-US"/>
                  <a:t>ノードの属性</a:t>
                </a:r>
                <a:r>
                  <a:rPr kumimoji="1" lang="en-US" altLang="ja-JP" dirty="0"/>
                  <a:t>  </a:t>
                </a:r>
                <a:r>
                  <a:rPr kumimoji="1" lang="ja-JP" altLang="en-US"/>
                  <a:t>例　</a:t>
                </a:r>
                <a:r>
                  <a:rPr lang="ja-JP" altLang="en-US"/>
                  <a:t>位置、速度</a:t>
                </a:r>
                <a:endParaRPr kumimoji="1" lang="en-US" altLang="ja-JP" dirty="0"/>
              </a:p>
              <a:p>
                <a14:m>
                  <m:oMath xmlns:m="http://schemas.openxmlformats.org/officeDocument/2006/math">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i="1">
                            <a:latin typeface="Cambria Math" panose="02040503050406030204" pitchFamily="18" charset="0"/>
                          </a:rPr>
                          <m:t>𝑘</m:t>
                        </m:r>
                      </m:sub>
                    </m:sSub>
                    <m:r>
                      <a:rPr kumimoji="1" lang="en-US" altLang="ja-JP" i="1">
                        <a:latin typeface="Cambria Math" panose="02040503050406030204" pitchFamily="18" charset="0"/>
                      </a:rPr>
                      <m:t> </m:t>
                    </m:r>
                  </m:oMath>
                </a14:m>
                <a:r>
                  <a:rPr lang="en-US" altLang="ja-JP" dirty="0"/>
                  <a:t>: </a:t>
                </a:r>
                <a:r>
                  <a:rPr lang="ja-JP" altLang="en-US"/>
                  <a:t>エッジ</a:t>
                </a:r>
                <a:r>
                  <a:rPr lang="en-US" altLang="ja-JP" dirty="0"/>
                  <a:t>  </a:t>
                </a:r>
                <a:r>
                  <a:rPr lang="ja-JP" altLang="en-US"/>
                  <a:t>例</a:t>
                </a:r>
                <a:r>
                  <a:rPr lang="en-US" altLang="ja-JP" dirty="0"/>
                  <a:t> </a:t>
                </a:r>
                <a:r>
                  <a:rPr lang="ja-JP" altLang="en-US"/>
                  <a:t>原子の結合</a:t>
                </a:r>
                <a:r>
                  <a:rPr lang="en-US" altLang="ja-JP" dirty="0"/>
                  <a:t>  </a:t>
                </a:r>
                <a:r>
                  <a:rPr lang="ja-JP" altLang="en-US"/>
                  <a:t>エッジの属性</a:t>
                </a:r>
                <a:r>
                  <a:rPr lang="en-US" altLang="ja-JP" dirty="0"/>
                  <a:t>  </a:t>
                </a:r>
                <a:r>
                  <a:rPr lang="ja-JP" altLang="en-US"/>
                  <a:t>例</a:t>
                </a:r>
                <a:r>
                  <a:rPr lang="en-US" altLang="ja-JP" dirty="0"/>
                  <a:t> </a:t>
                </a:r>
                <a:r>
                  <a:rPr lang="ja-JP" altLang="en-US"/>
                  <a:t>原子間の力</a:t>
                </a:r>
                <a:r>
                  <a:rPr lang="en-US" altLang="ja-JP" dirty="0"/>
                  <a:t>,</a:t>
                </a:r>
                <a:r>
                  <a:rPr lang="ja-JP" altLang="en-US"/>
                  <a:t>　距離</a:t>
                </a:r>
                <a:r>
                  <a:rPr lang="en-US" altLang="ja-JP" dirty="0"/>
                  <a:t> </a:t>
                </a:r>
              </a:p>
              <a:p>
                <a:r>
                  <a:rPr lang="ja-JP" altLang="en-US"/>
                  <a:t>ｕ</a:t>
                </a:r>
                <a:r>
                  <a:rPr lang="en-US" altLang="ja-JP" dirty="0"/>
                  <a:t>: </a:t>
                </a:r>
                <a:r>
                  <a:rPr lang="ja-JP" altLang="en-US"/>
                  <a:t>グローバル属性　例</a:t>
                </a:r>
                <a:r>
                  <a:rPr lang="en-US" altLang="ja-JP" dirty="0"/>
                  <a:t> </a:t>
                </a:r>
                <a:r>
                  <a:rPr lang="ja-JP" altLang="en-US"/>
                  <a:t>系の全体の力、総合エネルギー</a:t>
                </a:r>
                <a:r>
                  <a:rPr lang="en-US" altLang="ja-JP" dirty="0"/>
                  <a:t> </a:t>
                </a:r>
                <a:r>
                  <a:rPr lang="ja-JP" altLang="en-US"/>
                  <a:t>など</a:t>
                </a:r>
                <a:endParaRPr lang="en-US" altLang="ja-JP" dirty="0"/>
              </a:p>
            </p:txBody>
          </p:sp>
        </mc:Choice>
        <mc:Fallback>
          <p:sp>
            <p:nvSpPr>
              <p:cNvPr id="6" name="テキスト ボックス 5">
                <a:extLst>
                  <a:ext uri="{FF2B5EF4-FFF2-40B4-BE49-F238E27FC236}">
                    <a16:creationId xmlns:a16="http://schemas.microsoft.com/office/drawing/2014/main" id="{1AD805CA-79EC-9645-925A-ECA6A7677D51}"/>
                  </a:ext>
                </a:extLst>
              </p:cNvPr>
              <p:cNvSpPr txBox="1">
                <a:spLocks noRot="1" noChangeAspect="1" noMove="1" noResize="1" noEditPoints="1" noAdjustHandles="1" noChangeArrowheads="1" noChangeShapeType="1" noTextEdit="1"/>
              </p:cNvSpPr>
              <p:nvPr/>
            </p:nvSpPr>
            <p:spPr>
              <a:xfrm>
                <a:off x="812467" y="2899942"/>
                <a:ext cx="8669215" cy="923330"/>
              </a:xfrm>
              <a:prstGeom prst="rect">
                <a:avLst/>
              </a:prstGeom>
              <a:blipFill>
                <a:blip r:embed="rId3"/>
                <a:stretch>
                  <a:fillRect l="-439" t="-5479" b="-1095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654272-EFD9-9F4F-A451-8E73A31EF1D1}"/>
              </a:ext>
            </a:extLst>
          </p:cNvPr>
          <p:cNvSpPr txBox="1"/>
          <p:nvPr/>
        </p:nvSpPr>
        <p:spPr>
          <a:xfrm>
            <a:off x="1361679" y="2309779"/>
            <a:ext cx="9807493" cy="369332"/>
          </a:xfrm>
          <a:prstGeom prst="rect">
            <a:avLst/>
          </a:prstGeom>
          <a:noFill/>
        </p:spPr>
        <p:txBody>
          <a:bodyPr wrap="none" rtlCol="0">
            <a:spAutoFit/>
          </a:bodyPr>
          <a:lstStyle/>
          <a:p>
            <a:r>
              <a:rPr kumimoji="1" lang="ja-JP" altLang="en-US"/>
              <a:t>グラフは</a:t>
            </a:r>
            <a:r>
              <a:rPr kumimoji="1" lang="en-US" altLang="ja-JP" dirty="0"/>
              <a:t>G=(</a:t>
            </a:r>
            <a:r>
              <a:rPr kumimoji="1" lang="en-US" altLang="ja-JP" dirty="0" err="1"/>
              <a:t>u,V,E</a:t>
            </a:r>
            <a:r>
              <a:rPr kumimoji="1" lang="en-US" altLang="ja-JP" dirty="0"/>
              <a:t>)</a:t>
            </a:r>
            <a:r>
              <a:rPr kumimoji="1" lang="ja-JP" altLang="en-US"/>
              <a:t>で定義される　</a:t>
            </a:r>
            <a:r>
              <a:rPr kumimoji="1" lang="en-US" altLang="ja-JP" dirty="0"/>
              <a:t>u: </a:t>
            </a:r>
            <a:r>
              <a:rPr kumimoji="1" lang="ja-JP" altLang="en-US"/>
              <a:t>グローバル変数　</a:t>
            </a:r>
            <a:r>
              <a:rPr kumimoji="1" lang="en-US" altLang="ja-JP" dirty="0"/>
              <a:t>V</a:t>
            </a:r>
            <a:r>
              <a:rPr kumimoji="1" lang="ja-JP" altLang="en-US"/>
              <a:t>：ノードの集合</a:t>
            </a:r>
            <a:r>
              <a:rPr kumimoji="1" lang="en-US" altLang="ja-JP" dirty="0"/>
              <a:t>  E :  </a:t>
            </a:r>
            <a:r>
              <a:rPr kumimoji="1" lang="ja-JP" altLang="en-US"/>
              <a:t>エッジの集合　</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2377DBB-012C-1C45-BCA0-BC27DD6B1386}"/>
                  </a:ext>
                </a:extLst>
              </p:cNvPr>
              <p:cNvSpPr txBox="1"/>
              <p:nvPr/>
            </p:nvSpPr>
            <p:spPr>
              <a:xfrm>
                <a:off x="8141482" y="2983016"/>
                <a:ext cx="3706527" cy="646331"/>
              </a:xfrm>
              <a:prstGeom prst="rect">
                <a:avLst/>
              </a:prstGeom>
              <a:noFill/>
            </p:spPr>
            <p:txBody>
              <a:bodyPr wrap="non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𝑘</m:t>
                        </m:r>
                      </m:sub>
                    </m:sSub>
                  </m:oMath>
                </a14:m>
                <a:r>
                  <a:rPr kumimoji="1" lang="en-US" altLang="ja-JP" dirty="0"/>
                  <a:t>: </a:t>
                </a:r>
                <a:r>
                  <a:rPr kumimoji="1" lang="ja-JP" altLang="en-US"/>
                  <a:t>受信側ノードのインデックス</a:t>
                </a:r>
                <a:endParaRPr kumimoji="1" lang="en-US" altLang="ja-JP" dirty="0"/>
              </a:p>
              <a:p>
                <a14:m>
                  <m:oMath xmlns:m="http://schemas.openxmlformats.org/officeDocument/2006/math">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i="1">
                            <a:latin typeface="Cambria Math" panose="02040503050406030204" pitchFamily="18" charset="0"/>
                          </a:rPr>
                          <m:t>𝑘</m:t>
                        </m:r>
                      </m:sub>
                    </m:sSub>
                  </m:oMath>
                </a14:m>
                <a:r>
                  <a:rPr lang="en-US" altLang="ja-JP" dirty="0"/>
                  <a:t> : </a:t>
                </a:r>
                <a:r>
                  <a:rPr lang="ja-JP" altLang="en-US"/>
                  <a:t>送信側ノードのインデックス</a:t>
                </a:r>
                <a:endParaRPr kumimoji="1" lang="ja-JP" altLang="en-US"/>
              </a:p>
            </p:txBody>
          </p:sp>
        </mc:Choice>
        <mc:Fallback xmlns="">
          <p:sp>
            <p:nvSpPr>
              <p:cNvPr id="8" name="テキスト ボックス 7">
                <a:extLst>
                  <a:ext uri="{FF2B5EF4-FFF2-40B4-BE49-F238E27FC236}">
                    <a16:creationId xmlns:a16="http://schemas.microsoft.com/office/drawing/2014/main" id="{D2377DBB-012C-1C45-BCA0-BC27DD6B1386}"/>
                  </a:ext>
                </a:extLst>
              </p:cNvPr>
              <p:cNvSpPr txBox="1">
                <a:spLocks noRot="1" noChangeAspect="1" noMove="1" noResize="1" noEditPoints="1" noAdjustHandles="1" noChangeArrowheads="1" noChangeShapeType="1" noTextEdit="1"/>
              </p:cNvSpPr>
              <p:nvPr/>
            </p:nvSpPr>
            <p:spPr>
              <a:xfrm>
                <a:off x="8141482" y="2983016"/>
                <a:ext cx="3706527" cy="646331"/>
              </a:xfrm>
              <a:prstGeom prst="rect">
                <a:avLst/>
              </a:prstGeom>
              <a:blipFill>
                <a:blip r:embed="rId6"/>
                <a:stretch>
                  <a:fillRect t="-7692" b="-13462"/>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435F8C7-1FDC-1C4C-BE39-0D614D0A5125}"/>
              </a:ext>
            </a:extLst>
          </p:cNvPr>
          <p:cNvSpPr txBox="1"/>
          <p:nvPr/>
        </p:nvSpPr>
        <p:spPr>
          <a:xfrm>
            <a:off x="1311579" y="1683528"/>
            <a:ext cx="1723549" cy="400110"/>
          </a:xfrm>
          <a:prstGeom prst="rect">
            <a:avLst/>
          </a:prstGeom>
          <a:noFill/>
        </p:spPr>
        <p:txBody>
          <a:bodyPr wrap="none" rtlCol="0">
            <a:spAutoFit/>
          </a:bodyPr>
          <a:lstStyle/>
          <a:p>
            <a:r>
              <a:rPr kumimoji="1" lang="ja-JP" altLang="en-US" sz="2000"/>
              <a:t>グラフの定義</a:t>
            </a:r>
          </a:p>
        </p:txBody>
      </p:sp>
    </p:spTree>
    <p:extLst>
      <p:ext uri="{BB962C8B-B14F-4D97-AF65-F5344CB8AC3E}">
        <p14:creationId xmlns:p14="http://schemas.microsoft.com/office/powerpoint/2010/main" val="155506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B9F1EF-B746-4A4F-B15E-C098DB81FB98}"/>
              </a:ext>
            </a:extLst>
          </p:cNvPr>
          <p:cNvSpPr>
            <a:spLocks noGrp="1"/>
          </p:cNvSpPr>
          <p:nvPr>
            <p:ph type="title"/>
          </p:nvPr>
        </p:nvSpPr>
        <p:spPr/>
        <p:txBody>
          <a:bodyPr/>
          <a:lstStyle/>
          <a:p>
            <a:r>
              <a:rPr kumimoji="1" lang="en-US" altLang="ja-JP" dirty="0">
                <a:latin typeface="MS PGothic" panose="020B0600070205080204" pitchFamily="34" charset="-128"/>
                <a:ea typeface="MS PGothic" panose="020B0600070205080204" pitchFamily="34" charset="-128"/>
              </a:rPr>
              <a:t>GN</a:t>
            </a:r>
            <a:r>
              <a:rPr kumimoji="1" lang="ja-JP" altLang="en-US">
                <a:latin typeface="MS PGothic" panose="020B0600070205080204" pitchFamily="34" charset="-128"/>
                <a:ea typeface="MS PGothic" panose="020B0600070205080204" pitchFamily="34" charset="-128"/>
              </a:rPr>
              <a:t>のアルゴリズム</a:t>
            </a:r>
          </a:p>
        </p:txBody>
      </p:sp>
      <p:pic>
        <p:nvPicPr>
          <p:cNvPr id="7" name="コンテンツ プレースホルダー 6" descr="テキスト&#10;&#10;自動的に生成された説明">
            <a:extLst>
              <a:ext uri="{FF2B5EF4-FFF2-40B4-BE49-F238E27FC236}">
                <a16:creationId xmlns:a16="http://schemas.microsoft.com/office/drawing/2014/main" id="{EFC768BA-4436-CF48-AE1D-7A9827752304}"/>
              </a:ext>
            </a:extLst>
          </p:cNvPr>
          <p:cNvPicPr>
            <a:picLocks noGrp="1" noChangeAspect="1"/>
          </p:cNvPicPr>
          <p:nvPr>
            <p:ph idx="1"/>
          </p:nvPr>
        </p:nvPicPr>
        <p:blipFill>
          <a:blip r:embed="rId3"/>
          <a:stretch>
            <a:fillRect/>
          </a:stretch>
        </p:blipFill>
        <p:spPr>
          <a:xfrm>
            <a:off x="253015" y="1690688"/>
            <a:ext cx="8545661" cy="4555970"/>
          </a:xfrm>
        </p:spPr>
      </p:pic>
      <p:sp>
        <p:nvSpPr>
          <p:cNvPr id="3" name="スライド番号プレースホルダー 2">
            <a:extLst>
              <a:ext uri="{FF2B5EF4-FFF2-40B4-BE49-F238E27FC236}">
                <a16:creationId xmlns:a16="http://schemas.microsoft.com/office/drawing/2014/main" id="{7719CB89-690E-C243-9625-176B7CA2179F}"/>
              </a:ext>
            </a:extLst>
          </p:cNvPr>
          <p:cNvSpPr>
            <a:spLocks noGrp="1"/>
          </p:cNvSpPr>
          <p:nvPr>
            <p:ph type="sldNum" sz="quarter" idx="12"/>
          </p:nvPr>
        </p:nvSpPr>
        <p:spPr/>
        <p:txBody>
          <a:bodyPr/>
          <a:lstStyle/>
          <a:p>
            <a:fld id="{7B54241C-16D2-1945-8DB3-A13B9C757955}" type="slidenum">
              <a:rPr kumimoji="1" lang="ja-JP" altLang="en-US" smtClean="0"/>
              <a:t>13</a:t>
            </a:fld>
            <a:endParaRPr kumimoji="1" lang="ja-JP" altLang="en-US"/>
          </a:p>
        </p:txBody>
      </p:sp>
      <p:sp>
        <p:nvSpPr>
          <p:cNvPr id="9" name="テキスト ボックス 8">
            <a:extLst>
              <a:ext uri="{FF2B5EF4-FFF2-40B4-BE49-F238E27FC236}">
                <a16:creationId xmlns:a16="http://schemas.microsoft.com/office/drawing/2014/main" id="{73772F3A-1049-434E-B69F-101EABA986F9}"/>
              </a:ext>
            </a:extLst>
          </p:cNvPr>
          <p:cNvSpPr txBox="1"/>
          <p:nvPr/>
        </p:nvSpPr>
        <p:spPr>
          <a:xfrm>
            <a:off x="9226550" y="1326452"/>
            <a:ext cx="2031325" cy="369332"/>
          </a:xfrm>
          <a:prstGeom prst="rect">
            <a:avLst/>
          </a:prstGeom>
          <a:noFill/>
        </p:spPr>
        <p:txBody>
          <a:bodyPr wrap="none" rtlCol="0">
            <a:spAutoFit/>
          </a:bodyPr>
          <a:lstStyle/>
          <a:p>
            <a:r>
              <a:rPr kumimoji="1" lang="ja-JP" altLang="en-US"/>
              <a:t>更新に関する関数</a:t>
            </a:r>
          </a:p>
        </p:txBody>
      </p:sp>
      <p:sp>
        <p:nvSpPr>
          <p:cNvPr id="10" name="テキスト ボックス 9">
            <a:extLst>
              <a:ext uri="{FF2B5EF4-FFF2-40B4-BE49-F238E27FC236}">
                <a16:creationId xmlns:a16="http://schemas.microsoft.com/office/drawing/2014/main" id="{EB50A55E-F36E-2B4F-A343-CA6554703D39}"/>
              </a:ext>
            </a:extLst>
          </p:cNvPr>
          <p:cNvSpPr txBox="1"/>
          <p:nvPr/>
        </p:nvSpPr>
        <p:spPr>
          <a:xfrm>
            <a:off x="9341968" y="3968673"/>
            <a:ext cx="2031325" cy="369332"/>
          </a:xfrm>
          <a:prstGeom prst="rect">
            <a:avLst/>
          </a:prstGeom>
          <a:noFill/>
        </p:spPr>
        <p:txBody>
          <a:bodyPr wrap="none" rtlCol="0">
            <a:spAutoFit/>
          </a:bodyPr>
          <a:lstStyle/>
          <a:p>
            <a:r>
              <a:rPr kumimoji="1" lang="ja-JP" altLang="en-US"/>
              <a:t>集約に関する関数</a:t>
            </a:r>
          </a:p>
        </p:txBody>
      </p:sp>
      <p:pic>
        <p:nvPicPr>
          <p:cNvPr id="12" name="図 11" descr="テキスト, 手紙&#10;&#10;自動的に生成された説明">
            <a:extLst>
              <a:ext uri="{FF2B5EF4-FFF2-40B4-BE49-F238E27FC236}">
                <a16:creationId xmlns:a16="http://schemas.microsoft.com/office/drawing/2014/main" id="{212C0D63-23BD-2343-ACD8-BFE696F55363}"/>
              </a:ext>
            </a:extLst>
          </p:cNvPr>
          <p:cNvPicPr>
            <a:picLocks noChangeAspect="1"/>
          </p:cNvPicPr>
          <p:nvPr/>
        </p:nvPicPr>
        <p:blipFill>
          <a:blip r:embed="rId4"/>
          <a:stretch>
            <a:fillRect/>
          </a:stretch>
        </p:blipFill>
        <p:spPr>
          <a:xfrm>
            <a:off x="8609031" y="1704720"/>
            <a:ext cx="3497197" cy="1643491"/>
          </a:xfrm>
          <a:prstGeom prst="rect">
            <a:avLst/>
          </a:prstGeom>
        </p:spPr>
      </p:pic>
      <p:pic>
        <p:nvPicPr>
          <p:cNvPr id="14" name="図 13" descr="テキスト&#10;&#10;自動的に生成された説明">
            <a:extLst>
              <a:ext uri="{FF2B5EF4-FFF2-40B4-BE49-F238E27FC236}">
                <a16:creationId xmlns:a16="http://schemas.microsoft.com/office/drawing/2014/main" id="{0977B710-A083-EA4A-8728-B64FEFD9AD33}"/>
              </a:ext>
            </a:extLst>
          </p:cNvPr>
          <p:cNvPicPr>
            <a:picLocks noChangeAspect="1"/>
          </p:cNvPicPr>
          <p:nvPr/>
        </p:nvPicPr>
        <p:blipFill>
          <a:blip r:embed="rId5"/>
          <a:stretch>
            <a:fillRect/>
          </a:stretch>
        </p:blipFill>
        <p:spPr>
          <a:xfrm>
            <a:off x="9051910" y="4426468"/>
            <a:ext cx="2887075" cy="1961448"/>
          </a:xfrm>
          <a:prstGeom prst="rect">
            <a:avLst/>
          </a:prstGeom>
        </p:spPr>
      </p:pic>
      <p:sp>
        <p:nvSpPr>
          <p:cNvPr id="15" name="テキスト ボックス 14">
            <a:extLst>
              <a:ext uri="{FF2B5EF4-FFF2-40B4-BE49-F238E27FC236}">
                <a16:creationId xmlns:a16="http://schemas.microsoft.com/office/drawing/2014/main" id="{CED0A1C0-C355-434C-BB62-07A30C033067}"/>
              </a:ext>
            </a:extLst>
          </p:cNvPr>
          <p:cNvSpPr txBox="1"/>
          <p:nvPr/>
        </p:nvSpPr>
        <p:spPr>
          <a:xfrm>
            <a:off x="6734908" y="668877"/>
            <a:ext cx="2491642" cy="333501"/>
          </a:xfrm>
          <a:prstGeom prst="rect">
            <a:avLst/>
          </a:prstGeom>
          <a:noFill/>
        </p:spPr>
        <p:txBody>
          <a:bodyPr wrap="square" rtlCol="0">
            <a:spAutoFit/>
          </a:bodyPr>
          <a:lstStyle/>
          <a:p>
            <a:endParaRPr kumimoji="1" lang="ja-JP" altLang="en-US"/>
          </a:p>
        </p:txBody>
      </p:sp>
    </p:spTree>
    <p:extLst>
      <p:ext uri="{BB962C8B-B14F-4D97-AF65-F5344CB8AC3E}">
        <p14:creationId xmlns:p14="http://schemas.microsoft.com/office/powerpoint/2010/main" val="965704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3C3969-2B3B-8B46-A45B-6AD9C6AAE1E6}"/>
              </a:ext>
            </a:extLst>
          </p:cNvPr>
          <p:cNvSpPr>
            <a:spLocks noGrp="1"/>
          </p:cNvSpPr>
          <p:nvPr>
            <p:ph type="title"/>
          </p:nvPr>
        </p:nvSpPr>
        <p:spPr>
          <a:xfrm>
            <a:off x="1680621" y="599845"/>
            <a:ext cx="10072467" cy="1071093"/>
          </a:xfrm>
        </p:spPr>
        <p:txBody>
          <a:bodyPr>
            <a:normAutofit/>
          </a:bodyPr>
          <a:lstStyle/>
          <a:p>
            <a:r>
              <a:rPr kumimoji="1" lang="en-US" altLang="ja-JP" dirty="0">
                <a:latin typeface="MS PGothic" panose="020B0600070205080204" pitchFamily="34" charset="-128"/>
                <a:ea typeface="MS PGothic" panose="020B0600070205080204" pitchFamily="34" charset="-128"/>
              </a:rPr>
              <a:t>GN</a:t>
            </a:r>
            <a:r>
              <a:rPr kumimoji="1" lang="ja-JP" altLang="en-US">
                <a:latin typeface="MS PGothic" panose="020B0600070205080204" pitchFamily="34" charset="-128"/>
                <a:ea typeface="MS PGothic" panose="020B0600070205080204" pitchFamily="34" charset="-128"/>
              </a:rPr>
              <a:t>の計算の流れ</a:t>
            </a:r>
            <a:r>
              <a:rPr lang="en-US" altLang="ja-JP" dirty="0">
                <a:latin typeface="MS PGothic" panose="020B0600070205080204" pitchFamily="34" charset="-128"/>
                <a:ea typeface="MS PGothic" panose="020B0600070205080204" pitchFamily="34" charset="-128"/>
              </a:rPr>
              <a:t>(</a:t>
            </a:r>
            <a:r>
              <a:rPr lang="ja-JP" altLang="en-US">
                <a:latin typeface="MS PGothic" panose="020B0600070205080204" pitchFamily="34" charset="-128"/>
                <a:ea typeface="MS PGothic" panose="020B0600070205080204" pitchFamily="34" charset="-128"/>
              </a:rPr>
              <a:t>エッジ→ノード→グローバル）</a:t>
            </a:r>
            <a:endParaRPr kumimoji="1" lang="ja-JP" altLang="en-US">
              <a:latin typeface="MS PGothic" panose="020B0600070205080204" pitchFamily="34" charset="-128"/>
              <a:ea typeface="MS PGothic" panose="020B0600070205080204" pitchFamily="34" charset="-128"/>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4A24203-9DD8-744B-BD07-CF0770F0BD93}"/>
                  </a:ext>
                </a:extLst>
              </p:cNvPr>
              <p:cNvSpPr>
                <a:spLocks noGrp="1"/>
              </p:cNvSpPr>
              <p:nvPr>
                <p:ph idx="1"/>
              </p:nvPr>
            </p:nvSpPr>
            <p:spPr>
              <a:xfrm>
                <a:off x="2041428" y="1520065"/>
                <a:ext cx="10310446" cy="4717440"/>
              </a:xfrm>
            </p:spPr>
            <p:txBody>
              <a:bodyPr>
                <a:normAutofit/>
              </a:bodyPr>
              <a:lstStyle/>
              <a:p>
                <a:pPr marL="0" indent="0">
                  <a:buNone/>
                </a:pPr>
                <a:r>
                  <a:rPr kumimoji="1" lang="en-US" altLang="ja-JP" dirty="0"/>
                  <a:t>   1.</a:t>
                </a:r>
                <a:r>
                  <a:rPr kumimoji="1" lang="ja-JP" altLang="en-US"/>
                  <a:t>グラフ</a:t>
                </a:r>
                <a:r>
                  <a:rPr kumimoji="1" lang="en-US" altLang="ja-JP" dirty="0"/>
                  <a:t>G</a:t>
                </a:r>
                <a:r>
                  <a:rPr kumimoji="1" lang="ja-JP" altLang="en-US"/>
                  <a:t>を入力</a:t>
                </a:r>
                <a:r>
                  <a:rPr kumimoji="1" lang="en-US" altLang="ja-JP" dirty="0"/>
                  <a:t>    </a:t>
                </a:r>
                <a:r>
                  <a:rPr kumimoji="1" lang="ja-JP" altLang="en-US"/>
                  <a:t>　　　　　　</a:t>
                </a:r>
                <a:r>
                  <a:rPr kumimoji="1" lang="en-US" altLang="ja-JP" dirty="0"/>
                  <a:t>          2.  </a:t>
                </a:r>
                <a:r>
                  <a:rPr kumimoji="1" lang="ja-JP" altLang="en-US"/>
                  <a:t>エッジを更新</a:t>
                </a:r>
                <a:endParaRPr kumimoji="1" lang="en-US" altLang="ja-JP" dirty="0"/>
              </a:p>
              <a:p>
                <a:endParaRPr lang="en-US" altLang="ja-JP" dirty="0"/>
              </a:p>
              <a:p>
                <a:endParaRPr lang="en-US" altLang="ja-JP" dirty="0"/>
              </a:p>
              <a:p>
                <a:endParaRPr lang="en-US" altLang="ja-JP" dirty="0"/>
              </a:p>
              <a:p>
                <a:pPr marL="0" indent="0">
                  <a:buNone/>
                </a:pPr>
                <a:endParaRPr lang="en-US" altLang="ja-JP" dirty="0"/>
              </a:p>
              <a:p>
                <a:pPr marL="0" indent="0">
                  <a:buNone/>
                </a:pPr>
                <a:endParaRPr lang="en-US" altLang="ja-JP" dirty="0"/>
              </a:p>
              <a:p>
                <a:pPr marL="0" indent="0">
                  <a:buNone/>
                </a:pPr>
                <a:r>
                  <a:rPr lang="en-US" altLang="ja-JP" dirty="0"/>
                  <a:t>3. </a:t>
                </a:r>
                <a14:m>
                  <m:oMath xmlns:m="http://schemas.openxmlformats.org/officeDocument/2006/math">
                    <m:sSub>
                      <m:sSubPr>
                        <m:ctrlPr>
                          <a:rPr lang="en-US" altLang="ja-JP" i="1" smtClean="0">
                            <a:latin typeface="Cambria Math" panose="02040503050406030204" pitchFamily="18" charset="0"/>
                          </a:rPr>
                        </m:ctrlPr>
                      </m:sSubPr>
                      <m:e>
                        <m:r>
                          <a:rPr lang="ja-JP" altLang="en-US" i="1">
                            <a:latin typeface="Cambria Math" panose="02040503050406030204" pitchFamily="18" charset="0"/>
                          </a:rPr>
                          <m:t>ノードインデックスが</m:t>
                        </m:r>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𝑘</m:t>
                        </m:r>
                      </m:sub>
                    </m:sSub>
                  </m:oMath>
                </a14:m>
                <a:r>
                  <a:rPr lang="en-US" altLang="ja-JP" dirty="0"/>
                  <a:t>=</a:t>
                </a:r>
                <a:r>
                  <a:rPr lang="en-US" altLang="ja-JP" dirty="0" err="1"/>
                  <a:t>i</a:t>
                </a:r>
                <a:r>
                  <a:rPr lang="en-US" altLang="ja-JP" dirty="0"/>
                  <a:t>                   4. </a:t>
                </a:r>
                <a:r>
                  <a:rPr lang="ja-JP" altLang="en-US"/>
                  <a:t>ノードを更新</a:t>
                </a:r>
                <a:endParaRPr lang="en-US" altLang="ja-JP" dirty="0"/>
              </a:p>
              <a:p>
                <a:pPr marL="0" indent="0">
                  <a:buNone/>
                </a:pPr>
                <a:r>
                  <a:rPr lang="ja-JP" altLang="en-US"/>
                  <a:t>となる更新したエッジの</a:t>
                </a:r>
                <a:endParaRPr lang="en-US" altLang="ja-JP" dirty="0"/>
              </a:p>
              <a:p>
                <a:pPr marL="0" indent="0">
                  <a:buNone/>
                </a:pPr>
                <a:r>
                  <a:rPr lang="ja-JP" altLang="en-US"/>
                  <a:t>属性を</a:t>
                </a:r>
                <a14:m>
                  <m:oMath xmlns:m="http://schemas.openxmlformats.org/officeDocument/2006/math">
                    <m:sSubSup>
                      <m:sSubSupPr>
                        <m:ctrlPr>
                          <a:rPr lang="en-US" altLang="ja-JP" i="1" smtClean="0">
                            <a:latin typeface="Cambria Math" panose="02040503050406030204" pitchFamily="18" charset="0"/>
                          </a:rPr>
                        </m:ctrlPr>
                      </m:sSubSupPr>
                      <m:e>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𝑒</m:t>
                            </m:r>
                          </m:e>
                        </m:acc>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m:t>
                        </m:r>
                      </m:sup>
                    </m:sSubSup>
                  </m:oMath>
                </a14:m>
                <a:r>
                  <a:rPr lang="ja-JP" altLang="en-US" dirty="0"/>
                  <a:t>に</a:t>
                </a:r>
                <a:r>
                  <a:rPr lang="ja-JP" altLang="en-US"/>
                  <a:t>集約する</a:t>
                </a:r>
              </a:p>
              <a:p>
                <a:pPr marL="0" indent="0">
                  <a:buNone/>
                </a:pPr>
                <a:r>
                  <a:rPr lang="en-US" altLang="ja-JP" dirty="0"/>
                  <a:t>  </a:t>
                </a:r>
              </a:p>
            </p:txBody>
          </p:sp>
        </mc:Choice>
        <mc:Fallback>
          <p:sp>
            <p:nvSpPr>
              <p:cNvPr id="3" name="コンテンツ プレースホルダー 2">
                <a:extLst>
                  <a:ext uri="{FF2B5EF4-FFF2-40B4-BE49-F238E27FC236}">
                    <a16:creationId xmlns:a16="http://schemas.microsoft.com/office/drawing/2014/main" id="{54A24203-9DD8-744B-BD07-CF0770F0BD93}"/>
                  </a:ext>
                </a:extLst>
              </p:cNvPr>
              <p:cNvSpPr>
                <a:spLocks noGrp="1" noRot="1" noChangeAspect="1" noMove="1" noResize="1" noEditPoints="1" noAdjustHandles="1" noChangeArrowheads="1" noChangeShapeType="1" noTextEdit="1"/>
              </p:cNvSpPr>
              <p:nvPr>
                <p:ph idx="1"/>
              </p:nvPr>
            </p:nvSpPr>
            <p:spPr>
              <a:xfrm>
                <a:off x="2041428" y="1520065"/>
                <a:ext cx="10310446" cy="4717440"/>
              </a:xfrm>
              <a:blipFill>
                <a:blip r:embed="rId2"/>
                <a:stretch>
                  <a:fillRect l="-492" t="-107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9A27D3F-DEB4-FE4D-B63A-63387F4A0FE6}"/>
              </a:ext>
            </a:extLst>
          </p:cNvPr>
          <p:cNvSpPr>
            <a:spLocks noGrp="1"/>
          </p:cNvSpPr>
          <p:nvPr>
            <p:ph type="sldNum" sz="quarter" idx="12"/>
          </p:nvPr>
        </p:nvSpPr>
        <p:spPr/>
        <p:txBody>
          <a:bodyPr/>
          <a:lstStyle/>
          <a:p>
            <a:fld id="{7B54241C-16D2-1945-8DB3-A13B9C757955}" type="slidenum">
              <a:rPr kumimoji="1" lang="ja-JP" altLang="en-US" smtClean="0"/>
              <a:t>14</a:t>
            </a:fld>
            <a:endParaRPr kumimoji="1" lang="ja-JP" altLang="en-US"/>
          </a:p>
        </p:txBody>
      </p:sp>
      <p:pic>
        <p:nvPicPr>
          <p:cNvPr id="5" name="図 4" descr="時計, メーター が含まれている画像&#10;&#10;自動的に生成された説明">
            <a:extLst>
              <a:ext uri="{FF2B5EF4-FFF2-40B4-BE49-F238E27FC236}">
                <a16:creationId xmlns:a16="http://schemas.microsoft.com/office/drawing/2014/main" id="{91A6D805-AE65-2E46-BCFA-8A43CF5A04FD}"/>
              </a:ext>
            </a:extLst>
          </p:cNvPr>
          <p:cNvPicPr>
            <a:picLocks noChangeAspect="1"/>
          </p:cNvPicPr>
          <p:nvPr/>
        </p:nvPicPr>
        <p:blipFill rotWithShape="1">
          <a:blip r:embed="rId3"/>
          <a:srcRect r="4617" b="17295"/>
          <a:stretch/>
        </p:blipFill>
        <p:spPr>
          <a:xfrm>
            <a:off x="6158202" y="3355242"/>
            <a:ext cx="2689659" cy="490282"/>
          </a:xfrm>
          <a:prstGeom prst="rect">
            <a:avLst/>
          </a:prstGeom>
        </p:spPr>
      </p:pic>
      <p:pic>
        <p:nvPicPr>
          <p:cNvPr id="7" name="図 6" descr="ダイアグラム&#10;&#10;自動的に生成された説明">
            <a:extLst>
              <a:ext uri="{FF2B5EF4-FFF2-40B4-BE49-F238E27FC236}">
                <a16:creationId xmlns:a16="http://schemas.microsoft.com/office/drawing/2014/main" id="{3585E87E-7D7F-0B47-80EB-5DA3ABD49E37}"/>
              </a:ext>
            </a:extLst>
          </p:cNvPr>
          <p:cNvPicPr>
            <a:picLocks noChangeAspect="1"/>
          </p:cNvPicPr>
          <p:nvPr/>
        </p:nvPicPr>
        <p:blipFill rotWithShape="1">
          <a:blip r:embed="rId4"/>
          <a:srcRect t="15241" r="2547"/>
          <a:stretch/>
        </p:blipFill>
        <p:spPr>
          <a:xfrm>
            <a:off x="6096000" y="2001945"/>
            <a:ext cx="2611438" cy="1517775"/>
          </a:xfrm>
          <a:prstGeom prst="rect">
            <a:avLst/>
          </a:prstGeom>
        </p:spPr>
      </p:pic>
      <p:pic>
        <p:nvPicPr>
          <p:cNvPr id="9" name="図 8" descr="テキスト&#10;&#10;自動的に生成された説明">
            <a:extLst>
              <a:ext uri="{FF2B5EF4-FFF2-40B4-BE49-F238E27FC236}">
                <a16:creationId xmlns:a16="http://schemas.microsoft.com/office/drawing/2014/main" id="{DA2417D5-FBA4-EF4E-B2AB-68A7740111C2}"/>
              </a:ext>
            </a:extLst>
          </p:cNvPr>
          <p:cNvPicPr>
            <a:picLocks noChangeAspect="1"/>
          </p:cNvPicPr>
          <p:nvPr/>
        </p:nvPicPr>
        <p:blipFill>
          <a:blip r:embed="rId5"/>
          <a:stretch>
            <a:fillRect/>
          </a:stretch>
        </p:blipFill>
        <p:spPr>
          <a:xfrm>
            <a:off x="1778412" y="5469744"/>
            <a:ext cx="3359196" cy="795600"/>
          </a:xfrm>
          <a:prstGeom prst="rect">
            <a:avLst/>
          </a:prstGeom>
        </p:spPr>
      </p:pic>
      <p:pic>
        <p:nvPicPr>
          <p:cNvPr id="11" name="図 10" descr="時計, 挿絵, メーター が含まれている画像&#10;&#10;自動的に生成された説明">
            <a:extLst>
              <a:ext uri="{FF2B5EF4-FFF2-40B4-BE49-F238E27FC236}">
                <a16:creationId xmlns:a16="http://schemas.microsoft.com/office/drawing/2014/main" id="{0CD87BCE-F804-5446-A1F0-92C248011E40}"/>
              </a:ext>
            </a:extLst>
          </p:cNvPr>
          <p:cNvPicPr>
            <a:picLocks noChangeAspect="1"/>
          </p:cNvPicPr>
          <p:nvPr/>
        </p:nvPicPr>
        <p:blipFill>
          <a:blip r:embed="rId6"/>
          <a:stretch>
            <a:fillRect/>
          </a:stretch>
        </p:blipFill>
        <p:spPr>
          <a:xfrm>
            <a:off x="6316636" y="5973837"/>
            <a:ext cx="2627487" cy="568636"/>
          </a:xfrm>
          <a:prstGeom prst="rect">
            <a:avLst/>
          </a:prstGeom>
        </p:spPr>
      </p:pic>
      <p:pic>
        <p:nvPicPr>
          <p:cNvPr id="13" name="図 12" descr="ダイアグラム&#10;&#10;自動的に生成された説明">
            <a:extLst>
              <a:ext uri="{FF2B5EF4-FFF2-40B4-BE49-F238E27FC236}">
                <a16:creationId xmlns:a16="http://schemas.microsoft.com/office/drawing/2014/main" id="{516F09C7-EB32-1B43-AFA7-E9F19ED55F4A}"/>
              </a:ext>
            </a:extLst>
          </p:cNvPr>
          <p:cNvPicPr>
            <a:picLocks noChangeAspect="1"/>
          </p:cNvPicPr>
          <p:nvPr/>
        </p:nvPicPr>
        <p:blipFill>
          <a:blip r:embed="rId7"/>
          <a:stretch>
            <a:fillRect/>
          </a:stretch>
        </p:blipFill>
        <p:spPr>
          <a:xfrm>
            <a:off x="6484911" y="4338421"/>
            <a:ext cx="2472853" cy="1720800"/>
          </a:xfrm>
          <a:prstGeom prst="rect">
            <a:avLst/>
          </a:prstGeom>
        </p:spPr>
      </p:pic>
      <p:pic>
        <p:nvPicPr>
          <p:cNvPr id="18" name="図 17" descr="テキスト&#10;&#10;自動的に生成された説明">
            <a:extLst>
              <a:ext uri="{FF2B5EF4-FFF2-40B4-BE49-F238E27FC236}">
                <a16:creationId xmlns:a16="http://schemas.microsoft.com/office/drawing/2014/main" id="{B21A047C-4297-904D-A184-8D1B7A25B665}"/>
              </a:ext>
            </a:extLst>
          </p:cNvPr>
          <p:cNvPicPr>
            <a:picLocks noChangeAspect="1"/>
          </p:cNvPicPr>
          <p:nvPr/>
        </p:nvPicPr>
        <p:blipFill>
          <a:blip r:embed="rId8"/>
          <a:stretch>
            <a:fillRect/>
          </a:stretch>
        </p:blipFill>
        <p:spPr>
          <a:xfrm>
            <a:off x="1778412" y="5056523"/>
            <a:ext cx="3338826" cy="413221"/>
          </a:xfrm>
          <a:prstGeom prst="rect">
            <a:avLst/>
          </a:prstGeom>
        </p:spPr>
      </p:pic>
      <p:pic>
        <p:nvPicPr>
          <p:cNvPr id="21" name="図 20" descr="ダイアグラム&#10;&#10;中程度の精度で自動的に生成された説明">
            <a:extLst>
              <a:ext uri="{FF2B5EF4-FFF2-40B4-BE49-F238E27FC236}">
                <a16:creationId xmlns:a16="http://schemas.microsoft.com/office/drawing/2014/main" id="{1AB1D3D6-18EA-F74B-9DE8-7B1BB934DEE0}"/>
              </a:ext>
            </a:extLst>
          </p:cNvPr>
          <p:cNvPicPr>
            <a:picLocks noChangeAspect="1"/>
          </p:cNvPicPr>
          <p:nvPr/>
        </p:nvPicPr>
        <p:blipFill>
          <a:blip r:embed="rId9"/>
          <a:stretch>
            <a:fillRect/>
          </a:stretch>
        </p:blipFill>
        <p:spPr>
          <a:xfrm>
            <a:off x="1968894" y="1759994"/>
            <a:ext cx="2679700" cy="1701800"/>
          </a:xfrm>
          <a:prstGeom prst="rect">
            <a:avLst/>
          </a:prstGeom>
        </p:spPr>
      </p:pic>
      <p:pic>
        <p:nvPicPr>
          <p:cNvPr id="23" name="図 22" descr="テキスト が含まれている画像&#10;&#10;自動的に生成された説明">
            <a:extLst>
              <a:ext uri="{FF2B5EF4-FFF2-40B4-BE49-F238E27FC236}">
                <a16:creationId xmlns:a16="http://schemas.microsoft.com/office/drawing/2014/main" id="{4953D1CB-E680-CB47-9C60-A79A2E2F5784}"/>
              </a:ext>
            </a:extLst>
          </p:cNvPr>
          <p:cNvPicPr>
            <a:picLocks noChangeAspect="1"/>
          </p:cNvPicPr>
          <p:nvPr/>
        </p:nvPicPr>
        <p:blipFill rotWithShape="1">
          <a:blip r:embed="rId10"/>
          <a:srcRect l="7306" t="32100"/>
          <a:stretch/>
        </p:blipFill>
        <p:spPr>
          <a:xfrm>
            <a:off x="2222444" y="3354723"/>
            <a:ext cx="2450763" cy="491319"/>
          </a:xfrm>
          <a:prstGeom prst="rect">
            <a:avLst/>
          </a:prstGeom>
        </p:spPr>
      </p:pic>
    </p:spTree>
    <p:extLst>
      <p:ext uri="{BB962C8B-B14F-4D97-AF65-F5344CB8AC3E}">
        <p14:creationId xmlns:p14="http://schemas.microsoft.com/office/powerpoint/2010/main" val="132594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ECC89E-2F14-B145-B431-016050D87553}"/>
              </a:ext>
            </a:extLst>
          </p:cNvPr>
          <p:cNvSpPr>
            <a:spLocks noGrp="1"/>
          </p:cNvSpPr>
          <p:nvPr>
            <p:ph type="title"/>
          </p:nvPr>
        </p:nvSpPr>
        <p:spPr/>
        <p:txBody>
          <a:bodyPr/>
          <a:lstStyle/>
          <a:p>
            <a:r>
              <a:rPr kumimoji="1" lang="en-US" altLang="ja-JP" dirty="0">
                <a:latin typeface="MS PGothic" panose="020B0600070205080204" pitchFamily="34" charset="-128"/>
                <a:ea typeface="MS PGothic" panose="020B0600070205080204" pitchFamily="34" charset="-128"/>
              </a:rPr>
              <a:t>GN</a:t>
            </a:r>
            <a:r>
              <a:rPr kumimoji="1" lang="ja-JP" altLang="en-US">
                <a:latin typeface="MS PGothic" panose="020B0600070205080204" pitchFamily="34" charset="-128"/>
                <a:ea typeface="MS PGothic" panose="020B0600070205080204" pitchFamily="34" charset="-128"/>
              </a:rPr>
              <a:t>の計算の流れ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33F4D2D-840E-254B-B220-D45453754049}"/>
                  </a:ext>
                </a:extLst>
              </p:cNvPr>
              <p:cNvSpPr>
                <a:spLocks noGrp="1"/>
              </p:cNvSpPr>
              <p:nvPr>
                <p:ph idx="1"/>
              </p:nvPr>
            </p:nvSpPr>
            <p:spPr/>
            <p:txBody>
              <a:bodyPr/>
              <a:lstStyle/>
              <a:p>
                <a:pPr marL="0" indent="0">
                  <a:buNone/>
                </a:pPr>
                <a:r>
                  <a:rPr kumimoji="1" lang="en-US" altLang="ja-JP" dirty="0"/>
                  <a:t>4 </a:t>
                </a:r>
                <a:r>
                  <a:rPr lang="ja-JP" altLang="en-US"/>
                  <a:t>全てのエッジの更新を</a:t>
                </a:r>
                <a:r>
                  <a:rPr lang="en-US" altLang="ja-JP" dirty="0"/>
                  <a:t>               </a:t>
                </a:r>
                <a:r>
                  <a:rPr kumimoji="1" lang="en-US" altLang="ja-JP" dirty="0"/>
                  <a:t>5.</a:t>
                </a:r>
                <a:r>
                  <a:rPr kumimoji="1" lang="ja-JP" altLang="en-US"/>
                  <a:t>全てのノードの更新を</a:t>
                </a:r>
                <a:endParaRPr lang="en-US" altLang="ja-JP" b="0" i="1" dirty="0">
                  <a:latin typeface="Cambria Math" panose="02040503050406030204" pitchFamily="18" charset="0"/>
                </a:endParaRPr>
              </a:p>
              <a:p>
                <a:pPr marL="0" indent="0">
                  <a:buNone/>
                </a:pPr>
                <a14:m>
                  <m:oMath xmlns:m="http://schemas.openxmlformats.org/officeDocument/2006/math">
                    <m:sSubSup>
                      <m:sSubSupPr>
                        <m:ctrlPr>
                          <a:rPr lang="en-US" altLang="ja-JP" i="1" smtClean="0">
                            <a:latin typeface="Cambria Math" panose="02040503050406030204" pitchFamily="18" charset="0"/>
                          </a:rPr>
                        </m:ctrlPr>
                      </m:sSubSupPr>
                      <m:e>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𝑒</m:t>
                            </m:r>
                          </m:e>
                        </m:acc>
                      </m:e>
                      <m:sub/>
                      <m:sup>
                        <m:r>
                          <a:rPr lang="en-US" altLang="ja-JP" b="0" i="1" smtClean="0">
                            <a:latin typeface="Cambria Math" panose="02040503050406030204" pitchFamily="18" charset="0"/>
                          </a:rPr>
                          <m:t>′</m:t>
                        </m:r>
                      </m:sup>
                    </m:sSubSup>
                  </m:oMath>
                </a14:m>
                <a:r>
                  <a:rPr lang="ja-JP" altLang="en-US"/>
                  <a:t>に集約</a:t>
                </a:r>
                <a:r>
                  <a:rPr lang="en-US" altLang="ja-JP" dirty="0"/>
                  <a:t>                                         </a:t>
                </a:r>
                <a14:m>
                  <m:oMath xmlns:m="http://schemas.openxmlformats.org/officeDocument/2006/math">
                    <m:sSubSup>
                      <m:sSubSupPr>
                        <m:ctrlPr>
                          <a:rPr lang="en-US" altLang="ja-JP" i="1" smtClean="0">
                            <a:latin typeface="Cambria Math" panose="02040503050406030204" pitchFamily="18" charset="0"/>
                          </a:rPr>
                        </m:ctrlPr>
                      </m:sSubSupPr>
                      <m:e>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𝑣</m:t>
                            </m:r>
                          </m:e>
                        </m:acc>
                      </m:e>
                      <m:sub/>
                      <m:sup>
                        <m:r>
                          <a:rPr lang="en-US" altLang="ja-JP" b="0" i="1" smtClean="0">
                            <a:latin typeface="Cambria Math" panose="02040503050406030204" pitchFamily="18" charset="0"/>
                          </a:rPr>
                          <m:t>′</m:t>
                        </m:r>
                      </m:sup>
                    </m:sSubSup>
                  </m:oMath>
                </a14:m>
                <a:r>
                  <a:rPr lang="ja-JP" altLang="en-US"/>
                  <a:t>に集約</a:t>
                </a:r>
                <a:endParaRPr kumimoji="1" lang="en-US" altLang="ja-JP" dirty="0"/>
              </a:p>
              <a:p>
                <a:pPr marL="0" indent="0">
                  <a:buNone/>
                </a:pPr>
                <a:endParaRPr kumimoji="1" lang="en-US" altLang="ja-JP" dirty="0"/>
              </a:p>
              <a:p>
                <a:pPr marL="0" indent="0">
                  <a:buNone/>
                </a:pPr>
                <a:endParaRPr lang="en-US" altLang="ja-JP" dirty="0"/>
              </a:p>
              <a:p>
                <a:pPr marL="0" indent="0">
                  <a:buNone/>
                </a:pPr>
                <a:r>
                  <a:rPr lang="en-US" altLang="ja-JP" dirty="0"/>
                  <a:t>6. </a:t>
                </a:r>
                <a:r>
                  <a:rPr lang="ja-JP" altLang="en-US"/>
                  <a:t>グローバル属性</a:t>
                </a:r>
                <a:r>
                  <a:rPr lang="en-US" altLang="ja-JP" dirty="0"/>
                  <a:t>u’</a:t>
                </a:r>
                <a:r>
                  <a:rPr lang="ja-JP" altLang="en-US"/>
                  <a:t>を更新</a:t>
                </a:r>
                <a:endParaRPr lang="en-US" altLang="ja-JP" dirty="0"/>
              </a:p>
              <a:p>
                <a:pPr marL="0" indent="0">
                  <a:buNone/>
                </a:pPr>
                <a:r>
                  <a:rPr kumimoji="1" lang="en-US" altLang="ja-JP" dirty="0"/>
                  <a:t>  (</a:t>
                </a:r>
                <a:r>
                  <a:rPr kumimoji="1" lang="ja-JP" altLang="en-US"/>
                  <a:t>グラフごとに</a:t>
                </a:r>
                <a:r>
                  <a:rPr kumimoji="1" lang="en-US" altLang="ja-JP" dirty="0"/>
                  <a:t>1</a:t>
                </a:r>
                <a:r>
                  <a:rPr kumimoji="1" lang="ja-JP" altLang="en-US"/>
                  <a:t>回適用</a:t>
                </a:r>
                <a:r>
                  <a:rPr kumimoji="1" lang="en-US" altLang="ja-JP" dirty="0"/>
                  <a:t>)</a:t>
                </a:r>
                <a:endParaRPr kumimoji="1" lang="ja-JP" altLang="en-US"/>
              </a:p>
            </p:txBody>
          </p:sp>
        </mc:Choice>
        <mc:Fallback xmlns="">
          <p:sp>
            <p:nvSpPr>
              <p:cNvPr id="3" name="コンテンツ プレースホルダー 2">
                <a:extLst>
                  <a:ext uri="{FF2B5EF4-FFF2-40B4-BE49-F238E27FC236}">
                    <a16:creationId xmlns:a16="http://schemas.microsoft.com/office/drawing/2014/main" id="{B33F4D2D-840E-254B-B220-D45453754049}"/>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EE3FCA60-17B9-694F-B2BC-515E98927FF6}"/>
              </a:ext>
            </a:extLst>
          </p:cNvPr>
          <p:cNvSpPr>
            <a:spLocks noGrp="1"/>
          </p:cNvSpPr>
          <p:nvPr>
            <p:ph type="sldNum" sz="quarter" idx="12"/>
          </p:nvPr>
        </p:nvSpPr>
        <p:spPr/>
        <p:txBody>
          <a:bodyPr/>
          <a:lstStyle/>
          <a:p>
            <a:fld id="{7B54241C-16D2-1945-8DB3-A13B9C757955}" type="slidenum">
              <a:rPr kumimoji="1" lang="ja-JP" altLang="en-US" smtClean="0"/>
              <a:t>15</a:t>
            </a:fld>
            <a:endParaRPr kumimoji="1" lang="ja-JP" altLang="en-US"/>
          </a:p>
        </p:txBody>
      </p:sp>
      <p:pic>
        <p:nvPicPr>
          <p:cNvPr id="5" name="図 4" descr="テキスト&#10;&#10;自動的に生成された説明">
            <a:extLst>
              <a:ext uri="{FF2B5EF4-FFF2-40B4-BE49-F238E27FC236}">
                <a16:creationId xmlns:a16="http://schemas.microsoft.com/office/drawing/2014/main" id="{1FCB386A-0F1E-EC4B-8563-5E7770D3646A}"/>
              </a:ext>
            </a:extLst>
          </p:cNvPr>
          <p:cNvPicPr>
            <a:picLocks noChangeAspect="1"/>
          </p:cNvPicPr>
          <p:nvPr/>
        </p:nvPicPr>
        <p:blipFill rotWithShape="1">
          <a:blip r:embed="rId3"/>
          <a:srcRect t="23903" r="1027"/>
          <a:stretch/>
        </p:blipFill>
        <p:spPr>
          <a:xfrm>
            <a:off x="1861743" y="2975811"/>
            <a:ext cx="3895464" cy="638299"/>
          </a:xfrm>
          <a:prstGeom prst="rect">
            <a:avLst/>
          </a:prstGeom>
        </p:spPr>
      </p:pic>
      <p:pic>
        <p:nvPicPr>
          <p:cNvPr id="7" name="図 6" descr="ダイアグラム, テキスト&#10;&#10;自動的に生成された説明">
            <a:extLst>
              <a:ext uri="{FF2B5EF4-FFF2-40B4-BE49-F238E27FC236}">
                <a16:creationId xmlns:a16="http://schemas.microsoft.com/office/drawing/2014/main" id="{F311BFAE-5659-6148-837F-956D5E154440}"/>
              </a:ext>
            </a:extLst>
          </p:cNvPr>
          <p:cNvPicPr>
            <a:picLocks noChangeAspect="1"/>
          </p:cNvPicPr>
          <p:nvPr/>
        </p:nvPicPr>
        <p:blipFill rotWithShape="1">
          <a:blip r:embed="rId4"/>
          <a:srcRect t="20258" r="5338"/>
          <a:stretch/>
        </p:blipFill>
        <p:spPr>
          <a:xfrm>
            <a:off x="6096000" y="2962144"/>
            <a:ext cx="3191937" cy="700457"/>
          </a:xfrm>
          <a:prstGeom prst="rect">
            <a:avLst/>
          </a:prstGeom>
        </p:spPr>
      </p:pic>
      <p:pic>
        <p:nvPicPr>
          <p:cNvPr id="10" name="図 9" descr="ダイアグラム&#10;&#10;低い精度で自動的に生成された説明">
            <a:extLst>
              <a:ext uri="{FF2B5EF4-FFF2-40B4-BE49-F238E27FC236}">
                <a16:creationId xmlns:a16="http://schemas.microsoft.com/office/drawing/2014/main" id="{38EF4CD7-1E40-F64D-B108-3E84AD8C124D}"/>
              </a:ext>
            </a:extLst>
          </p:cNvPr>
          <p:cNvPicPr>
            <a:picLocks noChangeAspect="1"/>
          </p:cNvPicPr>
          <p:nvPr/>
        </p:nvPicPr>
        <p:blipFill>
          <a:blip r:embed="rId5"/>
          <a:stretch>
            <a:fillRect/>
          </a:stretch>
        </p:blipFill>
        <p:spPr>
          <a:xfrm>
            <a:off x="2361462" y="5914741"/>
            <a:ext cx="3395745" cy="638298"/>
          </a:xfrm>
          <a:prstGeom prst="rect">
            <a:avLst/>
          </a:prstGeom>
        </p:spPr>
      </p:pic>
      <p:pic>
        <p:nvPicPr>
          <p:cNvPr id="12" name="図 11" descr="ダイアグラム&#10;&#10;自動的に生成された説明">
            <a:extLst>
              <a:ext uri="{FF2B5EF4-FFF2-40B4-BE49-F238E27FC236}">
                <a16:creationId xmlns:a16="http://schemas.microsoft.com/office/drawing/2014/main" id="{427B2EC8-AD7D-3840-A59F-490E90ECAC71}"/>
              </a:ext>
            </a:extLst>
          </p:cNvPr>
          <p:cNvPicPr>
            <a:picLocks noChangeAspect="1"/>
          </p:cNvPicPr>
          <p:nvPr/>
        </p:nvPicPr>
        <p:blipFill>
          <a:blip r:embed="rId6"/>
          <a:stretch>
            <a:fillRect/>
          </a:stretch>
        </p:blipFill>
        <p:spPr>
          <a:xfrm>
            <a:off x="2937116" y="4620738"/>
            <a:ext cx="1844989" cy="1290484"/>
          </a:xfrm>
          <a:prstGeom prst="rect">
            <a:avLst/>
          </a:prstGeom>
        </p:spPr>
      </p:pic>
      <p:sp>
        <p:nvSpPr>
          <p:cNvPr id="13" name="テキスト ボックス 12">
            <a:extLst>
              <a:ext uri="{FF2B5EF4-FFF2-40B4-BE49-F238E27FC236}">
                <a16:creationId xmlns:a16="http://schemas.microsoft.com/office/drawing/2014/main" id="{98AD79E0-DB17-8045-A28B-A5F23A466BA9}"/>
              </a:ext>
            </a:extLst>
          </p:cNvPr>
          <p:cNvSpPr txBox="1"/>
          <p:nvPr/>
        </p:nvSpPr>
        <p:spPr>
          <a:xfrm>
            <a:off x="5556738" y="6348046"/>
            <a:ext cx="5391219" cy="369332"/>
          </a:xfrm>
          <a:prstGeom prst="rect">
            <a:avLst/>
          </a:prstGeom>
          <a:noFill/>
        </p:spPr>
        <p:txBody>
          <a:bodyPr wrap="none" rtlCol="0">
            <a:spAutoFit/>
          </a:bodyPr>
          <a:lstStyle/>
          <a:p>
            <a:r>
              <a:rPr kumimoji="1" lang="en-US" altLang="ja-JP" dirty="0"/>
              <a:t>  </a:t>
            </a:r>
            <a:r>
              <a:rPr kumimoji="1" lang="ja-JP" altLang="en-US"/>
              <a:t>＊タスクによって更新の順序が変わることがある</a:t>
            </a:r>
          </a:p>
        </p:txBody>
      </p:sp>
    </p:spTree>
    <p:extLst>
      <p:ext uri="{BB962C8B-B14F-4D97-AF65-F5344CB8AC3E}">
        <p14:creationId xmlns:p14="http://schemas.microsoft.com/office/powerpoint/2010/main" val="17060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5BE540-4BA1-AE48-BE1E-AFB32D860ABC}"/>
              </a:ext>
            </a:extLst>
          </p:cNvPr>
          <p:cNvSpPr>
            <a:spLocks noGrp="1"/>
          </p:cNvSpPr>
          <p:nvPr>
            <p:ph type="title"/>
          </p:nvPr>
        </p:nvSpPr>
        <p:spPr/>
        <p:txBody>
          <a:bodyPr/>
          <a:lstStyle/>
          <a:p>
            <a:r>
              <a:rPr kumimoji="1" lang="en-US" altLang="ja-JP" dirty="0"/>
              <a:t>GN</a:t>
            </a:r>
            <a:endParaRPr kumimoji="1" lang="ja-JP" altLang="en-US"/>
          </a:p>
        </p:txBody>
      </p:sp>
      <p:sp>
        <p:nvSpPr>
          <p:cNvPr id="3" name="コンテンツ プレースホルダー 2">
            <a:extLst>
              <a:ext uri="{FF2B5EF4-FFF2-40B4-BE49-F238E27FC236}">
                <a16:creationId xmlns:a16="http://schemas.microsoft.com/office/drawing/2014/main" id="{5BA0D5A5-702F-2A44-9577-00D2E921286C}"/>
              </a:ext>
            </a:extLst>
          </p:cNvPr>
          <p:cNvSpPr>
            <a:spLocks noGrp="1"/>
          </p:cNvSpPr>
          <p:nvPr>
            <p:ph idx="1"/>
          </p:nvPr>
        </p:nvSpPr>
        <p:spPr/>
        <p:txBody>
          <a:bodyPr>
            <a:normAutofit/>
          </a:bodyPr>
          <a:lstStyle/>
          <a:p>
            <a:r>
              <a:rPr kumimoji="1" lang="en-US" altLang="ja-JP" sz="2200" dirty="0"/>
              <a:t>GN</a:t>
            </a:r>
            <a:r>
              <a:rPr kumimoji="1" lang="ja-JP" altLang="en-US" sz="2200"/>
              <a:t>の特徴</a:t>
            </a:r>
            <a:endParaRPr kumimoji="1" lang="en-US" altLang="ja-JP" sz="2200" dirty="0"/>
          </a:p>
          <a:p>
            <a:pPr marL="0" indent="0">
              <a:buNone/>
            </a:pPr>
            <a:r>
              <a:rPr lang="en-US" altLang="ja-JP" dirty="0"/>
              <a:t>	</a:t>
            </a:r>
            <a:r>
              <a:rPr lang="ja-JP" altLang="en-US"/>
              <a:t>・グラフとして入力することで、</a:t>
            </a:r>
            <a:r>
              <a:rPr lang="en-US" altLang="ja-JP" dirty="0"/>
              <a:t>entity</a:t>
            </a:r>
            <a:r>
              <a:rPr lang="ja-JP" altLang="en-US"/>
              <a:t>間の任意の関係を表現でき、　←①</a:t>
            </a:r>
            <a:endParaRPr lang="en-US" altLang="ja-JP" dirty="0"/>
          </a:p>
          <a:p>
            <a:pPr marL="0" indent="0">
              <a:buNone/>
            </a:pPr>
            <a:r>
              <a:rPr kumimoji="1" lang="en-US" altLang="ja-JP" dirty="0"/>
              <a:t>	</a:t>
            </a:r>
            <a:r>
              <a:rPr kumimoji="1" lang="ja-JP" altLang="en-US"/>
              <a:t>　</a:t>
            </a:r>
            <a:r>
              <a:rPr kumimoji="1" lang="en-US" altLang="ja-JP" dirty="0"/>
              <a:t>entity</a:t>
            </a:r>
            <a:r>
              <a:rPr kumimoji="1" lang="ja-JP" altLang="en-US"/>
              <a:t>同士が相互作用しているか、分離しているか判断できる　　　←</a:t>
            </a:r>
            <a:r>
              <a:rPr lang="en-US" altLang="ja-JP" dirty="0"/>
              <a:t>②</a:t>
            </a:r>
            <a:endParaRPr kumimoji="1" lang="en-US" altLang="ja-JP" dirty="0"/>
          </a:p>
          <a:p>
            <a:pPr marL="0" indent="0">
              <a:buNone/>
            </a:pPr>
            <a:r>
              <a:rPr lang="en-US" altLang="ja-JP" dirty="0"/>
              <a:t>	</a:t>
            </a:r>
          </a:p>
          <a:p>
            <a:pPr marL="0" indent="0">
              <a:buNone/>
            </a:pPr>
            <a:r>
              <a:rPr lang="en-US" altLang="ja-JP" dirty="0"/>
              <a:t>	</a:t>
            </a:r>
            <a:r>
              <a:rPr lang="ja-JP" altLang="en-US"/>
              <a:t>・ノードでの関数、エッジでの関数を再利用、共有できる</a:t>
            </a:r>
            <a:r>
              <a:rPr lang="en-US" altLang="ja-JP" dirty="0"/>
              <a:t>			</a:t>
            </a:r>
            <a:r>
              <a:rPr lang="ja-JP" altLang="en-US"/>
              <a:t>←</a:t>
            </a:r>
            <a:r>
              <a:rPr lang="en-US" altLang="ja-JP" dirty="0"/>
              <a:t>③</a:t>
            </a:r>
          </a:p>
          <a:p>
            <a:pPr marL="0" indent="0">
              <a:buNone/>
            </a:pPr>
            <a:r>
              <a:rPr lang="en-US" altLang="ja-JP" dirty="0"/>
              <a:t>	    </a:t>
            </a:r>
            <a:r>
              <a:rPr lang="ja-JP" altLang="en-US"/>
              <a:t>なのでノードとエッジの数や接続形式が異なっていても適応可能</a:t>
            </a:r>
            <a:endParaRPr kumimoji="1" lang="ja-JP" altLang="en-US"/>
          </a:p>
          <a:p>
            <a:pPr marL="0" indent="0">
              <a:buNone/>
            </a:pPr>
            <a:r>
              <a:rPr lang="en-US" altLang="ja-JP" dirty="0"/>
              <a:t>																				</a:t>
            </a:r>
            <a:r>
              <a:rPr lang="ja-JP" altLang="en-US"/>
              <a:t>また、</a:t>
            </a:r>
            <a:r>
              <a:rPr lang="en-US" altLang="ja-JP" dirty="0"/>
              <a:t>entity</a:t>
            </a:r>
            <a:r>
              <a:rPr lang="ja-JP" altLang="en-US"/>
              <a:t>と</a:t>
            </a:r>
            <a:r>
              <a:rPr lang="en-US" altLang="ja-JP" dirty="0"/>
              <a:t>relation</a:t>
            </a:r>
            <a:r>
              <a:rPr lang="ja-JP" altLang="en-US"/>
              <a:t>の順序不変も表現可能　</a:t>
            </a:r>
            <a:r>
              <a:rPr lang="en-US" altLang="ja-JP" dirty="0"/>
              <a:t>(positional encoding)																			</a:t>
            </a:r>
            <a:endParaRPr kumimoji="1" lang="ja-JP" altLang="en-US"/>
          </a:p>
        </p:txBody>
      </p:sp>
      <p:sp>
        <p:nvSpPr>
          <p:cNvPr id="4" name="スライド番号プレースホルダー 3">
            <a:extLst>
              <a:ext uri="{FF2B5EF4-FFF2-40B4-BE49-F238E27FC236}">
                <a16:creationId xmlns:a16="http://schemas.microsoft.com/office/drawing/2014/main" id="{6C14F0A9-F708-D448-8F69-CABC32921FDF}"/>
              </a:ext>
            </a:extLst>
          </p:cNvPr>
          <p:cNvSpPr>
            <a:spLocks noGrp="1"/>
          </p:cNvSpPr>
          <p:nvPr>
            <p:ph type="sldNum" sz="quarter" idx="12"/>
          </p:nvPr>
        </p:nvSpPr>
        <p:spPr/>
        <p:txBody>
          <a:bodyPr/>
          <a:lstStyle/>
          <a:p>
            <a:fld id="{7B54241C-16D2-1945-8DB3-A13B9C757955}" type="slidenum">
              <a:rPr kumimoji="1" lang="ja-JP" altLang="en-US" smtClean="0"/>
              <a:t>16</a:t>
            </a:fld>
            <a:endParaRPr kumimoji="1" lang="ja-JP" altLang="en-US"/>
          </a:p>
        </p:txBody>
      </p:sp>
    </p:spTree>
    <p:extLst>
      <p:ext uri="{BB962C8B-B14F-4D97-AF65-F5344CB8AC3E}">
        <p14:creationId xmlns:p14="http://schemas.microsoft.com/office/powerpoint/2010/main" val="115876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79783-CD97-7C47-BEC9-6729C34C56D3}"/>
              </a:ext>
            </a:extLst>
          </p:cNvPr>
          <p:cNvSpPr>
            <a:spLocks noGrp="1"/>
          </p:cNvSpPr>
          <p:nvPr>
            <p:ph type="title"/>
          </p:nvPr>
        </p:nvSpPr>
        <p:spPr/>
        <p:txBody>
          <a:bodyPr/>
          <a:lstStyle/>
          <a:p>
            <a:r>
              <a:rPr lang="en-US" altLang="ja-JP" dirty="0"/>
              <a:t>GN</a:t>
            </a:r>
            <a:r>
              <a:rPr lang="ja-JP" altLang="en-US"/>
              <a:t>の設計思想</a:t>
            </a:r>
            <a:endParaRPr kumimoji="1" lang="ja-JP" altLang="en-US"/>
          </a:p>
        </p:txBody>
      </p:sp>
      <p:sp>
        <p:nvSpPr>
          <p:cNvPr id="3" name="コンテンツ プレースホルダー 2">
            <a:extLst>
              <a:ext uri="{FF2B5EF4-FFF2-40B4-BE49-F238E27FC236}">
                <a16:creationId xmlns:a16="http://schemas.microsoft.com/office/drawing/2014/main" id="{99FBC5C1-860E-AB41-9305-89A5E76E3507}"/>
              </a:ext>
            </a:extLst>
          </p:cNvPr>
          <p:cNvSpPr>
            <a:spLocks noGrp="1"/>
          </p:cNvSpPr>
          <p:nvPr>
            <p:ph idx="1"/>
          </p:nvPr>
        </p:nvSpPr>
        <p:spPr/>
        <p:txBody>
          <a:bodyPr>
            <a:normAutofit/>
          </a:bodyPr>
          <a:lstStyle/>
          <a:p>
            <a:r>
              <a:rPr kumimoji="1" lang="en-US" altLang="ja-JP" dirty="0"/>
              <a:t>GN</a:t>
            </a:r>
            <a:r>
              <a:rPr lang="ja-JP" altLang="en-US"/>
              <a:t>アルゴリズムはあくまで基本的な設計思想であってタスクによって構造は変化するし、出力部分（ノードかエッジか全体かなど）も変化する</a:t>
            </a:r>
            <a:r>
              <a:rPr lang="en-US" altLang="ja-JP" dirty="0"/>
              <a:t>.</a:t>
            </a:r>
          </a:p>
          <a:p>
            <a:r>
              <a:rPr lang="ja-JP" altLang="en-US"/>
              <a:t>また、出力を</a:t>
            </a:r>
            <a:r>
              <a:rPr lang="en-US" altLang="ja-JP" dirty="0"/>
              <a:t>CNN</a:t>
            </a:r>
            <a:r>
              <a:rPr lang="ja-JP" altLang="en-US"/>
              <a:t>や</a:t>
            </a:r>
            <a:r>
              <a:rPr lang="en-US" altLang="ja-JP" dirty="0"/>
              <a:t>MLP</a:t>
            </a:r>
            <a:r>
              <a:rPr lang="ja-JP" altLang="en-US"/>
              <a:t>に渡すこともある</a:t>
            </a:r>
            <a:endParaRPr lang="en-US" altLang="ja-JP" dirty="0"/>
          </a:p>
          <a:p>
            <a:pPr marL="0" indent="0">
              <a:buNone/>
            </a:pPr>
            <a:endParaRPr lang="en-US" altLang="ja-JP" dirty="0"/>
          </a:p>
          <a:p>
            <a:pPr marL="0" indent="0">
              <a:buNone/>
            </a:pPr>
            <a:r>
              <a:rPr lang="en-US" altLang="ja-JP" dirty="0"/>
              <a:t>GN</a:t>
            </a:r>
            <a:r>
              <a:rPr lang="ja-JP" altLang="en-US"/>
              <a:t>の由来は、ニューラルネット意外にも適用できるような柔軟な構造を持つ特徴から名付けらている。</a:t>
            </a:r>
            <a:endParaRPr lang="en-US" altLang="ja-JP" dirty="0"/>
          </a:p>
          <a:p>
            <a:pPr marL="0" indent="0">
              <a:buNone/>
            </a:pPr>
            <a:r>
              <a:rPr lang="en-US" altLang="ja-JP" dirty="0"/>
              <a:t>GN</a:t>
            </a:r>
            <a:r>
              <a:rPr lang="ja-JP" altLang="en-US"/>
              <a:t>ブロックを組み合わせることにより複雑なアーキテクチャを実現可能</a:t>
            </a:r>
            <a:endParaRPr lang="en-US" altLang="ja-JP" dirty="0"/>
          </a:p>
          <a:p>
            <a:pPr marL="0" indent="0">
              <a:buNone/>
            </a:pPr>
            <a:endParaRPr kumimoji="1"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3D7A8FA3-A76C-5547-9620-483D0362203A}"/>
              </a:ext>
            </a:extLst>
          </p:cNvPr>
          <p:cNvSpPr>
            <a:spLocks noGrp="1"/>
          </p:cNvSpPr>
          <p:nvPr>
            <p:ph type="sldNum" sz="quarter" idx="12"/>
          </p:nvPr>
        </p:nvSpPr>
        <p:spPr/>
        <p:txBody>
          <a:bodyPr/>
          <a:lstStyle/>
          <a:p>
            <a:fld id="{7B54241C-16D2-1945-8DB3-A13B9C757955}" type="slidenum">
              <a:rPr kumimoji="1" lang="ja-JP" altLang="en-US" smtClean="0"/>
              <a:t>17</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BED9B46B-77F6-5A4C-90EA-13D08B10E719}"/>
              </a:ext>
            </a:extLst>
          </p:cNvPr>
          <p:cNvPicPr>
            <a:picLocks noChangeAspect="1"/>
          </p:cNvPicPr>
          <p:nvPr/>
        </p:nvPicPr>
        <p:blipFill>
          <a:blip r:embed="rId2"/>
          <a:stretch>
            <a:fillRect/>
          </a:stretch>
        </p:blipFill>
        <p:spPr>
          <a:xfrm>
            <a:off x="2857499" y="4807528"/>
            <a:ext cx="7206095" cy="1854200"/>
          </a:xfrm>
          <a:prstGeom prst="rect">
            <a:avLst/>
          </a:prstGeom>
        </p:spPr>
      </p:pic>
    </p:spTree>
    <p:extLst>
      <p:ext uri="{BB962C8B-B14F-4D97-AF65-F5344CB8AC3E}">
        <p14:creationId xmlns:p14="http://schemas.microsoft.com/office/powerpoint/2010/main" val="1758141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258EAB-A9DD-7141-8197-D12265349328}"/>
              </a:ext>
            </a:extLst>
          </p:cNvPr>
          <p:cNvSpPr>
            <a:spLocks noGrp="1"/>
          </p:cNvSpPr>
          <p:nvPr>
            <p:ph type="title"/>
          </p:nvPr>
        </p:nvSpPr>
        <p:spPr/>
        <p:txBody>
          <a:bodyPr/>
          <a:lstStyle/>
          <a:p>
            <a:r>
              <a:rPr lang="en-US" altLang="ja-JP" dirty="0"/>
              <a:t>GN</a:t>
            </a:r>
            <a:r>
              <a:rPr lang="ja-JP" altLang="en-US"/>
              <a:t>の設計思想</a:t>
            </a:r>
            <a:endParaRPr kumimoji="1" lang="ja-JP" altLang="en-US"/>
          </a:p>
        </p:txBody>
      </p:sp>
      <p:sp>
        <p:nvSpPr>
          <p:cNvPr id="3" name="コンテンツ プレースホルダー 2">
            <a:extLst>
              <a:ext uri="{FF2B5EF4-FFF2-40B4-BE49-F238E27FC236}">
                <a16:creationId xmlns:a16="http://schemas.microsoft.com/office/drawing/2014/main" id="{22CDBC17-1A06-4D4D-AF20-3081E5B9B982}"/>
              </a:ext>
            </a:extLst>
          </p:cNvPr>
          <p:cNvSpPr>
            <a:spLocks noGrp="1"/>
          </p:cNvSpPr>
          <p:nvPr>
            <p:ph idx="1"/>
          </p:nvPr>
        </p:nvSpPr>
        <p:spPr/>
        <p:txBody>
          <a:bodyPr>
            <a:normAutofit fontScale="85000" lnSpcReduction="20000"/>
          </a:bodyPr>
          <a:lstStyle/>
          <a:p>
            <a:r>
              <a:rPr kumimoji="1" lang="en-US" altLang="ja-JP" dirty="0"/>
              <a:t>GN</a:t>
            </a:r>
            <a:r>
              <a:rPr kumimoji="1" lang="ja-JP" altLang="en-US"/>
              <a:t>ブロックの出力は各タスクの要求に合わせて調整できる</a:t>
            </a:r>
            <a:endParaRPr kumimoji="1" lang="en-US" altLang="ja-JP" dirty="0"/>
          </a:p>
          <a:p>
            <a:pPr marL="0" indent="0">
              <a:buNone/>
            </a:pPr>
            <a:r>
              <a:rPr lang="ja-JP" altLang="en-US"/>
              <a:t>　</a:t>
            </a:r>
            <a:endParaRPr lang="en-US" altLang="ja-JP" dirty="0"/>
          </a:p>
          <a:p>
            <a:pPr marL="0" indent="0">
              <a:buNone/>
            </a:pPr>
            <a:r>
              <a:rPr lang="en-US" altLang="ja-JP" dirty="0"/>
              <a:t>    </a:t>
            </a:r>
            <a:r>
              <a:rPr lang="ja-JP" altLang="en-US"/>
              <a:t>エッジを出力として使用　</a:t>
            </a:r>
            <a:r>
              <a:rPr lang="en-US" altLang="ja-JP" dirty="0"/>
              <a:t>… </a:t>
            </a:r>
          </a:p>
          <a:p>
            <a:pPr marL="0" indent="0">
              <a:buNone/>
            </a:pPr>
            <a:r>
              <a:rPr lang="en-US" altLang="ja-JP" dirty="0"/>
              <a:t>	 </a:t>
            </a:r>
            <a:r>
              <a:rPr lang="ja-JP" altLang="en-US"/>
              <a:t>例</a:t>
            </a:r>
            <a:r>
              <a:rPr lang="en-US" altLang="ja-JP" dirty="0"/>
              <a:t>: entity</a:t>
            </a:r>
            <a:r>
              <a:rPr lang="ja-JP" altLang="en-US"/>
              <a:t>間の相互作用に関する決定を行う</a:t>
            </a:r>
            <a:r>
              <a:rPr lang="en" altLang="ja-JP" dirty="0"/>
              <a:t>(</a:t>
            </a:r>
            <a:r>
              <a:rPr lang="en" altLang="ja-JP" dirty="0" err="1"/>
              <a:t>Kipf</a:t>
            </a:r>
            <a:r>
              <a:rPr lang="en" altLang="ja-JP" dirty="0"/>
              <a:t> et al., 2018; Hamrick et al.2018).</a:t>
            </a:r>
          </a:p>
          <a:p>
            <a:pPr marL="0" indent="0">
              <a:buNone/>
            </a:pPr>
            <a:endParaRPr lang="en" altLang="ja-JP" dirty="0"/>
          </a:p>
          <a:p>
            <a:pPr marL="0" indent="0">
              <a:buNone/>
            </a:pPr>
            <a:r>
              <a:rPr kumimoji="1" lang="en" altLang="ja-JP" dirty="0"/>
              <a:t>   </a:t>
            </a:r>
            <a:r>
              <a:rPr kumimoji="1" lang="ja-JP" altLang="en-US"/>
              <a:t>グラフ</a:t>
            </a:r>
            <a:r>
              <a:rPr kumimoji="1" lang="en-US" altLang="ja-JP" dirty="0"/>
              <a:t>(</a:t>
            </a:r>
            <a:r>
              <a:rPr kumimoji="1" lang="ja-JP" altLang="en-US"/>
              <a:t>グローバル属性</a:t>
            </a:r>
            <a:r>
              <a:rPr kumimoji="1" lang="en-US" altLang="ja-JP" dirty="0"/>
              <a:t>)</a:t>
            </a:r>
            <a:r>
              <a:rPr kumimoji="1" lang="ja-JP" altLang="en-US"/>
              <a:t>を出力として使用　</a:t>
            </a:r>
            <a:r>
              <a:rPr kumimoji="1" lang="en-US" altLang="ja-JP" dirty="0"/>
              <a:t>…</a:t>
            </a:r>
          </a:p>
          <a:p>
            <a:pPr marL="0" indent="0">
              <a:buNone/>
            </a:pPr>
            <a:r>
              <a:rPr lang="en-US" altLang="ja-JP" dirty="0"/>
              <a:t>	</a:t>
            </a:r>
            <a:r>
              <a:rPr kumimoji="1" lang="ja-JP" altLang="en-US"/>
              <a:t>例</a:t>
            </a:r>
            <a:r>
              <a:rPr kumimoji="1" lang="en-US" altLang="ja-JP" dirty="0"/>
              <a:t>: </a:t>
            </a:r>
            <a:r>
              <a:rPr kumimoji="1" lang="ja-JP" altLang="en-US"/>
              <a:t>物理システムのポテンシャルエネルギーを予測</a:t>
            </a:r>
            <a:r>
              <a:rPr lang="en" altLang="ja-JP" dirty="0"/>
              <a:t>(Battaglia et al., 2016),</a:t>
            </a:r>
            <a:endParaRPr kumimoji="1" lang="en-US" altLang="ja-JP" dirty="0"/>
          </a:p>
          <a:p>
            <a:pPr marL="0" indent="0">
              <a:buNone/>
            </a:pPr>
            <a:r>
              <a:rPr lang="en-US" altLang="ja-JP" dirty="0"/>
              <a:t>       </a:t>
            </a:r>
          </a:p>
          <a:p>
            <a:pPr marL="0" indent="0">
              <a:buNone/>
            </a:pPr>
            <a:r>
              <a:rPr lang="en-US" altLang="ja-JP" dirty="0"/>
              <a:t>   </a:t>
            </a:r>
            <a:r>
              <a:rPr lang="ja-JP" altLang="en-US"/>
              <a:t>ノードを出力として使用</a:t>
            </a:r>
            <a:r>
              <a:rPr lang="en-US" altLang="ja-JP" dirty="0"/>
              <a:t> …</a:t>
            </a:r>
          </a:p>
          <a:p>
            <a:pPr marL="0" indent="0">
              <a:buNone/>
            </a:pPr>
            <a:r>
              <a:rPr lang="en-US" altLang="ja-JP" dirty="0"/>
              <a:t>	</a:t>
            </a:r>
            <a:r>
              <a:rPr lang="ja-JP" altLang="en-US"/>
              <a:t>例</a:t>
            </a:r>
            <a:r>
              <a:rPr lang="en-US" altLang="ja-JP" dirty="0"/>
              <a:t>: </a:t>
            </a:r>
            <a:r>
              <a:rPr lang="ja-JP" altLang="en-US"/>
              <a:t>物理システムを予測</a:t>
            </a:r>
            <a:r>
              <a:rPr lang="en" altLang="ja-JP" dirty="0"/>
              <a:t>(Battaglia et al., 2016; Chang    et al., 2017; Wang et al., 2018b; Sanchez-Gonzalez et al., 2018).</a:t>
            </a:r>
            <a:endParaRPr lang="en-US" altLang="ja-JP" dirty="0"/>
          </a:p>
          <a:p>
            <a:pPr marL="0" indent="0">
              <a:buNone/>
            </a:pPr>
            <a:r>
              <a:rPr kumimoji="1" lang="en-US" altLang="ja-JP" dirty="0"/>
              <a:t>   </a:t>
            </a:r>
            <a:endParaRPr kumimoji="1" lang="ja-JP" altLang="en-US"/>
          </a:p>
        </p:txBody>
      </p:sp>
      <p:sp>
        <p:nvSpPr>
          <p:cNvPr id="4" name="スライド番号プレースホルダー 3">
            <a:extLst>
              <a:ext uri="{FF2B5EF4-FFF2-40B4-BE49-F238E27FC236}">
                <a16:creationId xmlns:a16="http://schemas.microsoft.com/office/drawing/2014/main" id="{5C31C5D3-758E-7B4A-A073-421A1C7DA1DF}"/>
              </a:ext>
            </a:extLst>
          </p:cNvPr>
          <p:cNvSpPr>
            <a:spLocks noGrp="1"/>
          </p:cNvSpPr>
          <p:nvPr>
            <p:ph type="sldNum" sz="quarter" idx="12"/>
          </p:nvPr>
        </p:nvSpPr>
        <p:spPr/>
        <p:txBody>
          <a:bodyPr/>
          <a:lstStyle/>
          <a:p>
            <a:fld id="{7B54241C-16D2-1945-8DB3-A13B9C757955}" type="slidenum">
              <a:rPr kumimoji="1" lang="ja-JP" altLang="en-US" smtClean="0"/>
              <a:t>18</a:t>
            </a:fld>
            <a:endParaRPr kumimoji="1" lang="ja-JP" altLang="en-US"/>
          </a:p>
        </p:txBody>
      </p:sp>
      <p:sp>
        <p:nvSpPr>
          <p:cNvPr id="6" name="テキスト ボックス 5">
            <a:extLst>
              <a:ext uri="{FF2B5EF4-FFF2-40B4-BE49-F238E27FC236}">
                <a16:creationId xmlns:a16="http://schemas.microsoft.com/office/drawing/2014/main" id="{1FDC5239-98CA-C744-B010-551B479F150B}"/>
              </a:ext>
            </a:extLst>
          </p:cNvPr>
          <p:cNvSpPr txBox="1"/>
          <p:nvPr/>
        </p:nvSpPr>
        <p:spPr>
          <a:xfrm>
            <a:off x="3325091" y="5417127"/>
            <a:ext cx="3070071" cy="369332"/>
          </a:xfrm>
          <a:prstGeom prst="rect">
            <a:avLst/>
          </a:prstGeom>
          <a:noFill/>
        </p:spPr>
        <p:txBody>
          <a:bodyPr wrap="none" rtlCol="0">
            <a:spAutoFit/>
          </a:bodyPr>
          <a:lstStyle/>
          <a:p>
            <a:r>
              <a:rPr kumimoji="1" lang="ja-JP" altLang="en-US"/>
              <a:t>↑自分の研究に役立つかも？</a:t>
            </a:r>
          </a:p>
        </p:txBody>
      </p:sp>
    </p:spTree>
    <p:extLst>
      <p:ext uri="{BB962C8B-B14F-4D97-AF65-F5344CB8AC3E}">
        <p14:creationId xmlns:p14="http://schemas.microsoft.com/office/powerpoint/2010/main" val="2501041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C9AFE-0A61-D848-A6AE-8A918EE26C8E}"/>
              </a:ext>
            </a:extLst>
          </p:cNvPr>
          <p:cNvSpPr>
            <a:spLocks noGrp="1"/>
          </p:cNvSpPr>
          <p:nvPr>
            <p:ph type="title"/>
          </p:nvPr>
        </p:nvSpPr>
        <p:spPr/>
        <p:txBody>
          <a:bodyPr/>
          <a:lstStyle/>
          <a:p>
            <a:r>
              <a:rPr kumimoji="1" lang="ja-JP" altLang="en-US"/>
              <a:t>数値実験</a:t>
            </a:r>
          </a:p>
        </p:txBody>
      </p:sp>
      <p:sp>
        <p:nvSpPr>
          <p:cNvPr id="3" name="コンテンツ プレースホルダー 2">
            <a:extLst>
              <a:ext uri="{FF2B5EF4-FFF2-40B4-BE49-F238E27FC236}">
                <a16:creationId xmlns:a16="http://schemas.microsoft.com/office/drawing/2014/main" id="{7ECC5BAE-C7E3-104C-A6D5-17CC3E994425}"/>
              </a:ext>
            </a:extLst>
          </p:cNvPr>
          <p:cNvSpPr>
            <a:spLocks noGrp="1"/>
          </p:cNvSpPr>
          <p:nvPr>
            <p:ph idx="1"/>
          </p:nvPr>
        </p:nvSpPr>
        <p:spPr/>
        <p:txBody>
          <a:bodyPr/>
          <a:lstStyle/>
          <a:p>
            <a:pPr marL="0" indent="0">
              <a:buNone/>
            </a:pPr>
            <a:r>
              <a:rPr lang="ja-JP" altLang="en-US"/>
              <a:t>今回使用したデータ</a:t>
            </a:r>
            <a:r>
              <a:rPr lang="en-US" altLang="ja-JP" dirty="0"/>
              <a:t>:</a:t>
            </a:r>
          </a:p>
          <a:p>
            <a:pPr marL="0" indent="0">
              <a:buNone/>
            </a:pPr>
            <a:r>
              <a:rPr lang="en-US" altLang="ja-JP" dirty="0"/>
              <a:t> 64</a:t>
            </a:r>
            <a:r>
              <a:rPr lang="ja-JP" altLang="en-US"/>
              <a:t>原子シリコン系のオープンソースの</a:t>
            </a:r>
            <a:r>
              <a:rPr lang="en" altLang="ja-JP" dirty="0"/>
              <a:t>DFT</a:t>
            </a:r>
            <a:r>
              <a:rPr lang="ja-JP" altLang="en-US"/>
              <a:t>データ</a:t>
            </a:r>
          </a:p>
          <a:p>
            <a:pPr marL="0" indent="0">
              <a:buNone/>
            </a:pPr>
            <a:endParaRPr lang="en-US" altLang="ja-JP" dirty="0"/>
          </a:p>
          <a:p>
            <a:pPr marL="0" indent="0">
              <a:buNone/>
            </a:pPr>
            <a:r>
              <a:rPr lang="ja-JP" altLang="en-US"/>
              <a:t>今回は入力として原子の位置、エッジとして加えられる原子の距離を与えることで、システム全体のエネルギー、原子の力を予測</a:t>
            </a:r>
            <a:r>
              <a:rPr lang="en-US" altLang="ja-JP" dirty="0"/>
              <a:t>.</a:t>
            </a:r>
          </a:p>
          <a:p>
            <a:pPr marL="0" indent="0">
              <a:buNone/>
            </a:pPr>
            <a:endParaRPr lang="en-US" altLang="ja-JP" dirty="0"/>
          </a:p>
          <a:p>
            <a:pPr marL="0" indent="0">
              <a:buNone/>
            </a:pPr>
            <a:r>
              <a:rPr lang="ja-JP" altLang="en-US"/>
              <a:t>また今回のグラフ表現はカットオフ関数を</a:t>
            </a:r>
            <a:r>
              <a:rPr lang="en-US" altLang="ja-JP" dirty="0"/>
              <a:t>3</a:t>
            </a:r>
            <a:r>
              <a:rPr lang="ja-JP" altLang="en-US"/>
              <a:t>オームストロングに設定し</a:t>
            </a:r>
            <a:r>
              <a:rPr lang="en-US" altLang="ja-JP" dirty="0"/>
              <a:t>,</a:t>
            </a:r>
            <a:r>
              <a:rPr lang="ja-JP" altLang="en-US"/>
              <a:t>カットオフ関数以下の隣接原子をエッジとして追加して表現</a:t>
            </a:r>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1C1B64E7-1C56-C046-9290-F210C97E7B01}"/>
              </a:ext>
            </a:extLst>
          </p:cNvPr>
          <p:cNvSpPr>
            <a:spLocks noGrp="1"/>
          </p:cNvSpPr>
          <p:nvPr>
            <p:ph type="sldNum" sz="quarter" idx="12"/>
          </p:nvPr>
        </p:nvSpPr>
        <p:spPr/>
        <p:txBody>
          <a:bodyPr/>
          <a:lstStyle/>
          <a:p>
            <a:fld id="{7B54241C-16D2-1945-8DB3-A13B9C757955}" type="slidenum">
              <a:rPr kumimoji="1" lang="ja-JP" altLang="en-US" smtClean="0"/>
              <a:t>19</a:t>
            </a:fld>
            <a:endParaRPr kumimoji="1" lang="ja-JP" altLang="en-US"/>
          </a:p>
        </p:txBody>
      </p:sp>
    </p:spTree>
    <p:extLst>
      <p:ext uri="{BB962C8B-B14F-4D97-AF65-F5344CB8AC3E}">
        <p14:creationId xmlns:p14="http://schemas.microsoft.com/office/powerpoint/2010/main" val="289438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1D27EE-B241-A544-84D8-96539A2C51EC}"/>
              </a:ext>
            </a:extLst>
          </p:cNvPr>
          <p:cNvSpPr>
            <a:spLocks noGrp="1"/>
          </p:cNvSpPr>
          <p:nvPr>
            <p:ph type="title"/>
          </p:nvPr>
        </p:nvSpPr>
        <p:spPr/>
        <p:txBody>
          <a:bodyPr/>
          <a:lstStyle/>
          <a:p>
            <a:r>
              <a:rPr kumimoji="1" lang="en-US" altLang="ja-JP" dirty="0"/>
              <a:t> </a:t>
            </a:r>
            <a:r>
              <a:rPr kumimoji="1" lang="ja-JP" altLang="en-US"/>
              <a:t>論文の概要</a:t>
            </a:r>
          </a:p>
        </p:txBody>
      </p:sp>
      <p:sp>
        <p:nvSpPr>
          <p:cNvPr id="3" name="コンテンツ プレースホルダー 2">
            <a:extLst>
              <a:ext uri="{FF2B5EF4-FFF2-40B4-BE49-F238E27FC236}">
                <a16:creationId xmlns:a16="http://schemas.microsoft.com/office/drawing/2014/main" id="{A14AC329-DEA2-F547-AEB8-AF1FD037D460}"/>
              </a:ext>
            </a:extLst>
          </p:cNvPr>
          <p:cNvSpPr>
            <a:spLocks noGrp="1"/>
          </p:cNvSpPr>
          <p:nvPr>
            <p:ph idx="1"/>
          </p:nvPr>
        </p:nvSpPr>
        <p:spPr>
          <a:xfrm>
            <a:off x="2589211" y="2133599"/>
            <a:ext cx="9367261" cy="4336473"/>
          </a:xfrm>
        </p:spPr>
        <p:txBody>
          <a:bodyPr>
            <a:normAutofit/>
          </a:bodyPr>
          <a:lstStyle/>
          <a:p>
            <a:r>
              <a:rPr lang="ja-JP" altLang="en-US"/>
              <a:t>近年、深層学習では大規模なデータや豊富な計算資源を利用した</a:t>
            </a:r>
            <a:r>
              <a:rPr lang="en-US" altLang="ja-JP" dirty="0"/>
              <a:t>End to End </a:t>
            </a:r>
            <a:r>
              <a:rPr lang="ja-JP" altLang="en-US"/>
              <a:t>の学習が多く行われている</a:t>
            </a:r>
            <a:endParaRPr lang="en-US" altLang="ja-JP" dirty="0"/>
          </a:p>
          <a:p>
            <a:pPr marL="0" indent="0">
              <a:buNone/>
            </a:pPr>
            <a:r>
              <a:rPr lang="en-US" altLang="ja-JP" dirty="0"/>
              <a:t>    </a:t>
            </a:r>
            <a:r>
              <a:rPr lang="ja-JP" altLang="en-US"/>
              <a:t>しかし、現実世界ではコンピュータでは表現しきれない問題が数多くある</a:t>
            </a:r>
            <a:endParaRPr lang="en-US" altLang="ja-JP" dirty="0"/>
          </a:p>
          <a:p>
            <a:pPr marL="0" indent="0">
              <a:buNone/>
            </a:pPr>
            <a:r>
              <a:rPr lang="en-US" altLang="ja-JP" dirty="0"/>
              <a:t>     </a:t>
            </a:r>
            <a:r>
              <a:rPr lang="ja-JP" altLang="en-US"/>
              <a:t>その中の問題には人間が経験的に行なっていることも含まれる</a:t>
            </a:r>
            <a:endParaRPr lang="en-US" altLang="ja-JP" dirty="0"/>
          </a:p>
          <a:p>
            <a:pPr marL="0" indent="0">
              <a:buNone/>
            </a:pPr>
            <a:endParaRPr lang="en-US" altLang="ja-JP" dirty="0"/>
          </a:p>
          <a:p>
            <a:r>
              <a:rPr lang="ja-JP" altLang="en-US"/>
              <a:t>そこでと</a:t>
            </a:r>
            <a:r>
              <a:rPr lang="en-US" altLang="ja-JP" dirty="0"/>
              <a:t>End to End</a:t>
            </a:r>
            <a:r>
              <a:rPr lang="ja-JP" altLang="en-US"/>
              <a:t>と人間が経験的に行なってきたエンジニアリングの両者の補完的な強みを活かしたアプローチである</a:t>
            </a:r>
            <a:r>
              <a:rPr lang="en-US" altLang="ja-JP" dirty="0"/>
              <a:t>GN(</a:t>
            </a:r>
            <a:r>
              <a:rPr lang="ja-JP" altLang="en-US"/>
              <a:t>グラフネットワーク）を提唱</a:t>
            </a:r>
            <a:endParaRPr lang="en-US" altLang="ja-JP" dirty="0"/>
          </a:p>
          <a:p>
            <a:pPr marL="0" indent="0">
              <a:buNone/>
            </a:pPr>
            <a:endParaRPr lang="en-US" altLang="ja-JP" dirty="0"/>
          </a:p>
          <a:p>
            <a:r>
              <a:rPr lang="ja-JP" altLang="en-US"/>
              <a:t>深層学習での</a:t>
            </a:r>
            <a:r>
              <a:rPr lang="en-US" altLang="ja-JP" dirty="0"/>
              <a:t>Relational inductive biases</a:t>
            </a:r>
            <a:r>
              <a:rPr lang="ja-JP" altLang="en-US"/>
              <a:t>　</a:t>
            </a:r>
            <a:r>
              <a:rPr lang="en-US" altLang="ja-JP" dirty="0"/>
              <a:t>(</a:t>
            </a:r>
            <a:r>
              <a:rPr lang="ja-JP" altLang="en-US"/>
              <a:t>関係性に基づく帰納バイアス</a:t>
            </a:r>
            <a:r>
              <a:rPr lang="en-US" altLang="ja-JP" dirty="0"/>
              <a:t>)</a:t>
            </a:r>
            <a:r>
              <a:rPr lang="ja-JP" altLang="en-US"/>
              <a:t>　を使用することで</a:t>
            </a:r>
            <a:r>
              <a:rPr lang="en-US" altLang="ja-JP" dirty="0"/>
              <a:t>entity (</a:t>
            </a:r>
            <a:r>
              <a:rPr lang="ja-JP" altLang="en-US"/>
              <a:t>実体）、</a:t>
            </a:r>
            <a:r>
              <a:rPr lang="en-US" altLang="ja-JP" dirty="0"/>
              <a:t>relation(</a:t>
            </a:r>
            <a:r>
              <a:rPr lang="ja-JP" altLang="en-US"/>
              <a:t>関係性</a:t>
            </a:r>
            <a:r>
              <a:rPr lang="en-US" altLang="ja-JP" dirty="0"/>
              <a:t>)</a:t>
            </a:r>
            <a:r>
              <a:rPr lang="ja-JP" altLang="en-US"/>
              <a:t>、及びそれらを合成するためのルールについての学習を促進する方法を探る。</a:t>
            </a:r>
            <a:endParaRPr lang="en-US" altLang="ja-JP" dirty="0"/>
          </a:p>
          <a:p>
            <a:pPr marL="0" indent="0">
              <a:buNone/>
            </a:pPr>
            <a:endParaRPr lang="en-US" altLang="ja-JP" dirty="0"/>
          </a:p>
          <a:p>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C88DC0C0-0122-064F-8652-19078B1C3AC6}"/>
              </a:ext>
            </a:extLst>
          </p:cNvPr>
          <p:cNvSpPr>
            <a:spLocks noGrp="1"/>
          </p:cNvSpPr>
          <p:nvPr>
            <p:ph type="sldNum" sz="quarter" idx="12"/>
          </p:nvPr>
        </p:nvSpPr>
        <p:spPr/>
        <p:txBody>
          <a:bodyPr/>
          <a:lstStyle/>
          <a:p>
            <a:fld id="{7B54241C-16D2-1945-8DB3-A13B9C757955}" type="slidenum">
              <a:rPr kumimoji="1" lang="ja-JP" altLang="en-US" smtClean="0"/>
              <a:t>2</a:t>
            </a:fld>
            <a:endParaRPr kumimoji="1" lang="ja-JP" altLang="en-US"/>
          </a:p>
        </p:txBody>
      </p:sp>
    </p:spTree>
    <p:extLst>
      <p:ext uri="{BB962C8B-B14F-4D97-AF65-F5344CB8AC3E}">
        <p14:creationId xmlns:p14="http://schemas.microsoft.com/office/powerpoint/2010/main" val="3755545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E849C-D5AD-E043-8665-07B9630648D5}"/>
              </a:ext>
            </a:extLst>
          </p:cNvPr>
          <p:cNvSpPr>
            <a:spLocks noGrp="1"/>
          </p:cNvSpPr>
          <p:nvPr>
            <p:ph type="title"/>
          </p:nvPr>
        </p:nvSpPr>
        <p:spPr/>
        <p:txBody>
          <a:bodyPr/>
          <a:lstStyle/>
          <a:p>
            <a:r>
              <a:rPr kumimoji="1" lang="en-US" altLang="ja-JP" dirty="0"/>
              <a:t>GN</a:t>
            </a:r>
            <a:r>
              <a:rPr kumimoji="1" lang="ja-JP" altLang="en-US"/>
              <a:t>のパラメータ初期化</a:t>
            </a:r>
          </a:p>
        </p:txBody>
      </p:sp>
      <p:sp>
        <p:nvSpPr>
          <p:cNvPr id="3" name="コンテンツ プレースホルダー 2">
            <a:extLst>
              <a:ext uri="{FF2B5EF4-FFF2-40B4-BE49-F238E27FC236}">
                <a16:creationId xmlns:a16="http://schemas.microsoft.com/office/drawing/2014/main" id="{E1F6CAEE-5E31-D44D-B162-D1BACEE12628}"/>
              </a:ext>
            </a:extLst>
          </p:cNvPr>
          <p:cNvSpPr>
            <a:spLocks noGrp="1"/>
          </p:cNvSpPr>
          <p:nvPr>
            <p:ph idx="1"/>
          </p:nvPr>
        </p:nvSpPr>
        <p:spPr/>
        <p:txBody>
          <a:bodyPr/>
          <a:lstStyle/>
          <a:p>
            <a:r>
              <a:rPr kumimoji="1" lang="ja-JP" altLang="en-US"/>
              <a:t>パラメータを初期化するためにランダムキーと</a:t>
            </a:r>
            <a:r>
              <a:rPr kumimoji="1" lang="en-US" altLang="ja-JP" dirty="0"/>
              <a:t>1</a:t>
            </a:r>
            <a:r>
              <a:rPr kumimoji="1" lang="ja-JP" altLang="en-US"/>
              <a:t>サンプルを与えることでパラメータの形状を推測</a:t>
            </a:r>
          </a:p>
        </p:txBody>
      </p:sp>
      <p:sp>
        <p:nvSpPr>
          <p:cNvPr id="4" name="スライド番号プレースホルダー 3">
            <a:extLst>
              <a:ext uri="{FF2B5EF4-FFF2-40B4-BE49-F238E27FC236}">
                <a16:creationId xmlns:a16="http://schemas.microsoft.com/office/drawing/2014/main" id="{73A685FA-427A-DC49-8E97-070355940A68}"/>
              </a:ext>
            </a:extLst>
          </p:cNvPr>
          <p:cNvSpPr>
            <a:spLocks noGrp="1"/>
          </p:cNvSpPr>
          <p:nvPr>
            <p:ph type="sldNum" sz="quarter" idx="12"/>
          </p:nvPr>
        </p:nvSpPr>
        <p:spPr/>
        <p:txBody>
          <a:bodyPr/>
          <a:lstStyle/>
          <a:p>
            <a:fld id="{7B54241C-16D2-1945-8DB3-A13B9C757955}" type="slidenum">
              <a:rPr kumimoji="1" lang="ja-JP" altLang="en-US" smtClean="0"/>
              <a:t>20</a:t>
            </a:fld>
            <a:endParaRPr kumimoji="1" lang="ja-JP" altLang="en-US"/>
          </a:p>
        </p:txBody>
      </p:sp>
      <p:pic>
        <p:nvPicPr>
          <p:cNvPr id="5" name="図 4" descr="グラフ, 散布図&#10;&#10;自動的に生成された説明">
            <a:extLst>
              <a:ext uri="{FF2B5EF4-FFF2-40B4-BE49-F238E27FC236}">
                <a16:creationId xmlns:a16="http://schemas.microsoft.com/office/drawing/2014/main" id="{279ACDA2-DB2F-4B47-AE10-9DDB3DD304F0}"/>
              </a:ext>
            </a:extLst>
          </p:cNvPr>
          <p:cNvPicPr>
            <a:picLocks noChangeAspect="1"/>
          </p:cNvPicPr>
          <p:nvPr/>
        </p:nvPicPr>
        <p:blipFill>
          <a:blip r:embed="rId2"/>
          <a:stretch>
            <a:fillRect/>
          </a:stretch>
        </p:blipFill>
        <p:spPr>
          <a:xfrm>
            <a:off x="1801935" y="3115618"/>
            <a:ext cx="4018572" cy="3610639"/>
          </a:xfrm>
          <a:prstGeom prst="rect">
            <a:avLst/>
          </a:prstGeom>
        </p:spPr>
      </p:pic>
      <p:sp>
        <p:nvSpPr>
          <p:cNvPr id="6" name="テキスト ボックス 5">
            <a:extLst>
              <a:ext uri="{FF2B5EF4-FFF2-40B4-BE49-F238E27FC236}">
                <a16:creationId xmlns:a16="http://schemas.microsoft.com/office/drawing/2014/main" id="{112CDD0D-DB13-114E-957F-819801D685D0}"/>
              </a:ext>
            </a:extLst>
          </p:cNvPr>
          <p:cNvSpPr txBox="1"/>
          <p:nvPr/>
        </p:nvSpPr>
        <p:spPr>
          <a:xfrm>
            <a:off x="7508631" y="3833446"/>
            <a:ext cx="4288353" cy="646331"/>
          </a:xfrm>
          <a:prstGeom prst="rect">
            <a:avLst/>
          </a:prstGeom>
          <a:noFill/>
        </p:spPr>
        <p:txBody>
          <a:bodyPr wrap="none" rtlCol="0">
            <a:spAutoFit/>
          </a:bodyPr>
          <a:lstStyle/>
          <a:p>
            <a:r>
              <a:rPr kumimoji="1" lang="ja-JP" altLang="en-US"/>
              <a:t>事前分布を与えるだけで、</a:t>
            </a:r>
            <a:r>
              <a:rPr kumimoji="1" lang="en-US" altLang="ja-JP" dirty="0"/>
              <a:t>(</a:t>
            </a:r>
            <a:r>
              <a:rPr kumimoji="1" lang="ja-JP" altLang="en-US"/>
              <a:t>学習なしで</a:t>
            </a:r>
            <a:r>
              <a:rPr kumimoji="1" lang="en-US" altLang="ja-JP" dirty="0"/>
              <a:t>)</a:t>
            </a:r>
          </a:p>
          <a:p>
            <a:r>
              <a:rPr lang="ja-JP" altLang="en-US"/>
              <a:t>出力の相関を得ることができた</a:t>
            </a:r>
            <a:endParaRPr kumimoji="1" lang="ja-JP" altLang="en-US"/>
          </a:p>
        </p:txBody>
      </p:sp>
    </p:spTree>
    <p:extLst>
      <p:ext uri="{BB962C8B-B14F-4D97-AF65-F5344CB8AC3E}">
        <p14:creationId xmlns:p14="http://schemas.microsoft.com/office/powerpoint/2010/main" val="4097252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813604-352D-3C4D-AA4B-91875B55949D}"/>
              </a:ext>
            </a:extLst>
          </p:cNvPr>
          <p:cNvSpPr>
            <a:spLocks noGrp="1"/>
          </p:cNvSpPr>
          <p:nvPr>
            <p:ph type="title"/>
          </p:nvPr>
        </p:nvSpPr>
        <p:spPr/>
        <p:txBody>
          <a:bodyPr/>
          <a:lstStyle/>
          <a:p>
            <a:r>
              <a:rPr lang="ja-JP" altLang="en-US"/>
              <a:t>予測</a:t>
            </a:r>
            <a:r>
              <a:rPr kumimoji="1" lang="ja-JP" altLang="en-US"/>
              <a:t>結果</a:t>
            </a:r>
          </a:p>
        </p:txBody>
      </p:sp>
      <p:pic>
        <p:nvPicPr>
          <p:cNvPr id="5" name="コンテンツ プレースホルダー 4" descr="グラフ, 散布図&#10;&#10;自動的に生成された説明">
            <a:extLst>
              <a:ext uri="{FF2B5EF4-FFF2-40B4-BE49-F238E27FC236}">
                <a16:creationId xmlns:a16="http://schemas.microsoft.com/office/drawing/2014/main" id="{6977C100-0BD1-2D48-B424-500C13B6A712}"/>
              </a:ext>
            </a:extLst>
          </p:cNvPr>
          <p:cNvPicPr>
            <a:picLocks noGrp="1" noChangeAspect="1"/>
          </p:cNvPicPr>
          <p:nvPr>
            <p:ph idx="1"/>
          </p:nvPr>
        </p:nvPicPr>
        <p:blipFill>
          <a:blip r:embed="rId2"/>
          <a:stretch>
            <a:fillRect/>
          </a:stretch>
        </p:blipFill>
        <p:spPr>
          <a:xfrm>
            <a:off x="2996318" y="2133600"/>
            <a:ext cx="8101190" cy="3778250"/>
          </a:xfrm>
        </p:spPr>
      </p:pic>
      <p:sp>
        <p:nvSpPr>
          <p:cNvPr id="3" name="スライド番号プレースホルダー 2">
            <a:extLst>
              <a:ext uri="{FF2B5EF4-FFF2-40B4-BE49-F238E27FC236}">
                <a16:creationId xmlns:a16="http://schemas.microsoft.com/office/drawing/2014/main" id="{C4E94F01-25AA-174B-B020-A18A1D4946AA}"/>
              </a:ext>
            </a:extLst>
          </p:cNvPr>
          <p:cNvSpPr>
            <a:spLocks noGrp="1"/>
          </p:cNvSpPr>
          <p:nvPr>
            <p:ph type="sldNum" sz="quarter" idx="12"/>
          </p:nvPr>
        </p:nvSpPr>
        <p:spPr/>
        <p:txBody>
          <a:bodyPr/>
          <a:lstStyle/>
          <a:p>
            <a:fld id="{7B54241C-16D2-1945-8DB3-A13B9C757955}" type="slidenum">
              <a:rPr kumimoji="1" lang="ja-JP" altLang="en-US" smtClean="0"/>
              <a:t>21</a:t>
            </a:fld>
            <a:endParaRPr kumimoji="1" lang="ja-JP" altLang="en-US"/>
          </a:p>
        </p:txBody>
      </p:sp>
      <p:sp>
        <p:nvSpPr>
          <p:cNvPr id="7" name="テキスト ボックス 6">
            <a:extLst>
              <a:ext uri="{FF2B5EF4-FFF2-40B4-BE49-F238E27FC236}">
                <a16:creationId xmlns:a16="http://schemas.microsoft.com/office/drawing/2014/main" id="{61D8D6BC-AAE8-2747-9A80-975556E3761A}"/>
              </a:ext>
            </a:extLst>
          </p:cNvPr>
          <p:cNvSpPr txBox="1"/>
          <p:nvPr/>
        </p:nvSpPr>
        <p:spPr>
          <a:xfrm>
            <a:off x="4952897" y="6311900"/>
            <a:ext cx="2186817" cy="646331"/>
          </a:xfrm>
          <a:prstGeom prst="rect">
            <a:avLst/>
          </a:prstGeom>
          <a:noFill/>
        </p:spPr>
        <p:txBody>
          <a:bodyPr wrap="none" rtlCol="0">
            <a:spAutoFit/>
          </a:bodyPr>
          <a:lstStyle/>
          <a:p>
            <a:r>
              <a:rPr lang="ja-JP" altLang="en-US"/>
              <a:t>誤差</a:t>
            </a:r>
            <a:r>
              <a:rPr lang="en-US" altLang="ja-JP" dirty="0"/>
              <a:t>  </a:t>
            </a:r>
            <a:r>
              <a:rPr lang="ja-JP" altLang="en-US"/>
              <a:t>約</a:t>
            </a:r>
            <a:r>
              <a:rPr lang="en-US" altLang="ja-JP" dirty="0"/>
              <a:t>2</a:t>
            </a:r>
            <a:r>
              <a:rPr lang="en" altLang="ja-JP" dirty="0" err="1"/>
              <a:t>meV</a:t>
            </a:r>
            <a:r>
              <a:rPr lang="en" altLang="ja-JP" dirty="0"/>
              <a:t>/</a:t>
            </a:r>
            <a:r>
              <a:rPr lang="ja-JP" altLang="en-US"/>
              <a:t>原子</a:t>
            </a:r>
          </a:p>
          <a:p>
            <a:endParaRPr kumimoji="1" lang="ja-JP" altLang="en-US"/>
          </a:p>
        </p:txBody>
      </p:sp>
      <p:sp>
        <p:nvSpPr>
          <p:cNvPr id="8" name="テキスト ボックス 7">
            <a:extLst>
              <a:ext uri="{FF2B5EF4-FFF2-40B4-BE49-F238E27FC236}">
                <a16:creationId xmlns:a16="http://schemas.microsoft.com/office/drawing/2014/main" id="{76CB8D80-9D96-974C-9D5E-480D60E9D2E0}"/>
              </a:ext>
            </a:extLst>
          </p:cNvPr>
          <p:cNvSpPr txBox="1"/>
          <p:nvPr/>
        </p:nvSpPr>
        <p:spPr>
          <a:xfrm>
            <a:off x="1178442" y="6311900"/>
            <a:ext cx="3584636" cy="369332"/>
          </a:xfrm>
          <a:prstGeom prst="rect">
            <a:avLst/>
          </a:prstGeom>
          <a:noFill/>
        </p:spPr>
        <p:txBody>
          <a:bodyPr wrap="none" rtlCol="0">
            <a:spAutoFit/>
          </a:bodyPr>
          <a:lstStyle/>
          <a:p>
            <a:r>
              <a:rPr lang="en-US" altLang="ja-JP" dirty="0"/>
              <a:t>ADAM</a:t>
            </a:r>
            <a:r>
              <a:rPr lang="ja-JP" altLang="en-US"/>
              <a:t>を用い</a:t>
            </a:r>
            <a:r>
              <a:rPr lang="en-US" altLang="ja-JP" dirty="0"/>
              <a:t>12000</a:t>
            </a:r>
            <a:r>
              <a:rPr lang="ja-JP" altLang="en-US"/>
              <a:t>エポック学習</a:t>
            </a:r>
            <a:endParaRPr kumimoji="1" lang="ja-JP" altLang="en-US"/>
          </a:p>
        </p:txBody>
      </p:sp>
    </p:spTree>
    <p:extLst>
      <p:ext uri="{BB962C8B-B14F-4D97-AF65-F5344CB8AC3E}">
        <p14:creationId xmlns:p14="http://schemas.microsoft.com/office/powerpoint/2010/main" val="2932637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E99EAB-6580-AF47-9633-B05256643442}"/>
              </a:ext>
            </a:extLst>
          </p:cNvPr>
          <p:cNvSpPr>
            <a:spLocks noGrp="1"/>
          </p:cNvSpPr>
          <p:nvPr>
            <p:ph type="title"/>
          </p:nvPr>
        </p:nvSpPr>
        <p:spPr/>
        <p:txBody>
          <a:bodyPr/>
          <a:lstStyle/>
          <a:p>
            <a:r>
              <a:rPr kumimoji="1" lang="ja-JP" altLang="en-US"/>
              <a:t>まとめと今後の展望</a:t>
            </a:r>
          </a:p>
        </p:txBody>
      </p:sp>
      <p:sp>
        <p:nvSpPr>
          <p:cNvPr id="3" name="コンテンツ プレースホルダー 2">
            <a:extLst>
              <a:ext uri="{FF2B5EF4-FFF2-40B4-BE49-F238E27FC236}">
                <a16:creationId xmlns:a16="http://schemas.microsoft.com/office/drawing/2014/main" id="{E92F1009-9591-C44F-BB4C-500B696D7D16}"/>
              </a:ext>
            </a:extLst>
          </p:cNvPr>
          <p:cNvSpPr>
            <a:spLocks noGrp="1"/>
          </p:cNvSpPr>
          <p:nvPr>
            <p:ph idx="1"/>
          </p:nvPr>
        </p:nvSpPr>
        <p:spPr/>
        <p:txBody>
          <a:bodyPr>
            <a:normAutofit fontScale="92500" lnSpcReduction="20000"/>
          </a:bodyPr>
          <a:lstStyle/>
          <a:p>
            <a:r>
              <a:rPr lang="ja-JP" altLang="en-US"/>
              <a:t>本論文では、</a:t>
            </a:r>
            <a:r>
              <a:rPr lang="en" altLang="ja-JP" dirty="0"/>
              <a:t>MLP</a:t>
            </a:r>
            <a:r>
              <a:rPr lang="ja-JP" altLang="en"/>
              <a:t>、</a:t>
            </a:r>
            <a:r>
              <a:rPr lang="en" altLang="ja-JP" dirty="0"/>
              <a:t>CNN</a:t>
            </a:r>
            <a:r>
              <a:rPr lang="ja-JP" altLang="en-US"/>
              <a:t>などの深層学習アーキテクチャに関係性に基づく帰納バイアスがどの程度存在するかを分析し、</a:t>
            </a:r>
            <a:r>
              <a:rPr lang="en" altLang="ja-JP" dirty="0"/>
              <a:t>MLP</a:t>
            </a:r>
            <a:r>
              <a:rPr lang="ja-JP" altLang="en-US"/>
              <a:t>や</a:t>
            </a:r>
            <a:r>
              <a:rPr lang="en-US" altLang="ja-JP"/>
              <a:t>CNN</a:t>
            </a:r>
            <a:r>
              <a:rPr lang="ja-JP" altLang="en-US"/>
              <a:t>には関係性帰納的バイアスが存在するが、集合やグラフなどのより構造化された表現を自然に扱うことはできないと結論づけた。</a:t>
            </a:r>
          </a:p>
          <a:p>
            <a:endParaRPr lang="en-US" altLang="ja-JP" dirty="0"/>
          </a:p>
          <a:p>
            <a:r>
              <a:rPr lang="ja-JP" altLang="en-US"/>
              <a:t>ここでは、明示的に構造化された表現と深層学習での計算を活用するために、強い関係性に基づく帰納バイアスを実装するグラフネットワークと呼ばれるフレームワークを提示した</a:t>
            </a:r>
            <a:endParaRPr lang="en-US" altLang="ja-JP" dirty="0"/>
          </a:p>
          <a:p>
            <a:endParaRPr lang="en-US" altLang="ja-JP" dirty="0"/>
          </a:p>
          <a:p>
            <a:r>
              <a:rPr lang="ja-JP" altLang="en-US"/>
              <a:t>グラフネットワークでは</a:t>
            </a:r>
            <a:r>
              <a:rPr lang="en-US" altLang="ja-JP" dirty="0"/>
              <a:t>entity</a:t>
            </a:r>
            <a:r>
              <a:rPr lang="ja-JP" altLang="en-US"/>
              <a:t>と</a:t>
            </a:r>
            <a:r>
              <a:rPr lang="en-US" altLang="ja-JP" dirty="0"/>
              <a:t>relation</a:t>
            </a:r>
            <a:r>
              <a:rPr lang="ja-JP" altLang="en-US"/>
              <a:t>で情報を共有しながら計算することによってサンプル効率の向上と、</a:t>
            </a:r>
            <a:r>
              <a:rPr lang="en-US" altLang="ja-JP" dirty="0"/>
              <a:t>AI</a:t>
            </a:r>
            <a:r>
              <a:rPr lang="ja-JP" altLang="en-US"/>
              <a:t>の目的であった組み合わせ一般化をサポートしている</a:t>
            </a:r>
            <a:endParaRPr lang="en-US" altLang="ja-JP" dirty="0"/>
          </a:p>
          <a:p>
            <a:endParaRPr lang="en-US" altLang="ja-JP" dirty="0"/>
          </a:p>
          <a:p>
            <a:r>
              <a:rPr lang="ja-JP" altLang="en-US"/>
              <a:t>しかし、実世界のデータではグラフで表現することが困難なものも多く、そのようなデータをどのようにグラフとして解釈するかの研究が多く行われている。</a:t>
            </a:r>
            <a:endParaRPr lang="en-US" altLang="ja-JP" dirty="0"/>
          </a:p>
          <a:p>
            <a:endParaRPr lang="en-US" altLang="ja-JP" dirty="0"/>
          </a:p>
          <a:p>
            <a:endParaRPr lang="en-US" altLang="ja-JP" dirty="0"/>
          </a:p>
          <a:p>
            <a:endParaRPr lang="ja-JP" altLang="en-US"/>
          </a:p>
          <a:p>
            <a:endParaRPr kumimoji="1" lang="ja-JP" altLang="en-US"/>
          </a:p>
        </p:txBody>
      </p:sp>
      <p:sp>
        <p:nvSpPr>
          <p:cNvPr id="4" name="スライド番号プレースホルダー 3">
            <a:extLst>
              <a:ext uri="{FF2B5EF4-FFF2-40B4-BE49-F238E27FC236}">
                <a16:creationId xmlns:a16="http://schemas.microsoft.com/office/drawing/2014/main" id="{0516F060-9FFF-344E-98C1-AE9A119E6DC1}"/>
              </a:ext>
            </a:extLst>
          </p:cNvPr>
          <p:cNvSpPr>
            <a:spLocks noGrp="1"/>
          </p:cNvSpPr>
          <p:nvPr>
            <p:ph type="sldNum" sz="quarter" idx="12"/>
          </p:nvPr>
        </p:nvSpPr>
        <p:spPr/>
        <p:txBody>
          <a:bodyPr/>
          <a:lstStyle/>
          <a:p>
            <a:fld id="{7B54241C-16D2-1945-8DB3-A13B9C757955}" type="slidenum">
              <a:rPr kumimoji="1" lang="ja-JP" altLang="en-US" smtClean="0"/>
              <a:t>22</a:t>
            </a:fld>
            <a:endParaRPr kumimoji="1" lang="ja-JP" altLang="en-US"/>
          </a:p>
        </p:txBody>
      </p:sp>
    </p:spTree>
    <p:extLst>
      <p:ext uri="{BB962C8B-B14F-4D97-AF65-F5344CB8AC3E}">
        <p14:creationId xmlns:p14="http://schemas.microsoft.com/office/powerpoint/2010/main" val="2099951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197820-2830-2149-B786-8F557CE075A6}"/>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F87EDBD5-95F4-3047-9C1E-588C1A5098D2}"/>
              </a:ext>
            </a:extLst>
          </p:cNvPr>
          <p:cNvSpPr>
            <a:spLocks noGrp="1"/>
          </p:cNvSpPr>
          <p:nvPr>
            <p:ph idx="1"/>
          </p:nvPr>
        </p:nvSpPr>
        <p:spPr/>
        <p:txBody>
          <a:bodyPr/>
          <a:lstStyle/>
          <a:p>
            <a:endParaRPr lang="en" altLang="ja-JP" dirty="0"/>
          </a:p>
          <a:p>
            <a:r>
              <a:rPr lang="en" altLang="ja-JP" dirty="0"/>
              <a:t>Relational inductive biases, deep learning, and graph networks</a:t>
            </a:r>
          </a:p>
          <a:p>
            <a:pPr marL="0" indent="0">
              <a:buNone/>
            </a:pPr>
            <a:r>
              <a:rPr lang="en" altLang="ja-JP" dirty="0"/>
              <a:t>	https://</a:t>
            </a:r>
            <a:r>
              <a:rPr lang="en" altLang="ja-JP" dirty="0" err="1"/>
              <a:t>arxiv.org</a:t>
            </a:r>
            <a:r>
              <a:rPr lang="en" altLang="ja-JP" dirty="0"/>
              <a:t>/pdf/1806.01261.pdf</a:t>
            </a:r>
            <a:endParaRPr kumimoji="1" lang="ja-JP" altLang="en-US"/>
          </a:p>
        </p:txBody>
      </p:sp>
      <p:sp>
        <p:nvSpPr>
          <p:cNvPr id="4" name="スライド番号プレースホルダー 3">
            <a:extLst>
              <a:ext uri="{FF2B5EF4-FFF2-40B4-BE49-F238E27FC236}">
                <a16:creationId xmlns:a16="http://schemas.microsoft.com/office/drawing/2014/main" id="{46D5015C-59BC-A04D-9375-ED3974B2C55B}"/>
              </a:ext>
            </a:extLst>
          </p:cNvPr>
          <p:cNvSpPr>
            <a:spLocks noGrp="1"/>
          </p:cNvSpPr>
          <p:nvPr>
            <p:ph type="sldNum" sz="quarter" idx="12"/>
          </p:nvPr>
        </p:nvSpPr>
        <p:spPr/>
        <p:txBody>
          <a:bodyPr/>
          <a:lstStyle/>
          <a:p>
            <a:fld id="{7B54241C-16D2-1945-8DB3-A13B9C757955}" type="slidenum">
              <a:rPr kumimoji="1" lang="ja-JP" altLang="en-US" smtClean="0"/>
              <a:t>23</a:t>
            </a:fld>
            <a:endParaRPr kumimoji="1" lang="ja-JP" altLang="en-US"/>
          </a:p>
        </p:txBody>
      </p:sp>
    </p:spTree>
    <p:extLst>
      <p:ext uri="{BB962C8B-B14F-4D97-AF65-F5344CB8AC3E}">
        <p14:creationId xmlns:p14="http://schemas.microsoft.com/office/powerpoint/2010/main" val="307236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8A984-3D08-5D4C-ACBC-C271A6E8AA20}"/>
              </a:ext>
            </a:extLst>
          </p:cNvPr>
          <p:cNvSpPr>
            <a:spLocks noGrp="1"/>
          </p:cNvSpPr>
          <p:nvPr>
            <p:ph type="title"/>
          </p:nvPr>
        </p:nvSpPr>
        <p:spPr/>
        <p:txBody>
          <a:bodyPr/>
          <a:lstStyle/>
          <a:p>
            <a:r>
              <a:rPr lang="en-US" altLang="ja-JP" dirty="0"/>
              <a:t>Introduction</a:t>
            </a:r>
            <a:endParaRPr kumimoji="1" lang="ja-JP" altLang="en-US"/>
          </a:p>
        </p:txBody>
      </p:sp>
      <p:sp>
        <p:nvSpPr>
          <p:cNvPr id="3" name="コンテンツ プレースホルダー 2">
            <a:extLst>
              <a:ext uri="{FF2B5EF4-FFF2-40B4-BE49-F238E27FC236}">
                <a16:creationId xmlns:a16="http://schemas.microsoft.com/office/drawing/2014/main" id="{EA0EB36D-58A1-024A-8313-100BAE8E6628}"/>
              </a:ext>
            </a:extLst>
          </p:cNvPr>
          <p:cNvSpPr>
            <a:spLocks noGrp="1"/>
          </p:cNvSpPr>
          <p:nvPr>
            <p:ph idx="1"/>
          </p:nvPr>
        </p:nvSpPr>
        <p:spPr/>
        <p:txBody>
          <a:bodyPr/>
          <a:lstStyle/>
          <a:p>
            <a:r>
              <a:rPr lang="ja-JP" altLang="en-US"/>
              <a:t>人間の知性の特徴　「有限の手段を無限に利用する」</a:t>
            </a: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777C39C-DF99-6443-BD77-D1C31CE264CB}"/>
              </a:ext>
            </a:extLst>
          </p:cNvPr>
          <p:cNvSpPr>
            <a:spLocks noGrp="1"/>
          </p:cNvSpPr>
          <p:nvPr>
            <p:ph type="sldNum" sz="quarter" idx="12"/>
          </p:nvPr>
        </p:nvSpPr>
        <p:spPr/>
        <p:txBody>
          <a:bodyPr/>
          <a:lstStyle/>
          <a:p>
            <a:fld id="{7B54241C-16D2-1945-8DB3-A13B9C757955}" type="slidenum">
              <a:rPr kumimoji="1" lang="ja-JP" altLang="en-US" smtClean="0"/>
              <a:t>3</a:t>
            </a:fld>
            <a:endParaRPr kumimoji="1" lang="ja-JP" altLang="en-US"/>
          </a:p>
        </p:txBody>
      </p:sp>
      <p:pic>
        <p:nvPicPr>
          <p:cNvPr id="6" name="図 5" descr="テーブル, 座る, 小さい, ケーキ が含まれている画像&#10;&#10;自動的に生成された説明">
            <a:extLst>
              <a:ext uri="{FF2B5EF4-FFF2-40B4-BE49-F238E27FC236}">
                <a16:creationId xmlns:a16="http://schemas.microsoft.com/office/drawing/2014/main" id="{5CF23A10-CF79-8C4D-9BCD-453E17FC3CF4}"/>
              </a:ext>
            </a:extLst>
          </p:cNvPr>
          <p:cNvPicPr>
            <a:picLocks noChangeAspect="1"/>
          </p:cNvPicPr>
          <p:nvPr/>
        </p:nvPicPr>
        <p:blipFill>
          <a:blip r:embed="rId2"/>
          <a:stretch>
            <a:fillRect/>
          </a:stretch>
        </p:blipFill>
        <p:spPr>
          <a:xfrm>
            <a:off x="2433781" y="2884056"/>
            <a:ext cx="2068945" cy="2068945"/>
          </a:xfrm>
          <a:prstGeom prst="rect">
            <a:avLst/>
          </a:prstGeom>
        </p:spPr>
      </p:pic>
      <p:pic>
        <p:nvPicPr>
          <p:cNvPr id="8" name="図 7" descr="アイコン&#10;&#10;自動的に生成された説明">
            <a:extLst>
              <a:ext uri="{FF2B5EF4-FFF2-40B4-BE49-F238E27FC236}">
                <a16:creationId xmlns:a16="http://schemas.microsoft.com/office/drawing/2014/main" id="{AD654783-F94C-9F48-9DCA-994E0D106C21}"/>
              </a:ext>
            </a:extLst>
          </p:cNvPr>
          <p:cNvPicPr>
            <a:picLocks noChangeAspect="1"/>
          </p:cNvPicPr>
          <p:nvPr/>
        </p:nvPicPr>
        <p:blipFill>
          <a:blip r:embed="rId3"/>
          <a:stretch>
            <a:fillRect/>
          </a:stretch>
        </p:blipFill>
        <p:spPr>
          <a:xfrm>
            <a:off x="3867294" y="2133600"/>
            <a:ext cx="1581726" cy="1581726"/>
          </a:xfrm>
          <a:prstGeom prst="rect">
            <a:avLst/>
          </a:prstGeom>
        </p:spPr>
      </p:pic>
      <p:sp>
        <p:nvSpPr>
          <p:cNvPr id="9" name="テキスト ボックス 8">
            <a:extLst>
              <a:ext uri="{FF2B5EF4-FFF2-40B4-BE49-F238E27FC236}">
                <a16:creationId xmlns:a16="http://schemas.microsoft.com/office/drawing/2014/main" id="{34D77740-DF87-9940-AFB3-D4EC1076F072}"/>
              </a:ext>
            </a:extLst>
          </p:cNvPr>
          <p:cNvSpPr txBox="1"/>
          <p:nvPr/>
        </p:nvSpPr>
        <p:spPr>
          <a:xfrm>
            <a:off x="4231597" y="2818282"/>
            <a:ext cx="853119" cy="369332"/>
          </a:xfrm>
          <a:prstGeom prst="rect">
            <a:avLst/>
          </a:prstGeom>
          <a:noFill/>
        </p:spPr>
        <p:txBody>
          <a:bodyPr wrap="none" rtlCol="0">
            <a:spAutoFit/>
          </a:bodyPr>
          <a:lstStyle/>
          <a:p>
            <a:r>
              <a:rPr kumimoji="1" lang="en-US" altLang="ja-JP" dirty="0"/>
              <a:t>apple</a:t>
            </a:r>
            <a:endParaRPr kumimoji="1" lang="ja-JP" altLang="en-US"/>
          </a:p>
        </p:txBody>
      </p:sp>
      <p:sp>
        <p:nvSpPr>
          <p:cNvPr id="11" name="右矢印 10">
            <a:extLst>
              <a:ext uri="{FF2B5EF4-FFF2-40B4-BE49-F238E27FC236}">
                <a16:creationId xmlns:a16="http://schemas.microsoft.com/office/drawing/2014/main" id="{AF4AFC04-9124-C647-B2DA-E3E6267DB5BA}"/>
              </a:ext>
            </a:extLst>
          </p:cNvPr>
          <p:cNvSpPr/>
          <p:nvPr/>
        </p:nvSpPr>
        <p:spPr>
          <a:xfrm>
            <a:off x="5606796" y="367621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人形, おもちゃ, 挿絵, 時計 が含まれている画像&#10;&#10;自動的に生成された説明">
            <a:extLst>
              <a:ext uri="{FF2B5EF4-FFF2-40B4-BE49-F238E27FC236}">
                <a16:creationId xmlns:a16="http://schemas.microsoft.com/office/drawing/2014/main" id="{546C397F-4852-B240-AEBB-FFBF598CD512}"/>
              </a:ext>
            </a:extLst>
          </p:cNvPr>
          <p:cNvPicPr>
            <a:picLocks noChangeAspect="1"/>
          </p:cNvPicPr>
          <p:nvPr/>
        </p:nvPicPr>
        <p:blipFill>
          <a:blip r:embed="rId4"/>
          <a:stretch>
            <a:fillRect/>
          </a:stretch>
        </p:blipFill>
        <p:spPr>
          <a:xfrm>
            <a:off x="7237871" y="3084845"/>
            <a:ext cx="1873006" cy="1698404"/>
          </a:xfrm>
          <a:prstGeom prst="rect">
            <a:avLst/>
          </a:prstGeom>
        </p:spPr>
      </p:pic>
      <p:pic>
        <p:nvPicPr>
          <p:cNvPr id="14" name="図 13" descr="アイコン&#10;&#10;自動的に生成された説明">
            <a:extLst>
              <a:ext uri="{FF2B5EF4-FFF2-40B4-BE49-F238E27FC236}">
                <a16:creationId xmlns:a16="http://schemas.microsoft.com/office/drawing/2014/main" id="{F4AE036B-0655-D942-9E2D-CD98EEA27D01}"/>
              </a:ext>
            </a:extLst>
          </p:cNvPr>
          <p:cNvPicPr>
            <a:picLocks noChangeAspect="1"/>
          </p:cNvPicPr>
          <p:nvPr/>
        </p:nvPicPr>
        <p:blipFill>
          <a:blip r:embed="rId3"/>
          <a:stretch>
            <a:fillRect/>
          </a:stretch>
        </p:blipFill>
        <p:spPr>
          <a:xfrm>
            <a:off x="8894067" y="1128595"/>
            <a:ext cx="2300405" cy="2300405"/>
          </a:xfrm>
          <a:prstGeom prst="rect">
            <a:avLst/>
          </a:prstGeom>
        </p:spPr>
      </p:pic>
      <p:sp>
        <p:nvSpPr>
          <p:cNvPr id="15" name="テキスト ボックス 14">
            <a:extLst>
              <a:ext uri="{FF2B5EF4-FFF2-40B4-BE49-F238E27FC236}">
                <a16:creationId xmlns:a16="http://schemas.microsoft.com/office/drawing/2014/main" id="{FA1ADEF3-2E11-6B4E-8A96-5442C8B2CE81}"/>
              </a:ext>
            </a:extLst>
          </p:cNvPr>
          <p:cNvSpPr txBox="1"/>
          <p:nvPr/>
        </p:nvSpPr>
        <p:spPr>
          <a:xfrm>
            <a:off x="9397177" y="2448950"/>
            <a:ext cx="1170513" cy="307777"/>
          </a:xfrm>
          <a:prstGeom prst="rect">
            <a:avLst/>
          </a:prstGeom>
          <a:noFill/>
        </p:spPr>
        <p:txBody>
          <a:bodyPr wrap="none" rtlCol="0">
            <a:spAutoFit/>
          </a:bodyPr>
          <a:lstStyle/>
          <a:p>
            <a:r>
              <a:rPr kumimoji="1" lang="en-US" altLang="ja-JP" sz="1400" dirty="0"/>
              <a:t>I like apple.</a:t>
            </a:r>
          </a:p>
        </p:txBody>
      </p:sp>
      <p:sp>
        <p:nvSpPr>
          <p:cNvPr id="17" name="テキスト ボックス 16">
            <a:extLst>
              <a:ext uri="{FF2B5EF4-FFF2-40B4-BE49-F238E27FC236}">
                <a16:creationId xmlns:a16="http://schemas.microsoft.com/office/drawing/2014/main" id="{9A70CBB0-D566-D144-AEA8-952FFE1387D9}"/>
              </a:ext>
            </a:extLst>
          </p:cNvPr>
          <p:cNvSpPr txBox="1"/>
          <p:nvPr/>
        </p:nvSpPr>
        <p:spPr>
          <a:xfrm>
            <a:off x="9087297" y="2152776"/>
            <a:ext cx="3125508" cy="276999"/>
          </a:xfrm>
          <a:prstGeom prst="rect">
            <a:avLst/>
          </a:prstGeom>
          <a:noFill/>
        </p:spPr>
        <p:txBody>
          <a:bodyPr wrap="square" rtlCol="0">
            <a:spAutoFit/>
          </a:bodyPr>
          <a:lstStyle/>
          <a:p>
            <a:r>
              <a:rPr lang="en" altLang="ja-JP" sz="1200" dirty="0"/>
              <a:t>I ate an apple yesterday.</a:t>
            </a:r>
            <a:endParaRPr kumimoji="1" lang="ja-JP" altLang="en-US" sz="1200"/>
          </a:p>
        </p:txBody>
      </p:sp>
      <p:sp>
        <p:nvSpPr>
          <p:cNvPr id="18" name="テキスト ボックス 17">
            <a:extLst>
              <a:ext uri="{FF2B5EF4-FFF2-40B4-BE49-F238E27FC236}">
                <a16:creationId xmlns:a16="http://schemas.microsoft.com/office/drawing/2014/main" id="{0D3FB437-A59B-0243-BAEE-7F62966EE86D}"/>
              </a:ext>
            </a:extLst>
          </p:cNvPr>
          <p:cNvSpPr txBox="1"/>
          <p:nvPr/>
        </p:nvSpPr>
        <p:spPr>
          <a:xfrm>
            <a:off x="2723982" y="5608071"/>
            <a:ext cx="6878806" cy="923330"/>
          </a:xfrm>
          <a:prstGeom prst="rect">
            <a:avLst/>
          </a:prstGeom>
          <a:noFill/>
        </p:spPr>
        <p:txBody>
          <a:bodyPr wrap="none" rtlCol="0">
            <a:spAutoFit/>
          </a:bodyPr>
          <a:lstStyle/>
          <a:p>
            <a:r>
              <a:rPr lang="ja-JP" altLang="en-US"/>
              <a:t>既知の構成要素から新たな推論や予測、行動を構築するという、</a:t>
            </a:r>
            <a:endParaRPr lang="en-US" altLang="ja-JP" dirty="0"/>
          </a:p>
          <a:p>
            <a:r>
              <a:rPr lang="ja-JP" altLang="en-US"/>
              <a:t>組み合わせによる一般化の原理を反映したもの</a:t>
            </a:r>
          </a:p>
          <a:p>
            <a:endParaRPr kumimoji="1" lang="ja-JP" altLang="en-US"/>
          </a:p>
        </p:txBody>
      </p:sp>
    </p:spTree>
    <p:extLst>
      <p:ext uri="{BB962C8B-B14F-4D97-AF65-F5344CB8AC3E}">
        <p14:creationId xmlns:p14="http://schemas.microsoft.com/office/powerpoint/2010/main" val="398098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3400E-6D5C-D640-9AE5-F736D8267251}"/>
              </a:ext>
            </a:extLst>
          </p:cNvPr>
          <p:cNvSpPr>
            <a:spLocks noGrp="1"/>
          </p:cNvSpPr>
          <p:nvPr>
            <p:ph type="title"/>
          </p:nvPr>
        </p:nvSpPr>
        <p:spPr/>
        <p:txBody>
          <a:bodyPr/>
          <a:lstStyle/>
          <a:p>
            <a:r>
              <a:rPr lang="en-US" altLang="ja-JP" dirty="0"/>
              <a:t>Introduction</a:t>
            </a:r>
            <a:endParaRPr kumimoji="1" lang="ja-JP" altLang="en-US"/>
          </a:p>
        </p:txBody>
      </p:sp>
      <p:sp>
        <p:nvSpPr>
          <p:cNvPr id="3" name="コンテンツ プレースホルダー 2">
            <a:extLst>
              <a:ext uri="{FF2B5EF4-FFF2-40B4-BE49-F238E27FC236}">
                <a16:creationId xmlns:a16="http://schemas.microsoft.com/office/drawing/2014/main" id="{96442C81-B19F-2946-8F44-75E12BC97D1F}"/>
              </a:ext>
            </a:extLst>
          </p:cNvPr>
          <p:cNvSpPr>
            <a:spLocks noGrp="1"/>
          </p:cNvSpPr>
          <p:nvPr>
            <p:ph idx="1"/>
          </p:nvPr>
        </p:nvSpPr>
        <p:spPr/>
        <p:txBody>
          <a:bodyPr>
            <a:normAutofit fontScale="92500"/>
          </a:bodyPr>
          <a:lstStyle/>
          <a:p>
            <a:r>
              <a:rPr lang="ja-JP" altLang="en-US"/>
              <a:t>現代の</a:t>
            </a:r>
            <a:r>
              <a:rPr lang="en-US" altLang="ja-JP" dirty="0"/>
              <a:t>AI</a:t>
            </a:r>
            <a:r>
              <a:rPr lang="ja-JP" altLang="en-US"/>
              <a:t>が進むべき道として「組み合わせによる一般化」を最優先事項として取り組むことを提案</a:t>
            </a:r>
          </a:p>
          <a:p>
            <a:endParaRPr lang="en-US" altLang="ja-JP" dirty="0"/>
          </a:p>
          <a:p>
            <a:endParaRPr lang="en-US" altLang="ja-JP" dirty="0"/>
          </a:p>
          <a:p>
            <a:r>
              <a:rPr lang="ja-JP" altLang="en-US"/>
              <a:t>取り組みの一つとして構造ベースの手法と深層学習を組み合わせたアプローチとして明示的に構造化されたデータ（特にグラフ）を推論することに焦点を当てた取り組みがなされている</a:t>
            </a:r>
            <a:endParaRPr lang="en-US" altLang="ja-JP" dirty="0"/>
          </a:p>
          <a:p>
            <a:endParaRPr lang="en-US" altLang="ja-JP" dirty="0"/>
          </a:p>
          <a:p>
            <a:r>
              <a:rPr lang="ja-JP" altLang="en-US"/>
              <a:t>このアプローチでは</a:t>
            </a:r>
            <a:r>
              <a:rPr lang="en-US" altLang="ja-JP" dirty="0"/>
              <a:t>entity</a:t>
            </a:r>
            <a:r>
              <a:rPr lang="ja-JP" altLang="en-US"/>
              <a:t>と</a:t>
            </a:r>
            <a:r>
              <a:rPr lang="en-US" altLang="ja-JP" dirty="0"/>
              <a:t>relation</a:t>
            </a:r>
            <a:r>
              <a:rPr lang="ja-JP" altLang="en-US"/>
              <a:t>の表現、構造、及び対応する計算をどのように学習するかが肝であり、それらを事前に指定することで推論の負担を軽減できる</a:t>
            </a:r>
            <a:endParaRPr lang="en-US" altLang="ja-JP" dirty="0"/>
          </a:p>
          <a:p>
            <a:pPr marL="0" indent="0">
              <a:buNone/>
            </a:pPr>
            <a:r>
              <a:rPr lang="ja-JP" altLang="en-US"/>
              <a:t>　　</a:t>
            </a:r>
            <a:endParaRPr kumimoji="1"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711EBD8A-8C79-2240-9A52-B473A02E502C}"/>
              </a:ext>
            </a:extLst>
          </p:cNvPr>
          <p:cNvSpPr>
            <a:spLocks noGrp="1"/>
          </p:cNvSpPr>
          <p:nvPr>
            <p:ph type="sldNum" sz="quarter" idx="12"/>
          </p:nvPr>
        </p:nvSpPr>
        <p:spPr/>
        <p:txBody>
          <a:bodyPr/>
          <a:lstStyle/>
          <a:p>
            <a:fld id="{7B54241C-16D2-1945-8DB3-A13B9C757955}" type="slidenum">
              <a:rPr kumimoji="1" lang="ja-JP" altLang="en-US" smtClean="0"/>
              <a:t>4</a:t>
            </a:fld>
            <a:endParaRPr kumimoji="1" lang="ja-JP" altLang="en-US"/>
          </a:p>
        </p:txBody>
      </p:sp>
      <p:sp>
        <p:nvSpPr>
          <p:cNvPr id="5" name="テキスト ボックス 4">
            <a:extLst>
              <a:ext uri="{FF2B5EF4-FFF2-40B4-BE49-F238E27FC236}">
                <a16:creationId xmlns:a16="http://schemas.microsoft.com/office/drawing/2014/main" id="{432C76DA-2D18-EC4E-AFF3-8C295364D9F7}"/>
              </a:ext>
            </a:extLst>
          </p:cNvPr>
          <p:cNvSpPr txBox="1"/>
          <p:nvPr/>
        </p:nvSpPr>
        <p:spPr>
          <a:xfrm>
            <a:off x="3131127" y="6049224"/>
            <a:ext cx="8478982" cy="369332"/>
          </a:xfrm>
          <a:prstGeom prst="rect">
            <a:avLst/>
          </a:prstGeom>
          <a:noFill/>
        </p:spPr>
        <p:txBody>
          <a:bodyPr wrap="square" rtlCol="0">
            <a:spAutoFit/>
          </a:bodyPr>
          <a:lstStyle/>
          <a:p>
            <a:r>
              <a:rPr kumimoji="1" lang="ja-JP" altLang="en-US"/>
              <a:t>このような手法の特徴として関係性の強い帰納バイアスを持っている</a:t>
            </a:r>
          </a:p>
        </p:txBody>
      </p:sp>
      <p:sp>
        <p:nvSpPr>
          <p:cNvPr id="6" name="下矢印 5">
            <a:extLst>
              <a:ext uri="{FF2B5EF4-FFF2-40B4-BE49-F238E27FC236}">
                <a16:creationId xmlns:a16="http://schemas.microsoft.com/office/drawing/2014/main" id="{5F6C30F0-0743-3047-8707-BD1081F815F0}"/>
              </a:ext>
            </a:extLst>
          </p:cNvPr>
          <p:cNvSpPr/>
          <p:nvPr/>
        </p:nvSpPr>
        <p:spPr>
          <a:xfrm>
            <a:off x="6719454" y="5409928"/>
            <a:ext cx="429491" cy="570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0632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5CD486-84A9-3A4C-8E37-EC5EE566C19A}"/>
              </a:ext>
            </a:extLst>
          </p:cNvPr>
          <p:cNvSpPr>
            <a:spLocks noGrp="1"/>
          </p:cNvSpPr>
          <p:nvPr>
            <p:ph type="title"/>
          </p:nvPr>
        </p:nvSpPr>
        <p:spPr/>
        <p:txBody>
          <a:bodyPr/>
          <a:lstStyle/>
          <a:p>
            <a:r>
              <a:rPr kumimoji="1" lang="en-US" altLang="ja-JP" dirty="0"/>
              <a:t>Introduction</a:t>
            </a:r>
            <a:endParaRPr kumimoji="1" lang="ja-JP" altLang="en-US"/>
          </a:p>
        </p:txBody>
      </p:sp>
      <p:sp>
        <p:nvSpPr>
          <p:cNvPr id="3" name="コンテンツ プレースホルダー 2">
            <a:extLst>
              <a:ext uri="{FF2B5EF4-FFF2-40B4-BE49-F238E27FC236}">
                <a16:creationId xmlns:a16="http://schemas.microsoft.com/office/drawing/2014/main" id="{418E2A7E-BC83-5C44-AD96-12E85C97965C}"/>
              </a:ext>
            </a:extLst>
          </p:cNvPr>
          <p:cNvSpPr>
            <a:spLocks noGrp="1"/>
          </p:cNvSpPr>
          <p:nvPr>
            <p:ph idx="1"/>
          </p:nvPr>
        </p:nvSpPr>
        <p:spPr/>
        <p:txBody>
          <a:bodyPr/>
          <a:lstStyle/>
          <a:p>
            <a:r>
              <a:rPr lang="ja-JP" altLang="en-US"/>
              <a:t>本論文では、様々な深層学習手法を、関係性に基づく帰納バイアスの観点から検証し、既存の手法には、必ずしも明示的ではない関係性の仮定が含まれていることを示す。</a:t>
            </a:r>
            <a:endParaRPr lang="en-US" altLang="ja-JP" dirty="0"/>
          </a:p>
          <a:p>
            <a:endParaRPr kumimoji="1" lang="en-US" altLang="ja-JP" dirty="0"/>
          </a:p>
          <a:p>
            <a:r>
              <a:rPr lang="ja-JP" altLang="en-US"/>
              <a:t>さらに、グラフ上で動作する既存の手法を統合・拡張するために、</a:t>
            </a:r>
            <a:r>
              <a:rPr lang="en-US" altLang="ja-JP" dirty="0"/>
              <a:t>entity</a:t>
            </a:r>
            <a:r>
              <a:rPr lang="ja-JP" altLang="en-US"/>
              <a:t>と</a:t>
            </a:r>
            <a:r>
              <a:rPr lang="en-US" altLang="ja-JP" dirty="0"/>
              <a:t>relation</a:t>
            </a:r>
            <a:r>
              <a:rPr lang="ja-JP" altLang="en-US"/>
              <a:t>に基づく推論のための一般的なフレームワークを「グラフネットワーク」と名付けて紹介する。</a:t>
            </a:r>
            <a:endParaRPr kumimoji="1" lang="ja-JP" altLang="en-US"/>
          </a:p>
        </p:txBody>
      </p:sp>
      <p:sp>
        <p:nvSpPr>
          <p:cNvPr id="4" name="スライド番号プレースホルダー 3">
            <a:extLst>
              <a:ext uri="{FF2B5EF4-FFF2-40B4-BE49-F238E27FC236}">
                <a16:creationId xmlns:a16="http://schemas.microsoft.com/office/drawing/2014/main" id="{30FE6101-BCF7-CF44-963E-61C5AE9AFC88}"/>
              </a:ext>
            </a:extLst>
          </p:cNvPr>
          <p:cNvSpPr>
            <a:spLocks noGrp="1"/>
          </p:cNvSpPr>
          <p:nvPr>
            <p:ph type="sldNum" sz="quarter" idx="12"/>
          </p:nvPr>
        </p:nvSpPr>
        <p:spPr/>
        <p:txBody>
          <a:bodyPr/>
          <a:lstStyle/>
          <a:p>
            <a:fld id="{7B54241C-16D2-1945-8DB3-A13B9C757955}" type="slidenum">
              <a:rPr kumimoji="1" lang="ja-JP" altLang="en-US" smtClean="0"/>
              <a:t>5</a:t>
            </a:fld>
            <a:endParaRPr kumimoji="1" lang="ja-JP" altLang="en-US"/>
          </a:p>
        </p:txBody>
      </p:sp>
    </p:spTree>
    <p:extLst>
      <p:ext uri="{BB962C8B-B14F-4D97-AF65-F5344CB8AC3E}">
        <p14:creationId xmlns:p14="http://schemas.microsoft.com/office/powerpoint/2010/main" val="332163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C00604-B7E2-4C42-967E-2442A94E2A5A}"/>
              </a:ext>
            </a:extLst>
          </p:cNvPr>
          <p:cNvSpPr>
            <a:spLocks noGrp="1"/>
          </p:cNvSpPr>
          <p:nvPr>
            <p:ph type="title"/>
          </p:nvPr>
        </p:nvSpPr>
        <p:spPr/>
        <p:txBody>
          <a:bodyPr/>
          <a:lstStyle/>
          <a:p>
            <a:r>
              <a:rPr lang="en-US" altLang="ja-JP" dirty="0"/>
              <a:t>Relational inductive bias</a:t>
            </a:r>
            <a:br>
              <a:rPr lang="en-US" altLang="ja-JP" dirty="0"/>
            </a:br>
            <a:r>
              <a:rPr lang="en-US" altLang="ja-JP" dirty="0"/>
              <a:t>(</a:t>
            </a:r>
            <a:r>
              <a:rPr lang="ja-JP" altLang="en-US"/>
              <a:t>関係性に基づく帰納バイアス）</a:t>
            </a:r>
            <a:endParaRPr kumimoji="1" lang="ja-JP" altLang="en-US"/>
          </a:p>
        </p:txBody>
      </p:sp>
      <p:sp>
        <p:nvSpPr>
          <p:cNvPr id="3" name="コンテンツ プレースホルダー 2">
            <a:extLst>
              <a:ext uri="{FF2B5EF4-FFF2-40B4-BE49-F238E27FC236}">
                <a16:creationId xmlns:a16="http://schemas.microsoft.com/office/drawing/2014/main" id="{C0AE7508-DA2F-7F41-B3B4-1ABA51E772CD}"/>
              </a:ext>
            </a:extLst>
          </p:cNvPr>
          <p:cNvSpPr>
            <a:spLocks noGrp="1"/>
          </p:cNvSpPr>
          <p:nvPr>
            <p:ph idx="1"/>
          </p:nvPr>
        </p:nvSpPr>
        <p:spPr>
          <a:xfrm>
            <a:off x="2284411" y="2161308"/>
            <a:ext cx="9907589" cy="4488873"/>
          </a:xfrm>
        </p:spPr>
        <p:txBody>
          <a:bodyPr>
            <a:normAutofit fontScale="92500" lnSpcReduction="10000"/>
          </a:bodyPr>
          <a:lstStyle/>
          <a:p>
            <a:r>
              <a:rPr lang="ja-JP" altLang="en-US" sz="2000"/>
              <a:t>帰納バイアスとは</a:t>
            </a:r>
            <a:r>
              <a:rPr lang="en-US" altLang="ja-JP" sz="2000" dirty="0"/>
              <a:t> ... </a:t>
            </a:r>
            <a:r>
              <a:rPr lang="ja-JP" altLang="en-US" sz="2000"/>
              <a:t>　観測されたデータとは無関係にある解を他の解よりも</a:t>
            </a:r>
            <a:endParaRPr lang="en-US" altLang="ja-JP" sz="2000" dirty="0"/>
          </a:p>
          <a:p>
            <a:pPr marL="0" indent="0">
              <a:buNone/>
            </a:pPr>
            <a:r>
              <a:rPr lang="en-US" altLang="ja-JP" sz="2000" dirty="0"/>
              <a:t>       </a:t>
            </a:r>
            <a:r>
              <a:rPr lang="ja-JP" altLang="en-US" sz="2000"/>
              <a:t>優先させる役割</a:t>
            </a:r>
            <a:r>
              <a:rPr lang="en-US" altLang="ja-JP" sz="2000" dirty="0"/>
              <a:t>(</a:t>
            </a:r>
            <a:r>
              <a:rPr lang="ja-JP" altLang="en-US" sz="2000"/>
              <a:t>制約）を持つ</a:t>
            </a:r>
            <a:r>
              <a:rPr lang="en-US" altLang="ja-JP" sz="2000" dirty="0"/>
              <a:t> </a:t>
            </a:r>
            <a:r>
              <a:rPr lang="ja-JP" altLang="en-US" sz="2000"/>
              <a:t>（</a:t>
            </a:r>
            <a:r>
              <a:rPr lang="en" altLang="ja-JP" sz="2000" dirty="0"/>
              <a:t>Goodman, 1955</a:t>
            </a:r>
            <a:r>
              <a:rPr lang="ja-JP" altLang="en-US" sz="2000"/>
              <a:t>）</a:t>
            </a:r>
            <a:endParaRPr lang="en-US" altLang="ja-JP" sz="2000" dirty="0"/>
          </a:p>
          <a:p>
            <a:pPr marL="0" indent="0">
              <a:buNone/>
            </a:pPr>
            <a:r>
              <a:rPr lang="en" altLang="ja-JP" sz="2000" dirty="0"/>
              <a:t>	</a:t>
            </a:r>
            <a:r>
              <a:rPr lang="ja-JP" altLang="en-US" sz="2000"/>
              <a:t>学習データに表面的に現れない情報を推定するのに必要。</a:t>
            </a:r>
            <a:endParaRPr lang="en" altLang="ja-JP" sz="2000" dirty="0"/>
          </a:p>
          <a:p>
            <a:pPr marL="0" indent="0">
              <a:buNone/>
            </a:pPr>
            <a:r>
              <a:rPr lang="ja-JP" altLang="en-US" sz="2000"/>
              <a:t>　　例　過学習を避ける正則化項、ベイズ推定における事前分布</a:t>
            </a:r>
            <a:endParaRPr lang="en-US" altLang="ja-JP" sz="2000" dirty="0"/>
          </a:p>
          <a:p>
            <a:endParaRPr lang="en-US" altLang="ja-JP" sz="2000" dirty="0"/>
          </a:p>
          <a:p>
            <a:endParaRPr lang="en-US" altLang="ja-JP" sz="2000" dirty="0">
              <a:solidFill>
                <a:schemeClr val="tx1"/>
              </a:solidFill>
            </a:endParaRPr>
          </a:p>
          <a:p>
            <a:r>
              <a:rPr lang="ja-JP" altLang="en-US" sz="2000"/>
              <a:t>正式な定義ではないが、この論文では</a:t>
            </a:r>
            <a:r>
              <a:rPr lang="en-US" altLang="ja-JP" sz="2000" dirty="0"/>
              <a:t>Relational inductive bias</a:t>
            </a:r>
            <a:r>
              <a:rPr lang="ja-JP" altLang="en-US" sz="2000"/>
              <a:t>を</a:t>
            </a:r>
            <a:endParaRPr lang="en-US" altLang="ja-JP" sz="2000" dirty="0"/>
          </a:p>
          <a:p>
            <a:pPr marL="0" indent="0">
              <a:buNone/>
            </a:pPr>
            <a:r>
              <a:rPr lang="en-US" altLang="ja-JP" sz="2000" dirty="0"/>
              <a:t>     </a:t>
            </a:r>
            <a:r>
              <a:rPr lang="ja-JP" altLang="en-US" sz="2000"/>
              <a:t>学習プロセスでの</a:t>
            </a:r>
            <a:r>
              <a:rPr lang="en-US" altLang="ja-JP" sz="2000" dirty="0"/>
              <a:t>entity</a:t>
            </a:r>
            <a:r>
              <a:rPr lang="ja-JP" altLang="en-US" sz="2000"/>
              <a:t>間の関係や相互作用での制約と定義</a:t>
            </a:r>
            <a:endParaRPr lang="en-US" altLang="ja-JP" sz="2000" dirty="0"/>
          </a:p>
          <a:p>
            <a:pPr marL="0" indent="0">
              <a:buNone/>
            </a:pPr>
            <a:endParaRPr lang="en-US" altLang="ja-JP" sz="2000" dirty="0"/>
          </a:p>
          <a:p>
            <a:pPr marL="0" indent="0">
              <a:buNone/>
            </a:pPr>
            <a:r>
              <a:rPr lang="ja-JP" altLang="en-US" sz="2000"/>
              <a:t>様々な深層学習手法の中で表現される関係性に基づく帰納バイアスを探るためには</a:t>
            </a:r>
            <a:r>
              <a:rPr lang="en-US" altLang="ja-JP" sz="2000" dirty="0"/>
              <a:t>                     	</a:t>
            </a:r>
          </a:p>
          <a:p>
            <a:pPr marL="0" indent="0">
              <a:buNone/>
            </a:pPr>
            <a:r>
              <a:rPr kumimoji="1" lang="en-US" altLang="ja-JP" sz="1600" dirty="0"/>
              <a:t>     </a:t>
            </a:r>
            <a:endParaRPr kumimoji="1" lang="ja-JP" altLang="en-US" sz="1600"/>
          </a:p>
        </p:txBody>
      </p:sp>
      <p:sp>
        <p:nvSpPr>
          <p:cNvPr id="4" name="スライド番号プレースホルダー 3">
            <a:extLst>
              <a:ext uri="{FF2B5EF4-FFF2-40B4-BE49-F238E27FC236}">
                <a16:creationId xmlns:a16="http://schemas.microsoft.com/office/drawing/2014/main" id="{57F810D2-F09A-A74F-B2D0-58CA01CF5023}"/>
              </a:ext>
            </a:extLst>
          </p:cNvPr>
          <p:cNvSpPr>
            <a:spLocks noGrp="1"/>
          </p:cNvSpPr>
          <p:nvPr>
            <p:ph type="sldNum" sz="quarter" idx="12"/>
          </p:nvPr>
        </p:nvSpPr>
        <p:spPr/>
        <p:txBody>
          <a:bodyPr/>
          <a:lstStyle/>
          <a:p>
            <a:fld id="{7B54241C-16D2-1945-8DB3-A13B9C757955}"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FC74A126-6147-CA43-AAA7-1711E83B110B}"/>
              </a:ext>
            </a:extLst>
          </p:cNvPr>
          <p:cNvSpPr txBox="1"/>
          <p:nvPr/>
        </p:nvSpPr>
        <p:spPr>
          <a:xfrm>
            <a:off x="2284411" y="5879947"/>
            <a:ext cx="9613467" cy="707886"/>
          </a:xfrm>
          <a:prstGeom prst="rect">
            <a:avLst/>
          </a:prstGeom>
          <a:noFill/>
        </p:spPr>
        <p:txBody>
          <a:bodyPr wrap="square" rtlCol="0">
            <a:spAutoFit/>
          </a:bodyPr>
          <a:lstStyle/>
          <a:p>
            <a:r>
              <a:rPr lang="en-US" altLang="ja-JP" sz="2000" dirty="0">
                <a:solidFill>
                  <a:srgbClr val="FF0000"/>
                </a:solidFill>
              </a:rPr>
              <a:t>entity</a:t>
            </a:r>
            <a:r>
              <a:rPr lang="ja-JP" altLang="en-US" sz="2000">
                <a:solidFill>
                  <a:srgbClr val="FF0000"/>
                </a:solidFill>
              </a:rPr>
              <a:t>とは何か</a:t>
            </a:r>
            <a:r>
              <a:rPr lang="ja-JP" altLang="en-US" sz="2000"/>
              <a:t>、</a:t>
            </a:r>
            <a:r>
              <a:rPr lang="en-US" altLang="ja-JP" sz="2000" dirty="0">
                <a:solidFill>
                  <a:srgbClr val="FF0000"/>
                </a:solidFill>
              </a:rPr>
              <a:t>relation</a:t>
            </a:r>
            <a:r>
              <a:rPr lang="ja-JP" altLang="en-US" sz="2000">
                <a:solidFill>
                  <a:srgbClr val="FF0000"/>
                </a:solidFill>
              </a:rPr>
              <a:t>とは何か</a:t>
            </a:r>
            <a:r>
              <a:rPr lang="ja-JP" altLang="en-US" sz="2000"/>
              <a:t>、</a:t>
            </a:r>
            <a:r>
              <a:rPr lang="en-US" altLang="ja-JP" sz="2000" dirty="0">
                <a:solidFill>
                  <a:srgbClr val="FF0000"/>
                </a:solidFill>
              </a:rPr>
              <a:t>entity</a:t>
            </a:r>
            <a:r>
              <a:rPr lang="ja-JP" altLang="en-US" sz="2000">
                <a:solidFill>
                  <a:srgbClr val="FF0000"/>
                </a:solidFill>
              </a:rPr>
              <a:t>間の関係性を集約し、その意味を計算するための</a:t>
            </a:r>
            <a:r>
              <a:rPr lang="en-US" altLang="ja-JP" sz="2000" dirty="0">
                <a:solidFill>
                  <a:srgbClr val="FF0000"/>
                </a:solidFill>
              </a:rPr>
              <a:t>rule</a:t>
            </a:r>
            <a:r>
              <a:rPr lang="ja-JP" altLang="en-US" sz="2000"/>
              <a:t>は何かを特定する必要がある</a:t>
            </a:r>
            <a:endParaRPr kumimoji="1" lang="ja-JP" altLang="en-US" sz="2000"/>
          </a:p>
        </p:txBody>
      </p:sp>
      <p:sp>
        <p:nvSpPr>
          <p:cNvPr id="7" name="テキスト ボックス 6">
            <a:extLst>
              <a:ext uri="{FF2B5EF4-FFF2-40B4-BE49-F238E27FC236}">
                <a16:creationId xmlns:a16="http://schemas.microsoft.com/office/drawing/2014/main" id="{E9B9EB57-B9F6-F442-A6BC-77855F6D6610}"/>
              </a:ext>
            </a:extLst>
          </p:cNvPr>
          <p:cNvSpPr txBox="1"/>
          <p:nvPr/>
        </p:nvSpPr>
        <p:spPr>
          <a:xfrm>
            <a:off x="9006513" y="2604654"/>
            <a:ext cx="3262432" cy="338554"/>
          </a:xfrm>
          <a:prstGeom prst="rect">
            <a:avLst/>
          </a:prstGeom>
          <a:noFill/>
        </p:spPr>
        <p:txBody>
          <a:bodyPr wrap="none" rtlCol="0">
            <a:spAutoFit/>
          </a:bodyPr>
          <a:lstStyle/>
          <a:p>
            <a:r>
              <a:rPr kumimoji="1" lang="ja-JP" altLang="en-US" sz="1600"/>
              <a:t>←サンプル効率を向上させる役割</a:t>
            </a:r>
          </a:p>
        </p:txBody>
      </p:sp>
    </p:spTree>
    <p:extLst>
      <p:ext uri="{BB962C8B-B14F-4D97-AF65-F5344CB8AC3E}">
        <p14:creationId xmlns:p14="http://schemas.microsoft.com/office/powerpoint/2010/main" val="153769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54479-93BF-D14B-A455-416B99EBAD6E}"/>
              </a:ext>
            </a:extLst>
          </p:cNvPr>
          <p:cNvSpPr>
            <a:spLocks noGrp="1"/>
          </p:cNvSpPr>
          <p:nvPr>
            <p:ph type="title"/>
          </p:nvPr>
        </p:nvSpPr>
        <p:spPr/>
        <p:txBody>
          <a:bodyPr/>
          <a:lstStyle/>
          <a:p>
            <a:r>
              <a:rPr kumimoji="1" lang="en-US" altLang="ja-JP" dirty="0"/>
              <a:t> </a:t>
            </a:r>
            <a:r>
              <a:rPr lang="en-US" altLang="ja-JP" dirty="0"/>
              <a:t>Relational inductive bias</a:t>
            </a:r>
            <a:endParaRPr kumimoji="1" lang="ja-JP" altLang="en-US"/>
          </a:p>
        </p:txBody>
      </p:sp>
      <p:sp>
        <p:nvSpPr>
          <p:cNvPr id="3" name="コンテンツ プレースホルダー 2">
            <a:extLst>
              <a:ext uri="{FF2B5EF4-FFF2-40B4-BE49-F238E27FC236}">
                <a16:creationId xmlns:a16="http://schemas.microsoft.com/office/drawing/2014/main" id="{2E06EFBC-D867-1B4F-89D2-A1C173E6F415}"/>
              </a:ext>
            </a:extLst>
          </p:cNvPr>
          <p:cNvSpPr>
            <a:spLocks noGrp="1"/>
          </p:cNvSpPr>
          <p:nvPr>
            <p:ph idx="1"/>
          </p:nvPr>
        </p:nvSpPr>
        <p:spPr/>
        <p:txBody>
          <a:bodyPr/>
          <a:lstStyle/>
          <a:p>
            <a:r>
              <a:rPr kumimoji="1" lang="en-US" altLang="ja-JP" dirty="0"/>
              <a:t>Entity … </a:t>
            </a:r>
            <a:r>
              <a:rPr kumimoji="1" lang="ja-JP" altLang="en-US"/>
              <a:t>属性を持つ要素</a:t>
            </a:r>
            <a:r>
              <a:rPr lang="ja-JP" altLang="en-US"/>
              <a:t>　例</a:t>
            </a:r>
            <a:r>
              <a:rPr lang="en-US" altLang="ja-JP" dirty="0"/>
              <a:t> </a:t>
            </a:r>
            <a:r>
              <a:rPr lang="ja-JP" altLang="en-US"/>
              <a:t>：　原子　属性　質量　大きさ</a:t>
            </a:r>
            <a:endParaRPr kumimoji="1" lang="en-US" altLang="ja-JP" dirty="0"/>
          </a:p>
          <a:p>
            <a:endParaRPr lang="en-US" altLang="ja-JP" dirty="0"/>
          </a:p>
          <a:p>
            <a:r>
              <a:rPr kumimoji="1" lang="en-US" altLang="ja-JP" dirty="0"/>
              <a:t>Relation</a:t>
            </a:r>
            <a:r>
              <a:rPr kumimoji="1" lang="ja-JP" altLang="en-US"/>
              <a:t>　</a:t>
            </a:r>
            <a:r>
              <a:rPr kumimoji="1" lang="en-US" altLang="ja-JP" dirty="0"/>
              <a:t>… </a:t>
            </a:r>
            <a:r>
              <a:rPr lang="en-US" altLang="ja-JP" dirty="0"/>
              <a:t>Entity</a:t>
            </a:r>
            <a:r>
              <a:rPr lang="ja-JP" altLang="en-US"/>
              <a:t>間の性質　例</a:t>
            </a:r>
            <a:r>
              <a:rPr lang="en-US" altLang="ja-JP" dirty="0"/>
              <a:t> : 〜</a:t>
            </a:r>
            <a:r>
              <a:rPr lang="ja-JP" altLang="en-US"/>
              <a:t>と同じ大きさ、</a:t>
            </a:r>
            <a:r>
              <a:rPr lang="en-US" altLang="ja-JP" dirty="0"/>
              <a:t>〜</a:t>
            </a:r>
            <a:r>
              <a:rPr lang="ja-JP" altLang="en-US"/>
              <a:t>より大きい、距離</a:t>
            </a:r>
            <a:endParaRPr lang="en-US" altLang="ja-JP" dirty="0"/>
          </a:p>
          <a:p>
            <a:pPr marL="0" indent="0">
              <a:buNone/>
            </a:pPr>
            <a:r>
              <a:rPr kumimoji="1" lang="en-US" altLang="ja-JP" dirty="0"/>
              <a:t>	relation</a:t>
            </a:r>
            <a:r>
              <a:rPr kumimoji="1" lang="ja-JP" altLang="en-US"/>
              <a:t>は属性を持つことができる　例</a:t>
            </a:r>
            <a:r>
              <a:rPr lang="ja-JP" altLang="en-US"/>
              <a:t>：</a:t>
            </a:r>
            <a:r>
              <a:rPr kumimoji="1" lang="ja-JP" altLang="en-US"/>
              <a:t>　</a:t>
            </a:r>
            <a:r>
              <a:rPr lang="en-US" altLang="ja-JP" dirty="0"/>
              <a:t>~</a:t>
            </a:r>
            <a:r>
              <a:rPr lang="ja-JP" altLang="en-US"/>
              <a:t>より</a:t>
            </a:r>
            <a:r>
              <a:rPr lang="en-US" altLang="ja-JP" u="sng" dirty="0">
                <a:solidFill>
                  <a:srgbClr val="00B050"/>
                </a:solidFill>
              </a:rPr>
              <a:t>10</a:t>
            </a:r>
            <a:r>
              <a:rPr lang="ja-JP" altLang="en-US" u="sng">
                <a:solidFill>
                  <a:srgbClr val="00B050"/>
                </a:solidFill>
              </a:rPr>
              <a:t>倍</a:t>
            </a:r>
            <a:r>
              <a:rPr lang="ja-JP" altLang="en-US"/>
              <a:t>大きい</a:t>
            </a:r>
            <a:endParaRPr kumimoji="1" lang="en-US" altLang="ja-JP" dirty="0"/>
          </a:p>
          <a:p>
            <a:endParaRPr lang="en-US" altLang="ja-JP" dirty="0"/>
          </a:p>
          <a:p>
            <a:r>
              <a:rPr kumimoji="1" lang="en-US" altLang="ja-JP" dirty="0"/>
              <a:t>Rule … </a:t>
            </a:r>
            <a:r>
              <a:rPr kumimoji="1" lang="ja-JP" altLang="en-US"/>
              <a:t>ある</a:t>
            </a:r>
            <a:r>
              <a:rPr kumimoji="1" lang="en-US" altLang="ja-JP" dirty="0"/>
              <a:t>entity</a:t>
            </a:r>
            <a:r>
              <a:rPr kumimoji="1" lang="ja-JP" altLang="en-US"/>
              <a:t>や</a:t>
            </a:r>
            <a:r>
              <a:rPr kumimoji="1" lang="en-US" altLang="ja-JP" dirty="0"/>
              <a:t>relation</a:t>
            </a:r>
            <a:r>
              <a:rPr kumimoji="1" lang="ja-JP" altLang="en-US"/>
              <a:t>を</a:t>
            </a:r>
            <a:r>
              <a:rPr kumimoji="1" lang="en-US" altLang="ja-JP" dirty="0"/>
              <a:t> </a:t>
            </a:r>
            <a:r>
              <a:rPr kumimoji="1" lang="ja-JP" altLang="en-US"/>
              <a:t>他の</a:t>
            </a:r>
            <a:r>
              <a:rPr kumimoji="1" lang="en-US" altLang="ja-JP" dirty="0"/>
              <a:t>entity</a:t>
            </a:r>
            <a:r>
              <a:rPr kumimoji="1" lang="ja-JP" altLang="en-US"/>
              <a:t>や</a:t>
            </a:r>
            <a:r>
              <a:rPr kumimoji="1" lang="en-US" altLang="ja-JP" dirty="0"/>
              <a:t>relation</a:t>
            </a:r>
            <a:r>
              <a:rPr kumimoji="1" lang="ja-JP" altLang="en-US"/>
              <a:t>にも対応できる関数</a:t>
            </a:r>
            <a:endParaRPr kumimoji="1" lang="en-US" altLang="ja-JP" dirty="0"/>
          </a:p>
          <a:p>
            <a:pPr marL="0" indent="0">
              <a:buNone/>
            </a:pPr>
            <a:r>
              <a:rPr lang="en-US" altLang="ja-JP" dirty="0"/>
              <a:t>	</a:t>
            </a:r>
            <a:r>
              <a:rPr lang="ja-JP" altLang="en-US"/>
              <a:t>例：　</a:t>
            </a:r>
            <a:r>
              <a:rPr lang="en-US" altLang="ja-JP" dirty="0"/>
              <a:t>entity x </a:t>
            </a:r>
            <a:r>
              <a:rPr lang="ja-JP" altLang="en-US"/>
              <a:t>は　</a:t>
            </a:r>
            <a:r>
              <a:rPr lang="en-US" altLang="ja-JP" dirty="0"/>
              <a:t>entity y </a:t>
            </a:r>
            <a:r>
              <a:rPr lang="ja-JP" altLang="en-US"/>
              <a:t>より　大きい　</a:t>
            </a:r>
            <a:endParaRPr kumimoji="1" lang="ja-JP" altLang="en-US"/>
          </a:p>
        </p:txBody>
      </p:sp>
      <p:sp>
        <p:nvSpPr>
          <p:cNvPr id="4" name="スライド番号プレースホルダー 3">
            <a:extLst>
              <a:ext uri="{FF2B5EF4-FFF2-40B4-BE49-F238E27FC236}">
                <a16:creationId xmlns:a16="http://schemas.microsoft.com/office/drawing/2014/main" id="{AD850BF7-84D3-D447-B4E9-9EACC1D3F772}"/>
              </a:ext>
            </a:extLst>
          </p:cNvPr>
          <p:cNvSpPr>
            <a:spLocks noGrp="1"/>
          </p:cNvSpPr>
          <p:nvPr>
            <p:ph type="sldNum" sz="quarter" idx="12"/>
          </p:nvPr>
        </p:nvSpPr>
        <p:spPr/>
        <p:txBody>
          <a:bodyPr/>
          <a:lstStyle/>
          <a:p>
            <a:fld id="{7B54241C-16D2-1945-8DB3-A13B9C757955}"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1C805F63-0988-1A44-9D68-FDBF637AEB85}"/>
              </a:ext>
            </a:extLst>
          </p:cNvPr>
          <p:cNvSpPr txBox="1"/>
          <p:nvPr/>
        </p:nvSpPr>
        <p:spPr>
          <a:xfrm>
            <a:off x="7689273" y="3611515"/>
            <a:ext cx="1277914" cy="276999"/>
          </a:xfrm>
          <a:prstGeom prst="rect">
            <a:avLst/>
          </a:prstGeom>
          <a:noFill/>
        </p:spPr>
        <p:txBody>
          <a:bodyPr wrap="none" rtlCol="0">
            <a:spAutoFit/>
          </a:bodyPr>
          <a:lstStyle/>
          <a:p>
            <a:r>
              <a:rPr kumimoji="1" lang="en-US" altLang="ja-JP" sz="1200" dirty="0"/>
              <a:t>10</a:t>
            </a:r>
            <a:r>
              <a:rPr kumimoji="1" lang="ja-JP" altLang="en-US" sz="1200"/>
              <a:t>倍という属性</a:t>
            </a:r>
          </a:p>
        </p:txBody>
      </p:sp>
    </p:spTree>
    <p:extLst>
      <p:ext uri="{BB962C8B-B14F-4D97-AF65-F5344CB8AC3E}">
        <p14:creationId xmlns:p14="http://schemas.microsoft.com/office/powerpoint/2010/main" val="358928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FE0E2-A07F-994E-80EA-90718AD5116A}"/>
              </a:ext>
            </a:extLst>
          </p:cNvPr>
          <p:cNvSpPr>
            <a:spLocks noGrp="1"/>
          </p:cNvSpPr>
          <p:nvPr>
            <p:ph type="title"/>
          </p:nvPr>
        </p:nvSpPr>
        <p:spPr/>
        <p:txBody>
          <a:bodyPr/>
          <a:lstStyle/>
          <a:p>
            <a:r>
              <a:rPr lang="en-US" altLang="ja-JP" dirty="0"/>
              <a:t>Relational inductive bias</a:t>
            </a:r>
            <a:endParaRPr kumimoji="1" lang="ja-JP" altLang="en-US"/>
          </a:p>
        </p:txBody>
      </p:sp>
      <p:sp>
        <p:nvSpPr>
          <p:cNvPr id="3" name="コンテンツ プレースホルダー 2">
            <a:extLst>
              <a:ext uri="{FF2B5EF4-FFF2-40B4-BE49-F238E27FC236}">
                <a16:creationId xmlns:a16="http://schemas.microsoft.com/office/drawing/2014/main" id="{1D878691-A624-3747-B35E-14214D0026DC}"/>
              </a:ext>
            </a:extLst>
          </p:cNvPr>
          <p:cNvSpPr>
            <a:spLocks noGrp="1"/>
          </p:cNvSpPr>
          <p:nvPr>
            <p:ph idx="1"/>
          </p:nvPr>
        </p:nvSpPr>
        <p:spPr/>
        <p:txBody>
          <a:bodyPr/>
          <a:lstStyle/>
          <a:p>
            <a:r>
              <a:rPr kumimoji="1" lang="ja-JP" altLang="en-US"/>
              <a:t>注目ポイン</a:t>
            </a:r>
            <a:r>
              <a:rPr lang="ja-JP" altLang="en-US"/>
              <a:t>ト</a:t>
            </a:r>
            <a:endParaRPr lang="en-US" altLang="ja-JP" dirty="0"/>
          </a:p>
          <a:p>
            <a:pPr marL="0" indent="0">
              <a:buNone/>
            </a:pPr>
            <a:r>
              <a:rPr lang="en-US" altLang="ja-JP" dirty="0"/>
              <a:t>	①</a:t>
            </a:r>
            <a:r>
              <a:rPr lang="ja-JP" altLang="en-US"/>
              <a:t>ルール関数の引数</a:t>
            </a:r>
            <a:r>
              <a:rPr lang="en-US" altLang="ja-JP" dirty="0"/>
              <a:t>(</a:t>
            </a:r>
            <a:r>
              <a:rPr lang="ja-JP" altLang="en-US"/>
              <a:t>どのような</a:t>
            </a:r>
            <a:r>
              <a:rPr lang="en-US" altLang="ja-JP" dirty="0"/>
              <a:t>entity</a:t>
            </a:r>
            <a:r>
              <a:rPr lang="ja-JP" altLang="en-US"/>
              <a:t>や関係が入力として提供されるか</a:t>
            </a:r>
            <a:r>
              <a:rPr lang="en-US" altLang="ja-JP" dirty="0"/>
              <a:t>)</a:t>
            </a:r>
          </a:p>
          <a:p>
            <a:pPr marL="0" indent="0">
              <a:buNone/>
            </a:pPr>
            <a:endParaRPr lang="en-US" altLang="ja-JP" dirty="0"/>
          </a:p>
          <a:p>
            <a:pPr marL="0" indent="0">
              <a:buNone/>
            </a:pPr>
            <a:r>
              <a:rPr lang="en-US" altLang="ja-JP" dirty="0"/>
              <a:t>	②</a:t>
            </a:r>
            <a:r>
              <a:rPr lang="ja-JP" altLang="en-US"/>
              <a:t>ルール関数が計算グラフ全体でどのように、再利用や共有されるか</a:t>
            </a:r>
            <a:r>
              <a:rPr lang="en-US" altLang="ja-JP" dirty="0"/>
              <a:t>(</a:t>
            </a:r>
            <a:r>
              <a:rPr lang="ja-JP" altLang="en-US"/>
              <a:t>異なる</a:t>
            </a:r>
            <a:r>
              <a:rPr lang="en-US" altLang="ja-JP" dirty="0"/>
              <a:t>		    entity</a:t>
            </a:r>
            <a:r>
              <a:rPr lang="ja-JP" altLang="en-US"/>
              <a:t>や関係、異なる時間ステップや処理ステップなど）</a:t>
            </a:r>
            <a:endParaRPr lang="en-US" altLang="ja-JP" dirty="0"/>
          </a:p>
          <a:p>
            <a:pPr marL="0" indent="0">
              <a:buNone/>
            </a:pPr>
            <a:endParaRPr lang="en-US" altLang="ja-JP" dirty="0"/>
          </a:p>
          <a:p>
            <a:pPr marL="0" indent="0">
              <a:buNone/>
            </a:pPr>
            <a:r>
              <a:rPr lang="en-US" altLang="ja-JP" dirty="0"/>
              <a:t>	③</a:t>
            </a:r>
            <a:r>
              <a:rPr lang="ja-JP" altLang="en-US"/>
              <a:t>アーキテクチャが表現間の相互作用と分離をどの用に定義するか</a:t>
            </a:r>
            <a:r>
              <a:rPr lang="en-US" altLang="ja-JP" dirty="0"/>
              <a:t>(</a:t>
            </a:r>
            <a:r>
              <a:rPr lang="ja-JP" altLang="en-US"/>
              <a:t>ルールを適</a:t>
            </a:r>
            <a:r>
              <a:rPr lang="en-US" altLang="ja-JP" dirty="0"/>
              <a:t>	</a:t>
            </a:r>
            <a:r>
              <a:rPr lang="ja-JP" altLang="en-US"/>
              <a:t>応して関係する</a:t>
            </a:r>
            <a:r>
              <a:rPr lang="en-US" altLang="ja-JP" dirty="0"/>
              <a:t>entity</a:t>
            </a:r>
            <a:r>
              <a:rPr lang="ja-JP" altLang="en-US"/>
              <a:t>について結論導き出すのではなく、別々の</a:t>
            </a:r>
            <a:r>
              <a:rPr lang="en-US" altLang="ja-JP" dirty="0"/>
              <a:t>entity</a:t>
            </a:r>
            <a:r>
              <a:rPr lang="ja-JP" altLang="en-US"/>
              <a:t>セットと</a:t>
            </a:r>
            <a:r>
              <a:rPr lang="en-US" altLang="ja-JP" dirty="0"/>
              <a:t>	</a:t>
            </a:r>
            <a:r>
              <a:rPr lang="ja-JP" altLang="en-US"/>
              <a:t>して個別に処理する）</a:t>
            </a: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D10DF00B-288A-7844-A01F-324A9B42818E}"/>
              </a:ext>
            </a:extLst>
          </p:cNvPr>
          <p:cNvSpPr>
            <a:spLocks noGrp="1"/>
          </p:cNvSpPr>
          <p:nvPr>
            <p:ph type="sldNum" sz="quarter" idx="12"/>
          </p:nvPr>
        </p:nvSpPr>
        <p:spPr/>
        <p:txBody>
          <a:bodyPr/>
          <a:lstStyle/>
          <a:p>
            <a:fld id="{7B54241C-16D2-1945-8DB3-A13B9C757955}" type="slidenum">
              <a:rPr kumimoji="1" lang="ja-JP" altLang="en-US" smtClean="0"/>
              <a:t>8</a:t>
            </a:fld>
            <a:endParaRPr kumimoji="1" lang="ja-JP" altLang="en-US"/>
          </a:p>
        </p:txBody>
      </p:sp>
    </p:spTree>
    <p:extLst>
      <p:ext uri="{BB962C8B-B14F-4D97-AF65-F5344CB8AC3E}">
        <p14:creationId xmlns:p14="http://schemas.microsoft.com/office/powerpoint/2010/main" val="97676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B2EE6-D1E9-B34C-BB3E-24E51AC26D93}"/>
              </a:ext>
            </a:extLst>
          </p:cNvPr>
          <p:cNvSpPr>
            <a:spLocks noGrp="1"/>
          </p:cNvSpPr>
          <p:nvPr>
            <p:ph type="title"/>
          </p:nvPr>
        </p:nvSpPr>
        <p:spPr/>
        <p:txBody>
          <a:bodyPr/>
          <a:lstStyle/>
          <a:p>
            <a:r>
              <a:rPr lang="en-US" altLang="ja-JP" dirty="0"/>
              <a:t>Relational inductive bias</a:t>
            </a:r>
            <a:endParaRPr kumimoji="1" lang="ja-JP" altLang="en-US"/>
          </a:p>
        </p:txBody>
      </p:sp>
      <p:sp>
        <p:nvSpPr>
          <p:cNvPr id="3" name="コンテンツ プレースホルダー 2">
            <a:extLst>
              <a:ext uri="{FF2B5EF4-FFF2-40B4-BE49-F238E27FC236}">
                <a16:creationId xmlns:a16="http://schemas.microsoft.com/office/drawing/2014/main" id="{3637FB03-113F-0647-B0E0-518482D8C4F4}"/>
              </a:ext>
            </a:extLst>
          </p:cNvPr>
          <p:cNvSpPr>
            <a:spLocks noGrp="1"/>
          </p:cNvSpPr>
          <p:nvPr>
            <p:ph idx="1"/>
          </p:nvPr>
        </p:nvSpPr>
        <p:spPr>
          <a:xfrm>
            <a:off x="2629147" y="1463411"/>
            <a:ext cx="8915400" cy="3777622"/>
          </a:xfrm>
        </p:spPr>
        <p:txBody>
          <a:bodyPr>
            <a:normAutofit/>
          </a:bodyPr>
          <a:lstStyle/>
          <a:p>
            <a:r>
              <a:rPr kumimoji="1" lang="en-US" altLang="ja-JP" sz="2000" dirty="0"/>
              <a:t>Deep learning </a:t>
            </a:r>
            <a:r>
              <a:rPr kumimoji="1" lang="ja-JP" altLang="en-US" sz="2000"/>
              <a:t>ブロック内での</a:t>
            </a:r>
            <a:r>
              <a:rPr kumimoji="1" lang="en-US" altLang="ja-JP" sz="2000" dirty="0"/>
              <a:t>Relational inductive biases</a:t>
            </a:r>
            <a:endParaRPr kumimoji="1" lang="ja-JP" altLang="en-US" sz="2000"/>
          </a:p>
        </p:txBody>
      </p:sp>
      <p:sp>
        <p:nvSpPr>
          <p:cNvPr id="4" name="スライド番号プレースホルダー 3">
            <a:extLst>
              <a:ext uri="{FF2B5EF4-FFF2-40B4-BE49-F238E27FC236}">
                <a16:creationId xmlns:a16="http://schemas.microsoft.com/office/drawing/2014/main" id="{AA2DAD6B-F01E-1140-B0FF-D15092ABFA91}"/>
              </a:ext>
            </a:extLst>
          </p:cNvPr>
          <p:cNvSpPr>
            <a:spLocks noGrp="1"/>
          </p:cNvSpPr>
          <p:nvPr>
            <p:ph type="sldNum" sz="quarter" idx="12"/>
          </p:nvPr>
        </p:nvSpPr>
        <p:spPr/>
        <p:txBody>
          <a:bodyPr/>
          <a:lstStyle/>
          <a:p>
            <a:fld id="{7B54241C-16D2-1945-8DB3-A13B9C757955}" type="slidenum">
              <a:rPr kumimoji="1" lang="ja-JP" altLang="en-US" smtClean="0"/>
              <a:t>9</a:t>
            </a:fld>
            <a:endParaRPr kumimoji="1" lang="ja-JP" altLang="en-US"/>
          </a:p>
        </p:txBody>
      </p:sp>
      <p:pic>
        <p:nvPicPr>
          <p:cNvPr id="11" name="図 10" descr="ダイアグラム&#10;&#10;自動的に生成された説明">
            <a:extLst>
              <a:ext uri="{FF2B5EF4-FFF2-40B4-BE49-F238E27FC236}">
                <a16:creationId xmlns:a16="http://schemas.microsoft.com/office/drawing/2014/main" id="{7DB0D654-E211-7E4E-B074-EC87F9FC4141}"/>
              </a:ext>
            </a:extLst>
          </p:cNvPr>
          <p:cNvPicPr>
            <a:picLocks noChangeAspect="1"/>
          </p:cNvPicPr>
          <p:nvPr/>
        </p:nvPicPr>
        <p:blipFill>
          <a:blip r:embed="rId2"/>
          <a:stretch>
            <a:fillRect/>
          </a:stretch>
        </p:blipFill>
        <p:spPr>
          <a:xfrm>
            <a:off x="2667588" y="3837021"/>
            <a:ext cx="7706330" cy="2902717"/>
          </a:xfrm>
          <a:prstGeom prst="rect">
            <a:avLst/>
          </a:prstGeom>
        </p:spPr>
      </p:pic>
      <p:pic>
        <p:nvPicPr>
          <p:cNvPr id="13" name="図 12" descr="テーブル&#10;&#10;自動的に生成された説明">
            <a:extLst>
              <a:ext uri="{FF2B5EF4-FFF2-40B4-BE49-F238E27FC236}">
                <a16:creationId xmlns:a16="http://schemas.microsoft.com/office/drawing/2014/main" id="{C47FCDDA-579C-EE43-9776-B1FBFC0AA578}"/>
              </a:ext>
            </a:extLst>
          </p:cNvPr>
          <p:cNvPicPr>
            <a:picLocks noChangeAspect="1"/>
          </p:cNvPicPr>
          <p:nvPr/>
        </p:nvPicPr>
        <p:blipFill>
          <a:blip r:embed="rId3"/>
          <a:stretch>
            <a:fillRect/>
          </a:stretch>
        </p:blipFill>
        <p:spPr>
          <a:xfrm>
            <a:off x="2481041" y="2003915"/>
            <a:ext cx="8249794" cy="1734191"/>
          </a:xfrm>
          <a:prstGeom prst="rect">
            <a:avLst/>
          </a:prstGeom>
        </p:spPr>
      </p:pic>
    </p:spTree>
    <p:extLst>
      <p:ext uri="{BB962C8B-B14F-4D97-AF65-F5344CB8AC3E}">
        <p14:creationId xmlns:p14="http://schemas.microsoft.com/office/powerpoint/2010/main" val="1613473194"/>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{2B091A55-F128-5949-A98A-AC173BC8778A}tf10001069</Template>
  <TotalTime>29532</TotalTime>
  <Words>2009</Words>
  <Application>Microsoft Macintosh PowerPoint</Application>
  <PresentationFormat>ワイド画面</PresentationFormat>
  <Paragraphs>190</Paragraphs>
  <Slides>23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MS PGothic</vt:lpstr>
      <vt:lpstr>游ゴシック</vt:lpstr>
      <vt:lpstr>Arial</vt:lpstr>
      <vt:lpstr>Cambria Math</vt:lpstr>
      <vt:lpstr>Century Gothic</vt:lpstr>
      <vt:lpstr>Wingdings 3</vt:lpstr>
      <vt:lpstr>ウィスプ</vt:lpstr>
      <vt:lpstr>Relational inductive biases, deep learning,  and graph networks</vt:lpstr>
      <vt:lpstr> 論文の概要</vt:lpstr>
      <vt:lpstr>Introduction</vt:lpstr>
      <vt:lpstr>Introduction</vt:lpstr>
      <vt:lpstr>Introduction</vt:lpstr>
      <vt:lpstr>Relational inductive bias (関係性に基づく帰納バイアス）</vt:lpstr>
      <vt:lpstr> Relational inductive bias</vt:lpstr>
      <vt:lpstr>Relational inductive bias</vt:lpstr>
      <vt:lpstr>Relational inductive bias</vt:lpstr>
      <vt:lpstr>Relational inductive bias</vt:lpstr>
      <vt:lpstr>GN（グラフネットワーク)</vt:lpstr>
      <vt:lpstr>GN（グラフネットワーク)</vt:lpstr>
      <vt:lpstr>GNのアルゴリズム</vt:lpstr>
      <vt:lpstr>GNの計算の流れ(エッジ→ノード→グローバル）</vt:lpstr>
      <vt:lpstr>GNの計算の流れ</vt:lpstr>
      <vt:lpstr>GN</vt:lpstr>
      <vt:lpstr>GNの設計思想</vt:lpstr>
      <vt:lpstr>GNの設計思想</vt:lpstr>
      <vt:lpstr>数値実験</vt:lpstr>
      <vt:lpstr>GNのパラメータ初期化</vt:lpstr>
      <vt:lpstr>予測結果</vt:lpstr>
      <vt:lpstr>まとめと今後の展望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2021/3/24進捗報告</dc:title>
  <dc:creator>山内　大輔</dc:creator>
  <cp:lastModifiedBy>山内　大輔</cp:lastModifiedBy>
  <cp:revision>105</cp:revision>
  <dcterms:created xsi:type="dcterms:W3CDTF">2021-03-14T06:16:50Z</dcterms:created>
  <dcterms:modified xsi:type="dcterms:W3CDTF">2021-04-11T23:56:25Z</dcterms:modified>
</cp:coreProperties>
</file>