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sldIdLst>
    <p:sldId id="2007577578" r:id="rId5"/>
    <p:sldId id="2007578139" r:id="rId6"/>
    <p:sldId id="2007578101" r:id="rId7"/>
    <p:sldId id="2007578125" r:id="rId8"/>
    <p:sldId id="2007578102" r:id="rId9"/>
    <p:sldId id="2007578124" r:id="rId10"/>
    <p:sldId id="2007578131" r:id="rId11"/>
    <p:sldId id="2007578154" r:id="rId12"/>
    <p:sldId id="2007578133" r:id="rId13"/>
    <p:sldId id="2007578141" r:id="rId14"/>
    <p:sldId id="2007578153" r:id="rId15"/>
    <p:sldId id="2007578142" r:id="rId16"/>
    <p:sldId id="2007578143" r:id="rId17"/>
    <p:sldId id="2007578144" r:id="rId18"/>
    <p:sldId id="2007578145" r:id="rId19"/>
    <p:sldId id="2007578146" r:id="rId20"/>
    <p:sldId id="2007578132" r:id="rId21"/>
    <p:sldId id="2007578140" r:id="rId22"/>
    <p:sldId id="2007578126" r:id="rId23"/>
    <p:sldId id="2007578148" r:id="rId24"/>
    <p:sldId id="2007578149" r:id="rId25"/>
    <p:sldId id="2007578150" r:id="rId26"/>
    <p:sldId id="2007578163" r:id="rId27"/>
    <p:sldId id="2007578157" r:id="rId28"/>
    <p:sldId id="2007578165" r:id="rId29"/>
    <p:sldId id="2007578166" r:id="rId30"/>
    <p:sldId id="2007578167" r:id="rId31"/>
    <p:sldId id="2007578164" r:id="rId32"/>
    <p:sldId id="2007578156" r:id="rId33"/>
    <p:sldId id="2007578155" r:id="rId34"/>
    <p:sldId id="2007578158" r:id="rId35"/>
    <p:sldId id="2007578159" r:id="rId36"/>
    <p:sldId id="2007578169" r:id="rId37"/>
    <p:sldId id="2007578160" r:id="rId38"/>
    <p:sldId id="2007578161" r:id="rId39"/>
    <p:sldId id="2007578162" r:id="rId40"/>
    <p:sldId id="2007578168" r:id="rId41"/>
    <p:sldId id="2007578170" r:id="rId42"/>
    <p:sldId id="2007578172" r:id="rId43"/>
    <p:sldId id="2007578173" r:id="rId44"/>
    <p:sldId id="2007578174" r:id="rId45"/>
    <p:sldId id="2007578175" r:id="rId46"/>
    <p:sldId id="2007578176" r:id="rId47"/>
    <p:sldId id="2007578177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0000FF"/>
    <a:srgbClr val="00A199"/>
    <a:srgbClr val="AFABAB"/>
    <a:srgbClr val="00706B"/>
    <a:srgbClr val="3333FF"/>
    <a:srgbClr val="3F6EC2"/>
    <a:srgbClr val="FF6600"/>
    <a:srgbClr val="69A3AB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BE80B-9BE0-4617-8762-C35D9243BE1F}" v="1" dt="2019-09-25T04:07:49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5204" autoAdjust="0"/>
  </p:normalViewPr>
  <p:slideViewPr>
    <p:cSldViewPr>
      <p:cViewPr varScale="1">
        <p:scale>
          <a:sx n="106" d="100"/>
          <a:sy n="106" d="100"/>
        </p:scale>
        <p:origin x="684" y="114"/>
      </p:cViewPr>
      <p:guideLst>
        <p:guide orient="horz" pos="2160"/>
        <p:guide pos="1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明倫" userId="bcd15830-3953-4f32-b885-b69da7fb6bef" providerId="ADAL" clId="{D45BE80B-9BE0-4617-8762-C35D9243BE1F}"/>
    <pc:docChg chg="addSld delSld modSld">
      <pc:chgData name="謝明倫" userId="bcd15830-3953-4f32-b885-b69da7fb6bef" providerId="ADAL" clId="{D45BE80B-9BE0-4617-8762-C35D9243BE1F}" dt="2019-09-25T04:07:53.494" v="1" actId="47"/>
      <pc:docMkLst>
        <pc:docMk/>
      </pc:docMkLst>
      <pc:sldChg chg="add">
        <pc:chgData name="謝明倫" userId="bcd15830-3953-4f32-b885-b69da7fb6bef" providerId="ADAL" clId="{D45BE80B-9BE0-4617-8762-C35D9243BE1F}" dt="2019-09-25T04:07:49.876" v="0"/>
        <pc:sldMkLst>
          <pc:docMk/>
          <pc:sldMk cId="651411608" sldId="2007578069"/>
        </pc:sldMkLst>
      </pc:sldChg>
      <pc:sldChg chg="del">
        <pc:chgData name="謝明倫" userId="bcd15830-3953-4f32-b885-b69da7fb6bef" providerId="ADAL" clId="{D45BE80B-9BE0-4617-8762-C35D9243BE1F}" dt="2019-09-25T04:07:53.494" v="1" actId="47"/>
        <pc:sldMkLst>
          <pc:docMk/>
          <pc:sldMk cId="821772865" sldId="20075780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E174E-6ABF-413E-A846-384F7444F7C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30AD7819-02AC-4F72-A5E4-8754A5268986}" type="pres">
      <dgm:prSet presAssocID="{F96E174E-6ABF-413E-A846-384F7444F7C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D8CD86-FAF4-4E7D-9A4B-C9FC9CEFB3E9}" type="pres">
      <dgm:prSet presAssocID="{F96E174E-6ABF-413E-A846-384F7444F7C7}" presName="hierFlow" presStyleCnt="0"/>
      <dgm:spPr/>
    </dgm:pt>
    <dgm:pt modelId="{603BC278-FED0-45CC-A47B-BB9FC551793A}" type="pres">
      <dgm:prSet presAssocID="{F96E174E-6ABF-413E-A846-384F7444F7C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1D19C8E-FEDE-4E7C-85BF-D6D70AA09ADC}" type="pres">
      <dgm:prSet presAssocID="{F96E174E-6ABF-413E-A846-384F7444F7C7}" presName="bgShapesFlow" presStyleCnt="0"/>
      <dgm:spPr/>
    </dgm:pt>
  </dgm:ptLst>
  <dgm:cxnLst>
    <dgm:cxn modelId="{2EED26C5-8C96-42DB-8D5A-ABBE7C3AC449}" type="presOf" srcId="{F96E174E-6ABF-413E-A846-384F7444F7C7}" destId="{30AD7819-02AC-4F72-A5E4-8754A5268986}" srcOrd="0" destOrd="0" presId="urn:microsoft.com/office/officeart/2005/8/layout/hierarchy6"/>
    <dgm:cxn modelId="{47372CD7-042E-4FEE-84BD-09B6C6BD5701}" type="presParOf" srcId="{30AD7819-02AC-4F72-A5E4-8754A5268986}" destId="{33D8CD86-FAF4-4E7D-9A4B-C9FC9CEFB3E9}" srcOrd="0" destOrd="0" presId="urn:microsoft.com/office/officeart/2005/8/layout/hierarchy6"/>
    <dgm:cxn modelId="{1758F4D8-8323-407B-93EC-39642AE304AD}" type="presParOf" srcId="{33D8CD86-FAF4-4E7D-9A4B-C9FC9CEFB3E9}" destId="{603BC278-FED0-45CC-A47B-BB9FC551793A}" srcOrd="0" destOrd="0" presId="urn:microsoft.com/office/officeart/2005/8/layout/hierarchy6"/>
    <dgm:cxn modelId="{0ACA245F-B599-422D-8E9E-C847FF493141}" type="presParOf" srcId="{30AD7819-02AC-4F72-A5E4-8754A5268986}" destId="{81D19C8E-FEDE-4E7C-85BF-D6D70AA09AD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70CA7-AE82-4687-BCEE-B810B047CAE4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A4751-C10A-4708-A57E-1DF4B6B59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63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57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15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58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参考网址：</a:t>
            </a:r>
            <a:r>
              <a:rPr lang="en-US" altLang="zh-CN"/>
              <a:t>https://blog.csdn.net/u012551524/article/details/120548763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7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9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A4751-C10A-4708-A57E-1DF4B6B5937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73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无法更新表</a:t>
            </a:r>
            <a:r>
              <a:rPr lang="en-US" altLang="zh-CN"/>
              <a:t>Temp table</a:t>
            </a:r>
            <a:r>
              <a:rPr lang="zh-CN" altLang="en-US"/>
              <a:t>，因为它没有副本标识，并且在</a:t>
            </a:r>
            <a:r>
              <a:rPr lang="en-US" altLang="zh-CN"/>
              <a:t>Postgres</a:t>
            </a:r>
            <a:r>
              <a:rPr lang="zh-CN" altLang="en-US"/>
              <a:t>中发布更新</a:t>
            </a:r>
            <a:endParaRPr lang="en-US" altLang="zh-CN"/>
          </a:p>
          <a:p>
            <a:r>
              <a:rPr lang="zh-CN" altLang="en-US"/>
              <a:t>要启用更新表，请使用</a:t>
            </a:r>
            <a:r>
              <a:rPr lang="en-US" altLang="zh-CN"/>
              <a:t>ALTER table</a:t>
            </a:r>
            <a:r>
              <a:rPr lang="zh-CN" altLang="en-US"/>
              <a:t>设置副本标识。</a:t>
            </a: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事实证明，</a:t>
            </a:r>
            <a:r>
              <a:rPr lang="en-US" altLang="zh-CN"/>
              <a:t>PostgreSQL</a:t>
            </a:r>
            <a:r>
              <a:rPr lang="zh-CN" altLang="en-US"/>
              <a:t>不喜欢在涉及复制的地方缺少主键的表，甚至是临时表。因此，在临时表中添加一个或在创建表后使用如下语句：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ff-mono)"/>
              </a:rPr>
              <a:t>ALTER TABLE table_name REPLICA IDENTITY FULL;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无法更新表</a:t>
            </a:r>
            <a:r>
              <a:rPr lang="en-US" altLang="zh-CN"/>
              <a:t>Temp table</a:t>
            </a:r>
            <a:r>
              <a:rPr lang="zh-CN" altLang="en-US"/>
              <a:t>，因为它没有副本标识，并且在</a:t>
            </a:r>
            <a:r>
              <a:rPr lang="en-US" altLang="zh-CN"/>
              <a:t>Postgres</a:t>
            </a:r>
            <a:r>
              <a:rPr lang="zh-CN" altLang="en-US"/>
              <a:t>中发布更新</a:t>
            </a:r>
            <a:endParaRPr lang="en-US" altLang="zh-CN"/>
          </a:p>
          <a:p>
            <a:r>
              <a:rPr lang="zh-CN" altLang="en-US"/>
              <a:t>要启用更新表，请使用</a:t>
            </a:r>
            <a:r>
              <a:rPr lang="en-US" altLang="zh-CN"/>
              <a:t>ALTER table</a:t>
            </a:r>
            <a:r>
              <a:rPr lang="zh-CN" altLang="en-US"/>
              <a:t>设置副本标识。</a:t>
            </a: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事实证明，</a:t>
            </a:r>
            <a:r>
              <a:rPr lang="en-US" altLang="zh-CN"/>
              <a:t>PostgreSQL</a:t>
            </a:r>
            <a:r>
              <a:rPr lang="zh-CN" altLang="en-US"/>
              <a:t>不喜欢在涉及复制的地方缺少主键的表，甚至是临时表。因此，在临时表中添加一个或在创建表后使用如下语句：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ff-mono)"/>
              </a:rPr>
              <a:t>ALTER TABLE table_name REPLICA IDENTITY FULL;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99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无法更新表</a:t>
            </a:r>
            <a:r>
              <a:rPr lang="en-US" altLang="zh-CN"/>
              <a:t>Temp table</a:t>
            </a:r>
            <a:r>
              <a:rPr lang="zh-CN" altLang="en-US"/>
              <a:t>，因为它没有副本标识，并且在</a:t>
            </a:r>
            <a:r>
              <a:rPr lang="en-US" altLang="zh-CN"/>
              <a:t>Postgres</a:t>
            </a:r>
            <a:r>
              <a:rPr lang="zh-CN" altLang="en-US"/>
              <a:t>中发布更新</a:t>
            </a:r>
            <a:endParaRPr lang="en-US" altLang="zh-CN"/>
          </a:p>
          <a:p>
            <a:r>
              <a:rPr lang="zh-CN" altLang="en-US"/>
              <a:t>要启用更新表，请使用</a:t>
            </a:r>
            <a:r>
              <a:rPr lang="en-US" altLang="zh-CN"/>
              <a:t>ALTER table</a:t>
            </a:r>
            <a:r>
              <a:rPr lang="zh-CN" altLang="en-US"/>
              <a:t>设置副本标识。</a:t>
            </a: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事实证明，</a:t>
            </a:r>
            <a:r>
              <a:rPr lang="en-US" altLang="zh-CN"/>
              <a:t>PostgreSQL</a:t>
            </a:r>
            <a:r>
              <a:rPr lang="zh-CN" altLang="en-US"/>
              <a:t>不喜欢在涉及复制的地方缺少主键的表，甚至是临时表。因此，在临时表中添加一个或在创建表后使用如下语句：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ff-mono)"/>
              </a:rPr>
              <a:t>ALTER TABLE table_name REPLICA IDENTITY FULL;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60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无法更新表</a:t>
            </a:r>
            <a:r>
              <a:rPr lang="en-US" altLang="zh-CN"/>
              <a:t>Temp table</a:t>
            </a:r>
            <a:r>
              <a:rPr lang="zh-CN" altLang="en-US"/>
              <a:t>，因为它没有副本标识，并且在</a:t>
            </a:r>
            <a:r>
              <a:rPr lang="en-US" altLang="zh-CN"/>
              <a:t>Postgres</a:t>
            </a:r>
            <a:r>
              <a:rPr lang="zh-CN" altLang="en-US"/>
              <a:t>中发布更新</a:t>
            </a:r>
            <a:endParaRPr lang="en-US" altLang="zh-CN"/>
          </a:p>
          <a:p>
            <a:r>
              <a:rPr lang="zh-CN" altLang="en-US"/>
              <a:t>要启用更新表，请使用</a:t>
            </a:r>
            <a:r>
              <a:rPr lang="en-US" altLang="zh-CN"/>
              <a:t>ALTER table</a:t>
            </a:r>
            <a:r>
              <a:rPr lang="zh-CN" altLang="en-US"/>
              <a:t>设置副本标识。</a:t>
            </a: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事实证明，</a:t>
            </a:r>
            <a:r>
              <a:rPr lang="en-US" altLang="zh-CN"/>
              <a:t>PostgreSQL</a:t>
            </a:r>
            <a:r>
              <a:rPr lang="zh-CN" altLang="en-US"/>
              <a:t>不喜欢在涉及复制的地方缺少主键的表，甚至是临时表。因此，在临时表中添加一个或在创建表后使用如下语句：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ff-mono)"/>
              </a:rPr>
              <a:t>ALTER TABLE table_name REPLICA IDENTITY FULL;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23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39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4751-C10A-4708-A57E-1DF4B6B5937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04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1043173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2F7E1-4E57-473C-8B9E-58C6DA8D48A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782115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" y="1"/>
            <a:ext cx="12191022" cy="6857999"/>
          </a:xfrm>
          <a:prstGeom prst="rect">
            <a:avLst/>
          </a:prstGeom>
        </p:spPr>
      </p:pic>
      <p:pic>
        <p:nvPicPr>
          <p:cNvPr id="7" name="圖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0" y="297545"/>
            <a:ext cx="1774391" cy="335809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 userDrawn="1">
            <p:ph type="ctrTitle" sz="quarter" hasCustomPrompt="1"/>
          </p:nvPr>
        </p:nvSpPr>
        <p:spPr>
          <a:xfrm>
            <a:off x="4368800" y="4207133"/>
            <a:ext cx="75184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09699899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1"/>
            <a:ext cx="10769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4345306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3"/>
            <a:ext cx="10769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0567345"/>
      </p:ext>
    </p:extLst>
  </p:cSld>
  <p:clrMapOvr>
    <a:masterClrMapping/>
  </p:clrMapOvr>
  <p:transition spd="slow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117600" y="411165"/>
            <a:ext cx="10464800" cy="5078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42545688"/>
      </p:ext>
    </p:extLst>
  </p:cSld>
  <p:clrMapOvr>
    <a:masterClrMapping/>
  </p:clrMapOvr>
  <p:transition spd="slow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1"/>
            <a:ext cx="10769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3683633"/>
      </p:ext>
    </p:extLst>
  </p:cSld>
  <p:clrMapOvr>
    <a:masterClrMapping/>
  </p:clrMapOvr>
  <p:transition spd="slow"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" y="5"/>
            <a:ext cx="12189391" cy="6861905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3991787"/>
            <a:ext cx="7518400" cy="1815690"/>
          </a:xfrm>
        </p:spPr>
        <p:txBody>
          <a:bodyPr anchor="ctr"/>
          <a:lstStyle>
            <a:lvl1pPr>
              <a:defRPr sz="37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97715"/>
            <a:ext cx="1774154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282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09151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6C57C-52B3-4FD7-B0DB-AD485342437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1500748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FC5AC-C91A-4C06-9CB1-22798F04CB4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1079466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5CDF4-F1C6-4C3A-9F04-64093E16567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2502491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6122861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6EAE2-05FE-431D-9FC4-D647988B83A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7618545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CDEDB-AEB3-43E2-BA3D-DED5F03D961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1960627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554D-3E97-4B1A-B17A-5BB8C1E1C52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1454687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"/>
            <a:ext cx="12192000" cy="68596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2F30-059B-4FDB-BA27-1017897240C5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586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02" r:id="rId13"/>
    <p:sldLayoutId id="2147483713" r:id="rId14"/>
    <p:sldLayoutId id="2147483727" r:id="rId15"/>
    <p:sldLayoutId id="2147483728" r:id="rId16"/>
  </p:sldLayoutIdLst>
  <p:transition spd="slow">
    <p:zoom dir="in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51584" y="3140968"/>
            <a:ext cx="791557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>
              <a:lnSpc>
                <a:spcPct val="115000"/>
              </a:lnSpc>
              <a:defRPr/>
            </a:pPr>
            <a:r>
              <a:rPr lang="en-US" altLang="zh-TW" sz="5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 OKR</a:t>
            </a:r>
            <a:br>
              <a:rPr lang="en-US" altLang="zh-TW" sz="5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 open source DB &amp; </a:t>
            </a:r>
            <a:r>
              <a:rPr lang="en-US" altLang="zh-TW" sz="4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PoC</a:t>
            </a:r>
            <a:endParaRPr lang="en-US" altLang="zh-TW" sz="4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BCA66C-C223-4818-A08F-7F7E32155AE3}"/>
              </a:ext>
            </a:extLst>
          </p:cNvPr>
          <p:cNvSpPr txBox="1"/>
          <p:nvPr/>
        </p:nvSpPr>
        <p:spPr>
          <a:xfrm>
            <a:off x="10704512" y="638132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2020.01.29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0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时间差</a:t>
            </a:r>
            <a:endParaRPr lang="en-US" altLang="zh-TW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394" y="148478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3992" y="1484784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80924" y="2054851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DUAL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14278" y="198007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90623" y="3730548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DUAL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95" y="4332000"/>
            <a:ext cx="3535979" cy="87876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23992" y="365726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interval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'2 day'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34" y="4153241"/>
            <a:ext cx="3640385" cy="11495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11" y="2469614"/>
            <a:ext cx="2546756" cy="84398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882" y="2529782"/>
            <a:ext cx="2849941" cy="83532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898373" y="257811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大概差</a:t>
            </a:r>
            <a:r>
              <a:rPr lang="en-US" altLang="zh-CN" dirty="0">
                <a:latin typeface="MS Reference Sans Serif" panose="020B060403050404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秒左右</a:t>
            </a:r>
          </a:p>
        </p:txBody>
      </p:sp>
      <p:sp>
        <p:nvSpPr>
          <p:cNvPr id="4" name="矩形 3"/>
          <p:cNvSpPr/>
          <p:nvPr/>
        </p:nvSpPr>
        <p:spPr>
          <a:xfrm>
            <a:off x="4223913" y="5758315"/>
            <a:ext cx="7621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month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day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week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hour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minute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365061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时间差</a:t>
            </a:r>
            <a:endParaRPr lang="en-US" altLang="zh-TW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3748" y="1412776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2917" y="1414706"/>
            <a:ext cx="7621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month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day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week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hour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minute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[s],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[s]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1768" y="2079887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1090488" y="288293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interval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'2 days 3 hours 26 minutes'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1090488" y="3676772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interval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'2 day 3 hour 26 minute'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矩形 8"/>
          <p:cNvSpPr/>
          <p:nvPr/>
        </p:nvSpPr>
        <p:spPr>
          <a:xfrm>
            <a:off x="1121768" y="449163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interval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'2 years'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1121768" y="5312673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interval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'2 year'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17" y="1936449"/>
            <a:ext cx="2205011" cy="7617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38" y="2524401"/>
            <a:ext cx="2149523" cy="659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714" y="3372070"/>
            <a:ext cx="2016224" cy="6278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009" y="4230303"/>
            <a:ext cx="1871923" cy="6734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87" y="5090400"/>
            <a:ext cx="1871923" cy="64752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47654" y="6114599"/>
            <a:ext cx="309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</a:rPr>
              <a:t>和不加</a:t>
            </a:r>
            <a:r>
              <a:rPr lang="en-US" altLang="zh-CN" sz="2000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</a:rPr>
              <a:t>的结果一样</a:t>
            </a:r>
          </a:p>
        </p:txBody>
      </p:sp>
    </p:spTree>
    <p:extLst>
      <p:ext uri="{BB962C8B-B14F-4D97-AF65-F5344CB8AC3E}">
        <p14:creationId xmlns:p14="http://schemas.microsoft.com/office/powerpoint/2010/main" val="485249259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时间差</a:t>
            </a:r>
            <a:endParaRPr lang="en-US" altLang="zh-TW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057" y="1695638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69224" y="1695638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7" y="2995287"/>
            <a:ext cx="2495396" cy="34311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9039" y="117328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trndate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SFCSQLLOG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APID=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'MIAVT702'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754" y="2880171"/>
            <a:ext cx="2088232" cy="35780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20957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SFCSQLLOG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APID=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'MIAVT702'</a:t>
            </a:r>
          </a:p>
        </p:txBody>
      </p:sp>
      <p:sp>
        <p:nvSpPr>
          <p:cNvPr id="10" name="矩形 9"/>
          <p:cNvSpPr/>
          <p:nvPr/>
        </p:nvSpPr>
        <p:spPr>
          <a:xfrm>
            <a:off x="267248" y="21585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trndate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SFCSQLLOG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APID=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'MIAVT702'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343" y="2652580"/>
            <a:ext cx="2340294" cy="37738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874" y="2750983"/>
            <a:ext cx="3015355" cy="38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31494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3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时间差</a:t>
            </a:r>
            <a:r>
              <a:rPr lang="en-US" altLang="zh-TW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day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9456" y="127839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4072" y="1278394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25" y="2493462"/>
            <a:ext cx="3194451" cy="40503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801778"/>
            <a:ext cx="2088232" cy="37734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35360" y="17838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trndate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SFCSQLLOG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APID=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'MIAVT702'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69224" y="17180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EXTRACT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(EPOCH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)/(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SFCSQLLOG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APID=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'MIAVT702'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519438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时间差 </a:t>
            </a:r>
            <a:r>
              <a:rPr lang="en-US" altLang="zh-TW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hour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99456" y="1294610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44072" y="1278394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06687" y="1884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EXTRACT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(EPOCH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)/(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SFCSQLLOG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APID=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'MIAVT702'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376" y="1904977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trndate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)*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SFCSQLLOG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APID=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'MIAVT702'</a:t>
            </a:r>
            <a:endParaRPr lang="en-US" altLang="zh-CN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99" y="2530903"/>
            <a:ext cx="2304256" cy="416383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551308"/>
            <a:ext cx="3693549" cy="41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49634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3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时间差 </a:t>
            </a:r>
            <a:r>
              <a:rPr lang="en-US" altLang="zh-TW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Minute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9456" y="127839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4072" y="1278394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376" y="17679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trndate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)*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SFCSQLLOG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APID=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'MIAVT702'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06687" y="17311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EXTRACT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(EPOCH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))/(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SFCSQLLOG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APID=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'MIAVT702'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2430175"/>
            <a:ext cx="2592288" cy="421587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601030"/>
            <a:ext cx="3816424" cy="393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1975"/>
      </p:ext>
    </p:extLst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3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时间差 </a:t>
            </a:r>
            <a:r>
              <a:rPr lang="en-US" altLang="zh-TW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Second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9456" y="127839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4072" y="1278394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7368" y="17004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trndate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)*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SFCSQLLOG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APID=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'MIAVT702'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51984" y="1678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extract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(epoch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SFCSQLLOG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APID=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'MIAVT702'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50" y="2324835"/>
            <a:ext cx="2074726" cy="39938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395261"/>
            <a:ext cx="4176464" cy="40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8123"/>
      </p:ext>
    </p:extLst>
  </p:cSld>
  <p:clrMapOvr>
    <a:masterClrMapping/>
  </p:clrMapOvr>
  <p:transition spd="slow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时间差 </a:t>
            </a:r>
            <a:r>
              <a:rPr lang="en-US" altLang="zh-CN" b="1" dirty="0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hour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9456" y="121744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MS Reference Sans Serif" panose="020B0604030504040204" pitchFamily="34" charset="0"/>
              </a:rPr>
              <a:t>Oracle</a:t>
            </a:r>
            <a:endParaRPr lang="zh-CN" altLang="en-US" sz="2800" dirty="0">
              <a:latin typeface="MS Reference Sans Serif" panose="020B060403050404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9456" y="2898931"/>
            <a:ext cx="327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MS Reference Sans Serif" panose="020B0604030504040204" pitchFamily="34" charset="0"/>
              </a:rPr>
              <a:t>PostgreSQL</a:t>
            </a:r>
            <a:endParaRPr lang="zh-CN" altLang="en-US" sz="2800" dirty="0">
              <a:latin typeface="MS Reference Sans Serif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75520" y="1858359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80"/>
                </a:solidFill>
                <a:latin typeface="MS Reference Sans Serif" panose="020B0604030504040204" pitchFamily="34" charset="0"/>
              </a:rPr>
              <a:t>ROUND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((SYSDATE - ASSIGNPICDATE)*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24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</a:t>
            </a:r>
          </a:p>
          <a:p>
            <a:endParaRPr lang="en-US" altLang="zh-CN" sz="1600" dirty="0">
              <a:solidFill>
                <a:srgbClr val="000000"/>
              </a:solidFill>
              <a:latin typeface="MS Reference Sans Serif" panose="020B0604030504040204" pitchFamily="34" charset="0"/>
            </a:endParaRPr>
          </a:p>
          <a:p>
            <a:r>
              <a:rPr lang="en-US" altLang="zh-CN" sz="1600" dirty="0">
                <a:solidFill>
                  <a:srgbClr val="000080"/>
                </a:solidFill>
                <a:latin typeface="MS Reference Sans Serif" panose="020B0604030504040204" pitchFamily="34" charset="0"/>
              </a:rPr>
              <a:t>ROUND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((SYSDATE - ASSIGNPICDATE)*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24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,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</a:t>
            </a:r>
            <a:endParaRPr lang="zh-CN" altLang="en-US" sz="1600" dirty="0">
              <a:latin typeface="MS Reference Sans Serif" panose="020B060403050404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1424" y="3749420"/>
            <a:ext cx="11740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80"/>
                </a:solidFill>
                <a:latin typeface="MS Reference Sans Serif" panose="020B0604030504040204" pitchFamily="34" charset="0"/>
              </a:rPr>
              <a:t>ROUND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((</a:t>
            </a:r>
            <a:r>
              <a:rPr lang="en-US" altLang="zh-CN" sz="1600" dirty="0">
                <a:solidFill>
                  <a:srgbClr val="800000"/>
                </a:solidFill>
                <a:latin typeface="MS Reference Sans Serif" panose="020B0604030504040204" pitchFamily="34" charset="0"/>
              </a:rPr>
              <a:t>EXTRACT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(EPOCH </a:t>
            </a:r>
            <a:r>
              <a:rPr lang="en-US" altLang="zh-CN" sz="1600" dirty="0">
                <a:solidFill>
                  <a:srgbClr val="800000"/>
                </a:solidFill>
                <a:latin typeface="MS Reference Sans Serif" panose="020B0604030504040204" pitchFamily="34" charset="0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MS Reference Sans Serif" panose="020B0604030504040204" pitchFamily="34" charset="0"/>
              </a:rPr>
              <a:t>CURRENT_TIMESTAMP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-ASSIGNPICDATE)) / (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60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.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* 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60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.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</a:t>
            </a:r>
          </a:p>
          <a:p>
            <a:endParaRPr lang="en-US" altLang="zh-CN" sz="1600" dirty="0">
              <a:solidFill>
                <a:srgbClr val="000000"/>
              </a:solidFill>
              <a:latin typeface="MS Reference Sans Serif" panose="020B0604030504040204" pitchFamily="34" charset="0"/>
            </a:endParaRPr>
          </a:p>
          <a:p>
            <a:r>
              <a:rPr lang="en-US" altLang="zh-CN" sz="1600" dirty="0">
                <a:solidFill>
                  <a:srgbClr val="000080"/>
                </a:solidFill>
                <a:latin typeface="MS Reference Sans Serif" panose="020B0604030504040204" pitchFamily="34" charset="0"/>
              </a:rPr>
              <a:t>ROUND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(((</a:t>
            </a:r>
            <a:r>
              <a:rPr lang="en-US" altLang="zh-CN" sz="1600" dirty="0">
                <a:solidFill>
                  <a:srgbClr val="800000"/>
                </a:solidFill>
                <a:latin typeface="MS Reference Sans Serif" panose="020B0604030504040204" pitchFamily="34" charset="0"/>
              </a:rPr>
              <a:t>EXTRACT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(EPOCH </a:t>
            </a:r>
            <a:r>
              <a:rPr lang="en-US" altLang="zh-CN" sz="1600" dirty="0">
                <a:solidFill>
                  <a:srgbClr val="800000"/>
                </a:solidFill>
                <a:latin typeface="MS Reference Sans Serif" panose="020B0604030504040204" pitchFamily="34" charset="0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MS Reference Sans Serif" panose="020B0604030504040204" pitchFamily="34" charset="0"/>
              </a:rPr>
              <a:t>CURRENT_TIMESTAMP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-ASSIGNPICDATE)) / (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60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.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* 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60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.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))::</a:t>
            </a:r>
            <a:r>
              <a:rPr lang="en-US" altLang="zh-CN" sz="1600" dirty="0">
                <a:solidFill>
                  <a:srgbClr val="000080"/>
                </a:solidFill>
                <a:latin typeface="MS Reference Sans Serif" panose="020B0604030504040204" pitchFamily="34" charset="0"/>
              </a:rPr>
              <a:t>numeric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,</a:t>
            </a:r>
            <a:r>
              <a:rPr lang="en-US" altLang="zh-CN" sz="16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</a:t>
            </a:r>
            <a:endParaRPr lang="zh-CN" altLang="en-US" sz="16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08954"/>
      </p:ext>
    </p:extLst>
  </p:cSld>
  <p:clrMapOvr>
    <a:masterClrMapping/>
  </p:clrMapOvr>
  <p:transition spd="slow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并、交、差集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424" y="5680116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，不去重复；   没有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，去重复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55432"/>
              </p:ext>
            </p:extLst>
          </p:nvPr>
        </p:nvGraphicFramePr>
        <p:xfrm>
          <a:off x="479376" y="1259243"/>
          <a:ext cx="11089230" cy="411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691">
                  <a:extLst>
                    <a:ext uri="{9D8B030D-6E8A-4147-A177-3AD203B41FA5}">
                      <a16:colId xmlns:a16="http://schemas.microsoft.com/office/drawing/2014/main" val="2387434910"/>
                    </a:ext>
                  </a:extLst>
                </a:gridCol>
                <a:gridCol w="2683652">
                  <a:extLst>
                    <a:ext uri="{9D8B030D-6E8A-4147-A177-3AD203B41FA5}">
                      <a16:colId xmlns:a16="http://schemas.microsoft.com/office/drawing/2014/main" val="404174936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097229501"/>
                    </a:ext>
                  </a:extLst>
                </a:gridCol>
                <a:gridCol w="2804420">
                  <a:extLst>
                    <a:ext uri="{9D8B030D-6E8A-4147-A177-3AD203B41FA5}">
                      <a16:colId xmlns:a16="http://schemas.microsoft.com/office/drawing/2014/main" val="1230366134"/>
                    </a:ext>
                  </a:extLst>
                </a:gridCol>
                <a:gridCol w="1948107">
                  <a:extLst>
                    <a:ext uri="{9D8B030D-6E8A-4147-A177-3AD203B41FA5}">
                      <a16:colId xmlns:a16="http://schemas.microsoft.com/office/drawing/2014/main" val="2987449634"/>
                    </a:ext>
                  </a:extLst>
                </a:gridCol>
              </a:tblGrid>
              <a:tr h="324035"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altLang="en-US" sz="1600" b="0" dirty="0">
                        <a:effectLst/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Oracle</a:t>
                      </a:r>
                      <a:endParaRPr lang="zh-CN" altLang="en-US" sz="1600" b="0" dirty="0">
                        <a:effectLst/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PostgreSQL</a:t>
                      </a:r>
                      <a:endParaRPr lang="zh-CN" altLang="en-US" sz="1600" b="0" dirty="0">
                        <a:effectLst/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Diagram</a:t>
                      </a:r>
                      <a:endParaRPr lang="zh-CN" altLang="en-US" sz="1600" b="0" dirty="0">
                        <a:effectLst/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4227"/>
                  </a:ext>
                </a:extLst>
              </a:tr>
              <a:tr h="12601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返回在</a:t>
                      </a:r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query1</a:t>
                      </a:r>
                      <a:r>
                        <a:rPr lang="zh-CN" altLang="en-US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的结果中和 </a:t>
                      </a:r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query2</a:t>
                      </a:r>
                      <a:r>
                        <a:rPr lang="zh-CN" altLang="en-US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的结果中的所有的行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query1 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UNION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 [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ALL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] query2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query1 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UNION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 [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ALL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] query2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effectLst/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2744"/>
                  </a:ext>
                </a:extLst>
              </a:tr>
              <a:tr h="12601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返回那些同时存在于 </a:t>
                      </a:r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query1 </a:t>
                      </a:r>
                      <a:r>
                        <a:rPr lang="zh-CN" altLang="en-US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的结果中和 </a:t>
                      </a:r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query2</a:t>
                      </a:r>
                      <a:r>
                        <a:rPr lang="zh-CN" altLang="en-US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的结果的行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query1 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INTERSECT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 [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ALL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] query2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query1 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INTERSECT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 [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ALL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] query2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effectLst/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03166"/>
                  </a:ext>
                </a:extLst>
              </a:tr>
              <a:tr h="12601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 返回所有在 </a:t>
                      </a:r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query1 </a:t>
                      </a:r>
                      <a:r>
                        <a:rPr lang="zh-CN" altLang="en-US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的结果中但是不在 </a:t>
                      </a:r>
                      <a:r>
                        <a:rPr lang="en-US" altLang="zh-CN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query2 </a:t>
                      </a:r>
                      <a:r>
                        <a:rPr lang="zh-CN" altLang="en-US" sz="1600" b="0" dirty="0">
                          <a:effectLst/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的结果中的行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query1 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MINUS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 [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ALL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] query2</a:t>
                      </a:r>
                      <a:endParaRPr lang="zh-CN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query1 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EXCEPT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 [</a:t>
                      </a:r>
                      <a:r>
                        <a:rPr lang="en-US" altLang="zh-CN" sz="1600" b="0" dirty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ALL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] query2</a:t>
                      </a:r>
                      <a:endParaRPr lang="zh-CN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2363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60" y="1691815"/>
            <a:ext cx="1666667" cy="9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460" y="2913136"/>
            <a:ext cx="1638095" cy="9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98" y="4293096"/>
            <a:ext cx="1657143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90919"/>
      </p:ext>
    </p:extLst>
  </p:cSld>
  <p:clrMapOvr>
    <a:masterClrMapping/>
  </p:clrMapOvr>
  <p:transition spd="slow"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733334-75AB-46B0-8EB5-9E2A62AB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1343472" y="141277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</a:rPr>
              <a:t>Query1</a:t>
            </a:r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job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'ANALYST'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'CLERK'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3472" y="409070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</a:rPr>
              <a:t>Query2</a:t>
            </a:r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job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'ANALYST'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'SALESMAN'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83" y="1988840"/>
            <a:ext cx="8668257" cy="1895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86" y="4497772"/>
            <a:ext cx="9082486" cy="185857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测试 并、交、差集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80437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838200" y="40057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Sequence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691125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创建序列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sequence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my_seq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increment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no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maxvalue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no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cycle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cache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序列的使用方法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nextval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my_seq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currval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my_seq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COMPANY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nextval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my_seq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'Daisy'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32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'China'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删除序列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sequence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my_seq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822384" y="4507587"/>
            <a:ext cx="11194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</a:t>
            </a:r>
            <a:r>
              <a:rPr lang="zh-CN" altLang="en-US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创建序列</a:t>
            </a:r>
            <a:endParaRPr lang="zh-CN" alt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sequence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my_seq1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increment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NOMAXVALUE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NOCYCLE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cache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</a:t>
            </a:r>
            <a:r>
              <a:rPr lang="zh-CN" altLang="en-US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序列的使用方法</a:t>
            </a:r>
            <a:endParaRPr lang="zh-CN" alt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DAISY_SEQ.NEXTVAL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DUAL;</a:t>
            </a:r>
          </a:p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DAISY_SEQ.CURRVAL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DUAL;</a:t>
            </a:r>
          </a:p>
          <a:p>
            <a:r>
              <a:rPr lang="en-US" altLang="zh-CN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</a:t>
            </a:r>
            <a:r>
              <a:rPr lang="zh-CN" altLang="en-US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删除序列</a:t>
            </a:r>
            <a:endParaRPr lang="zh-CN" alt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sequence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DAISY_SEQ;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2384" y="4124969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162" y="1210654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97308"/>
      </p:ext>
    </p:extLst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测试 并集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58" y="2996952"/>
            <a:ext cx="9892003" cy="31157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2458" y="1830015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job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'ANALYST'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'CLERK'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job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'ANALYST'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'SALESMAN'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2534" y="1308102"/>
            <a:ext cx="386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Oracle </a:t>
            </a:r>
            <a:r>
              <a:rPr lang="zh-CN" altLang="en-US" sz="2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和 </a:t>
            </a:r>
            <a:r>
              <a:rPr lang="en-US" altLang="zh-CN" sz="2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PostgreSQL </a:t>
            </a:r>
            <a:r>
              <a:rPr lang="zh-CN" altLang="en-US" sz="2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一样</a:t>
            </a:r>
          </a:p>
        </p:txBody>
      </p:sp>
    </p:spTree>
    <p:extLst>
      <p:ext uri="{BB962C8B-B14F-4D97-AF65-F5344CB8AC3E}">
        <p14:creationId xmlns:p14="http://schemas.microsoft.com/office/powerpoint/2010/main" val="2233119383"/>
      </p:ext>
    </p:extLst>
  </p:cSld>
  <p:clrMapOvr>
    <a:masterClrMapping/>
  </p:clrMapOvr>
  <p:transition spd="slow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测试 交集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7448" y="1700808"/>
            <a:ext cx="8379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job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'ANALYST'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'CLERK'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intersect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job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'ANALYST'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'SALESMAN'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199731"/>
            <a:ext cx="9505056" cy="9773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7448" y="1195750"/>
            <a:ext cx="386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Oracle </a:t>
            </a:r>
            <a:r>
              <a:rPr lang="zh-CN" altLang="en-US" sz="2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和 </a:t>
            </a:r>
            <a:r>
              <a:rPr lang="en-US" altLang="zh-CN" sz="2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PostgreSQL </a:t>
            </a:r>
            <a:r>
              <a:rPr lang="zh-CN" altLang="en-US" sz="2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一样</a:t>
            </a:r>
          </a:p>
        </p:txBody>
      </p:sp>
    </p:spTree>
    <p:extLst>
      <p:ext uri="{BB962C8B-B14F-4D97-AF65-F5344CB8AC3E}">
        <p14:creationId xmlns:p14="http://schemas.microsoft.com/office/powerpoint/2010/main" val="2655859756"/>
      </p:ext>
    </p:extLst>
  </p:cSld>
  <p:clrMapOvr>
    <a:masterClrMapping/>
  </p:clrMapOvr>
  <p:transition spd="slow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测试 差集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9456" y="1294610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3378" y="3471024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332" y="4015530"/>
            <a:ext cx="3860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job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'ANALYST'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'CLERK'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except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job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'ANALYST'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'SALESMAN'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83378" y="1736756"/>
            <a:ext cx="42673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job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'ANALYST'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'CLERK'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MINUS</a:t>
            </a:r>
          </a:p>
          <a:p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job </a:t>
            </a:r>
            <a:r>
              <a:rPr lang="en-US" altLang="zh-CN" dirty="0">
                <a:solidFill>
                  <a:srgbClr val="002A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'ANALYST'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2AA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'SALESMAN'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04" y="1758986"/>
            <a:ext cx="6690530" cy="11714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474" y="4207182"/>
            <a:ext cx="7580030" cy="10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89697"/>
      </p:ext>
    </p:extLst>
  </p:cSld>
  <p:clrMapOvr>
    <a:masterClrMapping/>
  </p:clrMapOvr>
  <p:transition spd="slow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Instr(string</a:t>
            </a:r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string)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9456" y="1294610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1464" y="3772704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1504" y="1856549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</a:p>
          <a:p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  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默认第一次出现“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的位置</a:t>
            </a:r>
            <a:endParaRPr lang="zh-CN" altLang="en-US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</a:p>
          <a:p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  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即“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同时出现，第一个字母“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出现的位置</a:t>
            </a:r>
            <a:endParaRPr lang="zh-CN" altLang="en-US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'wo'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</a:p>
          <a:p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  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即“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同时出现，第一个字母“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出现的位置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1504" y="4186583"/>
            <a:ext cx="9217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'l'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3    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默认第一次出现“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l”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的位置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'lo'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4    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即“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lo”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同时出现，第一个字母“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l”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出现的位置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'wo'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6    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即“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wo”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同时出现，第一个字母“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w”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出现的位置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93631"/>
      </p:ext>
    </p:extLst>
  </p:cSld>
  <p:clrMapOvr>
    <a:masterClrMapping/>
  </p:clrMapOvr>
  <p:transition spd="slow"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substr(string string, int a) 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084" y="1271590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6898" y="1130269"/>
            <a:ext cx="9475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string 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需要截取的字符串 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注：当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等于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或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时，都是从第一位开始截取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如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s1,s2)</a:t>
            </a:r>
            <a:br>
              <a:rPr lang="zh-CN" altLang="en-US">
                <a:latin typeface="+mn-ea"/>
              </a:rPr>
            </a:br>
            <a:r>
              <a:rPr lang="zh-CN" altLang="en-US">
                <a:solidFill>
                  <a:srgbClr val="000000"/>
                </a:solidFill>
                <a:latin typeface="+mn-ea"/>
              </a:rPr>
              <a:t>      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可以理解为从第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个字符开始截取后面所有的字符串。</a:t>
            </a:r>
            <a:endParaRPr lang="zh-CN" altLang="en-US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27448" y="4900989"/>
            <a:ext cx="9892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+mn-ea"/>
              </a:rPr>
              <a:t>注：当只有两个参数时；不管是负几，都是从最后一个开始 往回截取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如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s5,s6,s7)</a:t>
            </a:r>
            <a:endParaRPr lang="zh-CN" altLang="en-US"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0194" y="1886602"/>
            <a:ext cx="118818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>
              <a:solidFill>
                <a:srgbClr val="000080"/>
              </a:solidFill>
              <a:highlight>
                <a:srgbClr val="FFFFFF"/>
              </a:highlight>
              <a:latin typeface="MS Reference Sans Serif" panose="020B0604030504040204" pitchFamily="34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s1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 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，截取所有字符</a:t>
            </a:r>
            <a:endParaRPr lang="zh-CN" altLang="en-US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s2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 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，截取所有字符</a:t>
            </a:r>
            <a:endParaRPr lang="zh-CN" altLang="en-US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s3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 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elloWorld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，截取从“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开始之后所有字符</a:t>
            </a:r>
            <a:endParaRPr lang="zh-CN" altLang="en-US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s4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 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lloWorld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，截取从“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开始之后所有字符</a:t>
            </a:r>
            <a:endParaRPr lang="zh-CN" altLang="en-US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,-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s5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，从最后一个“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开始 往回截取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</a:t>
            </a:r>
            <a:endParaRPr lang="zh-CN" altLang="en-US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,-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s6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ld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，从最后一个“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开始 往回截取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</a:t>
            </a:r>
            <a:endParaRPr lang="zh-CN" altLang="en-US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,-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s7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rld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，从最后一个“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d”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开始 往回截取</a:t>
            </a:r>
            <a:r>
              <a:rPr lang="en-US" altLang="zh-CN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zh-CN" altLang="en-US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 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79224"/>
      </p:ext>
    </p:extLst>
  </p:cSld>
  <p:clrMapOvr>
    <a:masterClrMapping/>
  </p:clrMapOvr>
  <p:transition spd="slow"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substr(string string, int a) 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084" y="1271590"/>
            <a:ext cx="201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3592" y="1199813"/>
            <a:ext cx="9649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PingFang SC"/>
              </a:rPr>
              <a:t>     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string 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需要截取的字符串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注：当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等于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或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时，都是从第一位开始截取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如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s1,s2)</a:t>
            </a:r>
            <a:br>
              <a:rPr lang="zh-CN" altLang="en-US">
                <a:latin typeface="+mn-ea"/>
              </a:rPr>
            </a:br>
            <a:r>
              <a:rPr lang="zh-CN" altLang="en-US">
                <a:solidFill>
                  <a:srgbClr val="000000"/>
                </a:solidFill>
                <a:latin typeface="+mn-ea"/>
              </a:rPr>
              <a:t>      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可以理解为从第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个字符开始截取后面所有的字符串。</a:t>
            </a:r>
            <a:endParaRPr lang="zh-CN" altLang="en-US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7448" y="5812574"/>
            <a:ext cx="907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+mn-ea"/>
              </a:rPr>
              <a:t>注：当第二个参数是负数时，不管是负几，都是截取所有字符</a:t>
            </a:r>
            <a:endParaRPr lang="zh-CN" altLang="en-US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376" y="2097467"/>
            <a:ext cx="1048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s1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HelloWorld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，截取所有字符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s2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HelloWorld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，截取所有字符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s3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elloWorld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，截取从“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e”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开始之后所有字符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s4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lloWorld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，截取从“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l”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开始之后所有字符</a:t>
            </a:r>
          </a:p>
        </p:txBody>
      </p:sp>
      <p:sp>
        <p:nvSpPr>
          <p:cNvPr id="5" name="矩形 4"/>
          <p:cNvSpPr/>
          <p:nvPr/>
        </p:nvSpPr>
        <p:spPr>
          <a:xfrm>
            <a:off x="817376" y="4314755"/>
            <a:ext cx="951240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s55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，从右边第一个“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d”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开始 往回截取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个字符</a:t>
            </a:r>
          </a:p>
          <a:p>
            <a:r>
              <a:rPr lang="en-US" altLang="zh-CN" sz="16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s66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ld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，从右边第一个“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d”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开始 往回截取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个字符</a:t>
            </a:r>
          </a:p>
          <a:p>
            <a:r>
              <a:rPr lang="en-US" altLang="zh-CN" sz="16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s77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rld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，从右边第一个“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d”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开始 往回截取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个字符 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817376" y="3333781"/>
            <a:ext cx="9144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s5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HelloWorld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，截取所有字符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s6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HelloWorld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，截取所有字符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s7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HelloWorld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，截取所有字符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93208"/>
      </p:ext>
    </p:extLst>
  </p:cSld>
  <p:clrMapOvr>
    <a:masterClrMapping/>
  </p:clrMapOvr>
  <p:transition spd="slow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substr(string string, int a, int b)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084" y="1271590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1624" y="1210035"/>
            <a:ext cx="9649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PingFang SC"/>
              </a:rPr>
              <a:t>   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string </a:t>
            </a:r>
            <a:r>
              <a:rPr lang="zh-CN" altLang="en-US"/>
              <a:t>需要截取的字符串</a:t>
            </a:r>
            <a:br>
              <a:rPr lang="zh-CN" altLang="en-US"/>
            </a:br>
            <a:r>
              <a:rPr lang="zh-CN" altLang="en-US"/>
              <a:t>        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 </a:t>
            </a:r>
            <a:r>
              <a:rPr lang="zh-CN" altLang="en-US"/>
              <a:t>截取字符串的开始位置</a:t>
            </a:r>
            <a:r>
              <a:rPr lang="zh-CN" altLang="en-US" b="1">
                <a:solidFill>
                  <a:srgbClr val="FF0000"/>
                </a:solidFill>
              </a:rPr>
              <a:t>注：当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等于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或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时，都是从第一位开始截取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如：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v1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v2)</a:t>
            </a:r>
            <a:br>
              <a:rPr lang="zh-CN" altLang="en-US"/>
            </a:br>
            <a:r>
              <a:rPr lang="zh-CN" altLang="en-US"/>
              <a:t>        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b </a:t>
            </a:r>
            <a:r>
              <a:rPr lang="zh-CN" altLang="en-US"/>
              <a:t>要截取的字符串的长度</a:t>
            </a:r>
          </a:p>
        </p:txBody>
      </p:sp>
      <p:sp>
        <p:nvSpPr>
          <p:cNvPr id="5" name="矩形 4"/>
          <p:cNvSpPr/>
          <p:nvPr/>
        </p:nvSpPr>
        <p:spPr>
          <a:xfrm>
            <a:off x="192560" y="2336439"/>
            <a:ext cx="11953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v1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，截取从“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H”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开始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</a:t>
            </a:r>
            <a:endParaRPr lang="zh-CN" altLang="en-US" sz="16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v2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，截取从“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H”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开始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</a:t>
            </a:r>
            <a:endParaRPr lang="zh-CN" altLang="en-US" sz="16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v3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，截取从“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e”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开始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</a:t>
            </a:r>
            <a:endParaRPr lang="zh-CN" altLang="en-US" sz="16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v4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虽然超出预处理的字符串最长度，但不会影响返回结果，系统按预处理字符串最大数量返回。</a:t>
            </a:r>
            <a:endParaRPr lang="zh-CN" altLang="en-US" sz="16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v5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oWo</a:t>
            </a:r>
            <a:endParaRPr lang="en-US" altLang="zh-CN" sz="16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v6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W (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中间的空格也算一个字符串，结果是：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空格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W)</a:t>
            </a:r>
            <a:endParaRPr lang="en-US" altLang="zh-CN" sz="16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,-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v7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（从后面倒数第一位开始往后取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个字符，而不是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个）</a:t>
            </a:r>
            <a:endParaRPr lang="zh-CN" altLang="en-US" sz="16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,-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v8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ld 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（从后面倒数第二位开始往后取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个字符，而不是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个）</a:t>
            </a:r>
            <a:endParaRPr lang="zh-CN" altLang="en-US" sz="16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,-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v9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rld 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（从后面倒数第三位开始往后取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个字符）</a:t>
            </a:r>
            <a:endParaRPr lang="zh-CN" altLang="en-US" sz="16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'HelloWorld'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,-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FF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v10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dual; 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返回结果：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orl 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（从后面倒数第四位开始往后取</a:t>
            </a:r>
            <a:r>
              <a:rPr lang="en-US" altLang="zh-CN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zh-CN" altLang="en-US" sz="16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个字符）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8666" y="5340280"/>
            <a:ext cx="11018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PingFang SC"/>
              </a:rPr>
              <a:t>注：假如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HelloWorld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之间有空格，那么空格也将算在里面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如：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v5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v6)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PingFang SC"/>
              </a:rPr>
              <a:t>注：虽然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v7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v8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v9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v10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截取的都是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个字符，结果却不是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3 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个字符； </a:t>
            </a:r>
            <a:endParaRPr lang="en-US" altLang="zh-CN" b="1">
              <a:solidFill>
                <a:srgbClr val="FF0000"/>
              </a:solidFill>
              <a:latin typeface="PingFang SC"/>
            </a:endParaRPr>
          </a:p>
          <a:p>
            <a:pPr lvl="2"/>
            <a:r>
              <a:rPr lang="zh-CN" altLang="en-US" b="1">
                <a:solidFill>
                  <a:srgbClr val="FF0000"/>
                </a:solidFill>
                <a:latin typeface="PingFang SC"/>
              </a:rPr>
              <a:t>只要 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|a| ≤ b,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取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的个数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如：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v7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v8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v9)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；</a:t>
            </a:r>
            <a:endParaRPr lang="en-US" altLang="zh-CN" b="1">
              <a:solidFill>
                <a:srgbClr val="FF0000"/>
              </a:solidFill>
              <a:latin typeface="PingFang SC"/>
            </a:endParaRPr>
          </a:p>
          <a:p>
            <a:pPr lvl="2"/>
            <a:r>
              <a:rPr lang="zh-CN" altLang="en-US" b="1">
                <a:solidFill>
                  <a:srgbClr val="FF0000"/>
                </a:solidFill>
                <a:latin typeface="PingFang SC"/>
              </a:rPr>
              <a:t>当 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|a| ≥ b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时，才取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b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的个数，由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决定截取位置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如：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v9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v10)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90529"/>
      </p:ext>
    </p:extLst>
  </p:cSld>
  <p:clrMapOvr>
    <a:masterClrMapping/>
  </p:clrMapOvr>
  <p:transition spd="slow"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substr(string string, int a, int b)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084" y="1271590"/>
            <a:ext cx="201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32201" y="977052"/>
            <a:ext cx="3094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string </a:t>
            </a:r>
            <a:r>
              <a:rPr lang="zh-CN" altLang="en-US"/>
              <a:t>需要截取的字符串</a:t>
            </a:r>
            <a:br>
              <a:rPr lang="zh-CN" altLang="en-US"/>
            </a:b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 </a:t>
            </a:r>
            <a:r>
              <a:rPr lang="zh-CN" altLang="en-US"/>
              <a:t>截取字符串的开始位置</a:t>
            </a:r>
            <a:br>
              <a:rPr lang="zh-CN" altLang="en-US"/>
            </a:b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b </a:t>
            </a:r>
            <a:r>
              <a:rPr lang="zh-CN" altLang="en-US"/>
              <a:t>要截取的字符串的长度</a:t>
            </a:r>
          </a:p>
        </p:txBody>
      </p:sp>
      <p:sp>
        <p:nvSpPr>
          <p:cNvPr id="6" name="矩形 5"/>
          <p:cNvSpPr/>
          <p:nvPr/>
        </p:nvSpPr>
        <p:spPr>
          <a:xfrm>
            <a:off x="1199456" y="5338583"/>
            <a:ext cx="9438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PingFang SC"/>
              </a:rPr>
              <a:t>注：假如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HelloWorld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之间有空格，那么空格也将算在里面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如：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v5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v6)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</a:rPr>
              <a:t>注：当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等于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时，都是从第一位开始截取</a:t>
            </a:r>
            <a:r>
              <a:rPr lang="en-US" altLang="zh-CN" b="1">
                <a:solidFill>
                  <a:srgbClr val="FF0000"/>
                </a:solidFill>
              </a:rPr>
              <a:t>(b-1)</a:t>
            </a:r>
            <a:r>
              <a:rPr lang="zh-CN" altLang="en-US" b="1">
                <a:solidFill>
                  <a:srgbClr val="FF0000"/>
                </a:solidFill>
              </a:rPr>
              <a:t>个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如：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v1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v2)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</a:rPr>
              <a:t>当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第二个参数是负数时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|b|-|a|&gt;=2,  </a:t>
            </a:r>
            <a:r>
              <a:rPr lang="zh-CN" altLang="en-US" b="1">
                <a:solidFill>
                  <a:srgbClr val="FF0000"/>
                </a:solidFill>
              </a:rPr>
              <a:t>从左往右截取 </a:t>
            </a:r>
            <a:r>
              <a:rPr lang="en-US" altLang="zh-CN" b="1">
                <a:solidFill>
                  <a:srgbClr val="FF0000"/>
                </a:solidFill>
              </a:rPr>
              <a:t>|b|-|a|-1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|b|-|a|&lt;2, </a:t>
            </a:r>
            <a:r>
              <a:rPr lang="zh-CN" altLang="en-US" b="1">
                <a:solidFill>
                  <a:srgbClr val="FF0000"/>
                </a:solidFill>
              </a:rPr>
              <a:t>空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3716" y="1841509"/>
            <a:ext cx="115932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v1 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He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，截取从“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H”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开始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个字符</a:t>
            </a:r>
          </a:p>
          <a:p>
            <a:r>
              <a:rPr lang="en-US" altLang="zh-CN" sz="16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v2 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Hel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，截取从“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H”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开始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个字符</a:t>
            </a:r>
          </a:p>
          <a:p>
            <a:r>
              <a:rPr lang="en-US" altLang="zh-CN" sz="16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v3 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ell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，截取从“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e”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开始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个字符</a:t>
            </a:r>
          </a:p>
          <a:p>
            <a:r>
              <a:rPr lang="en-US" altLang="zh-CN" sz="16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v4 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HelloWorld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100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虽然超出预处理的字符串最长度，但不会影响返回结果，系统按预处理字符串最大数量返回。</a:t>
            </a:r>
          </a:p>
          <a:p>
            <a:r>
              <a:rPr lang="en-US" altLang="zh-CN" sz="16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v5 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oWo</a:t>
            </a:r>
          </a:p>
          <a:p>
            <a:r>
              <a:rPr lang="en-US" altLang="zh-CN" sz="16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v6 </a:t>
            </a: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o W (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中间的空格也算一个字符串，结果是：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zh-CN" altLang="en-US" sz="1600" b="1">
                <a:solidFill>
                  <a:srgbClr val="808080"/>
                </a:solidFill>
                <a:latin typeface="Consolas" panose="020B0609020204030204" pitchFamily="49" charset="0"/>
              </a:rPr>
              <a:t>空格</a:t>
            </a:r>
            <a:r>
              <a:rPr lang="en-US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W)</a:t>
            </a:r>
          </a:p>
        </p:txBody>
      </p:sp>
      <p:sp>
        <p:nvSpPr>
          <p:cNvPr id="9" name="矩形 8"/>
          <p:cNvSpPr/>
          <p:nvPr/>
        </p:nvSpPr>
        <p:spPr>
          <a:xfrm>
            <a:off x="633716" y="3719226"/>
            <a:ext cx="914501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v7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v8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 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v9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substr(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'HelloWorld'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v10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b="1">
                <a:solidFill>
                  <a:srgbClr val="808080"/>
                </a:solidFill>
                <a:latin typeface="Consolas" panose="020B0609020204030204" pitchFamily="49" charset="0"/>
              </a:rPr>
              <a:t>返回结果：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He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64272"/>
      </p:ext>
    </p:extLst>
  </p:cSld>
  <p:clrMapOvr>
    <a:masterClrMapping/>
  </p:clrMapOvr>
  <p:transition spd="slow"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SUBSTR--left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9456" y="1294610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3359" y="1238353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248697"/>
            <a:ext cx="3628571" cy="7238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56040" y="1883257"/>
            <a:ext cx="3989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route,substr(route,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firststage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mesmo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713748"/>
            <a:ext cx="2457143" cy="8380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02524" y="3876725"/>
            <a:ext cx="4416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route,substr(route,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firststage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mesmo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08568" y="4575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route,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(route,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firststage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mesmo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83432" y="19137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route,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(route,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</a:p>
          <a:p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firststage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sfcmo; 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route,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(route,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</a:p>
          <a:p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firststage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sfcmo;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938" y="5388425"/>
            <a:ext cx="2390476" cy="9047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445824" y="4370383"/>
            <a:ext cx="870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FF00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</a:t>
            </a:r>
            <a:endParaRPr lang="zh-CN" altLang="en-US" sz="6000">
              <a:solidFill>
                <a:srgbClr val="FF0000"/>
              </a:solidFill>
            </a:endParaRPr>
          </a:p>
        </p:txBody>
      </p:sp>
      <p:sp>
        <p:nvSpPr>
          <p:cNvPr id="18" name="乘号 17"/>
          <p:cNvSpPr/>
          <p:nvPr/>
        </p:nvSpPr>
        <p:spPr>
          <a:xfrm>
            <a:off x="10337224" y="2107829"/>
            <a:ext cx="1087949" cy="10424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41506"/>
      </p:ext>
    </p:extLst>
  </p:cSld>
  <p:clrMapOvr>
    <a:masterClrMapping/>
  </p:clrMapOvr>
  <p:transition spd="slow"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SUBSTR-right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9456" y="1294610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Oracle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2489" y="1082265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7408" y="19690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route,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(route,-</a:t>
            </a:r>
            <a:r>
              <a:rPr lang="en-US" altLang="zh-CN">
                <a:solidFill>
                  <a:srgbClr val="FF66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</a:p>
          <a:p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laststage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altLang="zh-CN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sfcmo;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83235" y="19690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route ,substr(route,-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laststage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mesmo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95" y="2926095"/>
            <a:ext cx="3219048" cy="6380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990822" y="4545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route,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(route,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laststage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mesmo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12" y="5373216"/>
            <a:ext cx="2466667" cy="876190"/>
          </a:xfrm>
          <a:prstGeom prst="rect">
            <a:avLst/>
          </a:prstGeom>
        </p:spPr>
      </p:pic>
      <p:sp>
        <p:nvSpPr>
          <p:cNvPr id="20" name="下箭头 19"/>
          <p:cNvSpPr/>
          <p:nvPr/>
        </p:nvSpPr>
        <p:spPr>
          <a:xfrm>
            <a:off x="7680176" y="3861048"/>
            <a:ext cx="432048" cy="684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872" y="2767098"/>
            <a:ext cx="2676190" cy="895238"/>
          </a:xfrm>
          <a:prstGeom prst="rect">
            <a:avLst/>
          </a:prstGeom>
        </p:spPr>
      </p:pic>
      <p:sp>
        <p:nvSpPr>
          <p:cNvPr id="14" name="乘号 13"/>
          <p:cNvSpPr/>
          <p:nvPr/>
        </p:nvSpPr>
        <p:spPr>
          <a:xfrm>
            <a:off x="10339075" y="2502076"/>
            <a:ext cx="1087949" cy="10424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459996" y="4827426"/>
            <a:ext cx="870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FF00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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56892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838200" y="40057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Trigger</a:t>
            </a:r>
            <a:endParaRPr lang="zh-TW" altLang="en-US" b="1" dirty="0">
              <a:latin typeface="+mn-lt"/>
            </a:endParaRPr>
          </a:p>
        </p:txBody>
      </p:sp>
      <p:graphicFrame>
        <p:nvGraphicFramePr>
          <p:cNvPr id="4" name="Diagram 7"/>
          <p:cNvGraphicFramePr/>
          <p:nvPr>
            <p:extLst>
              <p:ext uri="{D42A27DB-BD31-4B8C-83A1-F6EECF244321}">
                <p14:modId xmlns:p14="http://schemas.microsoft.com/office/powerpoint/2010/main" val="2192038812"/>
              </p:ext>
            </p:extLst>
          </p:nvPr>
        </p:nvGraphicFramePr>
        <p:xfrm>
          <a:off x="479376" y="1196752"/>
          <a:ext cx="10744200" cy="461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99456" y="141277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查看触发器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8461" y="1870311"/>
            <a:ext cx="41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* from </a:t>
            </a:r>
            <a:r>
              <a:rPr lang="en-US" altLang="zh-CN" dirty="0" err="1"/>
              <a:t>information_schema.triggers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6300" y="2451723"/>
            <a:ext cx="576377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34426"/>
      </p:ext>
    </p:extLst>
  </p:cSld>
  <p:clrMapOvr>
    <a:masterClrMapping/>
  </p:clrMapOvr>
  <p:transition spd="slow"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split_part</a:t>
            </a:r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，获取分割的第</a:t>
            </a:r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</a:t>
            </a:r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5480" y="1556792"/>
            <a:ext cx="3126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r>
              <a:rPr lang="zh-CN" altLang="en-US" sz="2000" b="1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： 投入站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1504" y="2085456"/>
            <a:ext cx="6720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route, 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split_part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(route, 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'|'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mesmo 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645147"/>
            <a:ext cx="2333333" cy="143809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15480" y="458112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split_part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delimiter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text2, field 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要切割的字段；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text2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按照什么形式切割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截取的位置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大于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0)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25909"/>
      </p:ext>
    </p:extLst>
  </p:cSld>
  <p:clrMapOvr>
    <a:masterClrMapping/>
  </p:clrMapOvr>
  <p:transition spd="slow"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同名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5480" y="1556792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3512" y="2493427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3512" y="23488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--fa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cimsnrule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cim.cimsnrule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--cim </a:t>
            </a:r>
            <a:r>
              <a:rPr lang="zh-CN" altLang="en-US">
                <a:solidFill>
                  <a:srgbClr val="808080"/>
                </a:solidFill>
                <a:latin typeface="Consolas" panose="020B0609020204030204" pitchFamily="49" charset="0"/>
              </a:rPr>
              <a:t>授权前要先开通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cim</a:t>
            </a:r>
            <a:r>
              <a:rPr lang="zh-CN" altLang="en-US">
                <a:solidFill>
                  <a:srgbClr val="808080"/>
                </a:solidFill>
                <a:latin typeface="Consolas" panose="020B0609020204030204" pitchFamily="49" charset="0"/>
              </a:rPr>
              <a:t>到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fa</a:t>
            </a:r>
            <a:r>
              <a:rPr lang="zh-CN" altLang="en-US">
                <a:solidFill>
                  <a:srgbClr val="808080"/>
                </a:solidFill>
                <a:latin typeface="Consolas" panose="020B0609020204030204" pitchFamily="49" charset="0"/>
              </a:rPr>
              <a:t>的权限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usage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schema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fa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--cim </a:t>
            </a:r>
            <a:r>
              <a:rPr lang="zh-CN" altLang="en-US">
                <a:solidFill>
                  <a:srgbClr val="808080"/>
                </a:solidFill>
                <a:latin typeface="Consolas" panose="020B0609020204030204" pitchFamily="49" charset="0"/>
              </a:rPr>
              <a:t>然后再对具体的表授权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cimsnrule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fa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29263888"/>
      </p:ext>
    </p:extLst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新增栏位，但栏位不放到最后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424" y="1117200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3472" y="151731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>
                <a:solidFill>
                  <a:srgbClr val="808080"/>
                </a:solidFill>
                <a:latin typeface="Consolas" panose="020B0609020204030204" pitchFamily="49" charset="0"/>
              </a:rPr>
              <a:t>更改表名 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cimupnpackage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rename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cimupnpackage1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>
                <a:solidFill>
                  <a:srgbClr val="808080"/>
                </a:solidFill>
                <a:latin typeface="Consolas" panose="020B0609020204030204" pitchFamily="49" charset="0"/>
              </a:rPr>
              <a:t>删除重命名表主键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cimupnpackage1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pk_cimupnpackage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>
                <a:solidFill>
                  <a:srgbClr val="808080"/>
                </a:solidFill>
                <a:latin typeface="Consolas" panose="020B0609020204030204" pitchFamily="49" charset="0"/>
              </a:rPr>
              <a:t>删除重命名索引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pk_cimupnpackage_idx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>
                <a:solidFill>
                  <a:srgbClr val="808080"/>
                </a:solidFill>
                <a:latin typeface="Consolas" panose="020B0609020204030204" pitchFamily="49" charset="0"/>
              </a:rPr>
              <a:t>创建新表                                           </a:t>
            </a:r>
          </a:p>
          <a:p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XXXX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</a:t>
            </a: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--copy</a:t>
            </a:r>
            <a:r>
              <a:rPr lang="zh-CN" altLang="en-US">
                <a:solidFill>
                  <a:srgbClr val="808080"/>
                </a:solidFill>
                <a:latin typeface="Consolas" panose="020B0609020204030204" pitchFamily="49" charset="0"/>
              </a:rPr>
              <a:t>重命名的表的数据到新表                                           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cimupnpackage(mfgtype, modelfamily, upn, packagetype, packagelevel, labeltype, productgroup, labelqty, qtyper, createuser, createdate, updateuser, updatedate, packageidrule)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cimupnpackage1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9456" y="5598823"/>
            <a:ext cx="10729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重命名主键名</a:t>
            </a:r>
          </a:p>
          <a:p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Alter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lily_tecpn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rename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pk_lily_mestecpn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to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pk_lily_tecpn</a:t>
            </a:r>
            <a:r>
              <a:rPr lang="en-US" altLang="zh-CN" b="1">
                <a:solidFill>
                  <a:srgbClr val="1E6226"/>
                </a:solidFill>
                <a:latin typeface="Consolas" panose="020B0609020204030204" pitchFamily="49" charset="0"/>
              </a:rPr>
              <a:t>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00749"/>
      </p:ext>
    </p:extLst>
  </p:cSld>
  <p:clrMapOvr>
    <a:masterClrMapping/>
  </p:clrMapOvr>
  <p:transition spd="slow"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查询主键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424" y="1117200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456" y="1641567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查询主键</a:t>
            </a:r>
            <a:endParaRPr lang="en-US" altLang="zh-CN" b="1">
              <a:solidFill>
                <a:srgbClr val="0000A0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pg_constraint.conname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pk_name,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pg_attribute.attname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colname,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pg_type.typname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typename 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pg_class.relname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tablename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pg_constraint 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inner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pg_class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on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pg_constraint.conrelid = pg_class.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inner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pg_attribute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on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pg_attribute.attrelid = pg_class.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pg_attribute.attnum = pg_constraint.conkey[</a:t>
            </a:r>
            <a:r>
              <a:rPr lang="en-US" altLang="zh-CN" b="1">
                <a:solidFill>
                  <a:srgbClr val="FF8040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inner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pg_type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on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pg_type.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= pg_attribute.atttypid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pg_class.relname = </a:t>
            </a:r>
            <a:r>
              <a:rPr lang="en-US" altLang="zh-CN" b="1">
                <a:solidFill>
                  <a:srgbClr val="FF00FF"/>
                </a:solidFill>
                <a:latin typeface="Consolas" panose="020B0609020204030204" pitchFamily="49" charset="0"/>
              </a:rPr>
              <a:t>'lily_tecpn'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36493"/>
      </p:ext>
    </p:extLst>
  </p:cSld>
  <p:clrMapOvr>
    <a:masterClrMapping/>
  </p:clrMapOvr>
  <p:transition spd="slow"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查找一个字符串中一个字符在第几位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424" y="1117200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3472" y="2348880"/>
            <a:ext cx="9433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carrychars,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carrychars) 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cimsnrule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ruletype=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rulename =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'DAISY_REPAIRID'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39" y="3226330"/>
            <a:ext cx="4276190" cy="7809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15175" y="1748429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0123456789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ABCDEFGHIJKLMNOPQRSTUVWXYZ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9D886A-E6A8-D567-1870-08585AF64269}"/>
              </a:ext>
            </a:extLst>
          </p:cNvPr>
          <p:cNvSpPr txBox="1"/>
          <p:nvPr/>
        </p:nvSpPr>
        <p:spPr>
          <a:xfrm>
            <a:off x="1343472" y="4397548"/>
            <a:ext cx="89451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--strpos(string text, substring text)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integer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804000"/>
                </a:solidFill>
                <a:latin typeface="Consolas" panose="020B0609020204030204" pitchFamily="49" charset="0"/>
              </a:rPr>
              <a:t>strpos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'3AfABfdAB'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'AB'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8000"/>
                </a:solidFill>
                <a:latin typeface="Consolas" panose="020B0609020204030204" pitchFamily="49" charset="0"/>
              </a:rPr>
              <a:t>--4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804000"/>
                </a:solidFill>
                <a:latin typeface="Consolas" panose="020B0609020204030204" pitchFamily="49" charset="0"/>
              </a:rPr>
              <a:t>strpos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'AB'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'3AfABfdAB'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8000"/>
                </a:solidFill>
                <a:latin typeface="Consolas" panose="020B0609020204030204" pitchFamily="49" charset="0"/>
              </a:rPr>
              <a:t>--0</a:t>
            </a:r>
          </a:p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--position(substring text in string text)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integer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80400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'AB'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'3AfABfdAB'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b="1">
                <a:solidFill>
                  <a:srgbClr val="008000"/>
                </a:solidFill>
                <a:latin typeface="Consolas" panose="020B0609020204030204" pitchFamily="49" charset="0"/>
              </a:rPr>
              <a:t>--4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80400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'3AfABfdAB'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'AB'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b="1">
                <a:solidFill>
                  <a:srgbClr val="008000"/>
                </a:solidFill>
                <a:latin typeface="Consolas" panose="020B0609020204030204" pitchFamily="49" charset="0"/>
              </a:rPr>
              <a:t>--0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97350"/>
      </p:ext>
    </p:extLst>
  </p:cSld>
  <p:clrMapOvr>
    <a:masterClrMapping/>
  </p:clrMapOvr>
  <p:transition spd="slow"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查找一个字符串中第</a:t>
            </a:r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X</a:t>
            </a:r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位的字符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424" y="1117200"/>
            <a:ext cx="201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PostgreSQL</a:t>
            </a:r>
            <a:endParaRPr lang="zh-CN" altLang="en-US" sz="2000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5175" y="1748429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0123456789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ABCDEFGHIJKLMNOPQRSTUVWXYZ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06253" y="2199592"/>
            <a:ext cx="9505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carrychars,substr(carrychars,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cc </a:t>
            </a:r>
          </a:p>
          <a:p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cimsnrule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ruletype=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rulename =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'DAISY_REPAIRID'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068960"/>
            <a:ext cx="3923809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23957"/>
      </p:ext>
    </p:extLst>
  </p:cSld>
  <p:clrMapOvr>
    <a:masterClrMapping/>
  </p:clrMapOvr>
  <p:transition spd="slow"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199456" y="1268760"/>
            <a:ext cx="8135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SQL 错误 [55000]: ERROR: cannot update table "mesusndefectloc" because it does not have a replica identity and publishes updates</a:t>
            </a:r>
          </a:p>
          <a:p>
            <a:r>
              <a:rPr lang="zh-CN" altLang="en-US"/>
              <a:t>  建议：To enable updating the table, set REPLICA IDENTITY using ALTER TABLE.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没有主键的表，</a:t>
            </a:r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CUD </a:t>
            </a:r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报错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43472" y="2920003"/>
            <a:ext cx="878497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-apple-system"/>
              </a:rPr>
              <a:t> It turns out that PostgreSQL does not like tables, even temp tables, that lack a primary key where replication is involved.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-apple-system"/>
              </a:rPr>
              <a:t>So either add one to your temp table or use a statement like this after creating the table: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>
              <a:solidFill>
                <a:srgbClr val="242729"/>
              </a:solidFill>
              <a:latin typeface="Arial" panose="020B0604020202020204" pitchFamily="34" charset="0"/>
              <a:ea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ea typeface="var(--ff-mono)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432" y="39330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table_name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REPLICA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91672"/>
      </p:ext>
    </p:extLst>
  </p:cSld>
  <p:clrMapOvr>
    <a:masterClrMapping/>
  </p:clrMapOvr>
  <p:transition spd="slow"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修改某字段的部分内容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3472" y="1287651"/>
            <a:ext cx="9649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cimmessage</a:t>
            </a:r>
          </a:p>
          <a:p>
            <a:r>
              <a:rPr lang="fr-FR" altLang="zh-CN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altLang="zh-CN" b="1">
                <a:solidFill>
                  <a:srgbClr val="0000A0"/>
                </a:solidFill>
                <a:latin typeface="Consolas" panose="020B0609020204030204" pitchFamily="49" charset="0"/>
              </a:rPr>
              <a:t>set</a:t>
            </a:r>
            <a:r>
              <a:rPr lang="fr-FR" altLang="zh-CN" b="1">
                <a:solidFill>
                  <a:srgbClr val="000000"/>
                </a:solidFill>
                <a:latin typeface="Consolas" panose="020B0609020204030204" pitchFamily="49" charset="0"/>
              </a:rPr>
              <a:t> description = </a:t>
            </a:r>
            <a:r>
              <a:rPr lang="fr-FR" altLang="zh-CN" b="1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fr-FR" altLang="zh-CN" b="1">
                <a:solidFill>
                  <a:srgbClr val="000000"/>
                </a:solidFill>
                <a:latin typeface="Consolas" panose="020B0609020204030204" pitchFamily="49" charset="0"/>
              </a:rPr>
              <a:t>(description, </a:t>
            </a:r>
            <a:r>
              <a:rPr lang="fr-FR" altLang="zh-CN" b="1">
                <a:solidFill>
                  <a:srgbClr val="FF00FF"/>
                </a:solidFill>
                <a:latin typeface="Consolas" panose="020B0609020204030204" pitchFamily="49" charset="0"/>
              </a:rPr>
              <a:t>'%p%'</a:t>
            </a:r>
            <a:r>
              <a:rPr lang="fr-FR" altLang="zh-CN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b="1">
                <a:solidFill>
                  <a:srgbClr val="FF00FF"/>
                </a:solidFill>
                <a:latin typeface="Consolas" panose="020B0609020204030204" pitchFamily="49" charset="0"/>
              </a:rPr>
              <a:t>'{%p%}'</a:t>
            </a:r>
            <a:r>
              <a:rPr lang="fr-FR" altLang="zh-CN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messageid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messageid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cimmessage c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apid = </a:t>
            </a:r>
            <a:r>
              <a:rPr lang="en-US" altLang="zh-CN" b="1">
                <a:solidFill>
                  <a:srgbClr val="FF00FF"/>
                </a:solidFill>
                <a:latin typeface="Consolas" panose="020B0609020204030204" pitchFamily="49" charset="0"/>
              </a:rPr>
              <a:t>'DOAAPI'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description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like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FF00FF"/>
                </a:solidFill>
                <a:latin typeface="Consolas" panose="020B0609020204030204" pitchFamily="49" charset="0"/>
              </a:rPr>
              <a:t>'%%p%%'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except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messageid</a:t>
            </a:r>
          </a:p>
          <a:p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                       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cimmessage c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apid = </a:t>
            </a:r>
            <a:r>
              <a:rPr lang="en-US" altLang="zh-CN" b="1">
                <a:solidFill>
                  <a:srgbClr val="FF00FF"/>
                </a:solidFill>
                <a:latin typeface="Consolas" panose="020B0609020204030204" pitchFamily="49" charset="0"/>
              </a:rPr>
              <a:t>'DOAAPI'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description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like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FF00FF"/>
                </a:solidFill>
                <a:latin typeface="Consolas" panose="020B0609020204030204" pitchFamily="49" charset="0"/>
              </a:rPr>
              <a:t>'%{%p%}%'</a:t>
            </a:r>
          </a:p>
          <a:p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apid = </a:t>
            </a:r>
            <a:r>
              <a:rPr lang="en-US" altLang="zh-CN" b="1">
                <a:solidFill>
                  <a:srgbClr val="FF00FF"/>
                </a:solidFill>
                <a:latin typeface="Consolas" panose="020B0609020204030204" pitchFamily="49" charset="0"/>
              </a:rPr>
              <a:t>'DOAAPI'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39681"/>
      </p:ext>
    </p:extLst>
  </p:cSld>
  <p:clrMapOvr>
    <a:masterClrMapping/>
  </p:clrMapOvr>
  <p:transition spd="slow">
    <p:zoom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将多行记录转化为一个字符串</a:t>
            </a:r>
            <a:endParaRPr lang="en-US" altLang="zh-TW" b="1" dirty="0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4649D9-9261-6126-491A-233595044C9E}"/>
              </a:ext>
            </a:extLst>
          </p:cNvPr>
          <p:cNvSpPr txBox="1"/>
          <p:nvPr/>
        </p:nvSpPr>
        <p:spPr>
          <a:xfrm>
            <a:off x="1053008" y="1916832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将多行记录转化为一个字符串，用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array_to_string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内置函数即可！</a:t>
            </a:r>
          </a:p>
          <a:p>
            <a:pPr algn="l"/>
            <a:endParaRPr lang="en-US" altLang="zh-CN" sz="18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--Oracle 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'|'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|| listagg (modelfamily,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'|'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within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order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by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modelfamily) ||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'|'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modelfamily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mesusn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mo=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'1234567890'</a:t>
            </a:r>
          </a:p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--postgreSQL  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'|'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800" b="1">
                <a:solidFill>
                  <a:srgbClr val="000080"/>
                </a:solidFill>
                <a:latin typeface="Consolas" panose="020B0609020204030204" pitchFamily="49" charset="0"/>
              </a:rPr>
              <a:t>array_to_string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distinct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modelfamily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mesusn m 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mo=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'1234567890'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'|'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  ||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'|'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modelfamily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AA80C1-08B1-8A63-C2A7-FC603887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70" y="4419324"/>
            <a:ext cx="10790476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30136"/>
      </p:ext>
    </p:extLst>
  </p:cSld>
  <p:clrMapOvr>
    <a:masterClrMapping/>
  </p:clrMapOvr>
  <p:transition spd="slow">
    <p:zoom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39</a:t>
            </a:fld>
            <a:endParaRPr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116124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将一张表的某字段</a:t>
            </a:r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update</a:t>
            </a:r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成另一个表的字段</a:t>
            </a:r>
          </a:p>
        </p:txBody>
      </p:sp>
      <p:sp>
        <p:nvSpPr>
          <p:cNvPr id="4" name="矩形 3"/>
          <p:cNvSpPr/>
          <p:nvPr/>
        </p:nvSpPr>
        <p:spPr>
          <a:xfrm>
            <a:off x="1631504" y="148478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将一张表的某字段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update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成另一个表的字段</a:t>
            </a:r>
          </a:p>
          <a:p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cimexcelbase a </a:t>
            </a:r>
          </a:p>
          <a:p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ftpip=b.ftpip,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ftpport=b.ftpport,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ftppath =b.ftppath,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ftpuid=b.ftpuid,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ftppwd=b.ftppwd,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sendmail=b.sendmail,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mailfrom=b.mailfrom,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mailto=b.mailto</a:t>
            </a:r>
          </a:p>
          <a:p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CimTextBase b </a:t>
            </a:r>
          </a:p>
          <a:p>
            <a:r>
              <a:rPr lang="en-US" altLang="zh-CN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b.jobid=</a:t>
            </a:r>
            <a:r>
              <a:rPr lang="en-US" altLang="zh-CN" b="1">
                <a:solidFill>
                  <a:srgbClr val="FF00FF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b="1">
                <a:solidFill>
                  <a:srgbClr val="1E6226"/>
                </a:solidFill>
                <a:latin typeface="Consolas" panose="020B0609020204030204" pitchFamily="49" charset="0"/>
              </a:rPr>
              <a:t>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12725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733334-75AB-46B0-8EB5-9E2A62AB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838200" y="40057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Trigger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432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创建触发器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3432" y="1778015"/>
            <a:ext cx="106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TRIGGER </a:t>
            </a:r>
            <a:r>
              <a:rPr lang="en-US" altLang="zh-CN" dirty="0" err="1"/>
              <a:t>trigger_name</a:t>
            </a:r>
            <a:r>
              <a:rPr lang="en-US" altLang="zh-CN" dirty="0"/>
              <a:t> [BEFORE|AFTER|INSTEAD OF] </a:t>
            </a:r>
            <a:r>
              <a:rPr lang="en-US" altLang="zh-CN" dirty="0" err="1"/>
              <a:t>event_name</a:t>
            </a:r>
            <a:r>
              <a:rPr lang="en-US" altLang="zh-CN" dirty="0"/>
              <a:t> ON </a:t>
            </a:r>
            <a:r>
              <a:rPr lang="en-US" altLang="zh-CN" dirty="0" err="1"/>
              <a:t>table_name</a:t>
            </a:r>
            <a:r>
              <a:rPr lang="en-US" altLang="zh-CN" dirty="0"/>
              <a:t> [ -- </a:t>
            </a:r>
            <a:r>
              <a:rPr lang="zh-CN" altLang="en-US" dirty="0"/>
              <a:t>触发器逻辑</a:t>
            </a:r>
            <a:r>
              <a:rPr lang="en-US" altLang="zh-CN" dirty="0"/>
              <a:t>.... ];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432" y="2237386"/>
            <a:ext cx="1068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TRIGGER </a:t>
            </a:r>
            <a:r>
              <a:rPr lang="en-US" altLang="zh-CN" dirty="0" err="1"/>
              <a:t>trigger_name</a:t>
            </a:r>
            <a:r>
              <a:rPr lang="en-US" altLang="zh-CN" dirty="0"/>
              <a:t> [BEFORE|AFTER] UPDATE OF </a:t>
            </a:r>
            <a:r>
              <a:rPr lang="en-US" altLang="zh-CN" dirty="0" err="1"/>
              <a:t>column_name</a:t>
            </a:r>
            <a:r>
              <a:rPr lang="en-US" altLang="zh-CN" dirty="0"/>
              <a:t> ON </a:t>
            </a:r>
            <a:r>
              <a:rPr lang="en-US" altLang="zh-CN" dirty="0" err="1"/>
              <a:t>table_name</a:t>
            </a:r>
            <a:r>
              <a:rPr lang="en-US" altLang="zh-CN" dirty="0"/>
              <a:t> [ -- </a:t>
            </a:r>
            <a:r>
              <a:rPr lang="zh-CN" altLang="en-US" dirty="0"/>
              <a:t>触发器逻辑</a:t>
            </a:r>
            <a:r>
              <a:rPr lang="en-US" altLang="zh-CN" dirty="0"/>
              <a:t>.... ];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7448" y="2720597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删除触发器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7441" y="3089929"/>
            <a:ext cx="751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drop trigger ${</a:t>
            </a:r>
            <a:r>
              <a:rPr lang="en-US" altLang="zh-CN" dirty="0" err="1"/>
              <a:t>trigger_name</a:t>
            </a:r>
            <a:r>
              <a:rPr lang="en-US" altLang="zh-CN" dirty="0"/>
              <a:t>} on ${</a:t>
            </a:r>
            <a:r>
              <a:rPr lang="en-US" altLang="zh-CN" dirty="0" err="1"/>
              <a:t>table_of_trigger_dependent</a:t>
            </a: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87171"/>
      </p:ext>
    </p:extLst>
  </p:cSld>
  <p:clrMapOvr>
    <a:masterClrMapping/>
  </p:clrMapOvr>
  <p:transition spd="slow">
    <p:zoom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40</a:t>
            </a:fld>
            <a:endParaRPr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116124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upsert(</a:t>
            </a:r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插入更新</a:t>
            </a:r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lang="zh-CN" altLang="en-US" b="1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4766" y="1484784"/>
            <a:ext cx="105918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--merge into 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没有数据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插入，有数据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do nothing          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mesmorestrict (mo,</a:t>
            </a:r>
            <a:r>
              <a:rPr lang="en-US" altLang="zh-CN" sz="1800" b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,userid,expireflag,inputqty,createuser) 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mo,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'X'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'CC'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userid,</a:t>
            </a:r>
            <a:r>
              <a:rPr lang="en-US" altLang="zh-CN" sz="1800" b="1">
                <a:solidFill>
                  <a:srgbClr val="FF804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expireflag, </a:t>
            </a:r>
            <a:r>
              <a:rPr lang="en-US" altLang="zh-CN" sz="1800" b="1">
                <a:solidFill>
                  <a:srgbClr val="FF804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inputqty,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createuser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on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conflict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(mo, </a:t>
            </a:r>
            <a:r>
              <a:rPr lang="en-US" altLang="zh-CN" sz="1800" b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nothing</a:t>
            </a:r>
          </a:p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--merge into 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没有数据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插入，有数据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更新 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mesmorestrict (mo,</a:t>
            </a:r>
            <a:r>
              <a:rPr lang="en-US" altLang="zh-CN" sz="1800" b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,userid,expireflag,inputqty,createuser) 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mo,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'X'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'CC'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userid,</a:t>
            </a:r>
            <a:r>
              <a:rPr lang="en-US" altLang="zh-CN" sz="1800" b="1">
                <a:solidFill>
                  <a:srgbClr val="FF804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expireflag, </a:t>
            </a:r>
            <a:r>
              <a:rPr lang="en-US" altLang="zh-CN" sz="1800" b="1">
                <a:solidFill>
                  <a:srgbClr val="FF804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inputqty,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createuser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on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conflict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(mo, </a:t>
            </a:r>
            <a:r>
              <a:rPr lang="en-US" altLang="zh-CN" sz="1800" b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userid = 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'DD'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,updateuser=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'DD'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 updatedate=</a:t>
            </a:r>
            <a:r>
              <a:rPr lang="en-US" altLang="zh-CN" sz="1800" b="1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(),inputqty =mesmorestrict.inputqty+</a:t>
            </a:r>
            <a:r>
              <a:rPr lang="en-US" altLang="zh-CN" sz="1800" b="1">
                <a:solidFill>
                  <a:srgbClr val="FF8040"/>
                </a:solidFill>
                <a:latin typeface="Consolas" panose="020B0609020204030204" pitchFamily="49" charset="0"/>
              </a:rPr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91645"/>
      </p:ext>
    </p:extLst>
  </p:cSld>
  <p:clrMapOvr>
    <a:masterClrMapping/>
  </p:clrMapOvr>
  <p:transition spd="slow">
    <p:zoom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41</a:t>
            </a:fld>
            <a:endParaRPr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116124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with limit update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116786-2BF2-5FA6-4ED9-5ED869040CFA}"/>
              </a:ext>
            </a:extLst>
          </p:cNvPr>
          <p:cNvSpPr txBox="1"/>
          <p:nvPr/>
        </p:nvSpPr>
        <p:spPr>
          <a:xfrm>
            <a:off x="1343472" y="1412776"/>
            <a:ext cx="101531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 with limit update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cte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ctid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messhippingcontrolctn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upn=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'u'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status=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'0'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(cartonid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cartonid =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order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by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createdate 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limit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>
                <a:solidFill>
                  <a:srgbClr val="FF804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</a:p>
          <a:p>
            <a:pPr algn="l"/>
            <a:r>
              <a:rPr lang="zh-C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messhippingcontrolctn t 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status=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'3'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zh-CN" sz="1800">
                <a:solidFill>
                  <a:srgbClr val="000000"/>
                </a:solidFill>
                <a:latin typeface="Consolas" panose="020B0609020204030204" pitchFamily="49" charset="0"/>
              </a:rPr>
              <a:t>cartonid=</a:t>
            </a:r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zh-CN" sz="1800">
                <a:solidFill>
                  <a:srgbClr val="000000"/>
                </a:solidFill>
                <a:latin typeface="Consolas" panose="020B0609020204030204" pitchFamily="49" charset="0"/>
              </a:rPr>
              <a:t>updateuser=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</a:rPr>
              <a:t>'cc'</a:t>
            </a:r>
            <a:r>
              <a:rPr lang="en-US" altLang="zh-CN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zh-CN" sz="1800">
                <a:solidFill>
                  <a:srgbClr val="000000"/>
                </a:solidFill>
                <a:latin typeface="Consolas" panose="020B0609020204030204" pitchFamily="49" charset="0"/>
              </a:rPr>
              <a:t>updatedate=</a:t>
            </a:r>
            <a:r>
              <a:rPr lang="en-US" altLang="zh-CN" sz="1800" b="1">
                <a:solidFill>
                  <a:srgbClr val="804000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cte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t.ctid=cte.ctid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40636"/>
      </p:ext>
    </p:extLst>
  </p:cSld>
  <p:clrMapOvr>
    <a:masterClrMapping/>
  </p:clrMapOvr>
  <p:transition spd="slow">
    <p:zoom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42</a:t>
            </a:fld>
            <a:endParaRPr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116124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单字符替换 </a:t>
            </a:r>
            <a:endParaRPr lang="en-US" altLang="zh-CN" b="1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23A744-C54C-6675-9E46-B28D5FA40F23}"/>
              </a:ext>
            </a:extLst>
          </p:cNvPr>
          <p:cNvSpPr txBox="1"/>
          <p:nvPr/>
        </p:nvSpPr>
        <p:spPr>
          <a:xfrm>
            <a:off x="1559496" y="1656983"/>
            <a:ext cx="8640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单字符替换 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translate(string text, from text, to text), return text</a:t>
            </a:r>
          </a:p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--string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中任何匹配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集合中一个字符的字符会被替换成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集合中的相应字符。如果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长，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中的额外字符会被删除。 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804000"/>
                </a:solidFill>
                <a:latin typeface="Consolas" panose="020B0609020204030204" pitchFamily="49" charset="0"/>
              </a:rPr>
              <a:t>translate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b="1">
                <a:solidFill>
                  <a:srgbClr val="FF00FF"/>
                </a:solidFill>
                <a:latin typeface="Consolas" panose="020B0609020204030204" pitchFamily="49" charset="0"/>
              </a:rPr>
              <a:t>它长的好美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 b="1">
                <a:solidFill>
                  <a:srgbClr val="FF00FF"/>
                </a:solidFill>
                <a:latin typeface="Consolas" panose="020B0609020204030204" pitchFamily="49" charset="0"/>
              </a:rPr>
              <a:t>看起来像是一幅美好的画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b="1">
                <a:solidFill>
                  <a:srgbClr val="FF00FF"/>
                </a:solidFill>
                <a:latin typeface="Consolas" panose="020B0609020204030204" pitchFamily="49" charset="0"/>
              </a:rPr>
              <a:t>好美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b="1">
                <a:solidFill>
                  <a:srgbClr val="FF00FF"/>
                </a:solidFill>
                <a:latin typeface="Consolas" panose="020B0609020204030204" pitchFamily="49" charset="0"/>
              </a:rPr>
              <a:t>糟糕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它长的糟糕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看起来像是一幅糕糟的画</a:t>
            </a:r>
          </a:p>
          <a:p>
            <a:pPr algn="l"/>
            <a:r>
              <a:rPr lang="en-US" altLang="zh-CN" sz="18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>
                <a:solidFill>
                  <a:srgbClr val="804000"/>
                </a:solidFill>
                <a:latin typeface="Consolas" panose="020B0609020204030204" pitchFamily="49" charset="0"/>
              </a:rPr>
              <a:t>translate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b="1">
                <a:solidFill>
                  <a:srgbClr val="FF00FF"/>
                </a:solidFill>
                <a:latin typeface="Consolas" panose="020B0609020204030204" pitchFamily="49" charset="0"/>
              </a:rPr>
              <a:t>它长的好美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 b="1">
                <a:solidFill>
                  <a:srgbClr val="FF00FF"/>
                </a:solidFill>
                <a:latin typeface="Consolas" panose="020B0609020204030204" pitchFamily="49" charset="0"/>
              </a:rPr>
              <a:t>看起来像是一幅美好的画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b="1">
                <a:solidFill>
                  <a:srgbClr val="FF00FF"/>
                </a:solidFill>
                <a:latin typeface="Consolas" panose="020B0609020204030204" pitchFamily="49" charset="0"/>
              </a:rPr>
              <a:t>好美的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b="1">
                <a:solidFill>
                  <a:srgbClr val="FF00FF"/>
                </a:solidFill>
                <a:latin typeface="Consolas" panose="020B0609020204030204" pitchFamily="49" charset="0"/>
              </a:rPr>
              <a:t>糟糕</a:t>
            </a:r>
            <a:r>
              <a:rPr lang="en-US" altLang="zh-CN" sz="1800" b="1">
                <a:solidFill>
                  <a:srgbClr val="FF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它长糟糕</a:t>
            </a:r>
            <a:r>
              <a:rPr lang="en-US" altLang="zh-CN" sz="180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看起来像是一幅糕糟画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63851"/>
      </p:ext>
    </p:extLst>
  </p:cSld>
  <p:clrMapOvr>
    <a:masterClrMapping/>
  </p:clrMapOvr>
  <p:transition spd="slow">
    <p:zoom dir="in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43</a:t>
            </a:fld>
            <a:endParaRPr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116124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表大小</a:t>
            </a:r>
            <a:endParaRPr lang="en-US" altLang="zh-CN" b="1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B6D3F3-E8CA-33DC-91BF-0B6FF2FB9457}"/>
              </a:ext>
            </a:extLst>
          </p:cNvPr>
          <p:cNvSpPr txBox="1"/>
          <p:nvPr/>
        </p:nvSpPr>
        <p:spPr>
          <a:xfrm>
            <a:off x="551384" y="1484784"/>
            <a:ext cx="1130525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--pg_size_pretty(bigint)textConverts a size in bytes expressed as a 64-bit integer into a human-readable format with size units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--pg_size_pretty(numeric)text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把以字节计算的数值转换成一个人类易读的尺寸单位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查看指定表大小******************查看指定表大小******************查看指定表大小******************查看指定表大小</a:t>
            </a:r>
          </a:p>
          <a:p>
            <a:pPr algn="l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--pg_relation_size(relation regclass, fork text)bigint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指定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OID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或名的表或索引，通过指定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fork('main', 'fsm' 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或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'vm')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所使用的磁盘空间</a:t>
            </a:r>
          </a:p>
          <a:p>
            <a:pPr algn="l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pg_relation_size(relation </a:t>
            </a:r>
            <a:r>
              <a:rPr lang="en-US" altLang="zh-CN" sz="1200" b="1">
                <a:solidFill>
                  <a:srgbClr val="804000"/>
                </a:solidFill>
                <a:latin typeface="Consolas" panose="020B0609020204030204" pitchFamily="49" charset="0"/>
              </a:rPr>
              <a:t>regclass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b="1">
                <a:solidFill>
                  <a:srgbClr val="804000"/>
                </a:solidFill>
                <a:latin typeface="Consolas" panose="020B0609020204030204" pitchFamily="49" charset="0"/>
              </a:rPr>
              <a:t>bigint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pg_relation_size(..., </a:t>
            </a:r>
            <a:r>
              <a:rPr lang="en-US" altLang="zh-CN" sz="1200" b="1">
                <a:solidFill>
                  <a:srgbClr val="FF00FF"/>
                </a:solidFill>
                <a:latin typeface="Consolas" panose="020B0609020204030204" pitchFamily="49" charset="0"/>
              </a:rPr>
              <a:t>'main'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的缩写</a:t>
            </a:r>
          </a:p>
          <a:p>
            <a:pPr algn="l"/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pg_relation_size(</a:t>
            </a:r>
            <a:r>
              <a:rPr lang="en-US" altLang="zh-CN" sz="1200" b="1">
                <a:solidFill>
                  <a:srgbClr val="FF00FF"/>
                </a:solidFill>
                <a:latin typeface="Consolas" panose="020B0609020204030204" pitchFamily="49" charset="0"/>
              </a:rPr>
              <a:t>'sfctransactionetl_wzs'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pg_size_pretty(pg_relation_size(</a:t>
            </a:r>
            <a:r>
              <a:rPr lang="en-US" altLang="zh-CN" sz="1200" b="1">
                <a:solidFill>
                  <a:srgbClr val="FF00FF"/>
                </a:solidFill>
                <a:latin typeface="Consolas" panose="020B0609020204030204" pitchFamily="49" charset="0"/>
              </a:rPr>
              <a:t>'sfctransactionetl_wzs'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--pg_table_size(regclass)bigint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指定表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OID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或表名的表使用的磁盘空间，除去索引（但是包含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TOAST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，自由空间映射和可视映射）</a:t>
            </a:r>
          </a:p>
          <a:p>
            <a:pPr algn="l"/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pg_table_size(</a:t>
            </a:r>
            <a:r>
              <a:rPr lang="en-US" altLang="zh-CN" sz="1200" b="1">
                <a:solidFill>
                  <a:srgbClr val="FF00FF"/>
                </a:solidFill>
                <a:latin typeface="Consolas" panose="020B0609020204030204" pitchFamily="49" charset="0"/>
              </a:rPr>
              <a:t>'sfctransactionetl_wzs'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pg_size_pretty(pg_table_size(</a:t>
            </a:r>
            <a:r>
              <a:rPr lang="en-US" altLang="zh-CN" sz="1200" b="1">
                <a:solidFill>
                  <a:srgbClr val="FF00FF"/>
                </a:solidFill>
                <a:latin typeface="Consolas" panose="020B0609020204030204" pitchFamily="49" charset="0"/>
              </a:rPr>
              <a:t>'sfctransactionetl_wzs'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查看指定表的总大小******************查看指定表的总大小******************查看指定表的总大小******************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--pg_total_relation_size(regclass)bigint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指定表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OID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或表名使用的总磁盘空间，包括所有索引和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TOAST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数据</a:t>
            </a:r>
          </a:p>
          <a:p>
            <a:pPr algn="l"/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pg_total_relation_size(</a:t>
            </a:r>
            <a:r>
              <a:rPr lang="en-US" altLang="zh-CN" sz="1200" b="1">
                <a:solidFill>
                  <a:srgbClr val="FF00FF"/>
                </a:solidFill>
                <a:latin typeface="Consolas" panose="020B0609020204030204" pitchFamily="49" charset="0"/>
              </a:rPr>
              <a:t>'sfctransactionetl_wzs'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pg_size_pretty(pg_total_relation_size(</a:t>
            </a:r>
            <a:r>
              <a:rPr lang="en-US" altLang="zh-CN" sz="1200" b="1">
                <a:solidFill>
                  <a:srgbClr val="FF00FF"/>
                </a:solidFill>
                <a:latin typeface="Consolas" panose="020B0609020204030204" pitchFamily="49" charset="0"/>
              </a:rPr>
              <a:t>'sfctransactionetl_wzs'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查看指定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schema 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里所有的表大小，按从大到小的顺序排列。</a:t>
            </a:r>
          </a:p>
          <a:p>
            <a:pPr algn="l"/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relname, pg_size_pretty(pg_relation_size(relid)) </a:t>
            </a:r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pg_stat_user_tables </a:t>
            </a:r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schemaname=</a:t>
            </a:r>
            <a:r>
              <a:rPr lang="en-US" altLang="zh-CN" sz="1200" b="1">
                <a:solidFill>
                  <a:srgbClr val="FF00FF"/>
                </a:solidFill>
                <a:latin typeface="Consolas" panose="020B0609020204030204" pitchFamily="49" charset="0"/>
              </a:rPr>
              <a:t>'public'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order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by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pg_relation_size(relid) </a:t>
            </a:r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2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查看数据库大小******************查看数据库大小******************查看数据库大小******************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--pg_database_size(oid)bigint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指定</a:t>
            </a:r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OID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的数据库使用的磁盘空间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--pg_database_size(name)bigint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指定名称的数据库使用的磁盘空间</a:t>
            </a:r>
          </a:p>
          <a:p>
            <a:pPr algn="l"/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pg_size_pretty(pg_database_size(</a:t>
            </a:r>
            <a:r>
              <a:rPr lang="en-US" altLang="zh-CN" sz="1200" b="1">
                <a:solidFill>
                  <a:srgbClr val="FF00FF"/>
                </a:solidFill>
                <a:latin typeface="Consolas" panose="020B0609020204030204" pitchFamily="49" charset="0"/>
              </a:rPr>
              <a:t>'cim'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查看所有数据库大小******************查看所有数据库大小******************查看所有数据库大小******************</a:t>
            </a:r>
          </a:p>
          <a:p>
            <a:pPr algn="l"/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pg_database.datname,pg_size_pretty(pg_database_size(pg_database.datname))  </a:t>
            </a:r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A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pg_database</a:t>
            </a:r>
            <a:r>
              <a:rPr lang="en-US" altLang="zh-CN" sz="1200" b="1">
                <a:solidFill>
                  <a:srgbClr val="00804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zh-CN" altLang="en-US" sz="1000">
              <a:latin typeface="Consolas" panose="020B0609020204030204" pitchFamily="49" charset="0"/>
            </a:endParaRPr>
          </a:p>
          <a:p>
            <a:pPr algn="l"/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540321055"/>
      </p:ext>
    </p:extLst>
  </p:cSld>
  <p:clrMapOvr>
    <a:masterClrMapping/>
  </p:clrMapOvr>
  <p:transition spd="slow">
    <p:zoom dir="in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44</a:t>
            </a:fld>
            <a:endParaRPr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116124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释放空间</a:t>
            </a:r>
            <a:endParaRPr lang="en-US" altLang="zh-CN" b="1"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34533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769082" y="1038839"/>
            <a:ext cx="10171263" cy="5760641"/>
            <a:chOff x="1839522" y="980727"/>
            <a:chExt cx="10171263" cy="5760641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D8ECA9C-1092-4DAD-AEE7-DB86A7E31D86}"/>
                </a:ext>
              </a:extLst>
            </p:cNvPr>
            <p:cNvSpPr txBox="1"/>
            <p:nvPr/>
          </p:nvSpPr>
          <p:spPr>
            <a:xfrm>
              <a:off x="1839522" y="1290269"/>
              <a:ext cx="2598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altLang="zh-TW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evOps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capability on Armstrong platform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128623-00A5-4B18-AEF3-10B62F942D7D}"/>
                </a:ext>
              </a:extLst>
            </p:cNvPr>
            <p:cNvSpPr txBox="1"/>
            <p:nvPr/>
          </p:nvSpPr>
          <p:spPr>
            <a:xfrm>
              <a:off x="5712246" y="114386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1.1.0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58CF264-E57F-4578-87F9-FF82C5744943}"/>
                </a:ext>
              </a:extLst>
            </p:cNvPr>
            <p:cNvSpPr txBox="1"/>
            <p:nvPr/>
          </p:nvSpPr>
          <p:spPr>
            <a:xfrm>
              <a:off x="5526541" y="980727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8.3.0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632504" y="6263212"/>
              <a:ext cx="1368152" cy="478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7236774" y="6390425"/>
              <a:ext cx="4774011" cy="261610"/>
              <a:chOff x="6782316" y="6542677"/>
              <a:chExt cx="4774011" cy="261610"/>
            </a:xfrm>
          </p:grpSpPr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D908BE-D79F-4119-BB4E-970783DC6BB3}"/>
                  </a:ext>
                </a:extLst>
              </p:cNvPr>
              <p:cNvSpPr txBox="1"/>
              <p:nvPr/>
            </p:nvSpPr>
            <p:spPr>
              <a:xfrm>
                <a:off x="6998316" y="654267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進行中</a:t>
                </a: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AB6F59A-F567-4F15-A6CC-8844E2762C8B}"/>
                  </a:ext>
                </a:extLst>
              </p:cNvPr>
              <p:cNvSpPr txBox="1"/>
              <p:nvPr/>
            </p:nvSpPr>
            <p:spPr>
              <a:xfrm>
                <a:off x="7710389" y="6542677"/>
                <a:ext cx="12618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進行中</a:t>
                </a:r>
                <a:r>
                  <a:rPr kumimoji="0" lang="en-US" altLang="zh-TW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</a:t>
                </a:r>
                <a:r>
                  <a: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稍有延遲</a:t>
                </a:r>
                <a:r>
                  <a:rPr kumimoji="0" lang="en-US" altLang="zh-TW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A9278C4-5E72-455C-A048-D0258B962966}"/>
                  </a:ext>
                </a:extLst>
              </p:cNvPr>
              <p:cNvSpPr txBox="1"/>
              <p:nvPr/>
            </p:nvSpPr>
            <p:spPr>
              <a:xfrm>
                <a:off x="10051794" y="6542677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尚未開始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84B21AF-C392-4904-9DF3-FA6149B7DAB9}"/>
                  </a:ext>
                </a:extLst>
              </p:cNvPr>
              <p:cNvSpPr txBox="1"/>
              <p:nvPr/>
            </p:nvSpPr>
            <p:spPr>
              <a:xfrm>
                <a:off x="10948468" y="654267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已完成</a:t>
                </a: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8E6EAE2F-77D9-463A-9EE1-DE47F86A3F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82316" y="6565482"/>
                <a:ext cx="216000" cy="216000"/>
              </a:xfrm>
              <a:prstGeom prst="ellipse">
                <a:avLst/>
              </a:prstGeom>
              <a:solidFill>
                <a:srgbClr val="53FB2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00"/>
                  </a:highlight>
                  <a:uLnTx/>
                  <a:uFillTx/>
                  <a:latin typeface="Arial" charset="0"/>
                  <a:ea typeface="新細明體" charset="-120"/>
                  <a:cs typeface="+mn-cs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83175509-9A89-4CD6-BE13-7F4C5E8C1B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47162" y="6565482"/>
                <a:ext cx="216000" cy="216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00"/>
                  </a:highlight>
                  <a:uLnTx/>
                  <a:uFillTx/>
                  <a:latin typeface="Arial" charset="0"/>
                  <a:ea typeface="新細明體" charset="-120"/>
                  <a:cs typeface="+mn-cs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BB4E8E71-40CF-49A6-B9A8-2C1FC4889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1211" y="6565482"/>
                <a:ext cx="216000" cy="216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00"/>
                  </a:highlight>
                  <a:uLnTx/>
                  <a:uFillTx/>
                  <a:latin typeface="Arial" charset="0"/>
                  <a:ea typeface="新細明體" charset="-120"/>
                  <a:cs typeface="+mn-cs"/>
                </a:endParaRPr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B53B9E95-DEB6-4F93-B673-BC893083B1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897599" y="6565479"/>
                <a:ext cx="216000" cy="21600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00"/>
                  </a:highlight>
                  <a:uLnTx/>
                  <a:uFillTx/>
                  <a:latin typeface="Arial" charset="0"/>
                  <a:ea typeface="新細明體" charset="-120"/>
                  <a:cs typeface="+mn-cs"/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8C4639B6-F875-4065-AF22-19F32CDBF6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946360" y="6565482"/>
                <a:ext cx="216000" cy="216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00"/>
                  </a:highlight>
                  <a:uLnTx/>
                  <a:uFillTx/>
                  <a:latin typeface="Arial" charset="0"/>
                  <a:ea typeface="新細明體" charset="-120"/>
                  <a:cs typeface="+mn-cs"/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9972600-9F24-4645-9B13-8858D91940DE}"/>
                  </a:ext>
                </a:extLst>
              </p:cNvPr>
              <p:cNvSpPr txBox="1"/>
              <p:nvPr/>
            </p:nvSpPr>
            <p:spPr>
              <a:xfrm>
                <a:off x="9147626" y="6542677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嚴重延遲</a:t>
                </a:r>
              </a:p>
            </p:txBody>
          </p:sp>
        </p:grpSp>
      </p:grpSp>
      <p:sp>
        <p:nvSpPr>
          <p:cNvPr id="25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Trigger Test</a:t>
            </a:r>
            <a:endParaRPr lang="en-US" altLang="zh-TW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73867" y="1386641"/>
            <a:ext cx="95877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创建触发器函数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tri_del_company_fun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returns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trigger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$$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department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emp_id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old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.id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old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$$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language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plpgsql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创建事件触发器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trigger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tri_del_company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after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company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each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tri_del_company_fun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删除触发器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trigger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tri_del_company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company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0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Trigger Result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01" y="1470829"/>
            <a:ext cx="5391150" cy="1790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1" y="1120142"/>
            <a:ext cx="5895975" cy="29241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9571" y="4151077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COMPANY 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'Daisy'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16" y="3261529"/>
            <a:ext cx="5772150" cy="2819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546" y="4319673"/>
            <a:ext cx="5495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55824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LIKE</a:t>
            </a:r>
            <a:endParaRPr lang="en-US" altLang="zh-TW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424" y="150602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S Reference Sans Serif" panose="020B0604030504040204" pitchFamily="34" charset="0"/>
                <a:ea typeface="微软雅黑" panose="020B0503020204020204" pitchFamily="34" charset="-122"/>
              </a:rPr>
              <a:t>数值数据类型不能用模糊查询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893442" y="2552097"/>
            <a:ext cx="11017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000080"/>
                </a:solidFill>
                <a:latin typeface="MS Reference Sans Serif" panose="020B0604030504040204" pitchFamily="34" charset="0"/>
              </a:rPr>
              <a:t>to_char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sz="2400" dirty="0">
                <a:solidFill>
                  <a:srgbClr val="800000"/>
                </a:solidFill>
                <a:latin typeface="MS Reference Sans Serif" panose="020B0604030504040204" pitchFamily="34" charset="0"/>
              </a:rPr>
              <a:t>version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,</a:t>
            </a:r>
            <a:r>
              <a:rPr lang="en-US" altLang="zh-CN" sz="2400" dirty="0">
                <a:solidFill>
                  <a:srgbClr val="008000"/>
                </a:solidFill>
                <a:latin typeface="MS Reference Sans Serif" panose="020B0604030504040204" pitchFamily="34" charset="0"/>
              </a:rPr>
              <a:t>'999999999'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sz="2400" dirty="0">
                <a:solidFill>
                  <a:srgbClr val="800000"/>
                </a:solidFill>
                <a:latin typeface="MS Reference Sans Serif" panose="020B0604030504040204" pitchFamily="34" charset="0"/>
              </a:rPr>
              <a:t>like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MS Reference Sans Serif" panose="020B0604030504040204" pitchFamily="34" charset="0"/>
              </a:rPr>
              <a:t>'%'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||</a:t>
            </a:r>
            <a:r>
              <a:rPr lang="en-US" altLang="zh-CN" sz="2400" dirty="0" err="1">
                <a:solidFill>
                  <a:srgbClr val="000080"/>
                </a:solidFill>
                <a:latin typeface="MS Reference Sans Serif" panose="020B0604030504040204" pitchFamily="34" charset="0"/>
              </a:rPr>
              <a:t>ltrim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80"/>
                </a:solidFill>
                <a:latin typeface="MS Reference Sans Serif" panose="020B0604030504040204" pitchFamily="34" charset="0"/>
              </a:rPr>
              <a:t>to_char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,</a:t>
            </a:r>
            <a:r>
              <a:rPr lang="en-US" altLang="zh-CN" sz="2400" dirty="0">
                <a:solidFill>
                  <a:srgbClr val="008000"/>
                </a:solidFill>
                <a:latin typeface="MS Reference Sans Serif" panose="020B0604030504040204" pitchFamily="34" charset="0"/>
              </a:rPr>
              <a:t>'9'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))||</a:t>
            </a:r>
            <a:r>
              <a:rPr lang="en-US" altLang="zh-CN" sz="2400" dirty="0">
                <a:solidFill>
                  <a:srgbClr val="008000"/>
                </a:solidFill>
                <a:latin typeface="MS Reference Sans Serif" panose="020B0604030504040204" pitchFamily="34" charset="0"/>
              </a:rPr>
              <a:t>'%‘</a:t>
            </a:r>
          </a:p>
          <a:p>
            <a:endParaRPr lang="en-US" altLang="zh-CN" sz="2400" dirty="0">
              <a:solidFill>
                <a:srgbClr val="008000"/>
              </a:solidFill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80"/>
                </a:solidFill>
                <a:latin typeface="MS Reference Sans Serif" panose="020B0604030504040204" pitchFamily="34" charset="0"/>
              </a:rPr>
              <a:t>cast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permission_id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800000"/>
                </a:solidFill>
                <a:latin typeface="MS Reference Sans Serif" panose="020B0604030504040204" pitchFamily="34" charset="0"/>
              </a:rPr>
              <a:t>as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MS Reference Sans Serif" panose="020B0604030504040204" pitchFamily="34" charset="0"/>
              </a:rPr>
              <a:t>varchar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 </a:t>
            </a:r>
            <a:r>
              <a:rPr lang="en-US" altLang="zh-CN" sz="2400" dirty="0">
                <a:solidFill>
                  <a:srgbClr val="800000"/>
                </a:solidFill>
                <a:latin typeface="MS Reference Sans Serif" panose="020B0604030504040204" pitchFamily="34" charset="0"/>
              </a:rPr>
              <a:t>like</a:t>
            </a:r>
            <a:r>
              <a:rPr lang="en-US" altLang="zh-CN" sz="2400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MS Reference Sans Serif" panose="020B0604030504040204" pitchFamily="34" charset="0"/>
              </a:rPr>
              <a:t>'125%'</a:t>
            </a:r>
            <a:endParaRPr lang="zh-CN" altLang="en-US" sz="2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92972"/>
      </p:ext>
    </p:extLst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MS Reference Sans Serif" panose="020B0604030504040204" pitchFamily="34" charset="0"/>
                <a:ea typeface="微软雅黑" panose="020B0503020204020204" pitchFamily="34" charset="-122"/>
              </a:rPr>
              <a:t>Differentia</a:t>
            </a:r>
            <a:endParaRPr lang="zh-CN" altLang="en-US" dirty="0">
              <a:latin typeface="MS Reference Sans Serif" panose="020B0604030504040204" pitchFamily="34" charset="0"/>
              <a:ea typeface="微软雅黑" panose="020B0503020204020204" pitchFamily="34" charset="-122"/>
            </a:endParaRPr>
          </a:p>
          <a:p>
            <a:endParaRPr lang="en-US" altLang="zh-TW" b="1" dirty="0">
              <a:latin typeface="MS Reference Sans Serif" panose="020B060403050404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36067"/>
              </p:ext>
            </p:extLst>
          </p:nvPr>
        </p:nvGraphicFramePr>
        <p:xfrm>
          <a:off x="911424" y="1340768"/>
          <a:ext cx="10801200" cy="448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117">
                  <a:extLst>
                    <a:ext uri="{9D8B030D-6E8A-4147-A177-3AD203B41FA5}">
                      <a16:colId xmlns:a16="http://schemas.microsoft.com/office/drawing/2014/main" val="1503503703"/>
                    </a:ext>
                  </a:extLst>
                </a:gridCol>
                <a:gridCol w="2601428">
                  <a:extLst>
                    <a:ext uri="{9D8B030D-6E8A-4147-A177-3AD203B41FA5}">
                      <a16:colId xmlns:a16="http://schemas.microsoft.com/office/drawing/2014/main" val="289455860"/>
                    </a:ext>
                  </a:extLst>
                </a:gridCol>
                <a:gridCol w="3074287">
                  <a:extLst>
                    <a:ext uri="{9D8B030D-6E8A-4147-A177-3AD203B41FA5}">
                      <a16:colId xmlns:a16="http://schemas.microsoft.com/office/drawing/2014/main" val="410206120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085493835"/>
                    </a:ext>
                  </a:extLst>
                </a:gridCol>
              </a:tblGrid>
              <a:tr h="59226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Oracle</a:t>
                      </a: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PostgreSQL</a:t>
                      </a: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compatibility</a:t>
                      </a: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73393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左连接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A.ID=B.ID(+)</a:t>
                      </a: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LEFT OUTER JOIN B ON A.ID = B.ID</a:t>
                      </a:r>
                    </a:p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LEFT OUTER JOIN B ON A.ID = B.ID</a:t>
                      </a:r>
                    </a:p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9582"/>
                  </a:ext>
                </a:extLst>
              </a:tr>
              <a:tr h="5922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右连接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A.ID(+)=B.ID</a:t>
                      </a: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RIGHT OUTER JOIN B ON A.ID = B.ID</a:t>
                      </a:r>
                    </a:p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RIGHT OUTER JOIN B ON A.ID = B.ID</a:t>
                      </a:r>
                    </a:p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2687"/>
                  </a:ext>
                </a:extLst>
              </a:tr>
              <a:tr h="345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判空操作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MS Reference Sans Serif" panose="020B060403050404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NVL()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MS Reference Sans Serif" panose="020B060403050404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COALESCE()</a:t>
                      </a:r>
                    </a:p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MS Reference Sans Serif" panose="020B060403050404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COALESCE()</a:t>
                      </a:r>
                    </a:p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MS Reference Sans Serif" panose="020B060403050404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05708"/>
                  </a:ext>
                </a:extLst>
              </a:tr>
              <a:tr h="345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条件判断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MS Reference Sans Serif" panose="020B060403050404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DECODE()</a:t>
                      </a: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case...when...then</a:t>
                      </a: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case...when...then</a:t>
                      </a:r>
                    </a:p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37119"/>
                  </a:ext>
                </a:extLst>
              </a:tr>
              <a:tr h="3456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分页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ROWNUM</a:t>
                      </a:r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ROW_NUMBER() OVER()</a:t>
                      </a:r>
                    </a:p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ROW_NUMBER() OVER()</a:t>
                      </a:r>
                    </a:p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88869"/>
                  </a:ext>
                </a:extLst>
              </a:tr>
              <a:tr h="3456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子条件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FROM</a:t>
                      </a:r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子条件中字段须有列名，</a:t>
                      </a:r>
                    </a:p>
                    <a:p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 处理方法用</a:t>
                      </a:r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AS +</a:t>
                      </a:r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FROM</a:t>
                      </a:r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子条件中字段须有列名，</a:t>
                      </a:r>
                    </a:p>
                    <a:p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 处理方法用</a:t>
                      </a:r>
                      <a:r>
                        <a:rPr lang="en-US" altLang="zh-CN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AS +</a:t>
                      </a:r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别名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82961"/>
                  </a:ext>
                </a:extLst>
              </a:tr>
              <a:tr h="3456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行转列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PIVOT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MS Reference Sans Serif" panose="020B060403050404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sz="1400" dirty="0"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没有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没有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4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978072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CD98D76-AB6B-413B-9A83-4303A95152D9}"/>
              </a:ext>
            </a:extLst>
          </p:cNvPr>
          <p:cNvSpPr txBox="1">
            <a:spLocks/>
          </p:cNvSpPr>
          <p:nvPr/>
        </p:nvSpPr>
        <p:spPr>
          <a:xfrm>
            <a:off x="911424" y="332656"/>
            <a:ext cx="10515600" cy="68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MS Reference Sans Serif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03001"/>
              </p:ext>
            </p:extLst>
          </p:nvPr>
        </p:nvGraphicFramePr>
        <p:xfrm>
          <a:off x="939246" y="1141451"/>
          <a:ext cx="10691202" cy="5096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133">
                  <a:extLst>
                    <a:ext uri="{9D8B030D-6E8A-4147-A177-3AD203B41FA5}">
                      <a16:colId xmlns:a16="http://schemas.microsoft.com/office/drawing/2014/main" val="1964957018"/>
                    </a:ext>
                  </a:extLst>
                </a:gridCol>
                <a:gridCol w="2576509">
                  <a:extLst>
                    <a:ext uri="{9D8B030D-6E8A-4147-A177-3AD203B41FA5}">
                      <a16:colId xmlns:a16="http://schemas.microsoft.com/office/drawing/2014/main" val="2428369014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930055029"/>
                    </a:ext>
                  </a:extLst>
                </a:gridCol>
              </a:tblGrid>
              <a:tr h="515885">
                <a:tc>
                  <a:txBody>
                    <a:bodyPr/>
                    <a:lstStyle/>
                    <a:p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S Reference Sans Serif" panose="020B0604030504040204" pitchFamily="34" charset="0"/>
                        </a:rPr>
                        <a:t>Oracle</a:t>
                      </a:r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S Reference Sans Serif" panose="020B0604030504040204" pitchFamily="34" charset="0"/>
                        </a:rPr>
                        <a:t>PostgreSQL</a:t>
                      </a:r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04409"/>
                  </a:ext>
                </a:extLst>
              </a:tr>
              <a:tr h="891765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MS Reference Sans Serif" panose="020B0604030504040204" pitchFamily="34" charset="0"/>
                        </a:rPr>
                        <a:t>TO_DATA()</a:t>
                      </a:r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to_timestamp</a:t>
                      </a:r>
                      <a:r>
                        <a:rPr lang="en-US" altLang="zh-CN" sz="2800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800" dirty="0">
                        <a:solidFill>
                          <a:srgbClr val="008000"/>
                        </a:solidFill>
                        <a:latin typeface="MS Reference Sans Serif" panose="020B0604030504040204" pitchFamily="34" charset="0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05481"/>
                  </a:ext>
                </a:extLst>
              </a:tr>
              <a:tr h="890431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S Reference Sans Serif" panose="020B0604030504040204" pitchFamily="34" charset="0"/>
                        </a:rPr>
                        <a:t>date</a:t>
                      </a:r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</a:rPr>
                        <a:t>timestamp</a:t>
                      </a:r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09713"/>
                  </a:ext>
                </a:extLst>
              </a:tr>
              <a:tr h="890431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定义给默认值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MS Reference Sans Serif" panose="020B0604030504040204" pitchFamily="34" charset="0"/>
                        </a:rPr>
                        <a:t>sysdate</a:t>
                      </a:r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Now(), CURRENT_TIMESTAMP</a:t>
                      </a:r>
                    </a:p>
                    <a:p>
                      <a:pPr marL="0" algn="l" defTabSz="914400" rtl="0" eaLnBrk="1" latinLnBrk="0" hangingPunct="1"/>
                      <a:endParaRPr lang="zh-CN" altLang="en-US" sz="2800" kern="1200" dirty="0">
                        <a:solidFill>
                          <a:srgbClr val="008000"/>
                        </a:solidFill>
                        <a:latin typeface="MS Reference Sans Serif" panose="020B060403050404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62560"/>
                  </a:ext>
                </a:extLst>
              </a:tr>
              <a:tr h="891765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插入、更新表时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>
                          <a:latin typeface="MS Reference Sans Serif" panose="020B0604030504040204" pitchFamily="34" charset="0"/>
                        </a:rPr>
                        <a:t>sysdate</a:t>
                      </a:r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  <a:p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  <a:ea typeface="微软雅黑" panose="020B0503020204020204" pitchFamily="34" charset="-122"/>
                          <a:cs typeface="+mn-cs"/>
                        </a:rPr>
                        <a:t>Now(), CURRENT_TIMESTAMP</a:t>
                      </a:r>
                    </a:p>
                    <a:p>
                      <a:endParaRPr lang="zh-CN" altLang="en-US" sz="2800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3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86122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BAA177A6F0C084DA5B9077B1F17F729" ma:contentTypeVersion="2" ma:contentTypeDescription="建立新的文件。" ma:contentTypeScope="" ma:versionID="0a7bf288b7f6319abf644e1fdf890d39">
  <xsd:schema xmlns:xsd="http://www.w3.org/2001/XMLSchema" xmlns:xs="http://www.w3.org/2001/XMLSchema" xmlns:p="http://schemas.microsoft.com/office/2006/metadata/properties" xmlns:ns2="5a26348b-48c5-4341-ad1e-2a6153d9f4f4" targetNamespace="http://schemas.microsoft.com/office/2006/metadata/properties" ma:root="true" ma:fieldsID="f498b3ad04d3de83ba889b5200e274e4" ns2:_="">
    <xsd:import namespace="5a26348b-48c5-4341-ad1e-2a6153d9f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6348b-48c5-4341-ad1e-2a6153d9f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FF5AE6-23BE-44B8-A5AF-371ACD2E8E9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5a26348b-48c5-4341-ad1e-2a6153d9f4f4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93CF62-77E0-4000-B9D6-7B48FE0ABB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3CA72F-30FC-41F1-8D4B-5B7AF1710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26348b-48c5-4341-ad1e-2a6153d9f4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17851</TotalTime>
  <Words>4865</Words>
  <Application>Microsoft Office PowerPoint</Application>
  <PresentationFormat>宽屏</PresentationFormat>
  <Paragraphs>540</Paragraphs>
  <Slides>44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 Unicode MS</vt:lpstr>
      <vt:lpstr>微軟正黑體</vt:lpstr>
      <vt:lpstr>PingFang SC</vt:lpstr>
      <vt:lpstr>宋体</vt:lpstr>
      <vt:lpstr>微软雅黑</vt:lpstr>
      <vt:lpstr>Arial</vt:lpstr>
      <vt:lpstr>Calibri</vt:lpstr>
      <vt:lpstr>Calibri Light</vt:lpstr>
      <vt:lpstr>Consolas</vt:lpstr>
      <vt:lpstr>Courier New</vt:lpstr>
      <vt:lpstr>MS Reference Sans Serif</vt:lpstr>
      <vt:lpstr>Wingdings</vt:lpstr>
      <vt:lpstr>1_Office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Willie Huang/WIH/Wistron</dc:creator>
  <cp:lastModifiedBy>Daisy M Li/WZS/Wistron</cp:lastModifiedBy>
  <cp:revision>552</cp:revision>
  <dcterms:created xsi:type="dcterms:W3CDTF">2019-08-25T13:42:55Z</dcterms:created>
  <dcterms:modified xsi:type="dcterms:W3CDTF">2023-03-29T07:55:54Z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0x010100EBAA177A6F0C084DA5B9077B1F17F729</vt:lpwstr>
  </property>
</Properties>
</file>