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4" r:id="rId3"/>
    <p:sldId id="265" r:id="rId4"/>
    <p:sldId id="257" r:id="rId5"/>
    <p:sldId id="263" r:id="rId6"/>
    <p:sldId id="258" r:id="rId7"/>
    <p:sldId id="259" r:id="rId8"/>
    <p:sldId id="266" r:id="rId9"/>
    <p:sldId id="260" r:id="rId10"/>
    <p:sldId id="268" r:id="rId11"/>
    <p:sldId id="262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8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7728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7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061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4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11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6281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9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800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5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23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627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4E4F48-DC9A-45F6-88F1-EE7CBBCCCBEC}" type="datetimeFigureOut">
              <a:rPr lang="en-KE" smtClean="0"/>
              <a:t>14/05/2025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84EDDD-7E3E-4EE9-85B6-878629BF657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09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7729-F2D2-7F5C-7A59-94573DB1A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9CD19-EA5A-AB26-E9F0-8D770364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6681"/>
          </a:xfrm>
        </p:spPr>
        <p:txBody>
          <a:bodyPr/>
          <a:lstStyle/>
          <a:p>
            <a:r>
              <a:rPr lang="en-US" dirty="0"/>
              <a:t>Fundamentals of quantitative design and analysis</a:t>
            </a:r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E711C-59B0-9C0A-C5E3-9E62B9ECB253}"/>
              </a:ext>
            </a:extLst>
          </p:cNvPr>
          <p:cNvSpPr txBox="1"/>
          <p:nvPr/>
        </p:nvSpPr>
        <p:spPr>
          <a:xfrm>
            <a:off x="3340216" y="4174303"/>
            <a:ext cx="5511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Daisy </a:t>
            </a:r>
            <a:r>
              <a:rPr lang="en-US" dirty="0" err="1"/>
              <a:t>Opanga</a:t>
            </a:r>
            <a:r>
              <a:rPr lang="en-US" dirty="0"/>
              <a:t>                   SCT212-0052/2021</a:t>
            </a:r>
          </a:p>
        </p:txBody>
      </p:sp>
    </p:spTree>
    <p:extLst>
      <p:ext uri="{BB962C8B-B14F-4D97-AF65-F5344CB8AC3E}">
        <p14:creationId xmlns:p14="http://schemas.microsoft.com/office/powerpoint/2010/main" val="254580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1C1C-17BB-2FF8-0FE6-C63D9FD9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Technology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691D-135A-D927-57D4-8DCFEE328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0603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Transistor vs. Wire Scaling:</a:t>
            </a:r>
          </a:p>
          <a:p>
            <a:pPr lvl="1"/>
            <a:r>
              <a:rPr lang="en-US" sz="1200" dirty="0"/>
              <a:t>Transistors: Shrinking feature sizes yield quadratic density increases and roughly linear speedups per generation.</a:t>
            </a:r>
          </a:p>
          <a:p>
            <a:pPr lvl="1"/>
            <a:r>
              <a:rPr lang="en-US" sz="1200" dirty="0"/>
              <a:t>Wires: As dimensions shrink, resistance x capacitance delays worsen; wire delay has become a primary design constraint alongside power.</a:t>
            </a:r>
          </a:p>
          <a:p>
            <a:r>
              <a:rPr lang="en-US" sz="1400" dirty="0"/>
              <a:t>Transistor Count:</a:t>
            </a:r>
          </a:p>
          <a:p>
            <a:pPr lvl="1"/>
            <a:r>
              <a:rPr lang="en-US" sz="1200" dirty="0"/>
              <a:t>Grew exponentially following Moore’s Law.</a:t>
            </a:r>
          </a:p>
          <a:p>
            <a:pPr lvl="1"/>
            <a:r>
              <a:rPr lang="en-US" sz="1200" dirty="0"/>
              <a:t>Growth slowing due to physical and economic limits.</a:t>
            </a:r>
          </a:p>
          <a:p>
            <a:r>
              <a:rPr lang="en-US" sz="1400" dirty="0"/>
              <a:t>Clock Rate:</a:t>
            </a:r>
          </a:p>
          <a:p>
            <a:pPr lvl="1"/>
            <a:r>
              <a:rPr lang="en-US" sz="1200" dirty="0"/>
              <a:t>Grew rapidly until mid-2000s (~3–4 GHz).</a:t>
            </a:r>
          </a:p>
          <a:p>
            <a:pPr lvl="1"/>
            <a:r>
              <a:rPr lang="en-US" sz="1200" dirty="0"/>
              <a:t>Now mostly stagnant due to:</a:t>
            </a:r>
          </a:p>
          <a:p>
            <a:pPr marL="1200150" lvl="2" indent="-285750"/>
            <a:r>
              <a:rPr lang="en-US" sz="1100" dirty="0"/>
              <a:t>Power dissipation constraints.</a:t>
            </a:r>
          </a:p>
          <a:p>
            <a:pPr marL="1200150" lvl="2" indent="-285750"/>
            <a:r>
              <a:rPr lang="en-US" sz="1100" dirty="0"/>
              <a:t>Heat limits and diminishing returns from frequency scaling.</a:t>
            </a:r>
          </a:p>
          <a:p>
            <a:r>
              <a:rPr lang="en-US" sz="1400" dirty="0"/>
              <a:t>These trends drive every architectural decision, from ISA flexibility to microarchitectural layout, memory hierarchy and interconnect design, ensuring systems remain performant, power-efficient and cost-effective over their multi-year product life cycles.</a:t>
            </a:r>
          </a:p>
        </p:txBody>
      </p:sp>
    </p:spTree>
    <p:extLst>
      <p:ext uri="{BB962C8B-B14F-4D97-AF65-F5344CB8AC3E}">
        <p14:creationId xmlns:p14="http://schemas.microsoft.com/office/powerpoint/2010/main" val="192824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1C1C-17BB-2FF8-0FE6-C63D9FD9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Trends in Power and Energy in Integrated Circuits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691D-135A-D927-57D4-8DCFEE32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Factors Affecting Power:</a:t>
            </a:r>
          </a:p>
          <a:p>
            <a:pPr lvl="1"/>
            <a:r>
              <a:rPr lang="en-US" dirty="0"/>
              <a:t>Capacitance (C): Depends on physical layout and number of transistors.</a:t>
            </a:r>
          </a:p>
          <a:p>
            <a:pPr lvl="1"/>
            <a:r>
              <a:rPr lang="en-US" dirty="0"/>
              <a:t>Voltage (V): Lower voltage reduces power quadratically.</a:t>
            </a:r>
          </a:p>
          <a:p>
            <a:pPr lvl="1"/>
            <a:r>
              <a:rPr lang="en-US" dirty="0"/>
              <a:t>Frequency (f): Higher frequency increases power linearly.</a:t>
            </a:r>
          </a:p>
          <a:p>
            <a:r>
              <a:rPr lang="en-US" dirty="0"/>
              <a:t>Strategies for Reducing Power:</a:t>
            </a:r>
          </a:p>
          <a:p>
            <a:pPr lvl="1"/>
            <a:r>
              <a:rPr lang="en-US" dirty="0"/>
              <a:t>Lowering supply voltage.</a:t>
            </a:r>
          </a:p>
          <a:p>
            <a:pPr lvl="1"/>
            <a:r>
              <a:rPr lang="en-US" dirty="0"/>
              <a:t>Clock gating and power gating.</a:t>
            </a:r>
          </a:p>
          <a:p>
            <a:pPr lvl="1"/>
            <a:r>
              <a:rPr lang="en-US" dirty="0"/>
              <a:t>Using multicore at lower frequencies rather than high-frequency single cores.</a:t>
            </a:r>
          </a:p>
          <a:p>
            <a:pPr lvl="1"/>
            <a:r>
              <a:rPr lang="en-US" dirty="0"/>
              <a:t>Specialized accelerators (e.g., GPUs, AI chips).</a:t>
            </a:r>
          </a:p>
        </p:txBody>
      </p:sp>
    </p:spTree>
    <p:extLst>
      <p:ext uri="{BB962C8B-B14F-4D97-AF65-F5344CB8AC3E}">
        <p14:creationId xmlns:p14="http://schemas.microsoft.com/office/powerpoint/2010/main" val="215857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1C1C-17BB-2FF8-0FE6-C63D9FD9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Power and Energy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423DA3-10C3-FC63-9D03-64DA77A18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477799"/>
            <a:ext cx="105155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Distribution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Heat Removal: Modern chips require extensive power pins and multi-layer power/ground meshes; dissipated power must be actively cooled.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KE" sz="1800" dirty="0"/>
              <a:t> The metrics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power regulation include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 Power: Must not exceed supply capability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excess draw 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causes 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voltage drops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leading to 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malfunction.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Thermal Design Power (TDP): Sustained power the cooling system must handle; cooling and voltage-frequency throttling protect against overheating.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Energy per Task: Energy 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Power 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Time. Comparing energy for a fixed workload (not average power) accurately reflects efficiency and battery/cloud costs.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Power &amp; Energy (CMOS):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Voltage reductions yield quadratic energy savings; frequency scaling trades performance for power.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Historical Trend: Transistor counts and speeds rose faster than voltage could drop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hence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today’s CPUs consume 10s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100s of watts, pushing air-cooling limits and flattening clock-rate growth.</a:t>
            </a:r>
          </a:p>
        </p:txBody>
      </p:sp>
    </p:spTree>
    <p:extLst>
      <p:ext uri="{BB962C8B-B14F-4D97-AF65-F5344CB8AC3E}">
        <p14:creationId xmlns:p14="http://schemas.microsoft.com/office/powerpoint/2010/main" val="109702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1C1C-17BB-2FF8-0FE6-C63D9FD9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Trends in Power and Energy in Integrated Circuits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691D-135A-D927-57D4-8DCFEE32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Factors Affecting Power:</a:t>
            </a:r>
          </a:p>
          <a:p>
            <a:pPr lvl="1"/>
            <a:r>
              <a:rPr lang="en-US" dirty="0"/>
              <a:t>Capacitance (C): Depends on physical layout and number of transistors.</a:t>
            </a:r>
          </a:p>
          <a:p>
            <a:pPr lvl="1"/>
            <a:r>
              <a:rPr lang="en-US" dirty="0"/>
              <a:t>Voltage (V): Lower voltage reduces power quadratically.</a:t>
            </a:r>
          </a:p>
          <a:p>
            <a:pPr lvl="1"/>
            <a:r>
              <a:rPr lang="en-US" dirty="0"/>
              <a:t>Frequency (f): Higher frequency increases power linearly.</a:t>
            </a:r>
          </a:p>
          <a:p>
            <a:r>
              <a:rPr lang="en-US" dirty="0"/>
              <a:t>Strategies for Reducing Power:</a:t>
            </a:r>
          </a:p>
          <a:p>
            <a:pPr lvl="1"/>
            <a:r>
              <a:rPr lang="en-US" dirty="0"/>
              <a:t>Lowering supply voltage.</a:t>
            </a:r>
          </a:p>
          <a:p>
            <a:pPr lvl="1"/>
            <a:r>
              <a:rPr lang="en-US" dirty="0"/>
              <a:t>Clock gating and power gating.</a:t>
            </a:r>
          </a:p>
          <a:p>
            <a:pPr lvl="1"/>
            <a:r>
              <a:rPr lang="en-US" dirty="0"/>
              <a:t>Using multicore at lower frequencies rather than high-frequency single cores.</a:t>
            </a:r>
          </a:p>
          <a:p>
            <a:pPr lvl="1"/>
            <a:r>
              <a:rPr lang="en-US" dirty="0"/>
              <a:t>Specialized accelerators (e.g., GPUs, AI chips).</a:t>
            </a:r>
          </a:p>
        </p:txBody>
      </p:sp>
    </p:spTree>
    <p:extLst>
      <p:ext uri="{BB962C8B-B14F-4D97-AF65-F5344CB8AC3E}">
        <p14:creationId xmlns:p14="http://schemas.microsoft.com/office/powerpoint/2010/main" val="41045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1C1C-17BB-2FF8-0FE6-C63D9FD9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Cost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21338A-6B50-DF1F-ACA6-AC5F9E13C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2396"/>
            <a:ext cx="10515600" cy="43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Balance: In most designs (except supercomputers), reducing cost is as critical as boosting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Learning Curve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Yield: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Manufacturing costs drop over time as yield improves (fewer defects per wafer).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yield directly halves per-unit cost.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Volume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Commoditization: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Doubling production volume ≈ 10% cost reduction due to amortized fixed costs and efficiency gains.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Commodity markets (DRAM, disks, PCs) drive fierce price competition and thin margins, pushing costs down.</a:t>
            </a:r>
            <a:endParaRPr lang="en-US" altLang="en-KE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Integrated Circuit Cost Model: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Cost grows roughly with the square of die area.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Fixed Mask Costs:</a:t>
            </a:r>
          </a:p>
          <a:p>
            <a:pPr lvl="1"/>
            <a:r>
              <a:rPr lang="en-US" sz="1400" dirty="0"/>
              <a:t>Modern mask sets cost &gt;$1 M; low-volume products may instead use FPGAs or gate arrays to lower upfront costs.</a:t>
            </a:r>
          </a:p>
          <a:p>
            <a:r>
              <a:rPr lang="en-US" sz="1800" dirty="0"/>
              <a:t>Price vs. Cost vs. Operation:</a:t>
            </a:r>
          </a:p>
          <a:p>
            <a:pPr lvl="1"/>
            <a:r>
              <a:rPr lang="en-US" sz="1400" dirty="0"/>
              <a:t>Selling price must cover R&amp;D, marketing, facilities and profit-margins are 4-12% for most segments.</a:t>
            </a:r>
          </a:p>
          <a:p>
            <a:pPr lvl="1"/>
            <a:r>
              <a:rPr lang="en-US" sz="1400" dirty="0"/>
              <a:t>In warehouse-scale systems, operational costs (power, cooling, infrastructure) often exceed purchase amortization, architects must optimize for energy efficiency.</a:t>
            </a:r>
            <a:endParaRPr kumimoji="0" lang="en-KE" altLang="en-K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E134-E9B3-6DE4-1280-B5DE00C7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 The Evolution of Computer Architecture(CA)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6B70-E205-B8DF-BE58-842BDB6D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 </a:t>
            </a:r>
            <a:r>
              <a:rPr lang="en-US" dirty="0"/>
              <a:t>Technological advancement during the period (1940s–2000s) has lead to dramatic performance gains culminating to today’s $500 device outperforming a $1M 1985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majorly as a result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Technology scaling (Moore’s Law, transistor miniaturization)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Architectural innovations (RISC, pipelining, caching, ILP)</a:t>
            </a:r>
          </a:p>
          <a:p>
            <a:r>
              <a:rPr lang="en-US" dirty="0"/>
              <a:t> Some of the architectural milestones achieved during this period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1970s–1980s: Microprocessors emerged, enabling mass production and higher growth (~35%/year).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1980s: RISC architectures thrived due to simpler instructions and faster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Intel’s strategy: x86 instructions translated into internal RISC-like micro-ops.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RISC caused legacy systems like VAX to be phased out while ARM grew in the mobile space.</a:t>
            </a:r>
          </a:p>
          <a:p>
            <a:r>
              <a:rPr lang="en-US" dirty="0"/>
              <a:t>In 1985–2003: Performance growth peaked at 52%/year due to architectural advances causing 25,000× improvement over 1978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enabled high-level languages and powerful consumer hardware.</a:t>
            </a:r>
          </a:p>
        </p:txBody>
      </p:sp>
    </p:spTree>
    <p:extLst>
      <p:ext uri="{BB962C8B-B14F-4D97-AF65-F5344CB8AC3E}">
        <p14:creationId xmlns:p14="http://schemas.microsoft.com/office/powerpoint/2010/main" val="29594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B4D1-E436-1269-4AE7-98FA09E8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 The Evolution of Computer Architecture(CA)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B70D-6109-B790-F359-D9F8F9A3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Post 2003 growth slowed to around less than 22%/year. This resulted from limited power and ILP.</a:t>
            </a:r>
          </a:p>
          <a:p>
            <a:r>
              <a:rPr lang="en-US" dirty="0"/>
              <a:t>Intel ended their fast uniprocessor efforts and shifted their design focus from Instruction-Level Parallelism (ILP) to other types of parallelism, including: Data-Level (DLP), Thread-Level (TLP) and Request-Level (RLP) Parallelism.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shift required explicit parallel programming to be done by the programmers, a major shift for software development.</a:t>
            </a:r>
          </a:p>
          <a:p>
            <a:r>
              <a:rPr lang="en-US" dirty="0"/>
              <a:t>Other systemic Impacts included:</a:t>
            </a:r>
          </a:p>
          <a:p>
            <a:pPr lvl="1"/>
            <a:r>
              <a:rPr lang="en-US" dirty="0"/>
              <a:t>Microprocessors replacing minicomputers, mainframes and even supercomputers.</a:t>
            </a:r>
          </a:p>
          <a:p>
            <a:pPr lvl="1"/>
            <a:r>
              <a:rPr lang="en-US" dirty="0"/>
              <a:t>New classes of devices emerged, for instance: mobile clients, warehouse-scale computers.</a:t>
            </a:r>
          </a:p>
          <a:p>
            <a:pPr lvl="1"/>
            <a:r>
              <a:rPr lang="en-US" dirty="0"/>
              <a:t>Software evolves from mainly being programmed in C/C++ to Java, Python and use of newer technology like SaaS and just-in-time compilers.</a:t>
            </a:r>
          </a:p>
          <a:p>
            <a:pPr lvl="1"/>
            <a:r>
              <a:rPr lang="en-US" dirty="0"/>
              <a:t>Adoption of quantitative design approach employing empirical, simulation-based and measurement-driven methodology. This aims to Balance performance, power, cost and complexity.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682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4262-79F4-44E2-670D-19BFE0F3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Computer Architecture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DEED-137D-4B14-32EC-B12CA9AE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Computer Architecture includes several aspects that influence system performance and design for instance:</a:t>
            </a:r>
          </a:p>
          <a:p>
            <a:pPr lvl="1"/>
            <a:r>
              <a:rPr lang="en-US" dirty="0"/>
              <a:t>Instruction Set Architecture (ISA):</a:t>
            </a:r>
          </a:p>
          <a:p>
            <a:pPr marL="1200150" lvl="2" indent="-285750"/>
            <a:r>
              <a:rPr lang="en-US" dirty="0"/>
              <a:t>The interface between hardware and software.</a:t>
            </a:r>
          </a:p>
          <a:p>
            <a:pPr marL="1200150" lvl="2" indent="-285750"/>
            <a:r>
              <a:rPr lang="en-US" dirty="0"/>
              <a:t>Includes instruction formats, addressing modes, operations, etc.</a:t>
            </a:r>
          </a:p>
          <a:p>
            <a:pPr lvl="1"/>
            <a:r>
              <a:rPr lang="en-US" dirty="0"/>
              <a:t>Microarchitecture:</a:t>
            </a:r>
          </a:p>
          <a:p>
            <a:pPr marL="1200150" lvl="2" indent="-285750"/>
            <a:r>
              <a:rPr lang="en-US" dirty="0"/>
              <a:t>The implementation of the ISA in hardware.</a:t>
            </a:r>
          </a:p>
          <a:p>
            <a:pPr marL="1200150" lvl="2" indent="-285750"/>
            <a:r>
              <a:rPr lang="en-US" dirty="0"/>
              <a:t>Determines data-path design, control logic, pipeline stages, etc.</a:t>
            </a:r>
          </a:p>
          <a:p>
            <a:pPr lvl="1"/>
            <a:r>
              <a:rPr lang="en-US" dirty="0"/>
              <a:t>System Design:</a:t>
            </a:r>
          </a:p>
          <a:p>
            <a:pPr marL="1200150" lvl="2" indent="-285750"/>
            <a:r>
              <a:rPr lang="en-US" dirty="0"/>
              <a:t>Covers memory hierarchy, interconnects, I/O systems and more.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8970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8CEB-F4E4-2F19-EAD6-FC279985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Computer Design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DA47-D987-E270-3424-4F81A339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Key principles that help guide effective hardware development include:</a:t>
            </a:r>
          </a:p>
          <a:p>
            <a:pPr lvl="1"/>
            <a:r>
              <a:rPr lang="en-US" dirty="0"/>
              <a:t>Design for Performance using Parallelism</a:t>
            </a:r>
          </a:p>
          <a:p>
            <a:pPr marL="1200150" lvl="2" indent="-285750"/>
            <a:r>
              <a:rPr lang="en-US" dirty="0"/>
              <a:t>Includes instruction-level parallelism (ILP), pipelining, multicore systems.</a:t>
            </a:r>
          </a:p>
          <a:p>
            <a:pPr lvl="1"/>
            <a:r>
              <a:rPr lang="en-US" dirty="0"/>
              <a:t>Design for Efficiency</a:t>
            </a:r>
          </a:p>
          <a:p>
            <a:pPr marL="1200150" lvl="2" indent="-285750"/>
            <a:r>
              <a:rPr lang="en-US" dirty="0"/>
              <a:t>Utilize hardware resources optimally (area, power, energy).</a:t>
            </a:r>
          </a:p>
          <a:p>
            <a:pPr lvl="1"/>
            <a:r>
              <a:rPr lang="en-US" dirty="0"/>
              <a:t>Make the Common Case Fast</a:t>
            </a:r>
          </a:p>
          <a:p>
            <a:pPr marL="1200150" lvl="2" indent="-285750"/>
            <a:r>
              <a:rPr lang="en-US" dirty="0"/>
              <a:t>Optimize for operations most frequently used by applications.</a:t>
            </a:r>
          </a:p>
          <a:p>
            <a:pPr lvl="1"/>
            <a:r>
              <a:rPr lang="en-US" dirty="0"/>
              <a:t>Performance via Predictability</a:t>
            </a:r>
          </a:p>
          <a:p>
            <a:pPr marL="1200150" lvl="2" indent="-285750"/>
            <a:r>
              <a:rPr lang="en-US" dirty="0"/>
              <a:t>Reduce stalls by prediction (e.g., branch prediction).</a:t>
            </a:r>
          </a:p>
          <a:p>
            <a:pPr lvl="1"/>
            <a:r>
              <a:rPr lang="en-US" dirty="0"/>
              <a:t>Locality of Reference</a:t>
            </a:r>
          </a:p>
          <a:p>
            <a:pPr marL="1200150" lvl="2" indent="-285750"/>
            <a:r>
              <a:rPr lang="en-US" dirty="0"/>
              <a:t>Programs tend to use a relatively small portion of memory at a time.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879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A588-A20D-93BA-CE3B-47DEFDD1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and Parallel Architectures</a:t>
            </a:r>
            <a:endParaRPr lang="en-K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6DF76-24B3-30F2-23A7-11509AD0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Types of Application Parallelism include:</a:t>
            </a:r>
          </a:p>
          <a:p>
            <a:pPr lvl="1"/>
            <a:r>
              <a:rPr lang="en-US" dirty="0"/>
              <a:t>Data-Level Parallelism (DLP): Apply the same operation across many data items (e.g., vector operations).</a:t>
            </a:r>
          </a:p>
          <a:p>
            <a:pPr lvl="1"/>
            <a:r>
              <a:rPr lang="en-US" dirty="0"/>
              <a:t>Task-Level Parallelism (TLP): Execute independent tasks simultaneously (e.g., web servers, search queries).</a:t>
            </a:r>
          </a:p>
          <a:p>
            <a:r>
              <a:rPr lang="en-US" dirty="0"/>
              <a:t>These  2 types can be applied by computer hardware in the following ways:</a:t>
            </a:r>
          </a:p>
          <a:p>
            <a:pPr lvl="1"/>
            <a:r>
              <a:rPr lang="en-US" dirty="0"/>
              <a:t>Instruction-Level Parallelism (ILP): Modest DLP via pipelining, superscalar, speculative execution.</a:t>
            </a:r>
          </a:p>
          <a:p>
            <a:pPr lvl="1"/>
            <a:r>
              <a:rPr lang="en-US" dirty="0"/>
              <a:t>Vector Architectures &amp; GPUs: High DLP using SIMD, same instruction over multiple data.</a:t>
            </a:r>
          </a:p>
          <a:p>
            <a:pPr lvl="1"/>
            <a:r>
              <a:rPr lang="en-US" dirty="0"/>
              <a:t>Thread-Level Parallelism (TLP): Multiple threads working together (shared memory/multicores).</a:t>
            </a:r>
          </a:p>
          <a:p>
            <a:pPr lvl="1"/>
            <a:r>
              <a:rPr lang="en-US" dirty="0"/>
              <a:t>Request-Level Parallelism (RLP): Decoupled tasks, often used in servers or warehouse-scale computing.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504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3CE3-DDC8-F27F-E8B9-231C3DCF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Computers: Flynn’s Taxonomy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E8709D-DF13-0454-EB4A-3E27909EF1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95402" y="2551853"/>
            <a:ext cx="53479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SISD: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 instruction stream, one data stream.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uniprocessor systems.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ILP to improve speed.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SIMD: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 instruction stream, multiple data streams.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Good for data-parallel tasks (e.g., GPUs, vector units).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082AA-22AC-8875-D4AA-DFA5933A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196" y="2463282"/>
            <a:ext cx="5181600" cy="306044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MISD: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Multiple instruction streams, one data stream.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Mostly theoretical; no practical commercial systems.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MIMD: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Multiple instructions, multiple data streams.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general and flexible.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in multicore, clusters, and cloud systems.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both DLP and TLP, but with more complexity.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60403-A39D-4319-BB54-2C0F34972C11}"/>
              </a:ext>
            </a:extLst>
          </p:cNvPr>
          <p:cNvSpPr txBox="1"/>
          <p:nvPr/>
        </p:nvSpPr>
        <p:spPr>
          <a:xfrm>
            <a:off x="838199" y="5651077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Modern processors often combine elements of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number of 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models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hence they are not cast on stone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88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BB0C-6586-54B5-B0D5-9BAB286A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47884"/>
          </a:xfrm>
        </p:spPr>
        <p:txBody>
          <a:bodyPr/>
          <a:lstStyle/>
          <a:p>
            <a:r>
              <a:rPr lang="en-US" dirty="0"/>
              <a:t>ISA Dimensions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5F67B0-6565-FF07-8C68-82075FC68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469089"/>
            <a:ext cx="960119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Register Model: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General-purpose vs. floating-point registers; register-memory (x86) vs. load-store (ARM/MIPS).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Memory Addressing: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Byte-addressable; alignment requirements vary (ARM/MIPS require aligned accesses).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Addressing Modes: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MIPS: register, immediate, displacement.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x86/ARM: plus PC-relative, scaled/indexed, auto-increment/decrement.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Operand Types &amp; Sizes: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8-, 16-, 32-, 64-bit integers; IEEE-754 single/double; x86 also offers 80-bit FP.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 Classes: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transfer, integer ALU, control flow, floating point (MIPS example is RISC-friendly).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 Flow: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PC-relative branches/jumps; MIPS tests registers, x86/ARM test condition codes; call/return differences.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Encoding: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Fixed-length (32-bit ARM/MIPS) simplifies decode; variable-length (x86) reduces program size.</a:t>
            </a:r>
          </a:p>
        </p:txBody>
      </p:sp>
    </p:spTree>
    <p:extLst>
      <p:ext uri="{BB962C8B-B14F-4D97-AF65-F5344CB8AC3E}">
        <p14:creationId xmlns:p14="http://schemas.microsoft.com/office/powerpoint/2010/main" val="128783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1C1C-17BB-2FF8-0FE6-C63D9FD9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Technology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AAB8A8-839A-5ECB-1109-5E8CA0F15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997" y="2487027"/>
            <a:ext cx="9753601" cy="370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ISAs must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 designed to 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outlast rapid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shifts (e.g., IBM mainframe ISA in use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around 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 years).</a:t>
            </a:r>
            <a:endParaRPr kumimoji="0" lang="en-US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Five Fast-Moving Technologies:</a:t>
            </a:r>
            <a:endParaRPr kumimoji="0" lang="en-US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IC Logic: Transistor counts grow ~40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55%/yr (doubling 18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24 months) per Moore’s Law; die size 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 by 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20%/yr.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DRAM: Capacity 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grows 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25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40%/yr (doubling every 2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 yrs), but growth is slowing and may hit a wall.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Flash: Non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volatile memory 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grows 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60%/yr (doubling ~2 yrs); today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its 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~15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20× cheaper per bit than DRAM.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Disk: Density growth: 30%/yr pre-1990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100%/yr mid-90s</a:t>
            </a:r>
            <a:r>
              <a:rPr kumimoji="0" lang="en-US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~40%/yr now (doubling ~3 yrs); </a:t>
            </a:r>
            <a:endParaRPr kumimoji="0" lang="en-US" altLang="en-K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 per bit ~300–500× cheaper than DRAM.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Networks: Bandwidth and switch/transmission tech continuously improve.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 Thresholds: When device density hits a point, new capabilities emerge (e.g., single-chip 32-bit CPUs, on-chip caches, multicore).</a:t>
            </a:r>
            <a:endParaRPr kumimoji="0" lang="en-US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Bandwidth vs. Latency: Across CPUs, memory, networks, disks:</a:t>
            </a:r>
          </a:p>
          <a:p>
            <a:pPr lvl="1"/>
            <a:r>
              <a:rPr lang="en-US" sz="1400" dirty="0"/>
              <a:t>Bandwidth gains (x300-25 000) far outstrip latency gains (x6-80).</a:t>
            </a:r>
          </a:p>
          <a:p>
            <a:pPr lvl="1"/>
            <a:r>
              <a:rPr lang="en-US" sz="1400" dirty="0"/>
              <a:t>Rule of thumb: bandwidth scales roughly with the square of latency improvement.</a:t>
            </a:r>
            <a:endParaRPr lang="en-US" altLang="en-KE" sz="1400" dirty="0"/>
          </a:p>
        </p:txBody>
      </p:sp>
    </p:spTree>
    <p:extLst>
      <p:ext uri="{BB962C8B-B14F-4D97-AF65-F5344CB8AC3E}">
        <p14:creationId xmlns:p14="http://schemas.microsoft.com/office/powerpoint/2010/main" val="3752251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2424</TotalTime>
  <Words>1806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Computer Architecture</vt:lpstr>
      <vt:lpstr>Introduction: The Evolution of Computer Architecture(CA)</vt:lpstr>
      <vt:lpstr>Introduction: The Evolution of Computer Architecture(CA)</vt:lpstr>
      <vt:lpstr>Aspects of Computer Architecture </vt:lpstr>
      <vt:lpstr>Principles of Computer Design</vt:lpstr>
      <vt:lpstr>Parallelism and Parallel Architectures</vt:lpstr>
      <vt:lpstr>Classes of Computers: Flynn’s Taxonomy</vt:lpstr>
      <vt:lpstr>ISA Dimensions</vt:lpstr>
      <vt:lpstr>Trends in Technology</vt:lpstr>
      <vt:lpstr>Trends in Technology</vt:lpstr>
      <vt:lpstr>Trends in Power and Energy in Integrated Circuits</vt:lpstr>
      <vt:lpstr>Trends in Power and Energy</vt:lpstr>
      <vt:lpstr>Trends in Power and Energy in Integrated Circuits</vt:lpstr>
      <vt:lpstr>Trends in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</dc:creator>
  <cp:lastModifiedBy>Daisy</cp:lastModifiedBy>
  <cp:revision>4</cp:revision>
  <dcterms:created xsi:type="dcterms:W3CDTF">2025-03-07T04:00:46Z</dcterms:created>
  <dcterms:modified xsi:type="dcterms:W3CDTF">2025-05-14T19:22:49Z</dcterms:modified>
</cp:coreProperties>
</file>