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00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3BB1-14D8-4B8E-8C04-086A0C058ECD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95EE-346D-4B62-85DC-5E544050C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88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3BB1-14D8-4B8E-8C04-086A0C058ECD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95EE-346D-4B62-85DC-5E544050C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32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3BB1-14D8-4B8E-8C04-086A0C058ECD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95EE-346D-4B62-85DC-5E544050C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1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3BB1-14D8-4B8E-8C04-086A0C058ECD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95EE-346D-4B62-85DC-5E544050C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36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3BB1-14D8-4B8E-8C04-086A0C058ECD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95EE-346D-4B62-85DC-5E544050C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25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3BB1-14D8-4B8E-8C04-086A0C058ECD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95EE-346D-4B62-85DC-5E544050C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33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3BB1-14D8-4B8E-8C04-086A0C058ECD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95EE-346D-4B62-85DC-5E544050C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4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3BB1-14D8-4B8E-8C04-086A0C058ECD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95EE-346D-4B62-85DC-5E544050C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58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3BB1-14D8-4B8E-8C04-086A0C058ECD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95EE-346D-4B62-85DC-5E544050C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16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3BB1-14D8-4B8E-8C04-086A0C058ECD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95EE-346D-4B62-85DC-5E544050C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21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3BB1-14D8-4B8E-8C04-086A0C058ECD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95EE-346D-4B62-85DC-5E544050C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49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93BB1-14D8-4B8E-8C04-086A0C058ECD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095EE-346D-4B62-85DC-5E544050CE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40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0688"/>
            <a:ext cx="7048500" cy="313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3" name="组合 1"/>
          <p:cNvGrpSpPr>
            <a:grpSpLocks/>
          </p:cNvGrpSpPr>
          <p:nvPr/>
        </p:nvGrpSpPr>
        <p:grpSpPr bwMode="auto">
          <a:xfrm>
            <a:off x="210741" y="1"/>
            <a:ext cx="79772" cy="720725"/>
            <a:chOff x="0" y="0"/>
            <a:chExt cx="105725" cy="721610"/>
          </a:xfrm>
        </p:grpSpPr>
        <p:sp>
          <p:nvSpPr>
            <p:cNvPr id="44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5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46" name="TextBox 6"/>
          <p:cNvSpPr>
            <a:spLocks noChangeArrowheads="1"/>
          </p:cNvSpPr>
          <p:nvPr/>
        </p:nvSpPr>
        <p:spPr bwMode="auto">
          <a:xfrm>
            <a:off x="357188" y="96838"/>
            <a:ext cx="29027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WEB PAGE </a:t>
            </a:r>
            <a:endParaRPr lang="en-US" altLang="zh-CN" sz="2000" dirty="0">
              <a:solidFill>
                <a:srgbClr val="262626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  <a:p>
            <a:endParaRPr lang="en-US" altLang="zh-CN" sz="2000" dirty="0">
              <a:solidFill>
                <a:srgbClr val="262626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48" name="直接连接符 7"/>
          <p:cNvSpPr>
            <a:spLocks noChangeShapeType="1"/>
          </p:cNvSpPr>
          <p:nvPr/>
        </p:nvSpPr>
        <p:spPr bwMode="auto">
          <a:xfrm>
            <a:off x="390525" y="681039"/>
            <a:ext cx="2633663" cy="1587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06" y="2996952"/>
            <a:ext cx="6953250" cy="313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364"/>
          <p:cNvSpPr/>
          <p:nvPr/>
        </p:nvSpPr>
        <p:spPr>
          <a:xfrm>
            <a:off x="7596336" y="6309320"/>
            <a:ext cx="1431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Open Sans" pitchFamily="34" charset="0"/>
              </a:rPr>
              <a:t>-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Open Sans" pitchFamily="34" charset="0"/>
              </a:rPr>
              <a:t>五星便當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Open Sans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1118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827900" cy="6858000"/>
          </a:xfrm>
          <a:prstGeom prst="rect">
            <a:avLst/>
          </a:prstGeom>
          <a:solidFill>
            <a:srgbClr val="0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16733" y="0"/>
            <a:ext cx="1827900" cy="6858000"/>
          </a:xfrm>
          <a:prstGeom prst="rect">
            <a:avLst/>
          </a:prstGeom>
          <a:solidFill>
            <a:srgbClr val="34B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44633" y="0"/>
            <a:ext cx="1827900" cy="6858000"/>
          </a:xfrm>
          <a:prstGeom prst="rect">
            <a:avLst/>
          </a:prstGeom>
          <a:solidFill>
            <a:srgbClr val="F8F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36096" y="-27384"/>
            <a:ext cx="1827900" cy="6885384"/>
          </a:xfrm>
          <a:prstGeom prst="rect">
            <a:avLst/>
          </a:prstGeom>
          <a:solidFill>
            <a:srgbClr val="E7C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236296" y="0"/>
            <a:ext cx="2088232" cy="6858000"/>
          </a:xfrm>
          <a:prstGeom prst="rect">
            <a:avLst/>
          </a:prstGeom>
          <a:solidFill>
            <a:srgbClr val="FF8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6"/>
          <p:cNvSpPr>
            <a:spLocks noChangeArrowheads="1"/>
          </p:cNvSpPr>
          <p:nvPr/>
        </p:nvSpPr>
        <p:spPr bwMode="auto">
          <a:xfrm>
            <a:off x="357188" y="332656"/>
            <a:ext cx="79592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Entity-Relationship  </a:t>
            </a:r>
            <a:r>
              <a:rPr lang="en-US" altLang="zh-CN" sz="4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Diagrams </a:t>
            </a:r>
          </a:p>
        </p:txBody>
      </p:sp>
      <p:sp>
        <p:nvSpPr>
          <p:cNvPr id="22" name="Rectangle 364"/>
          <p:cNvSpPr/>
          <p:nvPr/>
        </p:nvSpPr>
        <p:spPr>
          <a:xfrm>
            <a:off x="7740352" y="6309320"/>
            <a:ext cx="1431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itchFamily="34" charset="0"/>
              </a:rPr>
              <a:t>-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itchFamily="34" charset="0"/>
              </a:rPr>
              <a:t>五星便當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itchFamily="34" charset="0"/>
              </a:rPr>
              <a:t>-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535925" cy="4680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47" y="3056512"/>
            <a:ext cx="5345686" cy="152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665937"/>
            <a:ext cx="5336157" cy="1181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1" y="1556792"/>
            <a:ext cx="5298041" cy="1353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670275"/>
            <a:ext cx="5336157" cy="1038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83" y="4739725"/>
            <a:ext cx="5421917" cy="1133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5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31"/>
          <p:cNvGrpSpPr/>
          <p:nvPr/>
        </p:nvGrpSpPr>
        <p:grpSpPr>
          <a:xfrm>
            <a:off x="695789" y="620688"/>
            <a:ext cx="7692635" cy="3864450"/>
            <a:chOff x="1071538" y="3103740"/>
            <a:chExt cx="7692635" cy="2898340"/>
          </a:xfrm>
        </p:grpSpPr>
        <p:grpSp>
          <p:nvGrpSpPr>
            <p:cNvPr id="17" name="Group 13"/>
            <p:cNvGrpSpPr/>
            <p:nvPr/>
          </p:nvGrpSpPr>
          <p:grpSpPr>
            <a:xfrm>
              <a:off x="1071538" y="3103740"/>
              <a:ext cx="507656" cy="507656"/>
              <a:chOff x="756065" y="1613335"/>
              <a:chExt cx="630946" cy="630946"/>
            </a:xfrm>
          </p:grpSpPr>
          <p:sp>
            <p:nvSpPr>
              <p:cNvPr id="21" name="Oval 14"/>
              <p:cNvSpPr/>
              <p:nvPr/>
            </p:nvSpPr>
            <p:spPr>
              <a:xfrm>
                <a:off x="756065" y="1613335"/>
                <a:ext cx="630946" cy="630946"/>
              </a:xfrm>
              <a:prstGeom prst="ellipse">
                <a:avLst/>
              </a:prstGeom>
              <a:noFill/>
              <a:ln>
                <a:solidFill>
                  <a:srgbClr val="00C0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Freeform 26"/>
              <p:cNvSpPr>
                <a:spLocks/>
              </p:cNvSpPr>
              <p:nvPr/>
            </p:nvSpPr>
            <p:spPr bwMode="auto">
              <a:xfrm>
                <a:off x="928174" y="1791560"/>
                <a:ext cx="273668" cy="283820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rgbClr val="00C0CB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9" name="Rectangle 17"/>
            <p:cNvSpPr/>
            <p:nvPr/>
          </p:nvSpPr>
          <p:spPr>
            <a:xfrm>
              <a:off x="1611117" y="3162839"/>
              <a:ext cx="7153056" cy="28392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CREATE VIEW vw_TABLE AS</a:t>
              </a:r>
            </a:p>
            <a:p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SELECT p_name AS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品名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,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價格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,</a:t>
              </a:r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I_quantity AS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數量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,</a:t>
              </a:r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if(order.order_in_out=1,"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是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","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自取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") </a:t>
              </a:r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as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是否外送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,</a:t>
              </a:r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c_address AS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地址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,</a:t>
              </a:r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c_tel AS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電話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,</a:t>
              </a:r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c_name AS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訂購人</a:t>
              </a:r>
            </a:p>
            <a:p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FROM `vw_price` left join `order` on `vw_price`.l_id = `order`.`I_id`</a:t>
              </a:r>
            </a:p>
            <a:p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left join customer ON `order`.`c_id` = customer.c_id</a:t>
              </a:r>
            </a:p>
            <a:p>
              <a:endParaRPr lang="ms-MY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Open Sans Light" pitchFamily="34" charset="0"/>
              </a:endParaRPr>
            </a:p>
            <a:p>
              <a:r>
                <a:rPr lang="ms-MY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delimiter </a:t>
              </a:r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$$</a:t>
              </a:r>
            </a:p>
            <a:p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create PROCEDURE pro_table()</a:t>
              </a:r>
            </a:p>
            <a:p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begin</a:t>
              </a:r>
            </a:p>
            <a:p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SELECT * FROM vw_TABLE;</a:t>
              </a:r>
            </a:p>
            <a:p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END$$</a:t>
              </a:r>
            </a:p>
            <a:p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delimiter </a:t>
              </a:r>
              <a:r>
                <a:rPr lang="ms-MY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;</a:t>
              </a:r>
            </a:p>
            <a:p>
              <a:endParaRPr lang="ms-MY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Open Sans Light" pitchFamily="34" charset="0"/>
              </a:endParaRPr>
            </a:p>
            <a:p>
              <a:r>
                <a:rPr lang="ms-MY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CALL </a:t>
              </a:r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pro_table()</a:t>
              </a:r>
              <a:endParaRPr lang="ms-MY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Open Sans Light" pitchFamily="34" charset="0"/>
              </a:endParaRPr>
            </a:p>
          </p:txBody>
        </p:sp>
      </p:grpSp>
      <p:grpSp>
        <p:nvGrpSpPr>
          <p:cNvPr id="30" name="Group 34"/>
          <p:cNvGrpSpPr/>
          <p:nvPr/>
        </p:nvGrpSpPr>
        <p:grpSpPr>
          <a:xfrm>
            <a:off x="708656" y="4607258"/>
            <a:ext cx="7967800" cy="2062102"/>
            <a:chOff x="5000628" y="3071816"/>
            <a:chExt cx="7967800" cy="1546579"/>
          </a:xfrm>
        </p:grpSpPr>
        <p:grpSp>
          <p:nvGrpSpPr>
            <p:cNvPr id="31" name="Group 25"/>
            <p:cNvGrpSpPr/>
            <p:nvPr/>
          </p:nvGrpSpPr>
          <p:grpSpPr>
            <a:xfrm>
              <a:off x="5000628" y="3103740"/>
              <a:ext cx="507656" cy="507656"/>
              <a:chOff x="756065" y="1613335"/>
              <a:chExt cx="630946" cy="630946"/>
            </a:xfrm>
          </p:grpSpPr>
          <p:sp>
            <p:nvSpPr>
              <p:cNvPr id="35" name="Oval 26"/>
              <p:cNvSpPr/>
              <p:nvPr/>
            </p:nvSpPr>
            <p:spPr>
              <a:xfrm>
                <a:off x="756065" y="1613335"/>
                <a:ext cx="630946" cy="630946"/>
              </a:xfrm>
              <a:prstGeom prst="ellipse">
                <a:avLst/>
              </a:prstGeom>
              <a:noFill/>
              <a:ln>
                <a:solidFill>
                  <a:srgbClr val="F472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Freeform 26"/>
              <p:cNvSpPr>
                <a:spLocks/>
              </p:cNvSpPr>
              <p:nvPr/>
            </p:nvSpPr>
            <p:spPr bwMode="auto">
              <a:xfrm>
                <a:off x="928174" y="1791560"/>
                <a:ext cx="273668" cy="283820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rgbClr val="F4726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2" name="Rectangle 28"/>
            <p:cNvSpPr/>
            <p:nvPr/>
          </p:nvSpPr>
          <p:spPr>
            <a:xfrm>
              <a:off x="5540208" y="3071816"/>
              <a:ext cx="3143272" cy="377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2667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3" name="Rectangle 29"/>
            <p:cNvSpPr/>
            <p:nvPr/>
          </p:nvSpPr>
          <p:spPr>
            <a:xfrm>
              <a:off x="5540207" y="3071816"/>
              <a:ext cx="7428221" cy="15465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delimiter $$</a:t>
              </a:r>
            </a:p>
            <a:p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create PROCEDURE pro_maxsale()</a:t>
              </a:r>
            </a:p>
            <a:p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begin</a:t>
              </a:r>
            </a:p>
            <a:p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SELECT MAX(`SUM(I_quantity)`) AS '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最大總購買數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' </a:t>
              </a:r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FROM vw_max;</a:t>
              </a:r>
            </a:p>
            <a:p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END$$</a:t>
              </a:r>
            </a:p>
            <a:p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delimiter ;</a:t>
              </a:r>
            </a:p>
            <a:p>
              <a:endParaRPr lang="ms-MY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Open Sans Light" pitchFamily="34" charset="0"/>
              </a:endParaRPr>
            </a:p>
            <a:p>
              <a:r>
                <a:rPr lang="ms-MY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Open Sans Light" pitchFamily="34" charset="0"/>
                </a:rPr>
                <a:t>call pro_maxsale();</a:t>
              </a:r>
              <a:endParaRPr lang="ms-MY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Open Sans Light" pitchFamily="34" charset="0"/>
              </a:endParaRPr>
            </a:p>
          </p:txBody>
        </p:sp>
      </p:grpSp>
      <p:grpSp>
        <p:nvGrpSpPr>
          <p:cNvPr id="38" name="组合 1"/>
          <p:cNvGrpSpPr>
            <a:grpSpLocks/>
          </p:cNvGrpSpPr>
          <p:nvPr/>
        </p:nvGrpSpPr>
        <p:grpSpPr bwMode="auto">
          <a:xfrm>
            <a:off x="210741" y="1"/>
            <a:ext cx="79772" cy="720725"/>
            <a:chOff x="0" y="0"/>
            <a:chExt cx="105725" cy="721610"/>
          </a:xfrm>
          <a:solidFill>
            <a:srgbClr val="34BA89"/>
          </a:solidFill>
        </p:grpSpPr>
        <p:sp>
          <p:nvSpPr>
            <p:cNvPr id="39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1" name="TextBox 6"/>
          <p:cNvSpPr>
            <a:spLocks noChangeArrowheads="1"/>
          </p:cNvSpPr>
          <p:nvPr/>
        </p:nvSpPr>
        <p:spPr bwMode="auto">
          <a:xfrm>
            <a:off x="357188" y="96838"/>
            <a:ext cx="290274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CODE</a:t>
            </a:r>
            <a:endParaRPr lang="en-US" altLang="zh-CN" sz="2000" dirty="0">
              <a:solidFill>
                <a:srgbClr val="262626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37" name="Rectangle 364"/>
          <p:cNvSpPr/>
          <p:nvPr/>
        </p:nvSpPr>
        <p:spPr>
          <a:xfrm>
            <a:off x="7668344" y="6341258"/>
            <a:ext cx="1431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Open Sans" pitchFamily="34" charset="0"/>
              </a:rPr>
              <a:t>-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Open Sans" pitchFamily="34" charset="0"/>
              </a:rPr>
              <a:t>五星便當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Open Sans" pitchFamily="34" charset="0"/>
              </a:rPr>
              <a:t>-</a:t>
            </a:r>
          </a:p>
        </p:txBody>
      </p:sp>
      <p:sp>
        <p:nvSpPr>
          <p:cNvPr id="2" name="矩形 1"/>
          <p:cNvSpPr/>
          <p:nvPr/>
        </p:nvSpPr>
        <p:spPr>
          <a:xfrm>
            <a:off x="10692680" y="249289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527908"/>
            <a:ext cx="5334745" cy="981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6125238"/>
            <a:ext cx="990738" cy="400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046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135</Words>
  <Application>Microsoft Office PowerPoint</Application>
  <PresentationFormat>如螢幕大小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陳佳萱</dc:creator>
  <cp:lastModifiedBy>陳佳萱</cp:lastModifiedBy>
  <cp:revision>11</cp:revision>
  <dcterms:created xsi:type="dcterms:W3CDTF">2019-08-02T02:22:24Z</dcterms:created>
  <dcterms:modified xsi:type="dcterms:W3CDTF">2019-08-02T07:52:16Z</dcterms:modified>
</cp:coreProperties>
</file>