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166"/>
    <a:srgbClr val="F64B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3"/>
  </p:normalViewPr>
  <p:slideViewPr>
    <p:cSldViewPr snapToGrid="0" snapToObjects="1" showGuides="1">
      <p:cViewPr varScale="1">
        <p:scale>
          <a:sx n="93" d="100"/>
          <a:sy n="93" d="100"/>
        </p:scale>
        <p:origin x="208" y="5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CFBA7-3FD4-3E4C-B0EF-5A7E8721BC32}" type="datetimeFigureOut">
              <a:rPr kumimoji="1" lang="zh-CN" altLang="en-US" smtClean="0"/>
              <a:t>16/4/26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17147-AD0F-394C-9A22-5A0D3A5B38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543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备注信息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17147-AD0F-394C-9A22-5A0D3A5B38A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8098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2FDE-E331-8B42-AC3A-C52C0A3887E8}" type="datetimeFigureOut">
              <a:rPr kumimoji="1" lang="zh-CN" altLang="en-US" smtClean="0"/>
              <a:t>16/4/26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C05A-2BDA-7C48-8A75-13876B759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40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2FDE-E331-8B42-AC3A-C52C0A3887E8}" type="datetimeFigureOut">
              <a:rPr kumimoji="1" lang="zh-CN" altLang="en-US" smtClean="0"/>
              <a:t>16/4/26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C05A-2BDA-7C48-8A75-13876B759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541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2FDE-E331-8B42-AC3A-C52C0A3887E8}" type="datetimeFigureOut">
              <a:rPr kumimoji="1" lang="zh-CN" altLang="en-US" smtClean="0"/>
              <a:t>16/4/26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C05A-2BDA-7C48-8A75-13876B759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309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2FDE-E331-8B42-AC3A-C52C0A3887E8}" type="datetimeFigureOut">
              <a:rPr kumimoji="1" lang="zh-CN" altLang="en-US" smtClean="0"/>
              <a:t>16/4/26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C05A-2BDA-7C48-8A75-13876B759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482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2FDE-E331-8B42-AC3A-C52C0A3887E8}" type="datetimeFigureOut">
              <a:rPr kumimoji="1" lang="zh-CN" altLang="en-US" smtClean="0"/>
              <a:t>16/4/26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C05A-2BDA-7C48-8A75-13876B759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904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2FDE-E331-8B42-AC3A-C52C0A3887E8}" type="datetimeFigureOut">
              <a:rPr kumimoji="1" lang="zh-CN" altLang="en-US" smtClean="0"/>
              <a:t>16/4/26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C05A-2BDA-7C48-8A75-13876B759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72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2FDE-E331-8B42-AC3A-C52C0A3887E8}" type="datetimeFigureOut">
              <a:rPr kumimoji="1" lang="zh-CN" altLang="en-US" smtClean="0"/>
              <a:t>16/4/26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C05A-2BDA-7C48-8A75-13876B759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05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2FDE-E331-8B42-AC3A-C52C0A3887E8}" type="datetimeFigureOut">
              <a:rPr kumimoji="1" lang="zh-CN" altLang="en-US" smtClean="0"/>
              <a:t>16/4/26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C05A-2BDA-7C48-8A75-13876B759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031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2FDE-E331-8B42-AC3A-C52C0A3887E8}" type="datetimeFigureOut">
              <a:rPr kumimoji="1" lang="zh-CN" altLang="en-US" smtClean="0"/>
              <a:t>16/4/26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C05A-2BDA-7C48-8A75-13876B759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25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2FDE-E331-8B42-AC3A-C52C0A3887E8}" type="datetimeFigureOut">
              <a:rPr kumimoji="1" lang="zh-CN" altLang="en-US" smtClean="0"/>
              <a:t>16/4/26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C05A-2BDA-7C48-8A75-13876B759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39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2FDE-E331-8B42-AC3A-C52C0A3887E8}" type="datetimeFigureOut">
              <a:rPr kumimoji="1" lang="zh-CN" altLang="en-US" smtClean="0"/>
              <a:t>16/4/26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C05A-2BDA-7C48-8A75-13876B759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54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C2FDE-E331-8B42-AC3A-C52C0A3887E8}" type="datetimeFigureOut">
              <a:rPr kumimoji="1" lang="zh-CN" altLang="en-US" smtClean="0"/>
              <a:t>16/4/26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4C05A-2BDA-7C48-8A75-13876B759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35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F731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b="1" dirty="0" smtClean="0">
                <a:latin typeface="Hiragino Sans GB W6" charset="-122"/>
                <a:ea typeface="Hiragino Sans GB W6" charset="-122"/>
                <a:cs typeface="Hiragino Sans GB W6" charset="-122"/>
              </a:rPr>
              <a:t>            </a:t>
            </a:r>
            <a:r>
              <a:rPr kumimoji="1" lang="zh-CN" altLang="en-US" b="1" dirty="0" smtClean="0">
                <a:latin typeface="Hiragino Sans GB W6" charset="-122"/>
                <a:ea typeface="Hiragino Sans GB W6" charset="-122"/>
                <a:cs typeface="Hiragino Sans GB W6" charset="-122"/>
              </a:rPr>
              <a:t>蜗牛保险</a:t>
            </a:r>
            <a:r>
              <a:rPr kumimoji="1" lang="zh-CN" altLang="en-US" b="1" dirty="0" smtClean="0">
                <a:latin typeface="Hiragino Sans GB W6" charset="-122"/>
                <a:ea typeface="Hiragino Sans GB W6" charset="-122"/>
                <a:cs typeface="Hiragino Sans GB W6" charset="-122"/>
              </a:rPr>
              <a:t>医院 </a:t>
            </a:r>
            <a:r>
              <a:rPr kumimoji="1" lang="en-US" altLang="zh-CN" b="1" dirty="0" smtClean="0">
                <a:latin typeface="Hiragino Sans GB W6" charset="-122"/>
                <a:ea typeface="Hiragino Sans GB W6" charset="-122"/>
                <a:cs typeface="Hiragino Sans GB W6" charset="-122"/>
              </a:rPr>
              <a:t>——</a:t>
            </a:r>
            <a:r>
              <a:rPr kumimoji="1" lang="zh-CN" altLang="en-US" b="1" dirty="0" smtClean="0">
                <a:latin typeface="Hiragino Sans GB W6" charset="-122"/>
                <a:ea typeface="Hiragino Sans GB W6" charset="-122"/>
                <a:cs typeface="Hiragino Sans GB W6" charset="-122"/>
              </a:rPr>
              <a:t> </a:t>
            </a:r>
            <a:r>
              <a:rPr lang="zh-CN" altLang="en-US" dirty="0" smtClean="0"/>
              <a:t>为</a:t>
            </a:r>
            <a:r>
              <a:rPr lang="zh-CN" altLang="en-US" dirty="0"/>
              <a:t>保险把脉开方</a:t>
            </a:r>
            <a:endParaRPr kumimoji="1" lang="zh-CN" altLang="en-US" b="1" dirty="0">
              <a:latin typeface="Hiragino Sans GB W6" charset="-122"/>
              <a:ea typeface="Hiragino Sans GB W6" charset="-122"/>
              <a:cs typeface="Hiragino Sans GB W6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2163" y="1637686"/>
            <a:ext cx="87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身份选择，学生时代，工作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(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男女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)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、结婚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(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男女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)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、宝宝、为人父母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(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男女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)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、退休中年人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2707" y="121105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6" charset="-122"/>
                <a:ea typeface="Hiragino Sans GB W6" charset="-122"/>
                <a:cs typeface="Hiragino Sans GB W6" charset="-122"/>
              </a:rPr>
              <a:t>根据不同的角色推荐显示不同的保险产品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Hiragino Sans GB W6" charset="-122"/>
              <a:ea typeface="Hiragino Sans GB W6" charset="-122"/>
              <a:cs typeface="Hiragino Sans GB W6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69" y="51293"/>
            <a:ext cx="617415" cy="6174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2707" y="2066835"/>
            <a:ext cx="4108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6" charset="-122"/>
                <a:ea typeface="Hiragino Sans GB W6" charset="-122"/>
                <a:cs typeface="Hiragino Sans GB W6" charset="-122"/>
              </a:rPr>
              <a:t>典型病症</a:t>
            </a:r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6" charset="-122"/>
                <a:ea typeface="Hiragino Sans GB W6" charset="-122"/>
                <a:cs typeface="Hiragino Sans GB W6" charset="-122"/>
              </a:rPr>
              <a:t>——</a:t>
            </a:r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6" charset="-122"/>
                <a:ea typeface="Hiragino Sans GB W6" charset="-122"/>
                <a:cs typeface="Hiragino Sans GB W6" charset="-122"/>
              </a:rPr>
              <a:t>不同身份的保险信息普及</a:t>
            </a:r>
            <a:endParaRPr kumimoji="1"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6" charset="-122"/>
              <a:ea typeface="Hiragino Sans GB W6" charset="-122"/>
              <a:cs typeface="Hiragino Sans GB W6" charset="-122"/>
            </a:endParaRPr>
          </a:p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6" charset="-122"/>
                <a:ea typeface="Hiragino Sans GB W6" charset="-122"/>
                <a:cs typeface="Hiragino Sans GB W6" charset="-122"/>
              </a:rPr>
              <a:t>为家人选保险</a:t>
            </a:r>
            <a:endParaRPr kumimoji="1"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6" charset="-122"/>
              <a:ea typeface="Hiragino Sans GB W6" charset="-122"/>
              <a:cs typeface="Hiragino Sans GB W6" charset="-122"/>
            </a:endParaRPr>
          </a:p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6" charset="-122"/>
                <a:ea typeface="Hiragino Sans GB W6" charset="-122"/>
                <a:cs typeface="Hiragino Sans GB W6" charset="-122"/>
              </a:rPr>
              <a:t>最佳用药</a:t>
            </a:r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6" charset="-122"/>
                <a:ea typeface="Hiragino Sans GB W6" charset="-122"/>
                <a:cs typeface="Hiragino Sans GB W6" charset="-122"/>
              </a:rPr>
              <a:t>——</a:t>
            </a:r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6" charset="-122"/>
                <a:ea typeface="Hiragino Sans GB W6" charset="-122"/>
                <a:cs typeface="Hiragino Sans GB W6" charset="-122"/>
              </a:rPr>
              <a:t>产品推荐</a:t>
            </a:r>
            <a:endParaRPr kumimoji="1"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6" charset="-122"/>
              <a:ea typeface="Hiragino Sans GB W6" charset="-122"/>
              <a:cs typeface="Hiragino Sans GB W6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8246" y="8359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rgbClr val="F73166"/>
                </a:solidFill>
                <a:latin typeface="Hiragino Sans GB W6" charset="-122"/>
                <a:ea typeface="Hiragino Sans GB W6" charset="-122"/>
                <a:cs typeface="Hiragino Sans GB W6" charset="-122"/>
              </a:rPr>
              <a:t>首页</a:t>
            </a:r>
            <a:endParaRPr kumimoji="1" lang="zh-CN" altLang="en-US" b="1" dirty="0">
              <a:solidFill>
                <a:srgbClr val="F73166"/>
              </a:solidFill>
              <a:latin typeface="Hiragino Sans GB W6" charset="-122"/>
              <a:ea typeface="Hiragino Sans GB W6" charset="-122"/>
              <a:cs typeface="Hiragino Sans GB W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33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8246" y="704395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rgbClr val="F73166"/>
                </a:solidFill>
                <a:latin typeface="Hiragino Sans GB W6" charset="-122"/>
                <a:ea typeface="Hiragino Sans GB W6" charset="-122"/>
                <a:cs typeface="Hiragino Sans GB W6" charset="-122"/>
              </a:rPr>
              <a:t>药房</a:t>
            </a:r>
            <a:r>
              <a:rPr kumimoji="1" lang="en-US" altLang="zh-CN" b="1" dirty="0" smtClean="0">
                <a:solidFill>
                  <a:srgbClr val="F73166"/>
                </a:solidFill>
                <a:latin typeface="Hiragino Sans GB W6" charset="-122"/>
                <a:ea typeface="Hiragino Sans GB W6" charset="-122"/>
                <a:cs typeface="Hiragino Sans GB W6" charset="-122"/>
              </a:rPr>
              <a:t>(</a:t>
            </a:r>
            <a:r>
              <a:rPr kumimoji="1" lang="zh-CN" altLang="en-US" b="1" dirty="0" smtClean="0">
                <a:solidFill>
                  <a:srgbClr val="F73166"/>
                </a:solidFill>
                <a:latin typeface="Hiragino Sans GB W6" charset="-122"/>
                <a:ea typeface="Hiragino Sans GB W6" charset="-122"/>
                <a:cs typeface="Hiragino Sans GB W6" charset="-122"/>
              </a:rPr>
              <a:t>产品库</a:t>
            </a:r>
            <a:r>
              <a:rPr kumimoji="1" lang="en-US" altLang="zh-CN" b="1" dirty="0" smtClean="0">
                <a:solidFill>
                  <a:srgbClr val="F73166"/>
                </a:solidFill>
                <a:latin typeface="Hiragino Sans GB W6" charset="-122"/>
                <a:ea typeface="Hiragino Sans GB W6" charset="-122"/>
                <a:cs typeface="Hiragino Sans GB W6" charset="-122"/>
              </a:rPr>
              <a:t>)</a:t>
            </a:r>
            <a:endParaRPr kumimoji="1" lang="zh-CN" altLang="en-US" b="1" dirty="0">
              <a:solidFill>
                <a:srgbClr val="F73166"/>
              </a:solidFill>
              <a:latin typeface="Hiragino Sans GB W6" charset="-122"/>
              <a:ea typeface="Hiragino Sans GB W6" charset="-122"/>
              <a:cs typeface="Hiragino Sans GB W6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2163" y="1180485"/>
            <a:ext cx="11062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身故保险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(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交通意外、综合意外、少儿意外、驾乘意外、定期寿险、旅游意外、老人意外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)</a:t>
            </a:r>
          </a:p>
          <a:p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疾病保障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(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重疾保险、特定疾病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(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女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)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、母婴险、少儿重疾、医疗费用、住院津贴、特定疾病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(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男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)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、老年防癌、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)</a:t>
            </a:r>
          </a:p>
          <a:p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养老保险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(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养老保险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)</a:t>
            </a:r>
          </a:p>
          <a:p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理财配置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(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中长期理财配置、短期理财配置、教育金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)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8246" y="25747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rgbClr val="F73166"/>
                </a:solidFill>
                <a:latin typeface="Hiragino Sans GB W6" charset="-122"/>
                <a:ea typeface="Hiragino Sans GB W6" charset="-122"/>
                <a:cs typeface="Hiragino Sans GB W6" charset="-122"/>
              </a:rPr>
              <a:t>项目介绍</a:t>
            </a:r>
            <a:endParaRPr kumimoji="1" lang="zh-CN" altLang="en-US" b="1" dirty="0">
              <a:solidFill>
                <a:srgbClr val="F73166"/>
              </a:solidFill>
              <a:latin typeface="Hiragino Sans GB W6" charset="-122"/>
              <a:ea typeface="Hiragino Sans GB W6" charset="-122"/>
              <a:cs typeface="Hiragino Sans GB W6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2163" y="2995430"/>
            <a:ext cx="588815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6" charset="-122"/>
                <a:ea typeface="Hiragino Sans GB W6" charset="-122"/>
                <a:cs typeface="Hiragino Sans GB W6" charset="-122"/>
              </a:rPr>
              <a:t>怎么买</a:t>
            </a:r>
            <a:endParaRPr kumimoji="1"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6" charset="-122"/>
              <a:ea typeface="Hiragino Sans GB W6" charset="-122"/>
              <a:cs typeface="Hiragino Sans GB W6" charset="-122"/>
            </a:endParaRPr>
          </a:p>
          <a:p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介绍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-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先关产品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相关问题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推荐产品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(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推荐的产品直接嵌入保险公司的保险产品页面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)</a:t>
            </a:r>
          </a:p>
          <a:p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6" charset="-122"/>
                <a:ea typeface="Hiragino Sans GB W6" charset="-122"/>
                <a:cs typeface="Hiragino Sans GB W6" charset="-122"/>
              </a:rPr>
              <a:t>案例</a:t>
            </a:r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6" charset="-122"/>
                <a:ea typeface="Hiragino Sans GB W6" charset="-122"/>
                <a:cs typeface="Hiragino Sans GB W6" charset="-122"/>
              </a:rPr>
              <a:t>演示</a:t>
            </a:r>
            <a:endParaRPr kumimoji="1"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6" charset="-122"/>
              <a:ea typeface="Hiragino Sans GB W6" charset="-122"/>
              <a:cs typeface="Hiragino Sans GB W6" charset="-122"/>
            </a:endParaRPr>
          </a:p>
          <a:p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购买对象情况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(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人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)</a:t>
            </a:r>
          </a:p>
          <a:p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购买的保险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(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行为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)</a:t>
            </a:r>
          </a:p>
          <a:p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理赔流程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(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场景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)</a:t>
            </a:r>
          </a:p>
          <a:p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推荐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产品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596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9969" y="4868650"/>
            <a:ext cx="2416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保险需求测评　　　  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保险产品好评排行 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保险专家一对一咨询  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保单云管家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服务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83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0646" y="2090281"/>
            <a:ext cx="49936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6" charset="-122"/>
                <a:ea typeface="Hiragino Sans GB W6" charset="-122"/>
                <a:cs typeface="Hiragino Sans GB W6" charset="-122"/>
              </a:rPr>
              <a:t>保险产品</a:t>
            </a:r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6" charset="-122"/>
                <a:ea typeface="Hiragino Sans GB W6" charset="-122"/>
                <a:cs typeface="Hiragino Sans GB W6" charset="-122"/>
              </a:rPr>
              <a:t>-</a:t>
            </a:r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6" charset="-122"/>
                <a:ea typeface="Hiragino Sans GB W6" charset="-122"/>
                <a:cs typeface="Hiragino Sans GB W6" charset="-122"/>
              </a:rPr>
              <a:t>详情</a:t>
            </a:r>
            <a:endParaRPr kumimoji="1"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6" charset="-122"/>
              <a:ea typeface="Hiragino Sans GB W6" charset="-122"/>
              <a:cs typeface="Hiragino Sans GB W6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名称、介绍、价格、点赞、标签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概况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(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对话介绍，买点介绍，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参数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(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人群、保障期限、交费年限、保险公司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实例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(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情景化案例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问答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(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相关问题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)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37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9899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245</Words>
  <Application>Microsoft Macintosh PowerPoint</Application>
  <PresentationFormat>宽屏</PresentationFormat>
  <Paragraphs>35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DengXian</vt:lpstr>
      <vt:lpstr>DengXian Light</vt:lpstr>
      <vt:lpstr>Hiragino Sans GB W3</vt:lpstr>
      <vt:lpstr>Hiragino Sans GB W6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10038</dc:creator>
  <cp:lastModifiedBy>10038</cp:lastModifiedBy>
  <cp:revision>23</cp:revision>
  <dcterms:created xsi:type="dcterms:W3CDTF">2016-04-26T02:56:30Z</dcterms:created>
  <dcterms:modified xsi:type="dcterms:W3CDTF">2016-04-26T08:49:58Z</dcterms:modified>
</cp:coreProperties>
</file>